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3"/>
  </p:notesMasterIdLst>
  <p:sldIdLst>
    <p:sldId id="256" r:id="rId2"/>
    <p:sldId id="257" r:id="rId3"/>
    <p:sldId id="266" r:id="rId4"/>
    <p:sldId id="267" r:id="rId5"/>
    <p:sldId id="268" r:id="rId6"/>
    <p:sldId id="334" r:id="rId7"/>
    <p:sldId id="269" r:id="rId8"/>
    <p:sldId id="306" r:id="rId9"/>
    <p:sldId id="320" r:id="rId10"/>
    <p:sldId id="321" r:id="rId11"/>
    <p:sldId id="316" r:id="rId12"/>
    <p:sldId id="317" r:id="rId13"/>
    <p:sldId id="318" r:id="rId14"/>
    <p:sldId id="319" r:id="rId15"/>
    <p:sldId id="336" r:id="rId16"/>
    <p:sldId id="431" r:id="rId17"/>
    <p:sldId id="308" r:id="rId18"/>
    <p:sldId id="315" r:id="rId19"/>
    <p:sldId id="322" r:id="rId20"/>
    <p:sldId id="309" r:id="rId21"/>
    <p:sldId id="310" r:id="rId22"/>
    <p:sldId id="311" r:id="rId23"/>
    <p:sldId id="312" r:id="rId24"/>
    <p:sldId id="313" r:id="rId25"/>
    <p:sldId id="314" r:id="rId26"/>
    <p:sldId id="331" r:id="rId27"/>
    <p:sldId id="333" r:id="rId28"/>
    <p:sldId id="332" r:id="rId29"/>
    <p:sldId id="324" r:id="rId30"/>
    <p:sldId id="323" r:id="rId31"/>
    <p:sldId id="327" r:id="rId32"/>
    <p:sldId id="337" r:id="rId33"/>
    <p:sldId id="338" r:id="rId34"/>
    <p:sldId id="325" r:id="rId35"/>
    <p:sldId id="326" r:id="rId36"/>
    <p:sldId id="328" r:id="rId37"/>
    <p:sldId id="329" r:id="rId38"/>
    <p:sldId id="330" r:id="rId39"/>
    <p:sldId id="335" r:id="rId40"/>
    <p:sldId id="279" r:id="rId41"/>
    <p:sldId id="355" r:id="rId42"/>
    <p:sldId id="299" r:id="rId43"/>
    <p:sldId id="339" r:id="rId44"/>
    <p:sldId id="340" r:id="rId45"/>
    <p:sldId id="356" r:id="rId46"/>
    <p:sldId id="341" r:id="rId47"/>
    <p:sldId id="342" r:id="rId48"/>
    <p:sldId id="343" r:id="rId49"/>
    <p:sldId id="344" r:id="rId50"/>
    <p:sldId id="345" r:id="rId51"/>
    <p:sldId id="357" r:id="rId52"/>
    <p:sldId id="346" r:id="rId53"/>
    <p:sldId id="381" r:id="rId54"/>
    <p:sldId id="382" r:id="rId55"/>
    <p:sldId id="360" r:id="rId56"/>
    <p:sldId id="347" r:id="rId57"/>
    <p:sldId id="349" r:id="rId58"/>
    <p:sldId id="350" r:id="rId59"/>
    <p:sldId id="351" r:id="rId60"/>
    <p:sldId id="359" r:id="rId61"/>
    <p:sldId id="358" r:id="rId62"/>
    <p:sldId id="361" r:id="rId63"/>
    <p:sldId id="362" r:id="rId64"/>
    <p:sldId id="363" r:id="rId65"/>
    <p:sldId id="352" r:id="rId66"/>
    <p:sldId id="364" r:id="rId67"/>
    <p:sldId id="366" r:id="rId68"/>
    <p:sldId id="365" r:id="rId69"/>
    <p:sldId id="367" r:id="rId70"/>
    <p:sldId id="368" r:id="rId71"/>
    <p:sldId id="369" r:id="rId72"/>
    <p:sldId id="372" r:id="rId73"/>
    <p:sldId id="377" r:id="rId74"/>
    <p:sldId id="383" r:id="rId75"/>
    <p:sldId id="370" r:id="rId76"/>
    <p:sldId id="379" r:id="rId77"/>
    <p:sldId id="380" r:id="rId78"/>
    <p:sldId id="371" r:id="rId79"/>
    <p:sldId id="353" r:id="rId80"/>
    <p:sldId id="373" r:id="rId81"/>
    <p:sldId id="354" r:id="rId82"/>
    <p:sldId id="375" r:id="rId83"/>
    <p:sldId id="374" r:id="rId84"/>
    <p:sldId id="300" r:id="rId85"/>
    <p:sldId id="304" r:id="rId86"/>
    <p:sldId id="301" r:id="rId87"/>
    <p:sldId id="384" r:id="rId88"/>
    <p:sldId id="385" r:id="rId89"/>
    <p:sldId id="302" r:id="rId90"/>
    <p:sldId id="386" r:id="rId91"/>
    <p:sldId id="387" r:id="rId92"/>
    <p:sldId id="389" r:id="rId93"/>
    <p:sldId id="390" r:id="rId94"/>
    <p:sldId id="393" r:id="rId95"/>
    <p:sldId id="391" r:id="rId96"/>
    <p:sldId id="394" r:id="rId97"/>
    <p:sldId id="395" r:id="rId98"/>
    <p:sldId id="396" r:id="rId99"/>
    <p:sldId id="397" r:id="rId100"/>
    <p:sldId id="398" r:id="rId101"/>
    <p:sldId id="399" r:id="rId102"/>
    <p:sldId id="432" r:id="rId103"/>
    <p:sldId id="434" r:id="rId104"/>
    <p:sldId id="435" r:id="rId105"/>
    <p:sldId id="433" r:id="rId106"/>
    <p:sldId id="403" r:id="rId107"/>
    <p:sldId id="404" r:id="rId108"/>
    <p:sldId id="405" r:id="rId109"/>
    <p:sldId id="407" r:id="rId110"/>
    <p:sldId id="408" r:id="rId111"/>
    <p:sldId id="409" r:id="rId112"/>
    <p:sldId id="303" r:id="rId113"/>
    <p:sldId id="411" r:id="rId114"/>
    <p:sldId id="410" r:id="rId115"/>
    <p:sldId id="412" r:id="rId116"/>
    <p:sldId id="294" r:id="rId117"/>
    <p:sldId id="280" r:id="rId118"/>
    <p:sldId id="287" r:id="rId119"/>
    <p:sldId id="281" r:id="rId120"/>
    <p:sldId id="285" r:id="rId121"/>
    <p:sldId id="284" r:id="rId122"/>
    <p:sldId id="282" r:id="rId123"/>
    <p:sldId id="283" r:id="rId124"/>
    <p:sldId id="286" r:id="rId125"/>
    <p:sldId id="288" r:id="rId126"/>
    <p:sldId id="289" r:id="rId127"/>
    <p:sldId id="427" r:id="rId128"/>
    <p:sldId id="290" r:id="rId129"/>
    <p:sldId id="423" r:id="rId130"/>
    <p:sldId id="424" r:id="rId131"/>
    <p:sldId id="425" r:id="rId132"/>
    <p:sldId id="426" r:id="rId133"/>
    <p:sldId id="291" r:id="rId134"/>
    <p:sldId id="293" r:id="rId135"/>
    <p:sldId id="422" r:id="rId136"/>
    <p:sldId id="421" r:id="rId137"/>
    <p:sldId id="274" r:id="rId138"/>
    <p:sldId id="275" r:id="rId139"/>
    <p:sldId id="414" r:id="rId140"/>
    <p:sldId id="413" r:id="rId141"/>
    <p:sldId id="276" r:id="rId142"/>
    <p:sldId id="415" r:id="rId143"/>
    <p:sldId id="416" r:id="rId144"/>
    <p:sldId id="417" r:id="rId145"/>
    <p:sldId id="428" r:id="rId146"/>
    <p:sldId id="278" r:id="rId147"/>
    <p:sldId id="418" r:id="rId148"/>
    <p:sldId id="429" r:id="rId149"/>
    <p:sldId id="419" r:id="rId150"/>
    <p:sldId id="420" r:id="rId151"/>
    <p:sldId id="430" r:id="rId1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93176F-A8B4-4075-AB08-8B645CC78F79}" type="datetimeFigureOut">
              <a:rPr lang="en-IN" smtClean="0"/>
              <a:t>12-02-2024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B92F84-A207-4ADF-8E1D-9642321EE256}" type="slidenum">
              <a:rPr lang="en-IN" smtClean="0"/>
              <a:t>‹#›</a:t>
            </a:fld>
            <a:endParaRPr lang="en-IN"/>
          </a:p>
        </p:txBody>
      </p:sp>
    </p:spTree>
    <p:extLst>
      <p:ext uri="{BB962C8B-B14F-4D97-AF65-F5344CB8AC3E}">
        <p14:creationId xmlns:p14="http://schemas.microsoft.com/office/powerpoint/2010/main" val="1320477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5B92F84-A207-4ADF-8E1D-9642321EE256}" type="slidenum">
              <a:rPr lang="en-IN" smtClean="0"/>
              <a:t>6</a:t>
            </a:fld>
            <a:endParaRPr lang="en-IN"/>
          </a:p>
        </p:txBody>
      </p:sp>
    </p:spTree>
    <p:extLst>
      <p:ext uri="{BB962C8B-B14F-4D97-AF65-F5344CB8AC3E}">
        <p14:creationId xmlns:p14="http://schemas.microsoft.com/office/powerpoint/2010/main" val="3865608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5B92F84-A207-4ADF-8E1D-9642321EE256}" type="slidenum">
              <a:rPr lang="en-IN" smtClean="0"/>
              <a:t>120</a:t>
            </a:fld>
            <a:endParaRPr lang="en-IN"/>
          </a:p>
        </p:txBody>
      </p:sp>
    </p:spTree>
    <p:extLst>
      <p:ext uri="{BB962C8B-B14F-4D97-AF65-F5344CB8AC3E}">
        <p14:creationId xmlns:p14="http://schemas.microsoft.com/office/powerpoint/2010/main" val="1705758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5FDE436-37A4-49E5-9C28-2A080C445BC5}"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a:t>
            </a:fld>
            <a:endParaRPr lang="en-IN"/>
          </a:p>
        </p:txBody>
      </p:sp>
    </p:spTree>
    <p:extLst>
      <p:ext uri="{BB962C8B-B14F-4D97-AF65-F5344CB8AC3E}">
        <p14:creationId xmlns:p14="http://schemas.microsoft.com/office/powerpoint/2010/main" val="64959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AC73D5-EBF5-48A8-9E1D-83B912BDBFA8}"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a:t>
            </a:fld>
            <a:endParaRPr lang="en-IN"/>
          </a:p>
        </p:txBody>
      </p:sp>
    </p:spTree>
    <p:extLst>
      <p:ext uri="{BB962C8B-B14F-4D97-AF65-F5344CB8AC3E}">
        <p14:creationId xmlns:p14="http://schemas.microsoft.com/office/powerpoint/2010/main" val="910699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FB324F-E564-4F19-A121-51011E7930C7}"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a:t>
            </a:fld>
            <a:endParaRPr lang="en-IN"/>
          </a:p>
        </p:txBody>
      </p:sp>
    </p:spTree>
    <p:extLst>
      <p:ext uri="{BB962C8B-B14F-4D97-AF65-F5344CB8AC3E}">
        <p14:creationId xmlns:p14="http://schemas.microsoft.com/office/powerpoint/2010/main" val="325173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82E475-19C5-4D55-B73E-9A8E80766080}"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a:t>
            </a:fld>
            <a:endParaRPr lang="en-IN"/>
          </a:p>
        </p:txBody>
      </p:sp>
    </p:spTree>
    <p:extLst>
      <p:ext uri="{BB962C8B-B14F-4D97-AF65-F5344CB8AC3E}">
        <p14:creationId xmlns:p14="http://schemas.microsoft.com/office/powerpoint/2010/main" val="735042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083A3-02C0-47B9-AA9F-CEEBC9D0A630}"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a:t>
            </a:fld>
            <a:endParaRPr lang="en-IN"/>
          </a:p>
        </p:txBody>
      </p:sp>
    </p:spTree>
    <p:extLst>
      <p:ext uri="{BB962C8B-B14F-4D97-AF65-F5344CB8AC3E}">
        <p14:creationId xmlns:p14="http://schemas.microsoft.com/office/powerpoint/2010/main" val="2852140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00F7CD3-42B1-4196-8588-8328AB1C97A8}" type="datetime1">
              <a:rPr lang="en-IN" smtClean="0"/>
              <a:t>12-02-2024</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9207A69A-3A3F-43D6-8AC0-1E5665CDDA0E}" type="slidenum">
              <a:rPr lang="en-IN" smtClean="0"/>
              <a:t>‹#›</a:t>
            </a:fld>
            <a:endParaRPr lang="en-IN"/>
          </a:p>
        </p:txBody>
      </p:sp>
    </p:spTree>
    <p:extLst>
      <p:ext uri="{BB962C8B-B14F-4D97-AF65-F5344CB8AC3E}">
        <p14:creationId xmlns:p14="http://schemas.microsoft.com/office/powerpoint/2010/main" val="428543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6DA6151-D407-440F-8170-F6D100C0718A}" type="datetime1">
              <a:rPr lang="en-IN" smtClean="0"/>
              <a:t>12-02-2024</a:t>
            </a:fld>
            <a:endParaRPr lang="en-IN"/>
          </a:p>
        </p:txBody>
      </p:sp>
      <p:sp>
        <p:nvSpPr>
          <p:cNvPr id="8" name="Footer Placeholder 7"/>
          <p:cNvSpPr>
            <a:spLocks noGrp="1"/>
          </p:cNvSpPr>
          <p:nvPr>
            <p:ph type="ftr" sz="quarter" idx="11"/>
          </p:nvPr>
        </p:nvSpPr>
        <p:spPr/>
        <p:txBody>
          <a:bodyPr/>
          <a:lstStyle/>
          <a:p>
            <a:r>
              <a:rPr lang="en-IN" smtClean="0"/>
              <a:t>Prof. Shweta Dhawan Chachra</a:t>
            </a:r>
            <a:endParaRPr lang="en-IN"/>
          </a:p>
        </p:txBody>
      </p:sp>
      <p:sp>
        <p:nvSpPr>
          <p:cNvPr id="9" name="Slide Number Placeholder 8"/>
          <p:cNvSpPr>
            <a:spLocks noGrp="1"/>
          </p:cNvSpPr>
          <p:nvPr>
            <p:ph type="sldNum" sz="quarter" idx="12"/>
          </p:nvPr>
        </p:nvSpPr>
        <p:spPr/>
        <p:txBody>
          <a:bodyPr/>
          <a:lstStyle/>
          <a:p>
            <a:fld id="{9207A69A-3A3F-43D6-8AC0-1E5665CDDA0E}" type="slidenum">
              <a:rPr lang="en-IN" smtClean="0"/>
              <a:t>‹#›</a:t>
            </a:fld>
            <a:endParaRPr lang="en-IN"/>
          </a:p>
        </p:txBody>
      </p:sp>
    </p:spTree>
    <p:extLst>
      <p:ext uri="{BB962C8B-B14F-4D97-AF65-F5344CB8AC3E}">
        <p14:creationId xmlns:p14="http://schemas.microsoft.com/office/powerpoint/2010/main" val="3211728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E888792-45FC-4A49-9FBF-F7FFC43BE50C}" type="datetime1">
              <a:rPr lang="en-IN" smtClean="0"/>
              <a:t>12-02-2024</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9207A69A-3A3F-43D6-8AC0-1E5665CDDA0E}" type="slidenum">
              <a:rPr lang="en-IN" smtClean="0"/>
              <a:t>‹#›</a:t>
            </a:fld>
            <a:endParaRPr lang="en-IN"/>
          </a:p>
        </p:txBody>
      </p:sp>
    </p:spTree>
    <p:extLst>
      <p:ext uri="{BB962C8B-B14F-4D97-AF65-F5344CB8AC3E}">
        <p14:creationId xmlns:p14="http://schemas.microsoft.com/office/powerpoint/2010/main" val="4139310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18F16-906C-4DA0-B05C-181625071710}" type="datetime1">
              <a:rPr lang="en-IN" smtClean="0"/>
              <a:t>12-02-2024</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9207A69A-3A3F-43D6-8AC0-1E5665CDDA0E}" type="slidenum">
              <a:rPr lang="en-IN" smtClean="0"/>
              <a:t>‹#›</a:t>
            </a:fld>
            <a:endParaRPr lang="en-IN"/>
          </a:p>
        </p:txBody>
      </p:sp>
    </p:spTree>
    <p:extLst>
      <p:ext uri="{BB962C8B-B14F-4D97-AF65-F5344CB8AC3E}">
        <p14:creationId xmlns:p14="http://schemas.microsoft.com/office/powerpoint/2010/main" val="159064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AF6C24-84BE-44F5-B431-9AE801986CBC}" type="datetime1">
              <a:rPr lang="en-IN" smtClean="0"/>
              <a:t>12-02-2024</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9207A69A-3A3F-43D6-8AC0-1E5665CDDA0E}" type="slidenum">
              <a:rPr lang="en-IN" smtClean="0"/>
              <a:t>‹#›</a:t>
            </a:fld>
            <a:endParaRPr lang="en-IN"/>
          </a:p>
        </p:txBody>
      </p:sp>
    </p:spTree>
    <p:extLst>
      <p:ext uri="{BB962C8B-B14F-4D97-AF65-F5344CB8AC3E}">
        <p14:creationId xmlns:p14="http://schemas.microsoft.com/office/powerpoint/2010/main" val="29349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599F80-5515-44F0-BC9D-69FF2E8A5858}" type="datetime1">
              <a:rPr lang="en-IN" smtClean="0"/>
              <a:t>12-02-2024</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9207A69A-3A3F-43D6-8AC0-1E5665CDDA0E}" type="slidenum">
              <a:rPr lang="en-IN" smtClean="0"/>
              <a:t>‹#›</a:t>
            </a:fld>
            <a:endParaRPr lang="en-IN"/>
          </a:p>
        </p:txBody>
      </p:sp>
    </p:spTree>
    <p:extLst>
      <p:ext uri="{BB962C8B-B14F-4D97-AF65-F5344CB8AC3E}">
        <p14:creationId xmlns:p14="http://schemas.microsoft.com/office/powerpoint/2010/main" val="1388444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367D4-6BBB-477A-A474-871D6E170CC3}" type="datetime1">
              <a:rPr lang="en-IN" smtClean="0"/>
              <a:t>12-02-2024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Prof. Shweta Dhawan Chachra</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7A69A-3A3F-43D6-8AC0-1E5665CDDA0E}" type="slidenum">
              <a:rPr lang="en-IN" smtClean="0"/>
              <a:t>‹#›</a:t>
            </a:fld>
            <a:endParaRPr lang="en-IN"/>
          </a:p>
        </p:txBody>
      </p:sp>
    </p:spTree>
    <p:extLst>
      <p:ext uri="{BB962C8B-B14F-4D97-AF65-F5344CB8AC3E}">
        <p14:creationId xmlns:p14="http://schemas.microsoft.com/office/powerpoint/2010/main" val="1837348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https://aws.amazon.com/products/"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Module 3.1</a:t>
            </a:r>
            <a:endParaRPr lang="en-IN" dirty="0"/>
          </a:p>
        </p:txBody>
      </p:sp>
      <p:sp>
        <p:nvSpPr>
          <p:cNvPr id="3" name="Subtitle 2"/>
          <p:cNvSpPr>
            <a:spLocks noGrp="1"/>
          </p:cNvSpPr>
          <p:nvPr>
            <p:ph type="subTitle" idx="1"/>
          </p:nvPr>
        </p:nvSpPr>
        <p:spPr/>
        <p:txBody>
          <a:bodyPr>
            <a:normAutofit fontScale="77500" lnSpcReduction="20000"/>
          </a:bodyPr>
          <a:lstStyle/>
          <a:p>
            <a:r>
              <a:rPr lang="en-US" dirty="0" smtClean="0"/>
              <a:t>Cloud Infrastructure and Platforms in Industry</a:t>
            </a:r>
          </a:p>
          <a:p>
            <a:r>
              <a:rPr lang="en-IN" dirty="0" smtClean="0"/>
              <a:t>Amazon Web Services – Compute Services, Storage Services, Communication Services, Additional Services</a:t>
            </a:r>
            <a:endParaRPr lang="en-IN" dirty="0"/>
          </a:p>
        </p:txBody>
      </p:sp>
      <p:sp>
        <p:nvSpPr>
          <p:cNvPr id="4" name="Date Placeholder 3"/>
          <p:cNvSpPr>
            <a:spLocks noGrp="1"/>
          </p:cNvSpPr>
          <p:nvPr>
            <p:ph type="dt" sz="half" idx="10"/>
          </p:nvPr>
        </p:nvSpPr>
        <p:spPr/>
        <p:txBody>
          <a:bodyPr/>
          <a:lstStyle/>
          <a:p>
            <a:fld id="{7EB998D4-8EAE-4837-9D12-5503F73634F5}"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a:t>
            </a:fld>
            <a:endParaRPr lang="en-IN"/>
          </a:p>
        </p:txBody>
      </p:sp>
    </p:spTree>
    <p:extLst>
      <p:ext uri="{BB962C8B-B14F-4D97-AF65-F5344CB8AC3E}">
        <p14:creationId xmlns:p14="http://schemas.microsoft.com/office/powerpoint/2010/main" val="3085221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services</a:t>
            </a:r>
            <a:endParaRPr lang="en-IN" dirty="0"/>
          </a:p>
        </p:txBody>
      </p:sp>
      <p:sp>
        <p:nvSpPr>
          <p:cNvPr id="3" name="Content Placeholder 2"/>
          <p:cNvSpPr>
            <a:spLocks noGrp="1"/>
          </p:cNvSpPr>
          <p:nvPr>
            <p:ph idx="1"/>
          </p:nvPr>
        </p:nvSpPr>
        <p:spPr/>
        <p:txBody>
          <a:bodyPr>
            <a:normAutofit/>
          </a:bodyPr>
          <a:lstStyle/>
          <a:p>
            <a:r>
              <a:rPr lang="en-US" sz="2400" dirty="0" smtClean="0"/>
              <a:t>Amazon EC2 allows </a:t>
            </a:r>
            <a:r>
              <a:rPr lang="en-US" sz="2400" b="1" dirty="0" smtClean="0"/>
              <a:t>deploying servers in the form of virtual machines created as instances of a specific image. </a:t>
            </a:r>
          </a:p>
          <a:p>
            <a:r>
              <a:rPr lang="en-US" sz="2400" b="1" dirty="0" smtClean="0"/>
              <a:t>Images come with a preinstalled operating system and a software stack, and instances can be configured for memory, number of processors, and storage. </a:t>
            </a:r>
          </a:p>
          <a:p>
            <a:r>
              <a:rPr lang="en-US" sz="2400" b="1" dirty="0" smtClean="0"/>
              <a:t>Users are provided with credentials to remotely access the </a:t>
            </a:r>
            <a:r>
              <a:rPr lang="en-US" sz="2400" dirty="0" smtClean="0"/>
              <a:t>instance and further configure or install software if needed</a:t>
            </a:r>
            <a:endParaRPr lang="en-IN" sz="2400" dirty="0"/>
          </a:p>
        </p:txBody>
      </p:sp>
      <p:sp>
        <p:nvSpPr>
          <p:cNvPr id="4" name="Date Placeholder 3"/>
          <p:cNvSpPr>
            <a:spLocks noGrp="1"/>
          </p:cNvSpPr>
          <p:nvPr>
            <p:ph type="dt" sz="half" idx="10"/>
          </p:nvPr>
        </p:nvSpPr>
        <p:spPr/>
        <p:txBody>
          <a:bodyPr/>
          <a:lstStyle/>
          <a:p>
            <a:fld id="{5631A6C5-5F7C-426A-A21A-D97E28BDEA51}"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10</a:t>
            </a:fld>
            <a:endParaRPr lang="en-IN"/>
          </a:p>
        </p:txBody>
      </p:sp>
    </p:spTree>
    <p:extLst>
      <p:ext uri="{BB962C8B-B14F-4D97-AF65-F5344CB8AC3E}">
        <p14:creationId xmlns:p14="http://schemas.microsoft.com/office/powerpoint/2010/main" val="236844216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DB engines</a:t>
            </a:r>
          </a:p>
        </p:txBody>
      </p:sp>
      <p:sp>
        <p:nvSpPr>
          <p:cNvPr id="3" name="Content Placeholder 2"/>
          <p:cNvSpPr>
            <a:spLocks noGrp="1"/>
          </p:cNvSpPr>
          <p:nvPr>
            <p:ph idx="1"/>
          </p:nvPr>
        </p:nvSpPr>
        <p:spPr/>
        <p:txBody>
          <a:bodyPr>
            <a:noAutofit/>
          </a:bodyPr>
          <a:lstStyle/>
          <a:p>
            <a:r>
              <a:rPr lang="en-US" sz="2400" b="1" dirty="0" smtClean="0"/>
              <a:t>Amazon </a:t>
            </a:r>
            <a:r>
              <a:rPr lang="en-US" sz="2400" b="1" dirty="0"/>
              <a:t>RDS currently supports the following engines:</a:t>
            </a:r>
          </a:p>
          <a:p>
            <a:pPr lvl="1"/>
            <a:r>
              <a:rPr lang="en-US" sz="2400" b="1" dirty="0" err="1"/>
              <a:t>MariaDB</a:t>
            </a:r>
            <a:endParaRPr lang="en-US" sz="2400" b="1" dirty="0"/>
          </a:p>
          <a:p>
            <a:pPr lvl="1"/>
            <a:r>
              <a:rPr lang="en-US" sz="2400" b="1" dirty="0"/>
              <a:t>Microsoft SQL Server</a:t>
            </a:r>
          </a:p>
          <a:p>
            <a:pPr lvl="1"/>
            <a:r>
              <a:rPr lang="en-US" sz="2400" b="1" dirty="0"/>
              <a:t>MySQL</a:t>
            </a:r>
          </a:p>
          <a:p>
            <a:pPr lvl="1"/>
            <a:r>
              <a:rPr lang="en-US" sz="2400" b="1" dirty="0"/>
              <a:t>Oracle</a:t>
            </a:r>
          </a:p>
          <a:p>
            <a:pPr lvl="1"/>
            <a:r>
              <a:rPr lang="en-US" sz="2400" b="1" dirty="0" err="1"/>
              <a:t>PostgreSQL</a:t>
            </a:r>
            <a:endParaRPr lang="en-US" sz="2400" b="1" dirty="0"/>
          </a:p>
          <a:p>
            <a:endParaRPr lang="en-US" sz="2400" b="1" dirty="0"/>
          </a:p>
          <a:p>
            <a:endParaRPr lang="en-US" sz="2400" b="1" dirty="0"/>
          </a:p>
          <a:p>
            <a:pPr marL="0" indent="0">
              <a:buNone/>
            </a:pPr>
            <a:r>
              <a:rPr lang="en-US" sz="2400" b="1" dirty="0" smtClean="0"/>
              <a:t>						-Amazon AWS</a:t>
            </a:r>
            <a:endParaRPr lang="en-IN" sz="2400" b="1" dirty="0"/>
          </a:p>
        </p:txBody>
      </p:sp>
      <p:sp>
        <p:nvSpPr>
          <p:cNvPr id="4" name="Date Placeholder 3"/>
          <p:cNvSpPr>
            <a:spLocks noGrp="1"/>
          </p:cNvSpPr>
          <p:nvPr>
            <p:ph type="dt" sz="half" idx="10"/>
          </p:nvPr>
        </p:nvSpPr>
        <p:spPr/>
        <p:txBody>
          <a:bodyPr/>
          <a:lstStyle/>
          <a:p>
            <a:fld id="{A3CBBD8B-A152-4BAF-8297-D55A4DFD99EC}"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100</a:t>
            </a:fld>
            <a:endParaRPr lang="en-IN"/>
          </a:p>
        </p:txBody>
      </p:sp>
    </p:spTree>
    <p:extLst>
      <p:ext uri="{BB962C8B-B14F-4D97-AF65-F5344CB8AC3E}">
        <p14:creationId xmlns:p14="http://schemas.microsoft.com/office/powerpoint/2010/main" val="196177555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DB engines</a:t>
            </a:r>
          </a:p>
        </p:txBody>
      </p:sp>
      <p:sp>
        <p:nvSpPr>
          <p:cNvPr id="3" name="Content Placeholder 2"/>
          <p:cNvSpPr>
            <a:spLocks noGrp="1"/>
          </p:cNvSpPr>
          <p:nvPr>
            <p:ph idx="1"/>
          </p:nvPr>
        </p:nvSpPr>
        <p:spPr/>
        <p:txBody>
          <a:bodyPr>
            <a:noAutofit/>
          </a:bodyPr>
          <a:lstStyle/>
          <a:p>
            <a:r>
              <a:rPr lang="en-US" sz="2400" dirty="0" smtClean="0"/>
              <a:t>Each </a:t>
            </a:r>
            <a:r>
              <a:rPr lang="en-US" sz="2400" dirty="0"/>
              <a:t>DB engine has its own supported features, and each </a:t>
            </a:r>
            <a:r>
              <a:rPr lang="en-US" sz="2400" b="1" dirty="0"/>
              <a:t>version of a DB engine can include specific features</a:t>
            </a:r>
            <a:r>
              <a:rPr lang="en-US" sz="2400" b="1" dirty="0" smtClean="0"/>
              <a:t>.</a:t>
            </a:r>
          </a:p>
          <a:p>
            <a:r>
              <a:rPr lang="en-US" sz="2400" dirty="0"/>
              <a:t>Additionally, </a:t>
            </a:r>
            <a:r>
              <a:rPr lang="en-US" sz="2400" b="1" dirty="0"/>
              <a:t>each DB engine has a set of parameters in a DB parameter group </a:t>
            </a:r>
            <a:endParaRPr lang="en-US" sz="2400" b="1" dirty="0" smtClean="0"/>
          </a:p>
          <a:p>
            <a:r>
              <a:rPr lang="en-US" sz="2400" b="1" dirty="0" smtClean="0"/>
              <a:t>that </a:t>
            </a:r>
            <a:r>
              <a:rPr lang="en-US" sz="2400" b="1" dirty="0"/>
              <a:t>control the behavior of the databases that it manages.</a:t>
            </a:r>
          </a:p>
          <a:p>
            <a:endParaRPr lang="en-US" sz="2400" b="1" dirty="0"/>
          </a:p>
          <a:p>
            <a:endParaRPr lang="en-US" sz="2400" b="1" dirty="0"/>
          </a:p>
          <a:p>
            <a:pPr marL="0" indent="0">
              <a:buNone/>
            </a:pPr>
            <a:r>
              <a:rPr lang="en-US" sz="2400" b="1" dirty="0" smtClean="0"/>
              <a:t>						-Amazon AWS</a:t>
            </a:r>
            <a:endParaRPr lang="en-IN" sz="2400" b="1" dirty="0"/>
          </a:p>
        </p:txBody>
      </p:sp>
      <p:sp>
        <p:nvSpPr>
          <p:cNvPr id="4" name="Date Placeholder 3"/>
          <p:cNvSpPr>
            <a:spLocks noGrp="1"/>
          </p:cNvSpPr>
          <p:nvPr>
            <p:ph type="dt" sz="half" idx="10"/>
          </p:nvPr>
        </p:nvSpPr>
        <p:spPr/>
        <p:txBody>
          <a:bodyPr/>
          <a:lstStyle/>
          <a:p>
            <a:fld id="{BE757BE6-DD0B-4411-BF55-FFE2DAF125D4}"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101</a:t>
            </a:fld>
            <a:endParaRPr lang="en-IN"/>
          </a:p>
        </p:txBody>
      </p:sp>
    </p:spTree>
    <p:extLst>
      <p:ext uri="{BB962C8B-B14F-4D97-AF65-F5344CB8AC3E}">
        <p14:creationId xmlns:p14="http://schemas.microsoft.com/office/powerpoint/2010/main" val="116385468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DB </a:t>
            </a:r>
            <a:r>
              <a:rPr lang="en-US" dirty="0" smtClean="0"/>
              <a:t>instance types</a:t>
            </a:r>
            <a:endParaRPr lang="en-US" dirty="0"/>
          </a:p>
        </p:txBody>
      </p:sp>
      <p:sp>
        <p:nvSpPr>
          <p:cNvPr id="3" name="Content Placeholder 2"/>
          <p:cNvSpPr>
            <a:spLocks noGrp="1"/>
          </p:cNvSpPr>
          <p:nvPr>
            <p:ph idx="1"/>
          </p:nvPr>
        </p:nvSpPr>
        <p:spPr/>
        <p:txBody>
          <a:bodyPr>
            <a:noAutofit/>
          </a:bodyPr>
          <a:lstStyle/>
          <a:p>
            <a:r>
              <a:rPr lang="en-US" sz="2400" dirty="0" smtClean="0"/>
              <a:t>Amazon </a:t>
            </a:r>
            <a:r>
              <a:rPr lang="en-US" sz="2400" dirty="0"/>
              <a:t>RDS supports DB instance </a:t>
            </a:r>
            <a:r>
              <a:rPr lang="en-US" sz="2400" dirty="0" smtClean="0"/>
              <a:t>types as follows:</a:t>
            </a:r>
            <a:endParaRPr lang="en-US" sz="2400" dirty="0"/>
          </a:p>
          <a:p>
            <a:r>
              <a:rPr lang="en-US" sz="2400" b="1" dirty="0" smtClean="0"/>
              <a:t>General-purpose</a:t>
            </a:r>
            <a:endParaRPr lang="en-US" sz="2400" b="1" dirty="0"/>
          </a:p>
          <a:p>
            <a:r>
              <a:rPr lang="en-US" sz="2400" b="1" dirty="0" smtClean="0"/>
              <a:t>Memory-optimized</a:t>
            </a:r>
            <a:endParaRPr lang="en-US" sz="2400" b="1" dirty="0"/>
          </a:p>
          <a:p>
            <a:r>
              <a:rPr lang="en-US" sz="2400" b="1" dirty="0" smtClean="0"/>
              <a:t>Burstable-performance</a:t>
            </a:r>
            <a:endParaRPr lang="en-US" sz="2400" b="1" dirty="0"/>
          </a:p>
          <a:p>
            <a:r>
              <a:rPr lang="en-US" sz="2400" b="1" dirty="0" smtClean="0"/>
              <a:t>Optimized </a:t>
            </a:r>
            <a:r>
              <a:rPr lang="en-US" sz="2400" b="1" dirty="0"/>
              <a:t>Reads</a:t>
            </a:r>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pPr marL="0" indent="0">
              <a:buNone/>
            </a:pPr>
            <a:r>
              <a:rPr lang="en-US" sz="2400" b="1" dirty="0" smtClean="0"/>
              <a:t>						-Amazon AWS</a:t>
            </a:r>
            <a:endParaRPr lang="en-IN" sz="2400" b="1" dirty="0"/>
          </a:p>
        </p:txBody>
      </p:sp>
      <p:sp>
        <p:nvSpPr>
          <p:cNvPr id="4" name="Date Placeholder 3"/>
          <p:cNvSpPr>
            <a:spLocks noGrp="1"/>
          </p:cNvSpPr>
          <p:nvPr>
            <p:ph type="dt" sz="half" idx="10"/>
          </p:nvPr>
        </p:nvSpPr>
        <p:spPr/>
        <p:txBody>
          <a:bodyPr/>
          <a:lstStyle/>
          <a:p>
            <a:fld id="{1DD63972-DC0E-4575-A3B5-02CBE2310BE3}"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102</a:t>
            </a:fld>
            <a:endParaRPr lang="en-IN"/>
          </a:p>
        </p:txBody>
      </p:sp>
    </p:spTree>
    <p:extLst>
      <p:ext uri="{BB962C8B-B14F-4D97-AF65-F5344CB8AC3E}">
        <p14:creationId xmlns:p14="http://schemas.microsoft.com/office/powerpoint/2010/main" val="20408307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DB instance classes</a:t>
            </a:r>
          </a:p>
        </p:txBody>
      </p:sp>
      <p:sp>
        <p:nvSpPr>
          <p:cNvPr id="3" name="Content Placeholder 2"/>
          <p:cNvSpPr>
            <a:spLocks noGrp="1"/>
          </p:cNvSpPr>
          <p:nvPr>
            <p:ph idx="1"/>
          </p:nvPr>
        </p:nvSpPr>
        <p:spPr/>
        <p:txBody>
          <a:bodyPr>
            <a:noAutofit/>
          </a:bodyPr>
          <a:lstStyle/>
          <a:p>
            <a:r>
              <a:rPr lang="en-US" sz="2400" dirty="0" smtClean="0"/>
              <a:t>The </a:t>
            </a:r>
            <a:r>
              <a:rPr lang="en-US" sz="2400" dirty="0"/>
              <a:t>DB instance class </a:t>
            </a:r>
            <a:r>
              <a:rPr lang="en-US" sz="2400" b="1" dirty="0"/>
              <a:t>determines the computation and memory capacity of an Amazon RDS DB </a:t>
            </a:r>
            <a:r>
              <a:rPr lang="en-US" sz="2400" b="1" dirty="0" smtClean="0"/>
              <a:t>instance type. </a:t>
            </a:r>
          </a:p>
          <a:p>
            <a:r>
              <a:rPr lang="en-US" sz="2400" dirty="0" smtClean="0"/>
              <a:t>The </a:t>
            </a:r>
            <a:r>
              <a:rPr lang="en-US" sz="2400" dirty="0"/>
              <a:t>DB instance class that you need </a:t>
            </a:r>
            <a:r>
              <a:rPr lang="en-US" sz="2400" b="1" dirty="0"/>
              <a:t>depends on your processing power and memory requirements.</a:t>
            </a:r>
          </a:p>
          <a:p>
            <a:pPr marL="0" indent="0">
              <a:buNone/>
            </a:pPr>
            <a:r>
              <a:rPr lang="en-US" sz="2400" b="1" dirty="0" smtClean="0"/>
              <a:t>						</a:t>
            </a:r>
          </a:p>
          <a:p>
            <a:pPr marL="0" indent="0">
              <a:buNone/>
            </a:pPr>
            <a:endParaRPr lang="en-US" sz="2400" b="1" dirty="0"/>
          </a:p>
          <a:p>
            <a:pPr marL="0" indent="0">
              <a:buNone/>
            </a:pPr>
            <a:endParaRPr lang="en-US" sz="2400" b="1" dirty="0" smtClean="0"/>
          </a:p>
          <a:p>
            <a:pPr marL="0" indent="0">
              <a:buNone/>
            </a:pPr>
            <a:endParaRPr lang="en-US" sz="2400" b="1" dirty="0"/>
          </a:p>
          <a:p>
            <a:pPr marL="0" indent="0">
              <a:buNone/>
            </a:pPr>
            <a:r>
              <a:rPr lang="en-US" sz="2400" b="1" dirty="0" smtClean="0"/>
              <a:t>						-Amazon AWS</a:t>
            </a:r>
            <a:endParaRPr lang="en-IN" sz="2400" b="1" dirty="0"/>
          </a:p>
        </p:txBody>
      </p:sp>
      <p:sp>
        <p:nvSpPr>
          <p:cNvPr id="4" name="Date Placeholder 3"/>
          <p:cNvSpPr>
            <a:spLocks noGrp="1"/>
          </p:cNvSpPr>
          <p:nvPr>
            <p:ph type="dt" sz="half" idx="10"/>
          </p:nvPr>
        </p:nvSpPr>
        <p:spPr/>
        <p:txBody>
          <a:bodyPr/>
          <a:lstStyle/>
          <a:p>
            <a:fld id="{6ED09235-31F6-42E6-8F48-08BF5840CC5D}"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103</a:t>
            </a:fld>
            <a:endParaRPr lang="en-IN"/>
          </a:p>
        </p:txBody>
      </p:sp>
    </p:spTree>
    <p:extLst>
      <p:ext uri="{BB962C8B-B14F-4D97-AF65-F5344CB8AC3E}">
        <p14:creationId xmlns:p14="http://schemas.microsoft.com/office/powerpoint/2010/main" val="260984313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DB instance classes</a:t>
            </a:r>
          </a:p>
        </p:txBody>
      </p:sp>
      <p:sp>
        <p:nvSpPr>
          <p:cNvPr id="3" name="Content Placeholder 2"/>
          <p:cNvSpPr>
            <a:spLocks noGrp="1"/>
          </p:cNvSpPr>
          <p:nvPr>
            <p:ph idx="1"/>
          </p:nvPr>
        </p:nvSpPr>
        <p:spPr>
          <a:xfrm>
            <a:off x="457200" y="1268760"/>
            <a:ext cx="8229600" cy="4525963"/>
          </a:xfrm>
        </p:spPr>
        <p:txBody>
          <a:bodyPr>
            <a:noAutofit/>
          </a:bodyPr>
          <a:lstStyle/>
          <a:p>
            <a:r>
              <a:rPr lang="en-US" sz="2400" b="1" dirty="0" smtClean="0"/>
              <a:t>A </a:t>
            </a:r>
            <a:r>
              <a:rPr lang="en-US" sz="2400" b="1" dirty="0"/>
              <a:t>DB instance class consists of both the DB instance type and the size.</a:t>
            </a:r>
            <a:r>
              <a:rPr lang="en-US" sz="2400" dirty="0"/>
              <a:t> </a:t>
            </a:r>
            <a:endParaRPr lang="en-US" sz="2400" dirty="0" smtClean="0"/>
          </a:p>
          <a:p>
            <a:pPr marL="0" indent="0">
              <a:buNone/>
            </a:pPr>
            <a:r>
              <a:rPr lang="en-US" sz="2400" dirty="0" smtClean="0"/>
              <a:t>Eg1-</a:t>
            </a:r>
          </a:p>
          <a:p>
            <a:r>
              <a:rPr lang="en-US" sz="2400" b="1" dirty="0" smtClean="0"/>
              <a:t>db.m6g </a:t>
            </a:r>
            <a:r>
              <a:rPr lang="en-US" sz="2400" b="1" dirty="0"/>
              <a:t>is a general-purpose DB instance type powered by AWS Graviton2 processors. </a:t>
            </a:r>
            <a:endParaRPr lang="en-US" sz="2400" b="1" dirty="0" smtClean="0"/>
          </a:p>
          <a:p>
            <a:r>
              <a:rPr lang="en-US" sz="2400" b="1" dirty="0" smtClean="0"/>
              <a:t>Within </a:t>
            </a:r>
            <a:r>
              <a:rPr lang="en-US" sz="2400" b="1" dirty="0"/>
              <a:t>the db.m6g instance type, db.m6g.2xlarge is a DB instance class</a:t>
            </a:r>
            <a:r>
              <a:rPr lang="en-US" sz="2400" b="1" dirty="0" smtClean="0"/>
              <a:t>.</a:t>
            </a:r>
          </a:p>
          <a:p>
            <a:pPr marL="0" indent="0">
              <a:buNone/>
            </a:pPr>
            <a:r>
              <a:rPr lang="en-US" sz="2400" dirty="0" smtClean="0"/>
              <a:t>Eg2-</a:t>
            </a:r>
          </a:p>
          <a:p>
            <a:r>
              <a:rPr lang="en-US" sz="2400" dirty="0" smtClean="0"/>
              <a:t>db.r6g </a:t>
            </a:r>
            <a:r>
              <a:rPr lang="en-US" sz="2400" dirty="0"/>
              <a:t>is a memory-optimized DB instance class type powered by AWS Graviton2 processors. </a:t>
            </a:r>
            <a:endParaRPr lang="en-US" sz="2400" dirty="0" smtClean="0"/>
          </a:p>
          <a:p>
            <a:r>
              <a:rPr lang="en-US" sz="2400" dirty="0" smtClean="0"/>
              <a:t>Within </a:t>
            </a:r>
            <a:r>
              <a:rPr lang="en-US" sz="2400" dirty="0"/>
              <a:t>the db.r6g instance class type, db.r6g.2xlarge is a DB instance class. The size of this class is 2xlarge.</a:t>
            </a:r>
            <a:endParaRPr lang="en-US" sz="2400" b="1" dirty="0"/>
          </a:p>
          <a:p>
            <a:pPr marL="0" indent="0">
              <a:buNone/>
            </a:pPr>
            <a:r>
              <a:rPr lang="en-US" sz="2400" b="1" dirty="0" smtClean="0"/>
              <a:t>						-Amazon AWS</a:t>
            </a:r>
            <a:endParaRPr lang="en-IN" sz="2400" b="1" dirty="0"/>
          </a:p>
        </p:txBody>
      </p:sp>
      <p:sp>
        <p:nvSpPr>
          <p:cNvPr id="4" name="Date Placeholder 3"/>
          <p:cNvSpPr>
            <a:spLocks noGrp="1"/>
          </p:cNvSpPr>
          <p:nvPr>
            <p:ph type="dt" sz="half" idx="10"/>
          </p:nvPr>
        </p:nvSpPr>
        <p:spPr/>
        <p:txBody>
          <a:bodyPr/>
          <a:lstStyle/>
          <a:p>
            <a:fld id="{F3187CB4-C566-4E14-A954-4576FC31C403}"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104</a:t>
            </a:fld>
            <a:endParaRPr lang="en-IN"/>
          </a:p>
        </p:txBody>
      </p:sp>
    </p:spTree>
    <p:extLst>
      <p:ext uri="{BB962C8B-B14F-4D97-AF65-F5344CB8AC3E}">
        <p14:creationId xmlns:p14="http://schemas.microsoft.com/office/powerpoint/2010/main" val="122848763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General-</a:t>
            </a:r>
            <a:r>
              <a:rPr lang="en-US" b="1" dirty="0" err="1" smtClean="0"/>
              <a:t>purposeDB</a:t>
            </a:r>
            <a:r>
              <a:rPr lang="en-US" b="1" dirty="0" smtClean="0"/>
              <a:t> </a:t>
            </a:r>
            <a:r>
              <a:rPr lang="en-US" b="1" dirty="0"/>
              <a:t>instance </a:t>
            </a:r>
            <a:r>
              <a:rPr lang="en-US" b="1" dirty="0" smtClean="0"/>
              <a:t>types</a:t>
            </a:r>
            <a:endParaRPr lang="en-US" b="1" dirty="0"/>
          </a:p>
        </p:txBody>
      </p:sp>
      <p:sp>
        <p:nvSpPr>
          <p:cNvPr id="3" name="Content Placeholder 2"/>
          <p:cNvSpPr>
            <a:spLocks noGrp="1"/>
          </p:cNvSpPr>
          <p:nvPr>
            <p:ph idx="1"/>
          </p:nvPr>
        </p:nvSpPr>
        <p:spPr/>
        <p:txBody>
          <a:bodyPr>
            <a:noAutofit/>
          </a:bodyPr>
          <a:lstStyle/>
          <a:p>
            <a:r>
              <a:rPr lang="en-US" sz="2400" dirty="0"/>
              <a:t>The following are the general-purpose DB instance </a:t>
            </a:r>
            <a:r>
              <a:rPr lang="en-US" sz="2400" dirty="0" smtClean="0"/>
              <a:t>classes are available:</a:t>
            </a:r>
          </a:p>
          <a:p>
            <a:r>
              <a:rPr lang="en-IN" sz="2400" b="1" dirty="0" smtClean="0"/>
              <a:t>db.m7g</a:t>
            </a:r>
          </a:p>
          <a:p>
            <a:r>
              <a:rPr lang="en-IN" sz="2400" b="1" dirty="0" smtClean="0"/>
              <a:t>db.m6g</a:t>
            </a:r>
            <a:r>
              <a:rPr lang="en-IN" sz="2400" dirty="0"/>
              <a:t> </a:t>
            </a:r>
            <a:endParaRPr lang="en-IN" sz="2400" dirty="0" smtClean="0"/>
          </a:p>
          <a:p>
            <a:r>
              <a:rPr lang="en-IN" sz="2400" b="1" dirty="0" smtClean="0"/>
              <a:t>db.m6i</a:t>
            </a:r>
            <a:r>
              <a:rPr lang="en-IN" sz="2400" dirty="0"/>
              <a:t> </a:t>
            </a:r>
            <a:endParaRPr lang="en-IN" sz="2400" dirty="0" smtClean="0"/>
          </a:p>
          <a:p>
            <a:r>
              <a:rPr lang="en-IN" sz="2400" b="1" dirty="0" smtClean="0"/>
              <a:t>db.m5</a:t>
            </a:r>
          </a:p>
          <a:p>
            <a:r>
              <a:rPr lang="en-IN" sz="2400" b="1" dirty="0" smtClean="0"/>
              <a:t>db.m4</a:t>
            </a:r>
          </a:p>
          <a:p>
            <a:r>
              <a:rPr lang="en-IN" sz="2400" b="1" dirty="0"/>
              <a:t>db.m3</a:t>
            </a:r>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pPr marL="0" indent="0">
              <a:buNone/>
            </a:pPr>
            <a:r>
              <a:rPr lang="en-US" sz="2400" b="1" dirty="0" smtClean="0"/>
              <a:t>						-Amazon AWS</a:t>
            </a:r>
            <a:endParaRPr lang="en-IN" sz="2400" b="1" dirty="0"/>
          </a:p>
        </p:txBody>
      </p:sp>
      <p:sp>
        <p:nvSpPr>
          <p:cNvPr id="4" name="Date Placeholder 3"/>
          <p:cNvSpPr>
            <a:spLocks noGrp="1"/>
          </p:cNvSpPr>
          <p:nvPr>
            <p:ph type="dt" sz="half" idx="10"/>
          </p:nvPr>
        </p:nvSpPr>
        <p:spPr/>
        <p:txBody>
          <a:bodyPr/>
          <a:lstStyle/>
          <a:p>
            <a:fld id="{1DD63972-DC0E-4575-A3B5-02CBE2310BE3}"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105</a:t>
            </a:fld>
            <a:endParaRPr lang="en-IN"/>
          </a:p>
        </p:txBody>
      </p:sp>
    </p:spTree>
    <p:extLst>
      <p:ext uri="{BB962C8B-B14F-4D97-AF65-F5344CB8AC3E}">
        <p14:creationId xmlns:p14="http://schemas.microsoft.com/office/powerpoint/2010/main" val="221843262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764"/>
            <a:ext cx="8229600" cy="562074"/>
          </a:xfrm>
        </p:spPr>
        <p:txBody>
          <a:bodyPr>
            <a:normAutofit fontScale="90000"/>
          </a:bodyPr>
          <a:lstStyle/>
          <a:p>
            <a:r>
              <a:rPr lang="en-US" b="1" dirty="0" smtClean="0"/>
              <a:t>Memory Optimized DB </a:t>
            </a:r>
            <a:r>
              <a:rPr lang="en-US" b="1" dirty="0"/>
              <a:t>instance </a:t>
            </a:r>
            <a:r>
              <a:rPr lang="en-US" b="1" dirty="0" smtClean="0"/>
              <a:t>types</a:t>
            </a:r>
            <a:endParaRPr lang="en-US" b="1" dirty="0"/>
          </a:p>
        </p:txBody>
      </p:sp>
      <p:sp>
        <p:nvSpPr>
          <p:cNvPr id="3" name="Content Placeholder 2"/>
          <p:cNvSpPr>
            <a:spLocks noGrp="1"/>
          </p:cNvSpPr>
          <p:nvPr>
            <p:ph idx="1"/>
          </p:nvPr>
        </p:nvSpPr>
        <p:spPr>
          <a:xfrm>
            <a:off x="395536" y="404664"/>
            <a:ext cx="8229600" cy="4525963"/>
          </a:xfrm>
        </p:spPr>
        <p:txBody>
          <a:bodyPr>
            <a:noAutofit/>
          </a:bodyPr>
          <a:lstStyle/>
          <a:p>
            <a:r>
              <a:rPr lang="en-US" sz="2400" dirty="0"/>
              <a:t>The following are the memory-optimized DB instance types available</a:t>
            </a:r>
            <a:r>
              <a:rPr lang="en-US" sz="2400" dirty="0" smtClean="0"/>
              <a:t>:</a:t>
            </a:r>
          </a:p>
          <a:p>
            <a:r>
              <a:rPr lang="en-IN" sz="2400" b="1" dirty="0" smtClean="0"/>
              <a:t>db.x2g</a:t>
            </a:r>
          </a:p>
          <a:p>
            <a:r>
              <a:rPr lang="en-IN" sz="2400" b="1" dirty="0" smtClean="0"/>
              <a:t>db.z1d</a:t>
            </a:r>
          </a:p>
          <a:p>
            <a:r>
              <a:rPr lang="en-IN" sz="2400" b="1" dirty="0" smtClean="0"/>
              <a:t>db.x2i</a:t>
            </a:r>
          </a:p>
          <a:p>
            <a:r>
              <a:rPr lang="en-IN" sz="2400" b="1" dirty="0"/>
              <a:t>db.x1e</a:t>
            </a:r>
            <a:r>
              <a:rPr lang="en-IN" sz="2400" dirty="0"/>
              <a:t> </a:t>
            </a:r>
            <a:endParaRPr lang="en-IN" sz="2400" dirty="0" smtClean="0"/>
          </a:p>
          <a:p>
            <a:r>
              <a:rPr lang="en-IN" sz="2400" b="1" dirty="0" smtClean="0"/>
              <a:t>db.x1</a:t>
            </a:r>
          </a:p>
          <a:p>
            <a:r>
              <a:rPr lang="en-IN" sz="2400" b="1" dirty="0" smtClean="0"/>
              <a:t>db.r6g</a:t>
            </a:r>
          </a:p>
          <a:p>
            <a:r>
              <a:rPr lang="en-IN" sz="2400" b="1" dirty="0" smtClean="0"/>
              <a:t>db.r6gd</a:t>
            </a:r>
          </a:p>
          <a:p>
            <a:r>
              <a:rPr lang="en-IN" sz="2400" b="1" dirty="0" smtClean="0"/>
              <a:t>db.r6i</a:t>
            </a:r>
          </a:p>
          <a:p>
            <a:r>
              <a:rPr lang="en-IN" sz="2400" b="1" dirty="0" smtClean="0"/>
              <a:t>db.r5b</a:t>
            </a:r>
          </a:p>
          <a:p>
            <a:r>
              <a:rPr lang="en-IN" sz="2400" b="1" dirty="0"/>
              <a:t>db.r5d</a:t>
            </a:r>
            <a:r>
              <a:rPr lang="en-IN" sz="2400" dirty="0"/>
              <a:t> </a:t>
            </a:r>
            <a:endParaRPr lang="en-US" sz="2400" b="1" dirty="0" smtClean="0"/>
          </a:p>
          <a:p>
            <a:r>
              <a:rPr lang="en-IN" sz="2400" b="1" dirty="0" smtClean="0"/>
              <a:t>db.r5</a:t>
            </a:r>
          </a:p>
          <a:p>
            <a:r>
              <a:rPr lang="en-IN" sz="2400" b="1" dirty="0" smtClean="0"/>
              <a:t>db.r4</a:t>
            </a:r>
          </a:p>
          <a:p>
            <a:r>
              <a:rPr lang="en-IN" sz="2400" b="1" dirty="0"/>
              <a:t>d</a:t>
            </a:r>
            <a:r>
              <a:rPr lang="en-IN" sz="2400" b="1" dirty="0" smtClean="0"/>
              <a:t>b.r3</a:t>
            </a:r>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pPr marL="0" indent="0">
              <a:buNone/>
            </a:pPr>
            <a:r>
              <a:rPr lang="en-US" sz="2400" b="1" dirty="0" smtClean="0"/>
              <a:t>						-Amazon AWS</a:t>
            </a:r>
            <a:endParaRPr lang="en-IN" sz="2400" b="1" dirty="0"/>
          </a:p>
        </p:txBody>
      </p:sp>
      <p:sp>
        <p:nvSpPr>
          <p:cNvPr id="4" name="Date Placeholder 3"/>
          <p:cNvSpPr>
            <a:spLocks noGrp="1"/>
          </p:cNvSpPr>
          <p:nvPr>
            <p:ph type="dt" sz="half" idx="10"/>
          </p:nvPr>
        </p:nvSpPr>
        <p:spPr/>
        <p:txBody>
          <a:bodyPr/>
          <a:lstStyle/>
          <a:p>
            <a:fld id="{78198666-70A1-4237-9FE5-3F39FDDD3A50}"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106</a:t>
            </a:fld>
            <a:endParaRPr lang="en-IN"/>
          </a:p>
        </p:txBody>
      </p:sp>
    </p:spTree>
    <p:extLst>
      <p:ext uri="{BB962C8B-B14F-4D97-AF65-F5344CB8AC3E}">
        <p14:creationId xmlns:p14="http://schemas.microsoft.com/office/powerpoint/2010/main" val="341208639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Burstable Performance DB </a:t>
            </a:r>
            <a:r>
              <a:rPr lang="en-US" b="1" dirty="0"/>
              <a:t>instance </a:t>
            </a:r>
            <a:r>
              <a:rPr lang="en-US" b="1" dirty="0" smtClean="0"/>
              <a:t>types</a:t>
            </a:r>
            <a:endParaRPr lang="en-US" b="1" dirty="0"/>
          </a:p>
        </p:txBody>
      </p:sp>
      <p:sp>
        <p:nvSpPr>
          <p:cNvPr id="3" name="Content Placeholder 2"/>
          <p:cNvSpPr>
            <a:spLocks noGrp="1"/>
          </p:cNvSpPr>
          <p:nvPr>
            <p:ph idx="1"/>
          </p:nvPr>
        </p:nvSpPr>
        <p:spPr/>
        <p:txBody>
          <a:bodyPr>
            <a:noAutofit/>
          </a:bodyPr>
          <a:lstStyle/>
          <a:p>
            <a:r>
              <a:rPr lang="en-US" sz="2400" dirty="0"/>
              <a:t>The following are the burstable-performance DB instance types available:</a:t>
            </a:r>
          </a:p>
          <a:p>
            <a:r>
              <a:rPr lang="en-US" sz="2400" b="1" dirty="0"/>
              <a:t>db.t4g</a:t>
            </a:r>
            <a:endParaRPr lang="en-US" sz="2400" dirty="0"/>
          </a:p>
          <a:p>
            <a:r>
              <a:rPr lang="en-IN" sz="2400" b="1" dirty="0" smtClean="0"/>
              <a:t>db.t3</a:t>
            </a:r>
          </a:p>
          <a:p>
            <a:r>
              <a:rPr lang="en-IN" sz="2400" b="1" dirty="0" smtClean="0"/>
              <a:t>db.t2</a:t>
            </a:r>
            <a:endParaRPr lang="en-US" sz="2400" b="1" dirty="0"/>
          </a:p>
          <a:p>
            <a:endParaRPr lang="en-US" sz="2400" b="1" dirty="0" smtClean="0"/>
          </a:p>
          <a:p>
            <a:endParaRPr lang="en-US" sz="2400" b="1" dirty="0"/>
          </a:p>
          <a:p>
            <a:endParaRPr lang="en-US" sz="2400" b="1" dirty="0" smtClean="0"/>
          </a:p>
          <a:p>
            <a:pPr marL="0" indent="0">
              <a:buNone/>
            </a:pPr>
            <a:r>
              <a:rPr lang="en-US" sz="2400" b="1" dirty="0" smtClean="0"/>
              <a:t>						-Amazon AWS</a:t>
            </a:r>
            <a:endParaRPr lang="en-IN" sz="2400" b="1" dirty="0"/>
          </a:p>
        </p:txBody>
      </p:sp>
      <p:sp>
        <p:nvSpPr>
          <p:cNvPr id="4" name="Date Placeholder 3"/>
          <p:cNvSpPr>
            <a:spLocks noGrp="1"/>
          </p:cNvSpPr>
          <p:nvPr>
            <p:ph type="dt" sz="half" idx="10"/>
          </p:nvPr>
        </p:nvSpPr>
        <p:spPr/>
        <p:txBody>
          <a:bodyPr/>
          <a:lstStyle/>
          <a:p>
            <a:fld id="{7D70C15D-44F6-49E6-9E9E-DAF49101FEBE}"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107</a:t>
            </a:fld>
            <a:endParaRPr lang="en-IN"/>
          </a:p>
        </p:txBody>
      </p:sp>
    </p:spTree>
    <p:extLst>
      <p:ext uri="{BB962C8B-B14F-4D97-AF65-F5344CB8AC3E}">
        <p14:creationId xmlns:p14="http://schemas.microsoft.com/office/powerpoint/2010/main" val="39739158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274042"/>
          </a:xfrm>
        </p:spPr>
        <p:txBody>
          <a:bodyPr>
            <a:noAutofit/>
          </a:bodyPr>
          <a:lstStyle/>
          <a:p>
            <a:r>
              <a:rPr lang="en-US" sz="2400" b="1" dirty="0"/>
              <a:t>Supported DB engines for DB instance classes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076410"/>
              </p:ext>
            </p:extLst>
          </p:nvPr>
        </p:nvGraphicFramePr>
        <p:xfrm>
          <a:off x="395536" y="620688"/>
          <a:ext cx="8424936" cy="5815450"/>
        </p:xfrm>
        <a:graphic>
          <a:graphicData uri="http://schemas.openxmlformats.org/drawingml/2006/table">
            <a:tbl>
              <a:tblPr>
                <a:tableStyleId>{5940675A-B579-460E-94D1-54222C63F5DA}</a:tableStyleId>
              </a:tblPr>
              <a:tblGrid>
                <a:gridCol w="1404156"/>
                <a:gridCol w="1404156"/>
                <a:gridCol w="1404156"/>
                <a:gridCol w="1404156"/>
                <a:gridCol w="1404156"/>
                <a:gridCol w="1404156"/>
              </a:tblGrid>
              <a:tr h="118906">
                <a:tc>
                  <a:txBody>
                    <a:bodyPr/>
                    <a:lstStyle/>
                    <a:p>
                      <a:pPr algn="l" fontAlgn="t" latinLnBrk="0"/>
                      <a:r>
                        <a:rPr lang="en-IN" sz="1400" dirty="0">
                          <a:effectLst/>
                        </a:rPr>
                        <a:t>Instance class</a:t>
                      </a:r>
                      <a:endParaRPr lang="en-IN" sz="1400" b="1" dirty="0">
                        <a:effectLst/>
                      </a:endParaRPr>
                    </a:p>
                  </a:txBody>
                  <a:tcPr marL="23592" marR="23592" marT="8493" marB="8493"/>
                </a:tc>
                <a:tc>
                  <a:txBody>
                    <a:bodyPr/>
                    <a:lstStyle/>
                    <a:p>
                      <a:pPr algn="l" fontAlgn="t" latinLnBrk="0"/>
                      <a:r>
                        <a:rPr lang="en-IN" sz="1400">
                          <a:effectLst/>
                        </a:rPr>
                        <a:t>MariaDB</a:t>
                      </a:r>
                      <a:endParaRPr lang="en-IN" sz="1400" b="1">
                        <a:effectLst/>
                      </a:endParaRPr>
                    </a:p>
                  </a:txBody>
                  <a:tcPr marL="23592" marR="23592" marT="8493" marB="8493"/>
                </a:tc>
                <a:tc>
                  <a:txBody>
                    <a:bodyPr/>
                    <a:lstStyle/>
                    <a:p>
                      <a:pPr algn="l" fontAlgn="t" latinLnBrk="0"/>
                      <a:r>
                        <a:rPr lang="en-IN" sz="1400">
                          <a:effectLst/>
                        </a:rPr>
                        <a:t>Microsoft SQL Server</a:t>
                      </a:r>
                      <a:endParaRPr lang="en-IN" sz="1400" b="1">
                        <a:effectLst/>
                      </a:endParaRPr>
                    </a:p>
                  </a:txBody>
                  <a:tcPr marL="23592" marR="23592" marT="8493" marB="8493"/>
                </a:tc>
                <a:tc>
                  <a:txBody>
                    <a:bodyPr/>
                    <a:lstStyle/>
                    <a:p>
                      <a:pPr algn="l" fontAlgn="t" latinLnBrk="0"/>
                      <a:r>
                        <a:rPr lang="en-IN" sz="1400">
                          <a:effectLst/>
                        </a:rPr>
                        <a:t>MySQL</a:t>
                      </a:r>
                      <a:endParaRPr lang="en-IN" sz="1400" b="1">
                        <a:effectLst/>
                      </a:endParaRPr>
                    </a:p>
                  </a:txBody>
                  <a:tcPr marL="23592" marR="23592" marT="8493" marB="8493"/>
                </a:tc>
                <a:tc>
                  <a:txBody>
                    <a:bodyPr/>
                    <a:lstStyle/>
                    <a:p>
                      <a:pPr algn="l" fontAlgn="t" latinLnBrk="0"/>
                      <a:r>
                        <a:rPr lang="en-IN" sz="1400">
                          <a:effectLst/>
                        </a:rPr>
                        <a:t>Oracle</a:t>
                      </a:r>
                      <a:endParaRPr lang="en-IN" sz="1400" b="1">
                        <a:effectLst/>
                      </a:endParaRPr>
                    </a:p>
                  </a:txBody>
                  <a:tcPr marL="23592" marR="23592" marT="8493" marB="8493"/>
                </a:tc>
                <a:tc>
                  <a:txBody>
                    <a:bodyPr/>
                    <a:lstStyle/>
                    <a:p>
                      <a:pPr algn="l" fontAlgn="t" latinLnBrk="0"/>
                      <a:r>
                        <a:rPr lang="en-IN" sz="1400">
                          <a:effectLst/>
                        </a:rPr>
                        <a:t>PostgreSQL</a:t>
                      </a:r>
                      <a:endParaRPr lang="en-IN" sz="1400" b="1">
                        <a:effectLst/>
                      </a:endParaRPr>
                    </a:p>
                  </a:txBody>
                  <a:tcPr marL="23592" marR="23592" marT="8493" marB="8493"/>
                </a:tc>
              </a:tr>
              <a:tr h="60397">
                <a:tc gridSpan="6">
                  <a:txBody>
                    <a:bodyPr/>
                    <a:lstStyle/>
                    <a:p>
                      <a:pPr fontAlgn="t" latinLnBrk="0"/>
                      <a:r>
                        <a:rPr lang="en-US" sz="1400">
                          <a:effectLst/>
                        </a:rPr>
                        <a:t>db.m6g – general-purpose instance classes powered by AWS Graviton2 processors</a:t>
                      </a:r>
                      <a:endParaRPr lang="en-US" sz="1400" b="0">
                        <a:effectLst/>
                      </a:endParaRPr>
                    </a:p>
                  </a:txBody>
                  <a:tcPr marL="23592" marR="23592" marT="4718" marB="4718"/>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620952">
                <a:tc>
                  <a:txBody>
                    <a:bodyPr/>
                    <a:lstStyle/>
                    <a:p>
                      <a:pPr fontAlgn="t" latinLnBrk="0"/>
                      <a:r>
                        <a:rPr lang="en-IN" sz="1400">
                          <a:effectLst/>
                        </a:rPr>
                        <a:t>db.m6g.16xlarge</a:t>
                      </a:r>
                      <a:endParaRPr lang="en-IN" sz="1400" b="0">
                        <a:effectLst/>
                      </a:endParaRPr>
                    </a:p>
                  </a:txBody>
                  <a:tcPr marL="23592" marR="23592" marT="4718" marB="4718"/>
                </a:tc>
                <a:tc>
                  <a:txBody>
                    <a:bodyPr/>
                    <a:lstStyle/>
                    <a:p>
                      <a:pPr fontAlgn="t" latinLnBrk="0"/>
                      <a:r>
                        <a:rPr lang="en-US" sz="1400">
                          <a:effectLst/>
                        </a:rPr>
                        <a:t>All MariaDB 10.6 versions, all MariaDB 10.5 versions, and all MariaDB 10.4 versions</a:t>
                      </a:r>
                      <a:endParaRPr lang="en-US" sz="1400" b="0">
                        <a:effectLst/>
                      </a:endParaRPr>
                    </a:p>
                  </a:txBody>
                  <a:tcPr marL="23592" marR="23592" marT="4718" marB="4718"/>
                </a:tc>
                <a:tc>
                  <a:txBody>
                    <a:bodyPr/>
                    <a:lstStyle/>
                    <a:p>
                      <a:pPr fontAlgn="t" latinLnBrk="0"/>
                      <a:r>
                        <a:rPr lang="en-IN" sz="1400">
                          <a:effectLst/>
                        </a:rPr>
                        <a:t>No</a:t>
                      </a:r>
                      <a:endParaRPr lang="en-IN" sz="1400" b="0">
                        <a:effectLst/>
                      </a:endParaRPr>
                    </a:p>
                  </a:txBody>
                  <a:tcPr marL="23592" marR="23592" marT="4718" marB="4718"/>
                </a:tc>
                <a:tc>
                  <a:txBody>
                    <a:bodyPr/>
                    <a:lstStyle/>
                    <a:p>
                      <a:pPr fontAlgn="t" latinLnBrk="0"/>
                      <a:r>
                        <a:rPr lang="en-IN" sz="1400" dirty="0">
                          <a:effectLst/>
                        </a:rPr>
                        <a:t>MySQL 8.0.23 and higher</a:t>
                      </a:r>
                      <a:endParaRPr lang="en-IN" sz="1400" b="0" dirty="0">
                        <a:effectLst/>
                      </a:endParaRPr>
                    </a:p>
                  </a:txBody>
                  <a:tcPr marL="23592" marR="23592" marT="4718" marB="4718"/>
                </a:tc>
                <a:tc>
                  <a:txBody>
                    <a:bodyPr/>
                    <a:lstStyle/>
                    <a:p>
                      <a:pPr fontAlgn="t" latinLnBrk="0"/>
                      <a:r>
                        <a:rPr lang="en-IN" sz="1400">
                          <a:effectLst/>
                        </a:rPr>
                        <a:t>No</a:t>
                      </a:r>
                      <a:endParaRPr lang="en-IN" sz="1400" b="0">
                        <a:effectLst/>
                      </a:endParaRPr>
                    </a:p>
                  </a:txBody>
                  <a:tcPr marL="23592" marR="23592" marT="4718" marB="4718"/>
                </a:tc>
                <a:tc>
                  <a:txBody>
                    <a:bodyPr/>
                    <a:lstStyle/>
                    <a:p>
                      <a:pPr fontAlgn="t" latinLnBrk="0"/>
                      <a:r>
                        <a:rPr lang="en-US" sz="1400">
                          <a:effectLst/>
                        </a:rPr>
                        <a:t>All PostgreSQL 15 versions, all PostgreSQL 14 versions, all PostgreSQL 13 versions, PostgreSQL 12.7 and higher</a:t>
                      </a:r>
                      <a:endParaRPr lang="en-US" sz="1400" b="0">
                        <a:effectLst/>
                      </a:endParaRPr>
                    </a:p>
                  </a:txBody>
                  <a:tcPr marL="23592" marR="23592" marT="4718" marB="4718"/>
                </a:tc>
              </a:tr>
              <a:tr h="620952">
                <a:tc>
                  <a:txBody>
                    <a:bodyPr/>
                    <a:lstStyle/>
                    <a:p>
                      <a:pPr fontAlgn="t" latinLnBrk="0"/>
                      <a:r>
                        <a:rPr lang="en-IN" sz="1400">
                          <a:effectLst/>
                        </a:rPr>
                        <a:t>db.m6g.12xlarge</a:t>
                      </a:r>
                      <a:endParaRPr lang="en-IN" sz="1400" b="0">
                        <a:effectLst/>
                      </a:endParaRPr>
                    </a:p>
                  </a:txBody>
                  <a:tcPr marL="23592" marR="23592" marT="4718" marB="4718"/>
                </a:tc>
                <a:tc>
                  <a:txBody>
                    <a:bodyPr/>
                    <a:lstStyle/>
                    <a:p>
                      <a:pPr fontAlgn="t" latinLnBrk="0"/>
                      <a:r>
                        <a:rPr lang="en-US" sz="1400">
                          <a:effectLst/>
                        </a:rPr>
                        <a:t>All MariaDB 10.6 versions, all MariaDB 10.5 versions, and all MariaDB 10.4 versions</a:t>
                      </a:r>
                      <a:endParaRPr lang="en-US" sz="1400" b="0">
                        <a:effectLst/>
                      </a:endParaRPr>
                    </a:p>
                  </a:txBody>
                  <a:tcPr marL="23592" marR="23592" marT="4718" marB="4718"/>
                </a:tc>
                <a:tc>
                  <a:txBody>
                    <a:bodyPr/>
                    <a:lstStyle/>
                    <a:p>
                      <a:pPr fontAlgn="t" latinLnBrk="0"/>
                      <a:r>
                        <a:rPr lang="en-IN" sz="1400">
                          <a:effectLst/>
                        </a:rPr>
                        <a:t>No</a:t>
                      </a:r>
                      <a:endParaRPr lang="en-IN" sz="1400" b="0">
                        <a:effectLst/>
                      </a:endParaRPr>
                    </a:p>
                  </a:txBody>
                  <a:tcPr marL="23592" marR="23592" marT="4718" marB="4718"/>
                </a:tc>
                <a:tc>
                  <a:txBody>
                    <a:bodyPr/>
                    <a:lstStyle/>
                    <a:p>
                      <a:pPr fontAlgn="t" latinLnBrk="0"/>
                      <a:r>
                        <a:rPr lang="en-IN" sz="1400">
                          <a:effectLst/>
                        </a:rPr>
                        <a:t>MySQL 8.0.23 and higher</a:t>
                      </a:r>
                      <a:endParaRPr lang="en-IN" sz="1400" b="0">
                        <a:effectLst/>
                      </a:endParaRPr>
                    </a:p>
                  </a:txBody>
                  <a:tcPr marL="23592" marR="23592" marT="4718" marB="4718"/>
                </a:tc>
                <a:tc>
                  <a:txBody>
                    <a:bodyPr/>
                    <a:lstStyle/>
                    <a:p>
                      <a:pPr fontAlgn="t" latinLnBrk="0"/>
                      <a:r>
                        <a:rPr lang="en-IN" sz="1400">
                          <a:effectLst/>
                        </a:rPr>
                        <a:t>No</a:t>
                      </a:r>
                      <a:endParaRPr lang="en-IN" sz="1400" b="0">
                        <a:effectLst/>
                      </a:endParaRPr>
                    </a:p>
                  </a:txBody>
                  <a:tcPr marL="23592" marR="23592" marT="4718" marB="4718"/>
                </a:tc>
                <a:tc>
                  <a:txBody>
                    <a:bodyPr/>
                    <a:lstStyle/>
                    <a:p>
                      <a:pPr fontAlgn="t" latinLnBrk="0"/>
                      <a:r>
                        <a:rPr lang="en-US" sz="1400">
                          <a:effectLst/>
                        </a:rPr>
                        <a:t>All PostgreSQL 15 versions, all PostgreSQL 14 versions, all PostgreSQL 13 versions, PostgreSQL 12.7 and higher</a:t>
                      </a:r>
                      <a:endParaRPr lang="en-US" sz="1400" b="0">
                        <a:effectLst/>
                      </a:endParaRPr>
                    </a:p>
                  </a:txBody>
                  <a:tcPr marL="23592" marR="23592" marT="4718" marB="4718"/>
                </a:tc>
              </a:tr>
              <a:tr h="620952">
                <a:tc>
                  <a:txBody>
                    <a:bodyPr/>
                    <a:lstStyle/>
                    <a:p>
                      <a:pPr fontAlgn="t" latinLnBrk="0"/>
                      <a:r>
                        <a:rPr lang="en-IN" sz="1400" dirty="0">
                          <a:effectLst/>
                        </a:rPr>
                        <a:t>db.m6g.8xlarge</a:t>
                      </a:r>
                      <a:endParaRPr lang="en-IN" sz="1400" b="0" dirty="0">
                        <a:effectLst/>
                      </a:endParaRPr>
                    </a:p>
                  </a:txBody>
                  <a:tcPr marL="23592" marR="23592" marT="4718" marB="4718"/>
                </a:tc>
                <a:tc>
                  <a:txBody>
                    <a:bodyPr/>
                    <a:lstStyle/>
                    <a:p>
                      <a:pPr fontAlgn="t" latinLnBrk="0"/>
                      <a:r>
                        <a:rPr lang="en-US" sz="1400">
                          <a:effectLst/>
                        </a:rPr>
                        <a:t>All MariaDB 10.6 versions, all MariaDB 10.5 versions, and all MariaDB 10.4 versions</a:t>
                      </a:r>
                      <a:endParaRPr lang="en-US" sz="1400" b="0">
                        <a:effectLst/>
                      </a:endParaRPr>
                    </a:p>
                  </a:txBody>
                  <a:tcPr marL="23592" marR="23592" marT="4718" marB="4718"/>
                </a:tc>
                <a:tc>
                  <a:txBody>
                    <a:bodyPr/>
                    <a:lstStyle/>
                    <a:p>
                      <a:pPr fontAlgn="t" latinLnBrk="0"/>
                      <a:r>
                        <a:rPr lang="en-IN" sz="1400">
                          <a:effectLst/>
                        </a:rPr>
                        <a:t>No</a:t>
                      </a:r>
                      <a:endParaRPr lang="en-IN" sz="1400" b="0">
                        <a:effectLst/>
                      </a:endParaRPr>
                    </a:p>
                  </a:txBody>
                  <a:tcPr marL="23592" marR="23592" marT="4718" marB="4718"/>
                </a:tc>
                <a:tc>
                  <a:txBody>
                    <a:bodyPr/>
                    <a:lstStyle/>
                    <a:p>
                      <a:pPr fontAlgn="t" latinLnBrk="0"/>
                      <a:r>
                        <a:rPr lang="en-IN" sz="1400">
                          <a:effectLst/>
                        </a:rPr>
                        <a:t>MySQL 8.0.23 and higher</a:t>
                      </a:r>
                      <a:endParaRPr lang="en-IN" sz="1400" b="0">
                        <a:effectLst/>
                      </a:endParaRPr>
                    </a:p>
                  </a:txBody>
                  <a:tcPr marL="23592" marR="23592" marT="4718" marB="4718"/>
                </a:tc>
                <a:tc>
                  <a:txBody>
                    <a:bodyPr/>
                    <a:lstStyle/>
                    <a:p>
                      <a:pPr fontAlgn="t" latinLnBrk="0"/>
                      <a:r>
                        <a:rPr lang="en-IN" sz="1400">
                          <a:effectLst/>
                        </a:rPr>
                        <a:t>No</a:t>
                      </a:r>
                      <a:endParaRPr lang="en-IN" sz="1400" b="0">
                        <a:effectLst/>
                      </a:endParaRPr>
                    </a:p>
                  </a:txBody>
                  <a:tcPr marL="23592" marR="23592" marT="4718" marB="4718"/>
                </a:tc>
                <a:tc>
                  <a:txBody>
                    <a:bodyPr/>
                    <a:lstStyle/>
                    <a:p>
                      <a:pPr fontAlgn="t" latinLnBrk="0"/>
                      <a:r>
                        <a:rPr lang="en-US" sz="1400" dirty="0">
                          <a:effectLst/>
                        </a:rPr>
                        <a:t>All </a:t>
                      </a:r>
                      <a:r>
                        <a:rPr lang="en-US" sz="1400" dirty="0" err="1">
                          <a:effectLst/>
                        </a:rPr>
                        <a:t>PostgreSQL</a:t>
                      </a:r>
                      <a:r>
                        <a:rPr lang="en-US" sz="1400" dirty="0">
                          <a:effectLst/>
                        </a:rPr>
                        <a:t> 15 versions, all </a:t>
                      </a:r>
                      <a:r>
                        <a:rPr lang="en-US" sz="1400" dirty="0" err="1">
                          <a:effectLst/>
                        </a:rPr>
                        <a:t>PostgreSQL</a:t>
                      </a:r>
                      <a:r>
                        <a:rPr lang="en-US" sz="1400" dirty="0">
                          <a:effectLst/>
                        </a:rPr>
                        <a:t> 14 versions, all </a:t>
                      </a:r>
                      <a:r>
                        <a:rPr lang="en-US" sz="1400" dirty="0" err="1">
                          <a:effectLst/>
                        </a:rPr>
                        <a:t>PostgreSQL</a:t>
                      </a:r>
                      <a:r>
                        <a:rPr lang="en-US" sz="1400" dirty="0">
                          <a:effectLst/>
                        </a:rPr>
                        <a:t> 13 versions, </a:t>
                      </a:r>
                      <a:r>
                        <a:rPr lang="en-US" sz="1400" dirty="0" err="1">
                          <a:effectLst/>
                        </a:rPr>
                        <a:t>PostgreSQL</a:t>
                      </a:r>
                      <a:r>
                        <a:rPr lang="en-US" sz="1400" dirty="0">
                          <a:effectLst/>
                        </a:rPr>
                        <a:t> 12.7 and higher</a:t>
                      </a:r>
                      <a:endParaRPr lang="en-US" sz="1400" b="0" dirty="0">
                        <a:effectLst/>
                      </a:endParaRPr>
                    </a:p>
                  </a:txBody>
                  <a:tcPr marL="23592" marR="23592" marT="4718" marB="4718"/>
                </a:tc>
              </a:tr>
            </a:tbl>
          </a:graphicData>
        </a:graphic>
      </p:graphicFrame>
      <p:sp>
        <p:nvSpPr>
          <p:cNvPr id="3" name="Date Placeholder 2"/>
          <p:cNvSpPr>
            <a:spLocks noGrp="1"/>
          </p:cNvSpPr>
          <p:nvPr>
            <p:ph type="dt" sz="half" idx="10"/>
          </p:nvPr>
        </p:nvSpPr>
        <p:spPr/>
        <p:txBody>
          <a:bodyPr/>
          <a:lstStyle/>
          <a:p>
            <a:fld id="{854E222B-5084-4EE5-A3BE-E6EE47183A31}"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108</a:t>
            </a:fld>
            <a:endParaRPr lang="en-IN"/>
          </a:p>
        </p:txBody>
      </p:sp>
    </p:spTree>
    <p:extLst>
      <p:ext uri="{BB962C8B-B14F-4D97-AF65-F5344CB8AC3E}">
        <p14:creationId xmlns:p14="http://schemas.microsoft.com/office/powerpoint/2010/main" val="342285916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274042"/>
          </a:xfrm>
        </p:spPr>
        <p:txBody>
          <a:bodyPr>
            <a:noAutofit/>
          </a:bodyPr>
          <a:lstStyle/>
          <a:p>
            <a:r>
              <a:rPr lang="en-US" sz="2400" b="1" dirty="0"/>
              <a:t>Supported DB engines for DB instance classes</a:t>
            </a:r>
          </a:p>
        </p:txBody>
      </p:sp>
      <p:graphicFrame>
        <p:nvGraphicFramePr>
          <p:cNvPr id="5" name="Content Placeholder 3"/>
          <p:cNvGraphicFramePr>
            <a:graphicFrameLocks/>
          </p:cNvGraphicFramePr>
          <p:nvPr>
            <p:extLst>
              <p:ext uri="{D42A27DB-BD31-4B8C-83A1-F6EECF244321}">
                <p14:modId xmlns:p14="http://schemas.microsoft.com/office/powerpoint/2010/main" val="2620405832"/>
              </p:ext>
            </p:extLst>
          </p:nvPr>
        </p:nvGraphicFramePr>
        <p:xfrm>
          <a:off x="323528" y="548680"/>
          <a:ext cx="8424936" cy="5550566"/>
        </p:xfrm>
        <a:graphic>
          <a:graphicData uri="http://schemas.openxmlformats.org/drawingml/2006/table">
            <a:tbl>
              <a:tblPr>
                <a:tableStyleId>{5940675A-B579-460E-94D1-54222C63F5DA}</a:tableStyleId>
              </a:tblPr>
              <a:tblGrid>
                <a:gridCol w="1404156"/>
                <a:gridCol w="1404156"/>
                <a:gridCol w="1404156"/>
                <a:gridCol w="1404156"/>
                <a:gridCol w="1404156"/>
                <a:gridCol w="1404156"/>
              </a:tblGrid>
              <a:tr h="118906">
                <a:tc>
                  <a:txBody>
                    <a:bodyPr/>
                    <a:lstStyle/>
                    <a:p>
                      <a:pPr algn="l" fontAlgn="t" latinLnBrk="0"/>
                      <a:r>
                        <a:rPr lang="en-IN" sz="1200" dirty="0">
                          <a:effectLst/>
                        </a:rPr>
                        <a:t>Instance class</a:t>
                      </a:r>
                      <a:endParaRPr lang="en-IN" sz="1200" b="1" dirty="0">
                        <a:effectLst/>
                      </a:endParaRPr>
                    </a:p>
                  </a:txBody>
                  <a:tcPr marL="23592" marR="23592" marT="8493" marB="8493"/>
                </a:tc>
                <a:tc>
                  <a:txBody>
                    <a:bodyPr/>
                    <a:lstStyle/>
                    <a:p>
                      <a:pPr algn="l" fontAlgn="t" latinLnBrk="0"/>
                      <a:r>
                        <a:rPr lang="en-IN" sz="1200">
                          <a:effectLst/>
                        </a:rPr>
                        <a:t>MariaDB</a:t>
                      </a:r>
                      <a:endParaRPr lang="en-IN" sz="1200" b="1">
                        <a:effectLst/>
                      </a:endParaRPr>
                    </a:p>
                  </a:txBody>
                  <a:tcPr marL="23592" marR="23592" marT="8493" marB="8493"/>
                </a:tc>
                <a:tc>
                  <a:txBody>
                    <a:bodyPr/>
                    <a:lstStyle/>
                    <a:p>
                      <a:pPr algn="l" fontAlgn="t" latinLnBrk="0"/>
                      <a:r>
                        <a:rPr lang="en-IN" sz="1200">
                          <a:effectLst/>
                        </a:rPr>
                        <a:t>Microsoft SQL Server</a:t>
                      </a:r>
                      <a:endParaRPr lang="en-IN" sz="1200" b="1">
                        <a:effectLst/>
                      </a:endParaRPr>
                    </a:p>
                  </a:txBody>
                  <a:tcPr marL="23592" marR="23592" marT="8493" marB="8493"/>
                </a:tc>
                <a:tc>
                  <a:txBody>
                    <a:bodyPr/>
                    <a:lstStyle/>
                    <a:p>
                      <a:pPr algn="l" fontAlgn="t" latinLnBrk="0"/>
                      <a:r>
                        <a:rPr lang="en-IN" sz="1200">
                          <a:effectLst/>
                        </a:rPr>
                        <a:t>MySQL</a:t>
                      </a:r>
                      <a:endParaRPr lang="en-IN" sz="1200" b="1">
                        <a:effectLst/>
                      </a:endParaRPr>
                    </a:p>
                  </a:txBody>
                  <a:tcPr marL="23592" marR="23592" marT="8493" marB="8493"/>
                </a:tc>
                <a:tc>
                  <a:txBody>
                    <a:bodyPr/>
                    <a:lstStyle/>
                    <a:p>
                      <a:pPr algn="l" fontAlgn="t" latinLnBrk="0"/>
                      <a:r>
                        <a:rPr lang="en-IN" sz="1200">
                          <a:effectLst/>
                        </a:rPr>
                        <a:t>Oracle</a:t>
                      </a:r>
                      <a:endParaRPr lang="en-IN" sz="1200" b="1">
                        <a:effectLst/>
                      </a:endParaRPr>
                    </a:p>
                  </a:txBody>
                  <a:tcPr marL="23592" marR="23592" marT="8493" marB="8493"/>
                </a:tc>
                <a:tc>
                  <a:txBody>
                    <a:bodyPr/>
                    <a:lstStyle/>
                    <a:p>
                      <a:pPr algn="l" fontAlgn="t" latinLnBrk="0"/>
                      <a:r>
                        <a:rPr lang="en-IN" sz="1200">
                          <a:effectLst/>
                        </a:rPr>
                        <a:t>PostgreSQL</a:t>
                      </a:r>
                      <a:endParaRPr lang="en-IN" sz="1200" b="1">
                        <a:effectLst/>
                      </a:endParaRPr>
                    </a:p>
                  </a:txBody>
                  <a:tcPr marL="23592" marR="23592" marT="8493" marB="8493"/>
                </a:tc>
              </a:tr>
              <a:tr h="60397">
                <a:tc gridSpan="6">
                  <a:txBody>
                    <a:bodyPr/>
                    <a:lstStyle/>
                    <a:p>
                      <a:pPr fontAlgn="t" latinLnBrk="0"/>
                      <a:r>
                        <a:rPr lang="en-US" sz="1200" dirty="0">
                          <a:effectLst/>
                        </a:rPr>
                        <a:t>db.m6g – general-purpose instance classes powered by AWS Graviton2 processors</a:t>
                      </a:r>
                      <a:endParaRPr lang="en-US" sz="1200" b="0" dirty="0">
                        <a:effectLst/>
                      </a:endParaRPr>
                    </a:p>
                  </a:txBody>
                  <a:tcPr marL="23592" marR="23592" marT="4718" marB="4718"/>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620952">
                <a:tc>
                  <a:txBody>
                    <a:bodyPr/>
                    <a:lstStyle/>
                    <a:p>
                      <a:pPr fontAlgn="t" latinLnBrk="0"/>
                      <a:r>
                        <a:rPr lang="en-IN" sz="1200" dirty="0">
                          <a:effectLst/>
                        </a:rPr>
                        <a:t>db.m6g.4xlarge</a:t>
                      </a:r>
                      <a:endParaRPr lang="en-IN" sz="1200" b="0" dirty="0">
                        <a:effectLst/>
                      </a:endParaRPr>
                    </a:p>
                  </a:txBody>
                  <a:tcPr marL="23592" marR="23592" marT="4718" marB="4718"/>
                </a:tc>
                <a:tc>
                  <a:txBody>
                    <a:bodyPr/>
                    <a:lstStyle/>
                    <a:p>
                      <a:pPr fontAlgn="t" latinLnBrk="0"/>
                      <a:r>
                        <a:rPr lang="en-US" sz="1200" dirty="0">
                          <a:effectLst/>
                        </a:rPr>
                        <a:t>All </a:t>
                      </a:r>
                      <a:r>
                        <a:rPr lang="en-US" sz="1200" dirty="0" err="1">
                          <a:effectLst/>
                        </a:rPr>
                        <a:t>MariaDB</a:t>
                      </a:r>
                      <a:r>
                        <a:rPr lang="en-US" sz="1200" dirty="0">
                          <a:effectLst/>
                        </a:rPr>
                        <a:t> 10.6 versions, all </a:t>
                      </a:r>
                      <a:r>
                        <a:rPr lang="en-US" sz="1200" dirty="0" err="1">
                          <a:effectLst/>
                        </a:rPr>
                        <a:t>MariaDB</a:t>
                      </a:r>
                      <a:r>
                        <a:rPr lang="en-US" sz="1200" dirty="0">
                          <a:effectLst/>
                        </a:rPr>
                        <a:t> 10.5 versions, and all </a:t>
                      </a:r>
                      <a:r>
                        <a:rPr lang="en-US" sz="1200" dirty="0" err="1">
                          <a:effectLst/>
                        </a:rPr>
                        <a:t>MariaDB</a:t>
                      </a:r>
                      <a:r>
                        <a:rPr lang="en-US" sz="1200" dirty="0">
                          <a:effectLst/>
                        </a:rPr>
                        <a:t> 10.4 versions</a:t>
                      </a:r>
                      <a:endParaRPr lang="en-US" sz="1200" b="0" dirty="0">
                        <a:effectLst/>
                      </a:endParaRPr>
                    </a:p>
                  </a:txBody>
                  <a:tcPr marL="23592" marR="23592" marT="4718" marB="4718"/>
                </a:tc>
                <a:tc>
                  <a:txBody>
                    <a:bodyPr/>
                    <a:lstStyle/>
                    <a:p>
                      <a:pPr fontAlgn="t" latinLnBrk="0"/>
                      <a:r>
                        <a:rPr lang="en-IN" sz="1200">
                          <a:effectLst/>
                        </a:rPr>
                        <a:t>No</a:t>
                      </a:r>
                      <a:endParaRPr lang="en-IN" sz="1200" b="0">
                        <a:effectLst/>
                      </a:endParaRPr>
                    </a:p>
                  </a:txBody>
                  <a:tcPr marL="23592" marR="23592" marT="4718" marB="4718"/>
                </a:tc>
                <a:tc>
                  <a:txBody>
                    <a:bodyPr/>
                    <a:lstStyle/>
                    <a:p>
                      <a:pPr fontAlgn="t" latinLnBrk="0"/>
                      <a:r>
                        <a:rPr lang="en-IN" sz="1200">
                          <a:effectLst/>
                        </a:rPr>
                        <a:t>MySQL 8.0.23 and higher</a:t>
                      </a:r>
                      <a:endParaRPr lang="en-IN" sz="1200" b="0">
                        <a:effectLst/>
                      </a:endParaRPr>
                    </a:p>
                  </a:txBody>
                  <a:tcPr marL="23592" marR="23592" marT="4718" marB="4718"/>
                </a:tc>
                <a:tc>
                  <a:txBody>
                    <a:bodyPr/>
                    <a:lstStyle/>
                    <a:p>
                      <a:pPr fontAlgn="t" latinLnBrk="0"/>
                      <a:r>
                        <a:rPr lang="en-IN" sz="1200">
                          <a:effectLst/>
                        </a:rPr>
                        <a:t>No</a:t>
                      </a:r>
                      <a:endParaRPr lang="en-IN" sz="1200" b="0">
                        <a:effectLst/>
                      </a:endParaRPr>
                    </a:p>
                  </a:txBody>
                  <a:tcPr marL="23592" marR="23592" marT="4718" marB="4718"/>
                </a:tc>
                <a:tc>
                  <a:txBody>
                    <a:bodyPr/>
                    <a:lstStyle/>
                    <a:p>
                      <a:pPr fontAlgn="t" latinLnBrk="0"/>
                      <a:r>
                        <a:rPr lang="en-US" sz="1200">
                          <a:effectLst/>
                        </a:rPr>
                        <a:t>All PostgreSQL 15 versions, all PostgreSQL 14 versions, all PostgreSQL 13 versions, PostgreSQL 12.7 and higher</a:t>
                      </a:r>
                      <a:endParaRPr lang="en-US" sz="1200" b="0">
                        <a:effectLst/>
                      </a:endParaRPr>
                    </a:p>
                  </a:txBody>
                  <a:tcPr marL="23592" marR="23592" marT="4718" marB="4718"/>
                </a:tc>
              </a:tr>
              <a:tr h="620952">
                <a:tc>
                  <a:txBody>
                    <a:bodyPr/>
                    <a:lstStyle/>
                    <a:p>
                      <a:pPr fontAlgn="t" latinLnBrk="0"/>
                      <a:r>
                        <a:rPr lang="en-IN" sz="1200">
                          <a:effectLst/>
                        </a:rPr>
                        <a:t>db.m6g.2xlarge</a:t>
                      </a:r>
                      <a:endParaRPr lang="en-IN" sz="1200" b="0">
                        <a:effectLst/>
                      </a:endParaRPr>
                    </a:p>
                  </a:txBody>
                  <a:tcPr marL="23592" marR="23592" marT="4718" marB="4718"/>
                </a:tc>
                <a:tc>
                  <a:txBody>
                    <a:bodyPr/>
                    <a:lstStyle/>
                    <a:p>
                      <a:pPr fontAlgn="t" latinLnBrk="0"/>
                      <a:r>
                        <a:rPr lang="en-US" sz="1200">
                          <a:effectLst/>
                        </a:rPr>
                        <a:t>All MariaDB 10.6 versions, all MariaDB 10.5 versions, and all MariaDB 10.4 versions</a:t>
                      </a:r>
                      <a:endParaRPr lang="en-US" sz="1200" b="0">
                        <a:effectLst/>
                      </a:endParaRPr>
                    </a:p>
                  </a:txBody>
                  <a:tcPr marL="23592" marR="23592" marT="4718" marB="4718"/>
                </a:tc>
                <a:tc>
                  <a:txBody>
                    <a:bodyPr/>
                    <a:lstStyle/>
                    <a:p>
                      <a:pPr fontAlgn="t" latinLnBrk="0"/>
                      <a:r>
                        <a:rPr lang="en-IN" sz="1200">
                          <a:effectLst/>
                        </a:rPr>
                        <a:t>No</a:t>
                      </a:r>
                      <a:endParaRPr lang="en-IN" sz="1200" b="0">
                        <a:effectLst/>
                      </a:endParaRPr>
                    </a:p>
                  </a:txBody>
                  <a:tcPr marL="23592" marR="23592" marT="4718" marB="4718"/>
                </a:tc>
                <a:tc>
                  <a:txBody>
                    <a:bodyPr/>
                    <a:lstStyle/>
                    <a:p>
                      <a:pPr fontAlgn="t" latinLnBrk="0"/>
                      <a:r>
                        <a:rPr lang="en-IN" sz="1200">
                          <a:effectLst/>
                        </a:rPr>
                        <a:t>MySQL 8.0.23 and higher</a:t>
                      </a:r>
                      <a:endParaRPr lang="en-IN" sz="1200" b="0">
                        <a:effectLst/>
                      </a:endParaRPr>
                    </a:p>
                  </a:txBody>
                  <a:tcPr marL="23592" marR="23592" marT="4718" marB="4718"/>
                </a:tc>
                <a:tc>
                  <a:txBody>
                    <a:bodyPr/>
                    <a:lstStyle/>
                    <a:p>
                      <a:pPr fontAlgn="t" latinLnBrk="0"/>
                      <a:r>
                        <a:rPr lang="en-IN" sz="1200">
                          <a:effectLst/>
                        </a:rPr>
                        <a:t>No</a:t>
                      </a:r>
                      <a:endParaRPr lang="en-IN" sz="1200" b="0">
                        <a:effectLst/>
                      </a:endParaRPr>
                    </a:p>
                  </a:txBody>
                  <a:tcPr marL="23592" marR="23592" marT="4718" marB="4718"/>
                </a:tc>
                <a:tc>
                  <a:txBody>
                    <a:bodyPr/>
                    <a:lstStyle/>
                    <a:p>
                      <a:pPr fontAlgn="t" latinLnBrk="0"/>
                      <a:r>
                        <a:rPr lang="en-US" sz="1200">
                          <a:effectLst/>
                        </a:rPr>
                        <a:t>All PostgreSQL 15 versions, all PostgreSQL 14 versions, all PostgreSQL 13 versions, PostgreSQL 12.7 and higher</a:t>
                      </a:r>
                      <a:endParaRPr lang="en-US" sz="1200" b="0">
                        <a:effectLst/>
                      </a:endParaRPr>
                    </a:p>
                  </a:txBody>
                  <a:tcPr marL="23592" marR="23592" marT="4718" marB="4718"/>
                </a:tc>
              </a:tr>
              <a:tr h="620952">
                <a:tc>
                  <a:txBody>
                    <a:bodyPr/>
                    <a:lstStyle/>
                    <a:p>
                      <a:pPr fontAlgn="t" latinLnBrk="0"/>
                      <a:r>
                        <a:rPr lang="en-IN" sz="1200">
                          <a:effectLst/>
                        </a:rPr>
                        <a:t>db.m6g.xlarge</a:t>
                      </a:r>
                      <a:endParaRPr lang="en-IN" sz="1200" b="0">
                        <a:effectLst/>
                      </a:endParaRPr>
                    </a:p>
                  </a:txBody>
                  <a:tcPr marL="23592" marR="23592" marT="4718" marB="4718"/>
                </a:tc>
                <a:tc>
                  <a:txBody>
                    <a:bodyPr/>
                    <a:lstStyle/>
                    <a:p>
                      <a:pPr fontAlgn="t" latinLnBrk="0"/>
                      <a:r>
                        <a:rPr lang="en-US" sz="1200">
                          <a:effectLst/>
                        </a:rPr>
                        <a:t>All MariaDB 10.6 versions, all MariaDB 10.5 versions, and all MariaDB 10.4 versions</a:t>
                      </a:r>
                      <a:endParaRPr lang="en-US" sz="1200" b="0">
                        <a:effectLst/>
                      </a:endParaRPr>
                    </a:p>
                  </a:txBody>
                  <a:tcPr marL="23592" marR="23592" marT="4718" marB="4718"/>
                </a:tc>
                <a:tc>
                  <a:txBody>
                    <a:bodyPr/>
                    <a:lstStyle/>
                    <a:p>
                      <a:pPr fontAlgn="t" latinLnBrk="0"/>
                      <a:r>
                        <a:rPr lang="en-IN" sz="1200">
                          <a:effectLst/>
                        </a:rPr>
                        <a:t>No</a:t>
                      </a:r>
                      <a:endParaRPr lang="en-IN" sz="1200" b="0">
                        <a:effectLst/>
                      </a:endParaRPr>
                    </a:p>
                  </a:txBody>
                  <a:tcPr marL="23592" marR="23592" marT="4718" marB="4718"/>
                </a:tc>
                <a:tc>
                  <a:txBody>
                    <a:bodyPr/>
                    <a:lstStyle/>
                    <a:p>
                      <a:pPr fontAlgn="t" latinLnBrk="0"/>
                      <a:r>
                        <a:rPr lang="en-IN" sz="1200">
                          <a:effectLst/>
                        </a:rPr>
                        <a:t>MySQL 8.0.23 and higher</a:t>
                      </a:r>
                      <a:endParaRPr lang="en-IN" sz="1200" b="0">
                        <a:effectLst/>
                      </a:endParaRPr>
                    </a:p>
                  </a:txBody>
                  <a:tcPr marL="23592" marR="23592" marT="4718" marB="4718"/>
                </a:tc>
                <a:tc>
                  <a:txBody>
                    <a:bodyPr/>
                    <a:lstStyle/>
                    <a:p>
                      <a:pPr fontAlgn="t" latinLnBrk="0"/>
                      <a:r>
                        <a:rPr lang="en-IN" sz="1200">
                          <a:effectLst/>
                        </a:rPr>
                        <a:t>No</a:t>
                      </a:r>
                      <a:endParaRPr lang="en-IN" sz="1200" b="0">
                        <a:effectLst/>
                      </a:endParaRPr>
                    </a:p>
                  </a:txBody>
                  <a:tcPr marL="23592" marR="23592" marT="4718" marB="4718"/>
                </a:tc>
                <a:tc>
                  <a:txBody>
                    <a:bodyPr/>
                    <a:lstStyle/>
                    <a:p>
                      <a:pPr fontAlgn="t" latinLnBrk="0"/>
                      <a:r>
                        <a:rPr lang="en-US" sz="1200">
                          <a:effectLst/>
                        </a:rPr>
                        <a:t>All PostgreSQL 15 versions, all PostgreSQL 14 versions, all PostgreSQL 13 versions, PostgreSQL 12.7 and higher</a:t>
                      </a:r>
                      <a:endParaRPr lang="en-US" sz="1200" b="0">
                        <a:effectLst/>
                      </a:endParaRPr>
                    </a:p>
                  </a:txBody>
                  <a:tcPr marL="23592" marR="23592" marT="4718" marB="4718"/>
                </a:tc>
              </a:tr>
              <a:tr h="620952">
                <a:tc>
                  <a:txBody>
                    <a:bodyPr/>
                    <a:lstStyle/>
                    <a:p>
                      <a:pPr fontAlgn="t" latinLnBrk="0"/>
                      <a:r>
                        <a:rPr lang="en-IN" sz="1200" dirty="0">
                          <a:effectLst/>
                        </a:rPr>
                        <a:t>db.m6g.large</a:t>
                      </a:r>
                      <a:endParaRPr lang="en-IN" sz="1200" b="0" dirty="0">
                        <a:effectLst/>
                      </a:endParaRPr>
                    </a:p>
                  </a:txBody>
                  <a:tcPr marL="23592" marR="23592" marT="4718" marB="4718"/>
                </a:tc>
                <a:tc>
                  <a:txBody>
                    <a:bodyPr/>
                    <a:lstStyle/>
                    <a:p>
                      <a:pPr fontAlgn="t" latinLnBrk="0"/>
                      <a:r>
                        <a:rPr lang="en-US" sz="1200">
                          <a:effectLst/>
                        </a:rPr>
                        <a:t>All MariaDB 10.6 versions, all MariaDB 10.5 versions, and all MariaDB 10.4 versions</a:t>
                      </a:r>
                      <a:endParaRPr lang="en-US" sz="1200" b="0">
                        <a:effectLst/>
                      </a:endParaRPr>
                    </a:p>
                  </a:txBody>
                  <a:tcPr marL="23592" marR="23592" marT="4718" marB="4718"/>
                </a:tc>
                <a:tc>
                  <a:txBody>
                    <a:bodyPr/>
                    <a:lstStyle/>
                    <a:p>
                      <a:pPr fontAlgn="t" latinLnBrk="0"/>
                      <a:r>
                        <a:rPr lang="en-IN" sz="1200">
                          <a:effectLst/>
                        </a:rPr>
                        <a:t>No</a:t>
                      </a:r>
                      <a:endParaRPr lang="en-IN" sz="1200" b="0">
                        <a:effectLst/>
                      </a:endParaRPr>
                    </a:p>
                  </a:txBody>
                  <a:tcPr marL="23592" marR="23592" marT="4718" marB="4718"/>
                </a:tc>
                <a:tc>
                  <a:txBody>
                    <a:bodyPr/>
                    <a:lstStyle/>
                    <a:p>
                      <a:pPr fontAlgn="t" latinLnBrk="0"/>
                      <a:r>
                        <a:rPr lang="en-IN" sz="1200">
                          <a:effectLst/>
                        </a:rPr>
                        <a:t>MySQL 8.0.23 and higher</a:t>
                      </a:r>
                      <a:endParaRPr lang="en-IN" sz="1200" b="0">
                        <a:effectLst/>
                      </a:endParaRPr>
                    </a:p>
                  </a:txBody>
                  <a:tcPr marL="23592" marR="23592" marT="4718" marB="4718"/>
                </a:tc>
                <a:tc>
                  <a:txBody>
                    <a:bodyPr/>
                    <a:lstStyle/>
                    <a:p>
                      <a:pPr fontAlgn="t" latinLnBrk="0"/>
                      <a:r>
                        <a:rPr lang="en-IN" sz="1200">
                          <a:effectLst/>
                        </a:rPr>
                        <a:t>No</a:t>
                      </a:r>
                      <a:endParaRPr lang="en-IN" sz="1200" b="0">
                        <a:effectLst/>
                      </a:endParaRPr>
                    </a:p>
                  </a:txBody>
                  <a:tcPr marL="23592" marR="23592" marT="4718" marB="4718"/>
                </a:tc>
                <a:tc>
                  <a:txBody>
                    <a:bodyPr/>
                    <a:lstStyle/>
                    <a:p>
                      <a:pPr fontAlgn="t" latinLnBrk="0"/>
                      <a:r>
                        <a:rPr lang="en-US" sz="1200" dirty="0">
                          <a:effectLst/>
                        </a:rPr>
                        <a:t>All </a:t>
                      </a:r>
                      <a:r>
                        <a:rPr lang="en-US" sz="1200" dirty="0" err="1">
                          <a:effectLst/>
                        </a:rPr>
                        <a:t>PostgreSQL</a:t>
                      </a:r>
                      <a:r>
                        <a:rPr lang="en-US" sz="1200" dirty="0">
                          <a:effectLst/>
                        </a:rPr>
                        <a:t> 15 versions, all </a:t>
                      </a:r>
                      <a:r>
                        <a:rPr lang="en-US" sz="1200" dirty="0" err="1">
                          <a:effectLst/>
                        </a:rPr>
                        <a:t>PostgreSQL</a:t>
                      </a:r>
                      <a:r>
                        <a:rPr lang="en-US" sz="1200" dirty="0">
                          <a:effectLst/>
                        </a:rPr>
                        <a:t> 14 versions, all </a:t>
                      </a:r>
                      <a:r>
                        <a:rPr lang="en-US" sz="1200" dirty="0" err="1">
                          <a:effectLst/>
                        </a:rPr>
                        <a:t>PostgreSQL</a:t>
                      </a:r>
                      <a:r>
                        <a:rPr lang="en-US" sz="1200" dirty="0">
                          <a:effectLst/>
                        </a:rPr>
                        <a:t> 13 versions, </a:t>
                      </a:r>
                      <a:r>
                        <a:rPr lang="en-US" sz="1200" dirty="0" err="1">
                          <a:effectLst/>
                        </a:rPr>
                        <a:t>PostgreSQL</a:t>
                      </a:r>
                      <a:r>
                        <a:rPr lang="en-US" sz="1200" dirty="0">
                          <a:effectLst/>
                        </a:rPr>
                        <a:t> 12.7 and higher</a:t>
                      </a:r>
                      <a:endParaRPr lang="en-US" sz="1200" b="0" dirty="0">
                        <a:effectLst/>
                      </a:endParaRPr>
                    </a:p>
                  </a:txBody>
                  <a:tcPr marL="23592" marR="23592" marT="4718" marB="4718"/>
                </a:tc>
              </a:tr>
            </a:tbl>
          </a:graphicData>
        </a:graphic>
      </p:graphicFrame>
      <p:sp>
        <p:nvSpPr>
          <p:cNvPr id="3" name="Date Placeholder 2"/>
          <p:cNvSpPr>
            <a:spLocks noGrp="1"/>
          </p:cNvSpPr>
          <p:nvPr>
            <p:ph type="dt" sz="half" idx="10"/>
          </p:nvPr>
        </p:nvSpPr>
        <p:spPr/>
        <p:txBody>
          <a:bodyPr/>
          <a:lstStyle/>
          <a:p>
            <a:fld id="{D312C3F0-B8C8-4B79-8868-FE0BA4B4A006}" type="datetime1">
              <a:rPr lang="en-IN" smtClean="0"/>
              <a:t>12-02-2024</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109</a:t>
            </a:fld>
            <a:endParaRPr lang="en-IN"/>
          </a:p>
        </p:txBody>
      </p:sp>
    </p:spTree>
    <p:extLst>
      <p:ext uri="{BB962C8B-B14F-4D97-AF65-F5344CB8AC3E}">
        <p14:creationId xmlns:p14="http://schemas.microsoft.com/office/powerpoint/2010/main" val="3094407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machine images</a:t>
            </a:r>
            <a:endParaRPr lang="en-IN" dirty="0"/>
          </a:p>
        </p:txBody>
      </p:sp>
      <p:sp>
        <p:nvSpPr>
          <p:cNvPr id="3" name="Content Placeholder 2"/>
          <p:cNvSpPr>
            <a:spLocks noGrp="1"/>
          </p:cNvSpPr>
          <p:nvPr>
            <p:ph idx="1"/>
          </p:nvPr>
        </p:nvSpPr>
        <p:spPr/>
        <p:txBody>
          <a:bodyPr>
            <a:noAutofit/>
          </a:bodyPr>
          <a:lstStyle/>
          <a:p>
            <a:r>
              <a:rPr lang="en-US" sz="2400" dirty="0" smtClean="0"/>
              <a:t>Amazon Machine Images (AMIs) are </a:t>
            </a:r>
            <a:r>
              <a:rPr lang="en-US" sz="2400" b="1" dirty="0" smtClean="0">
                <a:solidFill>
                  <a:srgbClr val="FF0000"/>
                </a:solidFill>
              </a:rPr>
              <a:t>templates from which it is possible to create a virtual machine</a:t>
            </a:r>
            <a:r>
              <a:rPr lang="en-US" sz="2400" dirty="0" smtClean="0">
                <a:solidFill>
                  <a:srgbClr val="FF0000"/>
                </a:solidFill>
              </a:rPr>
              <a:t>. </a:t>
            </a:r>
          </a:p>
          <a:p>
            <a:r>
              <a:rPr lang="en-US" sz="2400" b="1" dirty="0" smtClean="0"/>
              <a:t>They are stored in Amazon Simple Storage Service S3 </a:t>
            </a:r>
            <a:r>
              <a:rPr lang="en-US" sz="2400" dirty="0" smtClean="0"/>
              <a:t>and </a:t>
            </a:r>
          </a:p>
          <a:p>
            <a:r>
              <a:rPr lang="en-US" sz="2400" b="1" dirty="0" smtClean="0"/>
              <a:t>Identified by a unique identifier in the form of </a:t>
            </a:r>
            <a:r>
              <a:rPr lang="en-US" sz="2400" b="1" dirty="0" err="1" smtClean="0"/>
              <a:t>ami-xxxxxx</a:t>
            </a:r>
            <a:r>
              <a:rPr lang="en-US" sz="2400" b="1" dirty="0" smtClean="0"/>
              <a:t> and a manifest XML file. </a:t>
            </a:r>
          </a:p>
        </p:txBody>
      </p:sp>
      <p:sp>
        <p:nvSpPr>
          <p:cNvPr id="4" name="Date Placeholder 3"/>
          <p:cNvSpPr>
            <a:spLocks noGrp="1"/>
          </p:cNvSpPr>
          <p:nvPr>
            <p:ph type="dt" sz="half" idx="10"/>
          </p:nvPr>
        </p:nvSpPr>
        <p:spPr/>
        <p:txBody>
          <a:bodyPr/>
          <a:lstStyle/>
          <a:p>
            <a:fld id="{41B9D8B0-C6A3-49FE-BDE2-B465CD3A6D57}"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11</a:t>
            </a:fld>
            <a:endParaRPr lang="en-IN"/>
          </a:p>
        </p:txBody>
      </p:sp>
    </p:spTree>
    <p:extLst>
      <p:ext uri="{BB962C8B-B14F-4D97-AF65-F5344CB8AC3E}">
        <p14:creationId xmlns:p14="http://schemas.microsoft.com/office/powerpoint/2010/main" val="341404096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a:t>
            </a:r>
            <a:r>
              <a:rPr lang="en-US" b="1" dirty="0" err="1"/>
              <a:t>DynamoDB</a:t>
            </a:r>
            <a:endParaRPr lang="en-IN" b="1" dirty="0"/>
          </a:p>
        </p:txBody>
      </p:sp>
      <p:sp>
        <p:nvSpPr>
          <p:cNvPr id="3" name="Content Placeholder 2"/>
          <p:cNvSpPr>
            <a:spLocks noGrp="1"/>
          </p:cNvSpPr>
          <p:nvPr>
            <p:ph idx="1"/>
          </p:nvPr>
        </p:nvSpPr>
        <p:spPr/>
        <p:txBody>
          <a:bodyPr>
            <a:normAutofit/>
          </a:bodyPr>
          <a:lstStyle/>
          <a:p>
            <a:r>
              <a:rPr lang="en-US" sz="2400" dirty="0" smtClean="0"/>
              <a:t>Amazon </a:t>
            </a:r>
            <a:r>
              <a:rPr lang="en-US" sz="2400" dirty="0" err="1"/>
              <a:t>DynamoDB</a:t>
            </a:r>
            <a:r>
              <a:rPr lang="en-US" sz="2400" dirty="0"/>
              <a:t> is a </a:t>
            </a:r>
            <a:r>
              <a:rPr lang="en-US" sz="2400" b="1" dirty="0"/>
              <a:t>fully managed </a:t>
            </a:r>
            <a:r>
              <a:rPr lang="en-US" sz="2400" b="1" dirty="0" err="1"/>
              <a:t>NoSQL</a:t>
            </a:r>
            <a:r>
              <a:rPr lang="en-US" sz="2400" b="1" dirty="0"/>
              <a:t> database service that provides fast and predictable performance with seamless </a:t>
            </a:r>
            <a:r>
              <a:rPr lang="en-US" sz="2400" b="1" dirty="0" smtClean="0"/>
              <a:t>scalability. </a:t>
            </a:r>
          </a:p>
        </p:txBody>
      </p:sp>
      <p:sp>
        <p:nvSpPr>
          <p:cNvPr id="4" name="Date Placeholder 3"/>
          <p:cNvSpPr>
            <a:spLocks noGrp="1"/>
          </p:cNvSpPr>
          <p:nvPr>
            <p:ph type="dt" sz="half" idx="10"/>
          </p:nvPr>
        </p:nvSpPr>
        <p:spPr/>
        <p:txBody>
          <a:bodyPr/>
          <a:lstStyle/>
          <a:p>
            <a:fld id="{0CB22F28-8E70-4410-B879-5D4B9096EE6F}"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110</a:t>
            </a:fld>
            <a:endParaRPr lang="en-IN"/>
          </a:p>
        </p:txBody>
      </p:sp>
    </p:spTree>
    <p:extLst>
      <p:ext uri="{BB962C8B-B14F-4D97-AF65-F5344CB8AC3E}">
        <p14:creationId xmlns:p14="http://schemas.microsoft.com/office/powerpoint/2010/main" val="123460888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a:t>
            </a:r>
            <a:r>
              <a:rPr lang="en-US" b="1" dirty="0" err="1"/>
              <a:t>DynamoDB</a:t>
            </a:r>
            <a:endParaRPr lang="en-IN" b="1" dirty="0"/>
          </a:p>
        </p:txBody>
      </p:sp>
      <p:sp>
        <p:nvSpPr>
          <p:cNvPr id="3" name="Content Placeholder 2"/>
          <p:cNvSpPr>
            <a:spLocks noGrp="1"/>
          </p:cNvSpPr>
          <p:nvPr>
            <p:ph idx="1"/>
          </p:nvPr>
        </p:nvSpPr>
        <p:spPr/>
        <p:txBody>
          <a:bodyPr>
            <a:normAutofit/>
          </a:bodyPr>
          <a:lstStyle/>
          <a:p>
            <a:r>
              <a:rPr lang="en-US" sz="2400" dirty="0" err="1" smtClean="0"/>
              <a:t>DynamoDB</a:t>
            </a:r>
            <a:r>
              <a:rPr lang="en-US" sz="2400" dirty="0" smtClean="0"/>
              <a:t> </a:t>
            </a:r>
            <a:r>
              <a:rPr lang="en-US" sz="2400" dirty="0"/>
              <a:t>lets you </a:t>
            </a:r>
            <a:r>
              <a:rPr lang="en-US" sz="2400" b="1" dirty="0"/>
              <a:t>offload the administrative burdens </a:t>
            </a:r>
            <a:r>
              <a:rPr lang="en-US" sz="2400" dirty="0"/>
              <a:t>of operating and scaling a distributed database so that you </a:t>
            </a:r>
            <a:r>
              <a:rPr lang="en-US" sz="2400" b="1" dirty="0"/>
              <a:t>don't have to worry about hardware provisioning, setup and configuration, replication, software patching, or cluster scaling. </a:t>
            </a:r>
            <a:endParaRPr lang="en-US" sz="2400" b="1" dirty="0" smtClean="0"/>
          </a:p>
          <a:p>
            <a:r>
              <a:rPr lang="en-US" sz="2400" dirty="0" err="1" smtClean="0"/>
              <a:t>DynamoDB</a:t>
            </a:r>
            <a:r>
              <a:rPr lang="en-US" sz="2400" dirty="0" smtClean="0"/>
              <a:t> </a:t>
            </a:r>
            <a:r>
              <a:rPr lang="en-US" sz="2400" dirty="0"/>
              <a:t>also offers </a:t>
            </a:r>
            <a:r>
              <a:rPr lang="en-US" sz="2400" b="1" dirty="0"/>
              <a:t>encryption </a:t>
            </a:r>
            <a:r>
              <a:rPr lang="en-US" sz="2400" b="1" dirty="0" smtClean="0"/>
              <a:t>, </a:t>
            </a:r>
            <a:r>
              <a:rPr lang="en-US" sz="2400" b="1" dirty="0"/>
              <a:t>which eliminates the operational burden and complexity involved in protecting sensitive data</a:t>
            </a:r>
          </a:p>
          <a:p>
            <a:endParaRPr lang="en-IN" sz="2400" dirty="0"/>
          </a:p>
        </p:txBody>
      </p:sp>
      <p:sp>
        <p:nvSpPr>
          <p:cNvPr id="4" name="Date Placeholder 3"/>
          <p:cNvSpPr>
            <a:spLocks noGrp="1"/>
          </p:cNvSpPr>
          <p:nvPr>
            <p:ph type="dt" sz="half" idx="10"/>
          </p:nvPr>
        </p:nvSpPr>
        <p:spPr/>
        <p:txBody>
          <a:bodyPr/>
          <a:lstStyle/>
          <a:p>
            <a:fld id="{C1A80A86-8608-4AC9-BC58-64F5DF6C6048}"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111</a:t>
            </a:fld>
            <a:endParaRPr lang="en-IN"/>
          </a:p>
        </p:txBody>
      </p:sp>
    </p:spTree>
    <p:extLst>
      <p:ext uri="{BB962C8B-B14F-4D97-AF65-F5344CB8AC3E}">
        <p14:creationId xmlns:p14="http://schemas.microsoft.com/office/powerpoint/2010/main" val="334740979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a:t>
            </a:r>
            <a:r>
              <a:rPr lang="en-US" dirty="0" err="1" smtClean="0"/>
              <a:t>SimpleDB</a:t>
            </a:r>
            <a:endParaRPr lang="en-IN" dirty="0"/>
          </a:p>
        </p:txBody>
      </p:sp>
      <p:sp>
        <p:nvSpPr>
          <p:cNvPr id="3" name="Content Placeholder 2"/>
          <p:cNvSpPr>
            <a:spLocks noGrp="1"/>
          </p:cNvSpPr>
          <p:nvPr>
            <p:ph idx="1"/>
          </p:nvPr>
        </p:nvSpPr>
        <p:spPr/>
        <p:txBody>
          <a:bodyPr>
            <a:normAutofit/>
          </a:bodyPr>
          <a:lstStyle/>
          <a:p>
            <a:r>
              <a:rPr lang="en-US" sz="2400" dirty="0" smtClean="0"/>
              <a:t>Amazon </a:t>
            </a:r>
            <a:r>
              <a:rPr lang="en-US" sz="2400" dirty="0" err="1" smtClean="0"/>
              <a:t>SimpleDB</a:t>
            </a:r>
            <a:r>
              <a:rPr lang="en-US" sz="2400" dirty="0" smtClean="0"/>
              <a:t> is a lightweight, highly scalable, and flexible data storage solution for applications </a:t>
            </a:r>
            <a:r>
              <a:rPr lang="en-US" sz="2400" b="1" dirty="0" smtClean="0"/>
              <a:t>that do not require a fully relational model for their data. </a:t>
            </a:r>
          </a:p>
          <a:p>
            <a:r>
              <a:rPr lang="en-US" sz="2400" dirty="0" err="1" smtClean="0"/>
              <a:t>SimpleDB</a:t>
            </a:r>
            <a:r>
              <a:rPr lang="en-US" sz="2400" dirty="0" smtClean="0"/>
              <a:t> provides support for </a:t>
            </a:r>
            <a:r>
              <a:rPr lang="en-US" sz="2400" dirty="0" err="1" smtClean="0"/>
              <a:t>semistructured</a:t>
            </a:r>
            <a:r>
              <a:rPr lang="en-US" sz="2400" dirty="0" smtClean="0"/>
              <a:t> data, the model for which is based on the concept of domains, items, and attributes. </a:t>
            </a:r>
          </a:p>
          <a:p>
            <a:r>
              <a:rPr lang="en-US" sz="2400" b="1" dirty="0" smtClean="0"/>
              <a:t>With respect to the relational model, this model provides fewer constraints on the structure of data entries, </a:t>
            </a:r>
            <a:r>
              <a:rPr lang="en-US" sz="2400" dirty="0" smtClean="0"/>
              <a:t>thus obtaining improved performance in querying large quantities of data.</a:t>
            </a:r>
            <a:endParaRPr lang="en-IN" sz="2400" dirty="0"/>
          </a:p>
        </p:txBody>
      </p:sp>
      <p:sp>
        <p:nvSpPr>
          <p:cNvPr id="4" name="Date Placeholder 3"/>
          <p:cNvSpPr>
            <a:spLocks noGrp="1"/>
          </p:cNvSpPr>
          <p:nvPr>
            <p:ph type="dt" sz="half" idx="10"/>
          </p:nvPr>
        </p:nvSpPr>
        <p:spPr/>
        <p:txBody>
          <a:bodyPr/>
          <a:lstStyle/>
          <a:p>
            <a:fld id="{525B83F9-C6BC-4FCE-A33F-EC1F7DE56DDB}"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112</a:t>
            </a:fld>
            <a:endParaRPr lang="en-IN"/>
          </a:p>
        </p:txBody>
      </p:sp>
    </p:spTree>
    <p:extLst>
      <p:ext uri="{BB962C8B-B14F-4D97-AF65-F5344CB8AC3E}">
        <p14:creationId xmlns:p14="http://schemas.microsoft.com/office/powerpoint/2010/main" val="234125385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a:t>
            </a:r>
            <a:r>
              <a:rPr lang="en-US" dirty="0" err="1" smtClean="0"/>
              <a:t>SimpleDB</a:t>
            </a:r>
            <a:endParaRPr lang="en-IN" dirty="0"/>
          </a:p>
        </p:txBody>
      </p:sp>
      <p:sp>
        <p:nvSpPr>
          <p:cNvPr id="3" name="Content Placeholder 2"/>
          <p:cNvSpPr>
            <a:spLocks noGrp="1"/>
          </p:cNvSpPr>
          <p:nvPr>
            <p:ph idx="1"/>
          </p:nvPr>
        </p:nvSpPr>
        <p:spPr/>
        <p:txBody>
          <a:bodyPr>
            <a:normAutofit lnSpcReduction="10000"/>
          </a:bodyPr>
          <a:lstStyle/>
          <a:p>
            <a:r>
              <a:rPr lang="en-US" sz="2400" dirty="0"/>
              <a:t>Amazon </a:t>
            </a:r>
            <a:r>
              <a:rPr lang="en-US" sz="2400" dirty="0" err="1"/>
              <a:t>SimpleDB</a:t>
            </a:r>
            <a:r>
              <a:rPr lang="en-US" sz="2400" dirty="0"/>
              <a:t> is </a:t>
            </a:r>
            <a:r>
              <a:rPr lang="en-US" sz="2400" b="1" dirty="0"/>
              <a:t>a highly available </a:t>
            </a:r>
            <a:r>
              <a:rPr lang="en-US" sz="2400" b="1" dirty="0" err="1"/>
              <a:t>NoSQL</a:t>
            </a:r>
            <a:r>
              <a:rPr lang="en-US" sz="2400" b="1" dirty="0"/>
              <a:t> data store that offloads the work of database administration</a:t>
            </a:r>
            <a:r>
              <a:rPr lang="en-US" sz="2400" dirty="0"/>
              <a:t>. </a:t>
            </a:r>
            <a:endParaRPr lang="en-US" sz="2400" dirty="0" smtClean="0"/>
          </a:p>
          <a:p>
            <a:r>
              <a:rPr lang="en-US" sz="2400" dirty="0" smtClean="0"/>
              <a:t>Developers </a:t>
            </a:r>
            <a:r>
              <a:rPr lang="en-US" sz="2400" dirty="0"/>
              <a:t>simply store and query data items via web services requests and </a:t>
            </a:r>
            <a:r>
              <a:rPr lang="en-US" sz="2400" dirty="0" smtClean="0"/>
              <a:t>Amazon </a:t>
            </a:r>
            <a:r>
              <a:rPr lang="en-US" sz="2400" dirty="0" err="1"/>
              <a:t>SimpleDB</a:t>
            </a:r>
            <a:r>
              <a:rPr lang="en-US" sz="2400" dirty="0"/>
              <a:t> does the rest</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pPr marL="0" indent="0">
              <a:buNone/>
            </a:pPr>
            <a:r>
              <a:rPr lang="en-IN" sz="2400" dirty="0"/>
              <a:t>https://aws.amazon.com/simpledb/</a:t>
            </a:r>
          </a:p>
        </p:txBody>
      </p:sp>
      <p:sp>
        <p:nvSpPr>
          <p:cNvPr id="4" name="Date Placeholder 3"/>
          <p:cNvSpPr>
            <a:spLocks noGrp="1"/>
          </p:cNvSpPr>
          <p:nvPr>
            <p:ph type="dt" sz="half" idx="10"/>
          </p:nvPr>
        </p:nvSpPr>
        <p:spPr/>
        <p:txBody>
          <a:bodyPr/>
          <a:lstStyle/>
          <a:p>
            <a:fld id="{11EFBBD1-79BB-4C0C-9395-99FD1315407C}"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113</a:t>
            </a:fld>
            <a:endParaRPr lang="en-IN"/>
          </a:p>
        </p:txBody>
      </p:sp>
    </p:spTree>
    <p:extLst>
      <p:ext uri="{BB962C8B-B14F-4D97-AF65-F5344CB8AC3E}">
        <p14:creationId xmlns:p14="http://schemas.microsoft.com/office/powerpoint/2010/main" val="37846401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Amazon </a:t>
            </a:r>
            <a:r>
              <a:rPr lang="en-IN" dirty="0" err="1" smtClean="0"/>
              <a:t>SimpleDB</a:t>
            </a:r>
            <a:endParaRPr lang="en-IN" dirty="0"/>
          </a:p>
        </p:txBody>
      </p:sp>
      <p:sp>
        <p:nvSpPr>
          <p:cNvPr id="3" name="Content Placeholder 2"/>
          <p:cNvSpPr>
            <a:spLocks noGrp="1"/>
          </p:cNvSpPr>
          <p:nvPr>
            <p:ph idx="1"/>
          </p:nvPr>
        </p:nvSpPr>
        <p:spPr/>
        <p:txBody>
          <a:bodyPr>
            <a:noAutofit/>
          </a:bodyPr>
          <a:lstStyle/>
          <a:p>
            <a:r>
              <a:rPr lang="en-US" sz="2400" dirty="0"/>
              <a:t>The page is still up, and AWS is obviously still running the service (and will as long as customers keep using it), but it's not linked from anywhere. Here's a list of all the AWS services (</a:t>
            </a:r>
            <a:r>
              <a:rPr lang="en-US" sz="2400" u="sng" dirty="0">
                <a:hlinkClick r:id="rId2"/>
              </a:rPr>
              <a:t>https://aws.amazon.com/products/</a:t>
            </a:r>
            <a:r>
              <a:rPr lang="en-US" sz="2400" dirty="0"/>
              <a:t>) and it's not listed. </a:t>
            </a:r>
            <a:endParaRPr lang="en-US" sz="2400" dirty="0" smtClean="0"/>
          </a:p>
          <a:p>
            <a:r>
              <a:rPr lang="en-US" sz="2400" dirty="0" smtClean="0"/>
              <a:t>If </a:t>
            </a:r>
            <a:r>
              <a:rPr lang="en-US" sz="2400" dirty="0"/>
              <a:t>you look at the developer guide, it hasn't been updated in three years</a:t>
            </a:r>
            <a:r>
              <a:rPr lang="en-US" sz="2400" dirty="0" smtClean="0"/>
              <a:t>.</a:t>
            </a:r>
          </a:p>
          <a:p>
            <a:r>
              <a:rPr lang="en-US" sz="2400" dirty="0" smtClean="0"/>
              <a:t>It </a:t>
            </a:r>
            <a:r>
              <a:rPr lang="en-US" sz="2400" dirty="0"/>
              <a:t>may not be officially deprecated, but a service </a:t>
            </a:r>
            <a:r>
              <a:rPr lang="en-US" sz="2400" dirty="0" smtClean="0"/>
              <a:t>that </a:t>
            </a:r>
            <a:r>
              <a:rPr lang="en-US" sz="2400" dirty="0"/>
              <a:t>hasn't been touched in three years, which AWS will only tell you about if asked very </a:t>
            </a:r>
            <a:r>
              <a:rPr lang="en-US" sz="2400" dirty="0" smtClean="0"/>
              <a:t>specifically.</a:t>
            </a:r>
            <a:endParaRPr lang="en-US" sz="2400" dirty="0"/>
          </a:p>
          <a:p>
            <a:pPr marL="0" indent="0">
              <a:buNone/>
            </a:pPr>
            <a:endParaRPr lang="en-IN" sz="2400" dirty="0"/>
          </a:p>
        </p:txBody>
      </p:sp>
      <p:sp>
        <p:nvSpPr>
          <p:cNvPr id="4" name="Date Placeholder 3"/>
          <p:cNvSpPr>
            <a:spLocks noGrp="1"/>
          </p:cNvSpPr>
          <p:nvPr>
            <p:ph type="dt" sz="half" idx="10"/>
          </p:nvPr>
        </p:nvSpPr>
        <p:spPr/>
        <p:txBody>
          <a:bodyPr/>
          <a:lstStyle/>
          <a:p>
            <a:fld id="{1B4D312A-0A9A-401D-8209-9951E5281311}"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114</a:t>
            </a:fld>
            <a:endParaRPr lang="en-IN"/>
          </a:p>
        </p:txBody>
      </p:sp>
    </p:spTree>
    <p:extLst>
      <p:ext uri="{BB962C8B-B14F-4D97-AF65-F5344CB8AC3E}">
        <p14:creationId xmlns:p14="http://schemas.microsoft.com/office/powerpoint/2010/main" val="386687539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End of Lecture</a:t>
            </a:r>
            <a:endParaRPr lang="en-IN" dirty="0"/>
          </a:p>
        </p:txBody>
      </p:sp>
      <p:sp>
        <p:nvSpPr>
          <p:cNvPr id="4" name="Date Placeholder 3"/>
          <p:cNvSpPr>
            <a:spLocks noGrp="1"/>
          </p:cNvSpPr>
          <p:nvPr>
            <p:ph type="dt" sz="half" idx="10"/>
          </p:nvPr>
        </p:nvSpPr>
        <p:spPr/>
        <p:txBody>
          <a:bodyPr/>
          <a:lstStyle/>
          <a:p>
            <a:fld id="{01AEDC39-E96F-457C-B22F-B608C377209C}"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115</a:t>
            </a:fld>
            <a:endParaRPr lang="en-IN"/>
          </a:p>
        </p:txBody>
      </p:sp>
    </p:spTree>
    <p:extLst>
      <p:ext uri="{BB962C8B-B14F-4D97-AF65-F5344CB8AC3E}">
        <p14:creationId xmlns:p14="http://schemas.microsoft.com/office/powerpoint/2010/main" val="95667815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services</a:t>
            </a:r>
            <a:endParaRPr lang="en-IN" dirty="0"/>
          </a:p>
        </p:txBody>
      </p:sp>
      <p:sp>
        <p:nvSpPr>
          <p:cNvPr id="3" name="Content Placeholder 2"/>
          <p:cNvSpPr>
            <a:spLocks noGrp="1"/>
          </p:cNvSpPr>
          <p:nvPr>
            <p:ph idx="1"/>
          </p:nvPr>
        </p:nvSpPr>
        <p:spPr/>
        <p:txBody>
          <a:bodyPr>
            <a:normAutofit/>
          </a:bodyPr>
          <a:lstStyle/>
          <a:p>
            <a:r>
              <a:rPr lang="en-US" sz="2400" dirty="0" smtClean="0"/>
              <a:t>Amazon provides </a:t>
            </a:r>
            <a:r>
              <a:rPr lang="en-US" sz="2400" b="1" dirty="0" smtClean="0"/>
              <a:t>facilities to structure and facilitate the communication among existing applications and services </a:t>
            </a:r>
            <a:r>
              <a:rPr lang="en-US" sz="2400" dirty="0" smtClean="0"/>
              <a:t>residing within the AWS infrastructure. </a:t>
            </a:r>
          </a:p>
          <a:p>
            <a:r>
              <a:rPr lang="en-US" sz="2400" dirty="0" smtClean="0"/>
              <a:t>These facilities can be organized into two major categories: </a:t>
            </a:r>
          </a:p>
          <a:p>
            <a:pPr lvl="1"/>
            <a:r>
              <a:rPr lang="en-US" sz="2400" b="1" dirty="0" smtClean="0"/>
              <a:t>Virtual networking and </a:t>
            </a:r>
          </a:p>
          <a:p>
            <a:pPr lvl="1"/>
            <a:r>
              <a:rPr lang="en-US" sz="2400" b="1" dirty="0" smtClean="0"/>
              <a:t>Messaging. </a:t>
            </a:r>
            <a:endParaRPr lang="en-IN" sz="2400" b="1" dirty="0"/>
          </a:p>
        </p:txBody>
      </p:sp>
      <p:sp>
        <p:nvSpPr>
          <p:cNvPr id="4" name="Date Placeholder 3"/>
          <p:cNvSpPr>
            <a:spLocks noGrp="1"/>
          </p:cNvSpPr>
          <p:nvPr>
            <p:ph type="dt" sz="half" idx="10"/>
          </p:nvPr>
        </p:nvSpPr>
        <p:spPr/>
        <p:txBody>
          <a:bodyPr/>
          <a:lstStyle/>
          <a:p>
            <a:fld id="{01D737FA-02C1-4962-88BC-C949A6775184}"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116</a:t>
            </a:fld>
            <a:endParaRPr lang="en-IN"/>
          </a:p>
        </p:txBody>
      </p:sp>
    </p:spTree>
    <p:extLst>
      <p:ext uri="{BB962C8B-B14F-4D97-AF65-F5344CB8AC3E}">
        <p14:creationId xmlns:p14="http://schemas.microsoft.com/office/powerpoint/2010/main" val="5436763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services</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Virtual networking-</a:t>
            </a:r>
          </a:p>
          <a:p>
            <a:r>
              <a:rPr lang="en-US" sz="2400" dirty="0" smtClean="0"/>
              <a:t>Virtual networking comprises </a:t>
            </a:r>
            <a:r>
              <a:rPr lang="en-US" sz="2400" b="1" dirty="0" smtClean="0">
                <a:solidFill>
                  <a:srgbClr val="FF0000"/>
                </a:solidFill>
              </a:rPr>
              <a:t>a collection of services that allow AWS users to control the connectivity to and between compute and storage services. </a:t>
            </a:r>
          </a:p>
          <a:p>
            <a:endParaRPr lang="en-US" sz="2400" dirty="0">
              <a:solidFill>
                <a:srgbClr val="FF0000"/>
              </a:solidFill>
            </a:endParaRPr>
          </a:p>
        </p:txBody>
      </p:sp>
      <p:sp>
        <p:nvSpPr>
          <p:cNvPr id="4" name="Date Placeholder 3"/>
          <p:cNvSpPr>
            <a:spLocks noGrp="1"/>
          </p:cNvSpPr>
          <p:nvPr>
            <p:ph type="dt" sz="half" idx="10"/>
          </p:nvPr>
        </p:nvSpPr>
        <p:spPr/>
        <p:txBody>
          <a:bodyPr/>
          <a:lstStyle/>
          <a:p>
            <a:fld id="{36A39120-48FF-4CC7-AF2F-06F79C5D10BF}"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117</a:t>
            </a:fld>
            <a:endParaRPr lang="en-IN"/>
          </a:p>
        </p:txBody>
      </p:sp>
    </p:spTree>
    <p:extLst>
      <p:ext uri="{BB962C8B-B14F-4D97-AF65-F5344CB8AC3E}">
        <p14:creationId xmlns:p14="http://schemas.microsoft.com/office/powerpoint/2010/main" val="176108945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services</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Virtual networking-</a:t>
            </a:r>
          </a:p>
          <a:p>
            <a:r>
              <a:rPr lang="en-US" sz="2400" b="1" dirty="0" smtClean="0"/>
              <a:t>Amazon Virtual Private Cloud (VPC) and Amazon Direct Connect</a:t>
            </a:r>
            <a:r>
              <a:rPr lang="en-US" sz="2400" dirty="0" smtClean="0"/>
              <a:t> provide connectivity solutions in terms of infrastructure; </a:t>
            </a:r>
          </a:p>
          <a:p>
            <a:r>
              <a:rPr lang="en-US" sz="2400" b="1" dirty="0" smtClean="0"/>
              <a:t>Route 53</a:t>
            </a:r>
            <a:r>
              <a:rPr lang="en-US" sz="2400" dirty="0" smtClean="0"/>
              <a:t> facilitates connectivity in terms of naming</a:t>
            </a:r>
            <a:endParaRPr lang="en-IN" sz="2400" dirty="0"/>
          </a:p>
        </p:txBody>
      </p:sp>
      <p:sp>
        <p:nvSpPr>
          <p:cNvPr id="4" name="Date Placeholder 3"/>
          <p:cNvSpPr>
            <a:spLocks noGrp="1"/>
          </p:cNvSpPr>
          <p:nvPr>
            <p:ph type="dt" sz="half" idx="10"/>
          </p:nvPr>
        </p:nvSpPr>
        <p:spPr/>
        <p:txBody>
          <a:bodyPr/>
          <a:lstStyle/>
          <a:p>
            <a:fld id="{C188FB8F-3391-4F5F-92EB-B1F010B01F42}"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118</a:t>
            </a:fld>
            <a:endParaRPr lang="en-IN"/>
          </a:p>
        </p:txBody>
      </p:sp>
    </p:spTree>
    <p:extLst>
      <p:ext uri="{BB962C8B-B14F-4D97-AF65-F5344CB8AC3E}">
        <p14:creationId xmlns:p14="http://schemas.microsoft.com/office/powerpoint/2010/main" val="189857426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a:t>
            </a:r>
            <a:endParaRPr lang="en-IN" dirty="0"/>
          </a:p>
        </p:txBody>
      </p:sp>
      <p:sp>
        <p:nvSpPr>
          <p:cNvPr id="3" name="Content Placeholder 2"/>
          <p:cNvSpPr>
            <a:spLocks noGrp="1"/>
          </p:cNvSpPr>
          <p:nvPr>
            <p:ph idx="1"/>
          </p:nvPr>
        </p:nvSpPr>
        <p:spPr/>
        <p:txBody>
          <a:bodyPr>
            <a:normAutofit/>
          </a:bodyPr>
          <a:lstStyle/>
          <a:p>
            <a:r>
              <a:rPr lang="en-US" sz="2400" dirty="0" smtClean="0"/>
              <a:t>Amazon VPC provides a great degree of flexibility in </a:t>
            </a:r>
            <a:r>
              <a:rPr lang="en-US" sz="2400" b="1" dirty="0" smtClean="0">
                <a:solidFill>
                  <a:srgbClr val="FF0000"/>
                </a:solidFill>
              </a:rPr>
              <a:t>creating virtual private networks within the Amazon infrastructure and beyond. </a:t>
            </a:r>
          </a:p>
          <a:p>
            <a:endParaRPr lang="en-US" sz="2400" dirty="0" smtClean="0"/>
          </a:p>
        </p:txBody>
      </p:sp>
      <p:sp>
        <p:nvSpPr>
          <p:cNvPr id="4" name="Date Placeholder 3"/>
          <p:cNvSpPr>
            <a:spLocks noGrp="1"/>
          </p:cNvSpPr>
          <p:nvPr>
            <p:ph type="dt" sz="half" idx="10"/>
          </p:nvPr>
        </p:nvSpPr>
        <p:spPr/>
        <p:txBody>
          <a:bodyPr/>
          <a:lstStyle/>
          <a:p>
            <a:fld id="{98B43381-FB50-4F71-BB20-431E93EA083A}"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119</a:t>
            </a:fld>
            <a:endParaRPr lang="en-IN"/>
          </a:p>
        </p:txBody>
      </p:sp>
    </p:spTree>
    <p:extLst>
      <p:ext uri="{BB962C8B-B14F-4D97-AF65-F5344CB8AC3E}">
        <p14:creationId xmlns:p14="http://schemas.microsoft.com/office/powerpoint/2010/main" val="1761089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machine images</a:t>
            </a:r>
            <a:endParaRPr lang="en-IN" dirty="0"/>
          </a:p>
        </p:txBody>
      </p:sp>
      <p:sp>
        <p:nvSpPr>
          <p:cNvPr id="3" name="Content Placeholder 2"/>
          <p:cNvSpPr>
            <a:spLocks noGrp="1"/>
          </p:cNvSpPr>
          <p:nvPr>
            <p:ph idx="1"/>
          </p:nvPr>
        </p:nvSpPr>
        <p:spPr/>
        <p:txBody>
          <a:bodyPr>
            <a:noAutofit/>
          </a:bodyPr>
          <a:lstStyle/>
          <a:p>
            <a:r>
              <a:rPr lang="en-US" sz="2400" dirty="0" smtClean="0"/>
              <a:t>An AMI contains a physical file system layout with a </a:t>
            </a:r>
            <a:r>
              <a:rPr lang="en-US" sz="2400" b="1" dirty="0" smtClean="0"/>
              <a:t>predefined operating system installed. </a:t>
            </a:r>
          </a:p>
          <a:p>
            <a:r>
              <a:rPr lang="en-US" sz="2400" b="1" dirty="0" smtClean="0"/>
              <a:t>These are specified by the </a:t>
            </a:r>
          </a:p>
          <a:p>
            <a:pPr marL="457200" indent="-457200">
              <a:buFont typeface="+mj-lt"/>
              <a:buAutoNum type="arabicParenR"/>
            </a:pPr>
            <a:r>
              <a:rPr lang="en-US" sz="2400" b="1" dirty="0" smtClean="0">
                <a:solidFill>
                  <a:srgbClr val="FF0000"/>
                </a:solidFill>
              </a:rPr>
              <a:t>Amazon </a:t>
            </a:r>
            <a:r>
              <a:rPr lang="en-US" sz="2400" b="1" dirty="0" err="1" smtClean="0">
                <a:solidFill>
                  <a:srgbClr val="FF0000"/>
                </a:solidFill>
              </a:rPr>
              <a:t>Ramdisk</a:t>
            </a:r>
            <a:r>
              <a:rPr lang="en-US" sz="2400" b="1" dirty="0" smtClean="0">
                <a:solidFill>
                  <a:srgbClr val="FF0000"/>
                </a:solidFill>
              </a:rPr>
              <a:t> Image (ARI, id: </a:t>
            </a:r>
            <a:r>
              <a:rPr lang="en-US" sz="2400" b="1" dirty="0" err="1" smtClean="0">
                <a:solidFill>
                  <a:srgbClr val="FF0000"/>
                </a:solidFill>
              </a:rPr>
              <a:t>ari-yyyyyy</a:t>
            </a:r>
            <a:r>
              <a:rPr lang="en-US" sz="2400" b="1" dirty="0" smtClean="0">
                <a:solidFill>
                  <a:srgbClr val="FF0000"/>
                </a:solidFill>
              </a:rPr>
              <a:t>) and </a:t>
            </a:r>
          </a:p>
          <a:p>
            <a:pPr marL="457200" indent="-457200">
              <a:buFont typeface="+mj-lt"/>
              <a:buAutoNum type="arabicParenR"/>
            </a:pPr>
            <a:r>
              <a:rPr lang="en-US" sz="2400" b="1" dirty="0" smtClean="0">
                <a:solidFill>
                  <a:srgbClr val="FF0000"/>
                </a:solidFill>
              </a:rPr>
              <a:t>Amazon Kernel Image (AKI, id: </a:t>
            </a:r>
            <a:r>
              <a:rPr lang="en-US" sz="2400" b="1" dirty="0" err="1" smtClean="0">
                <a:solidFill>
                  <a:srgbClr val="FF0000"/>
                </a:solidFill>
              </a:rPr>
              <a:t>aki-zzzzzz</a:t>
            </a:r>
            <a:r>
              <a:rPr lang="en-US" sz="2400" b="1" dirty="0" smtClean="0">
                <a:solidFill>
                  <a:srgbClr val="FF0000"/>
                </a:solidFill>
              </a:rPr>
              <a:t>), </a:t>
            </a:r>
          </a:p>
          <a:p>
            <a:r>
              <a:rPr lang="en-US" sz="2400" b="1" dirty="0" smtClean="0"/>
              <a:t>which are part of the configuration of the template</a:t>
            </a:r>
            <a:r>
              <a:rPr lang="en-US" sz="2400" dirty="0" smtClean="0"/>
              <a:t>. </a:t>
            </a:r>
          </a:p>
          <a:p>
            <a:endParaRPr lang="en-US" sz="2400" dirty="0"/>
          </a:p>
          <a:p>
            <a:r>
              <a:rPr lang="en-US" sz="2400" dirty="0" smtClean="0"/>
              <a:t>AMIs are either created from scratch or “bundled” from existing EC2 instances. </a:t>
            </a:r>
          </a:p>
        </p:txBody>
      </p:sp>
      <p:sp>
        <p:nvSpPr>
          <p:cNvPr id="4" name="Date Placeholder 3"/>
          <p:cNvSpPr>
            <a:spLocks noGrp="1"/>
          </p:cNvSpPr>
          <p:nvPr>
            <p:ph type="dt" sz="half" idx="10"/>
          </p:nvPr>
        </p:nvSpPr>
        <p:spPr/>
        <p:txBody>
          <a:bodyPr/>
          <a:lstStyle/>
          <a:p>
            <a:fld id="{7AEF0447-976B-492D-95DC-203F7F7DD566}"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12</a:t>
            </a:fld>
            <a:endParaRPr lang="en-IN"/>
          </a:p>
        </p:txBody>
      </p:sp>
    </p:spTree>
    <p:extLst>
      <p:ext uri="{BB962C8B-B14F-4D97-AF65-F5344CB8AC3E}">
        <p14:creationId xmlns:p14="http://schemas.microsoft.com/office/powerpoint/2010/main" val="272243890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a:t>
            </a:r>
            <a:endParaRPr lang="en-IN" dirty="0"/>
          </a:p>
        </p:txBody>
      </p:sp>
      <p:sp>
        <p:nvSpPr>
          <p:cNvPr id="3" name="Content Placeholder 2"/>
          <p:cNvSpPr>
            <a:spLocks noGrp="1"/>
          </p:cNvSpPr>
          <p:nvPr>
            <p:ph idx="1"/>
          </p:nvPr>
        </p:nvSpPr>
        <p:spPr/>
        <p:txBody>
          <a:bodyPr>
            <a:normAutofit/>
          </a:bodyPr>
          <a:lstStyle/>
          <a:p>
            <a:r>
              <a:rPr lang="en-US" sz="2400" dirty="0" smtClean="0"/>
              <a:t>The service </a:t>
            </a:r>
            <a:r>
              <a:rPr lang="en-US" sz="2400" b="1" dirty="0" smtClean="0"/>
              <a:t>providers prepare either templates </a:t>
            </a:r>
            <a:r>
              <a:rPr lang="en-US" sz="2400" dirty="0" smtClean="0"/>
              <a:t>covering most of the usual scenarios </a:t>
            </a:r>
            <a:r>
              <a:rPr lang="en-US" sz="2400" b="1" dirty="0" smtClean="0"/>
              <a:t>or a fully customizable network service </a:t>
            </a:r>
            <a:r>
              <a:rPr lang="en-US" sz="2400" dirty="0" smtClean="0"/>
              <a:t>for advanced configurations. </a:t>
            </a:r>
          </a:p>
          <a:p>
            <a:r>
              <a:rPr lang="en-US" sz="2400" b="1" dirty="0" smtClean="0"/>
              <a:t>Prepared templates include </a:t>
            </a:r>
          </a:p>
          <a:p>
            <a:pPr lvl="1"/>
            <a:r>
              <a:rPr lang="en-US" sz="2400" b="1" dirty="0" smtClean="0"/>
              <a:t>public subnets, </a:t>
            </a:r>
          </a:p>
          <a:p>
            <a:pPr lvl="1"/>
            <a:r>
              <a:rPr lang="en-US" sz="2400" b="1" dirty="0" smtClean="0"/>
              <a:t>isolated networks, </a:t>
            </a:r>
          </a:p>
          <a:p>
            <a:pPr lvl="1"/>
            <a:r>
              <a:rPr lang="en-US" sz="2400" b="1" dirty="0" smtClean="0"/>
              <a:t>private networks accessing Internet through network address translation (NAT), and </a:t>
            </a:r>
          </a:p>
          <a:p>
            <a:pPr lvl="1"/>
            <a:r>
              <a:rPr lang="en-US" sz="2400" b="1" dirty="0" smtClean="0"/>
              <a:t>hybrid networks including AWS resources and private resources. </a:t>
            </a:r>
          </a:p>
          <a:p>
            <a:endParaRPr lang="en-US" sz="2400" dirty="0" smtClean="0"/>
          </a:p>
        </p:txBody>
      </p:sp>
      <p:sp>
        <p:nvSpPr>
          <p:cNvPr id="4" name="Date Placeholder 3"/>
          <p:cNvSpPr>
            <a:spLocks noGrp="1"/>
          </p:cNvSpPr>
          <p:nvPr>
            <p:ph type="dt" sz="half" idx="10"/>
          </p:nvPr>
        </p:nvSpPr>
        <p:spPr/>
        <p:txBody>
          <a:bodyPr/>
          <a:lstStyle/>
          <a:p>
            <a:fld id="{28D38FC9-9CC5-4F7A-939B-260E913740DC}"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120</a:t>
            </a:fld>
            <a:endParaRPr lang="en-IN"/>
          </a:p>
        </p:txBody>
      </p:sp>
    </p:spTree>
    <p:extLst>
      <p:ext uri="{BB962C8B-B14F-4D97-AF65-F5344CB8AC3E}">
        <p14:creationId xmlns:p14="http://schemas.microsoft.com/office/powerpoint/2010/main" val="321429558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a:t>
            </a:r>
            <a:endParaRPr lang="en-IN" dirty="0"/>
          </a:p>
        </p:txBody>
      </p:sp>
      <p:sp>
        <p:nvSpPr>
          <p:cNvPr id="3" name="Content Placeholder 2"/>
          <p:cNvSpPr>
            <a:spLocks noGrp="1"/>
          </p:cNvSpPr>
          <p:nvPr>
            <p:ph idx="1"/>
          </p:nvPr>
        </p:nvSpPr>
        <p:spPr/>
        <p:txBody>
          <a:bodyPr>
            <a:normAutofit/>
          </a:bodyPr>
          <a:lstStyle/>
          <a:p>
            <a:r>
              <a:rPr lang="en-US" sz="2400" dirty="0" smtClean="0"/>
              <a:t>Also, it is possible to </a:t>
            </a:r>
            <a:r>
              <a:rPr lang="en-US" sz="2400" b="1" dirty="0" smtClean="0">
                <a:solidFill>
                  <a:srgbClr val="FF0000"/>
                </a:solidFill>
              </a:rPr>
              <a:t>control connectivity between different services (EC2 instances and S3 buckets) by using the Identity Access Management (IAM) service.</a:t>
            </a:r>
            <a:endParaRPr lang="en-IN" sz="2400" b="1" dirty="0">
              <a:solidFill>
                <a:srgbClr val="FF0000"/>
              </a:solidFill>
            </a:endParaRPr>
          </a:p>
        </p:txBody>
      </p:sp>
      <p:sp>
        <p:nvSpPr>
          <p:cNvPr id="4" name="Date Placeholder 3"/>
          <p:cNvSpPr>
            <a:spLocks noGrp="1"/>
          </p:cNvSpPr>
          <p:nvPr>
            <p:ph type="dt" sz="half" idx="10"/>
          </p:nvPr>
        </p:nvSpPr>
        <p:spPr/>
        <p:txBody>
          <a:bodyPr/>
          <a:lstStyle/>
          <a:p>
            <a:fld id="{33811099-A214-41D2-82C8-0BE098F9177B}"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121</a:t>
            </a:fld>
            <a:endParaRPr lang="en-IN"/>
          </a:p>
        </p:txBody>
      </p:sp>
    </p:spTree>
    <p:extLst>
      <p:ext uri="{BB962C8B-B14F-4D97-AF65-F5344CB8AC3E}">
        <p14:creationId xmlns:p14="http://schemas.microsoft.com/office/powerpoint/2010/main" val="372920007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Direct Connect</a:t>
            </a:r>
            <a:endParaRPr lang="en-IN" dirty="0"/>
          </a:p>
        </p:txBody>
      </p:sp>
      <p:sp>
        <p:nvSpPr>
          <p:cNvPr id="3" name="Content Placeholder 2"/>
          <p:cNvSpPr>
            <a:spLocks noGrp="1"/>
          </p:cNvSpPr>
          <p:nvPr>
            <p:ph idx="1"/>
          </p:nvPr>
        </p:nvSpPr>
        <p:spPr/>
        <p:txBody>
          <a:bodyPr>
            <a:normAutofit/>
          </a:bodyPr>
          <a:lstStyle/>
          <a:p>
            <a:r>
              <a:rPr lang="en-US" sz="2400" dirty="0" smtClean="0"/>
              <a:t>Amazon Direct Connect </a:t>
            </a:r>
            <a:r>
              <a:rPr lang="en-US" sz="2400" b="1" dirty="0" smtClean="0"/>
              <a:t>allows AWS users to create dedicated networks between the user private network and Amazon Direct Connect locations, called ports. </a:t>
            </a:r>
          </a:p>
          <a:p>
            <a:r>
              <a:rPr lang="en-US" sz="2400" dirty="0"/>
              <a:t>The advantage of using Direct Connect versus other solutions is the </a:t>
            </a:r>
            <a:r>
              <a:rPr lang="en-US" sz="2400" b="1" dirty="0"/>
              <a:t>consistent performance of the connection between the users’ premises and the Direct Connect locations.</a:t>
            </a:r>
          </a:p>
          <a:p>
            <a:endParaRPr lang="en-US" sz="2400" b="1" dirty="0" smtClean="0"/>
          </a:p>
        </p:txBody>
      </p:sp>
      <p:sp>
        <p:nvSpPr>
          <p:cNvPr id="4" name="Date Placeholder 3"/>
          <p:cNvSpPr>
            <a:spLocks noGrp="1"/>
          </p:cNvSpPr>
          <p:nvPr>
            <p:ph type="dt" sz="half" idx="10"/>
          </p:nvPr>
        </p:nvSpPr>
        <p:spPr/>
        <p:txBody>
          <a:bodyPr/>
          <a:lstStyle/>
          <a:p>
            <a:fld id="{5B36E5B7-516B-4A72-9E6D-671EB731DA98}"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122</a:t>
            </a:fld>
            <a:endParaRPr lang="en-IN"/>
          </a:p>
        </p:txBody>
      </p:sp>
    </p:spTree>
    <p:extLst>
      <p:ext uri="{BB962C8B-B14F-4D97-AF65-F5344CB8AC3E}">
        <p14:creationId xmlns:p14="http://schemas.microsoft.com/office/powerpoint/2010/main" val="176108945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Direct Connect</a:t>
            </a:r>
            <a:endParaRPr lang="en-IN" dirty="0"/>
          </a:p>
        </p:txBody>
      </p:sp>
      <p:sp>
        <p:nvSpPr>
          <p:cNvPr id="3" name="Content Placeholder 2"/>
          <p:cNvSpPr>
            <a:spLocks noGrp="1"/>
          </p:cNvSpPr>
          <p:nvPr>
            <p:ph idx="1"/>
          </p:nvPr>
        </p:nvSpPr>
        <p:spPr/>
        <p:txBody>
          <a:bodyPr>
            <a:normAutofit/>
          </a:bodyPr>
          <a:lstStyle/>
          <a:p>
            <a:r>
              <a:rPr lang="en-US" sz="2400" dirty="0" smtClean="0"/>
              <a:t>This service is </a:t>
            </a:r>
            <a:r>
              <a:rPr lang="en-US" sz="2400" b="1" dirty="0" smtClean="0"/>
              <a:t>compatible with other services such as EC2, S3, and Amazon VPC </a:t>
            </a:r>
          </a:p>
          <a:p>
            <a:r>
              <a:rPr lang="en-US" sz="2400" b="1" dirty="0" smtClean="0">
                <a:solidFill>
                  <a:srgbClr val="FF0000"/>
                </a:solidFill>
              </a:rPr>
              <a:t>It can be used in scenarios requiring high bandwidth between the Amazon network and the outside world.</a:t>
            </a:r>
            <a:endParaRPr lang="en-IN" sz="2400" b="1" dirty="0">
              <a:solidFill>
                <a:srgbClr val="FF0000"/>
              </a:solidFill>
            </a:endParaRPr>
          </a:p>
        </p:txBody>
      </p:sp>
      <p:sp>
        <p:nvSpPr>
          <p:cNvPr id="4" name="Date Placeholder 3"/>
          <p:cNvSpPr>
            <a:spLocks noGrp="1"/>
          </p:cNvSpPr>
          <p:nvPr>
            <p:ph type="dt" sz="half" idx="10"/>
          </p:nvPr>
        </p:nvSpPr>
        <p:spPr/>
        <p:txBody>
          <a:bodyPr/>
          <a:lstStyle/>
          <a:p>
            <a:fld id="{D0AB3C8A-3EF5-4191-A398-FAC2A1332FBB}"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123</a:t>
            </a:fld>
            <a:endParaRPr lang="en-IN"/>
          </a:p>
        </p:txBody>
      </p:sp>
    </p:spTree>
    <p:extLst>
      <p:ext uri="{BB962C8B-B14F-4D97-AF65-F5344CB8AC3E}">
        <p14:creationId xmlns:p14="http://schemas.microsoft.com/office/powerpoint/2010/main" val="1845185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Route 53</a:t>
            </a:r>
            <a:endParaRPr lang="en-IN" dirty="0"/>
          </a:p>
        </p:txBody>
      </p:sp>
      <p:sp>
        <p:nvSpPr>
          <p:cNvPr id="3" name="Content Placeholder 2"/>
          <p:cNvSpPr>
            <a:spLocks noGrp="1"/>
          </p:cNvSpPr>
          <p:nvPr>
            <p:ph idx="1"/>
          </p:nvPr>
        </p:nvSpPr>
        <p:spPr/>
        <p:txBody>
          <a:bodyPr>
            <a:normAutofit/>
          </a:bodyPr>
          <a:lstStyle/>
          <a:p>
            <a:r>
              <a:rPr lang="en-US" sz="2400" dirty="0" smtClean="0"/>
              <a:t>Amazon Route 53 implements </a:t>
            </a:r>
            <a:r>
              <a:rPr lang="en-US" sz="2400" b="1" dirty="0" smtClean="0"/>
              <a:t>dynamic DNS services that allow AWS resources to be reached through domain names different from the amazon.com domain. </a:t>
            </a:r>
            <a:endParaRPr lang="en-IN" sz="2400" b="1" dirty="0"/>
          </a:p>
        </p:txBody>
      </p:sp>
      <p:sp>
        <p:nvSpPr>
          <p:cNvPr id="4" name="Date Placeholder 3"/>
          <p:cNvSpPr>
            <a:spLocks noGrp="1"/>
          </p:cNvSpPr>
          <p:nvPr>
            <p:ph type="dt" sz="half" idx="10"/>
          </p:nvPr>
        </p:nvSpPr>
        <p:spPr/>
        <p:txBody>
          <a:bodyPr/>
          <a:lstStyle/>
          <a:p>
            <a:fld id="{43D8B117-B906-4FA9-A6DF-CA61CA8041BD}"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124</a:t>
            </a:fld>
            <a:endParaRPr lang="en-IN"/>
          </a:p>
        </p:txBody>
      </p:sp>
    </p:spTree>
    <p:extLst>
      <p:ext uri="{BB962C8B-B14F-4D97-AF65-F5344CB8AC3E}">
        <p14:creationId xmlns:p14="http://schemas.microsoft.com/office/powerpoint/2010/main" val="189074119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Communication services- Messaging</a:t>
            </a:r>
            <a:endParaRPr lang="en-IN" dirty="0"/>
          </a:p>
        </p:txBody>
      </p:sp>
      <p:sp>
        <p:nvSpPr>
          <p:cNvPr id="3" name="Content Placeholder 2"/>
          <p:cNvSpPr>
            <a:spLocks noGrp="1"/>
          </p:cNvSpPr>
          <p:nvPr>
            <p:ph idx="1"/>
          </p:nvPr>
        </p:nvSpPr>
        <p:spPr/>
        <p:txBody>
          <a:bodyPr>
            <a:normAutofit/>
          </a:bodyPr>
          <a:lstStyle/>
          <a:p>
            <a:r>
              <a:rPr lang="en-US" sz="2400" dirty="0" smtClean="0"/>
              <a:t>Messaging services constitute the next step in connecting applications by leveraging AWS capabilities. </a:t>
            </a:r>
          </a:p>
          <a:p>
            <a:r>
              <a:rPr lang="en-US" sz="2400" dirty="0" smtClean="0"/>
              <a:t>The three different types of messaging services offered are </a:t>
            </a:r>
          </a:p>
          <a:p>
            <a:pPr marL="457200" indent="-457200">
              <a:buFont typeface="+mj-lt"/>
              <a:buAutoNum type="arabicParenR"/>
            </a:pPr>
            <a:r>
              <a:rPr lang="en-US" sz="2400" b="1" dirty="0" smtClean="0"/>
              <a:t>Amazon Simple Queue Service (SQS), </a:t>
            </a:r>
          </a:p>
          <a:p>
            <a:pPr marL="457200" indent="-457200">
              <a:buFont typeface="+mj-lt"/>
              <a:buAutoNum type="arabicParenR"/>
            </a:pPr>
            <a:r>
              <a:rPr lang="en-US" sz="2400" b="1" dirty="0" smtClean="0"/>
              <a:t>Amazon Simple Notification Service (SNS), and </a:t>
            </a:r>
          </a:p>
          <a:p>
            <a:pPr marL="457200" indent="-457200">
              <a:buFont typeface="+mj-lt"/>
              <a:buAutoNum type="arabicParenR"/>
            </a:pPr>
            <a:r>
              <a:rPr lang="en-US" sz="2400" b="1" dirty="0" smtClean="0"/>
              <a:t>Amazon Simple Email Service (SES).</a:t>
            </a:r>
            <a:endParaRPr lang="en-IN" sz="2400" b="1" dirty="0"/>
          </a:p>
        </p:txBody>
      </p:sp>
      <p:sp>
        <p:nvSpPr>
          <p:cNvPr id="4" name="Date Placeholder 3"/>
          <p:cNvSpPr>
            <a:spLocks noGrp="1"/>
          </p:cNvSpPr>
          <p:nvPr>
            <p:ph type="dt" sz="half" idx="10"/>
          </p:nvPr>
        </p:nvSpPr>
        <p:spPr/>
        <p:txBody>
          <a:bodyPr/>
          <a:lstStyle/>
          <a:p>
            <a:fld id="{5F389C1E-C762-4145-9236-4ABB0D8F9ED4}"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125</a:t>
            </a:fld>
            <a:endParaRPr lang="en-IN"/>
          </a:p>
        </p:txBody>
      </p:sp>
    </p:spTree>
    <p:extLst>
      <p:ext uri="{BB962C8B-B14F-4D97-AF65-F5344CB8AC3E}">
        <p14:creationId xmlns:p14="http://schemas.microsoft.com/office/powerpoint/2010/main" val="335753338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Communication services- Messaging</a:t>
            </a: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arenR"/>
            </a:pPr>
            <a:r>
              <a:rPr lang="en-US" sz="2400" b="1" dirty="0" smtClean="0"/>
              <a:t>Amazon Simple Queue Service (SQS), </a:t>
            </a:r>
          </a:p>
          <a:p>
            <a:r>
              <a:rPr lang="en-US" sz="2400" dirty="0" smtClean="0"/>
              <a:t>Amazon SQS constitutes disconnected model for </a:t>
            </a:r>
            <a:r>
              <a:rPr lang="en-US" sz="2400" b="1" dirty="0" smtClean="0"/>
              <a:t>exchanging messages between applications by means of message queues, hosted within the AWS infrastructure. </a:t>
            </a:r>
          </a:p>
          <a:p>
            <a:r>
              <a:rPr lang="en-US" sz="2400" dirty="0" smtClean="0"/>
              <a:t>Using the AWS console or directly the underlying Web service AWS, users can </a:t>
            </a:r>
            <a:r>
              <a:rPr lang="en-US" sz="2400" b="1" dirty="0" smtClean="0"/>
              <a:t>create an unlimited number of message queues and configure them to control their access. </a:t>
            </a:r>
          </a:p>
        </p:txBody>
      </p:sp>
      <p:sp>
        <p:nvSpPr>
          <p:cNvPr id="4" name="Date Placeholder 3"/>
          <p:cNvSpPr>
            <a:spLocks noGrp="1"/>
          </p:cNvSpPr>
          <p:nvPr>
            <p:ph type="dt" sz="half" idx="10"/>
          </p:nvPr>
        </p:nvSpPr>
        <p:spPr/>
        <p:txBody>
          <a:bodyPr/>
          <a:lstStyle/>
          <a:p>
            <a:fld id="{B29C2917-2743-4944-BF14-D9C76C85EFE3}"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126</a:t>
            </a:fld>
            <a:endParaRPr lang="en-IN"/>
          </a:p>
        </p:txBody>
      </p:sp>
    </p:spTree>
    <p:extLst>
      <p:ext uri="{BB962C8B-B14F-4D97-AF65-F5344CB8AC3E}">
        <p14:creationId xmlns:p14="http://schemas.microsoft.com/office/powerpoint/2010/main" val="387030279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Communication services- Messaging</a:t>
            </a: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arenR"/>
            </a:pPr>
            <a:r>
              <a:rPr lang="en-US" sz="2400" b="1" dirty="0" smtClean="0"/>
              <a:t>Amazon Simple Queue Service (SQS), </a:t>
            </a:r>
          </a:p>
          <a:p>
            <a:r>
              <a:rPr lang="en-US" sz="2400" b="1" dirty="0" smtClean="0"/>
              <a:t>Applications can send messages to any queue they have access to. </a:t>
            </a:r>
          </a:p>
          <a:p>
            <a:r>
              <a:rPr lang="en-US" sz="2400" b="1" dirty="0" smtClean="0"/>
              <a:t>These messages are securely and redundantly stored</a:t>
            </a:r>
            <a:r>
              <a:rPr lang="en-US" sz="2400" dirty="0" smtClean="0"/>
              <a:t> within the AWS infrastructure </a:t>
            </a:r>
            <a:r>
              <a:rPr lang="en-US" sz="2400" b="1" dirty="0" smtClean="0"/>
              <a:t>for a limited period of time, and they can be accessed by other (authorized) applications. </a:t>
            </a:r>
          </a:p>
          <a:p>
            <a:r>
              <a:rPr lang="en-US" sz="2400" dirty="0" smtClean="0"/>
              <a:t>While a message is being read, it is kept locked to avoid spurious processing from other applications. Such a lock will expire after a given period</a:t>
            </a:r>
            <a:endParaRPr lang="en-IN" sz="2400" dirty="0"/>
          </a:p>
        </p:txBody>
      </p:sp>
      <p:sp>
        <p:nvSpPr>
          <p:cNvPr id="4" name="Date Placeholder 3"/>
          <p:cNvSpPr>
            <a:spLocks noGrp="1"/>
          </p:cNvSpPr>
          <p:nvPr>
            <p:ph type="dt" sz="half" idx="10"/>
          </p:nvPr>
        </p:nvSpPr>
        <p:spPr/>
        <p:txBody>
          <a:bodyPr/>
          <a:lstStyle/>
          <a:p>
            <a:fld id="{D58D4189-00B7-488E-B7CF-5B00FC5F8A33}"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127</a:t>
            </a:fld>
            <a:endParaRPr lang="en-IN"/>
          </a:p>
        </p:txBody>
      </p:sp>
    </p:spTree>
    <p:extLst>
      <p:ext uri="{BB962C8B-B14F-4D97-AF65-F5344CB8AC3E}">
        <p14:creationId xmlns:p14="http://schemas.microsoft.com/office/powerpoint/2010/main" val="266082213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Communication services- Messaging</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Amazon Simple Notification Service (SNS), and </a:t>
            </a:r>
          </a:p>
          <a:p>
            <a:r>
              <a:rPr lang="en-US" sz="2400" dirty="0" smtClean="0"/>
              <a:t>Amazon SNS provides </a:t>
            </a:r>
            <a:r>
              <a:rPr lang="en-US" sz="2400" b="1" dirty="0" smtClean="0"/>
              <a:t>a publish-subscribe method for connecting heterogeneous applications. </a:t>
            </a:r>
          </a:p>
        </p:txBody>
      </p:sp>
      <p:sp>
        <p:nvSpPr>
          <p:cNvPr id="4" name="Date Placeholder 3"/>
          <p:cNvSpPr>
            <a:spLocks noGrp="1"/>
          </p:cNvSpPr>
          <p:nvPr>
            <p:ph type="dt" sz="half" idx="10"/>
          </p:nvPr>
        </p:nvSpPr>
        <p:spPr/>
        <p:txBody>
          <a:bodyPr/>
          <a:lstStyle/>
          <a:p>
            <a:fld id="{D29B95E8-4FAC-437A-AFC8-8F8308E73BAB}"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128</a:t>
            </a:fld>
            <a:endParaRPr lang="en-IN"/>
          </a:p>
        </p:txBody>
      </p:sp>
    </p:spTree>
    <p:extLst>
      <p:ext uri="{BB962C8B-B14F-4D97-AF65-F5344CB8AC3E}">
        <p14:creationId xmlns:p14="http://schemas.microsoft.com/office/powerpoint/2010/main" val="327657428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Communication services- Messaging</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Amazon Simple Notification Service (SNS), and </a:t>
            </a:r>
          </a:p>
          <a:p>
            <a:r>
              <a:rPr lang="en-US" sz="2400" b="1" dirty="0" smtClean="0"/>
              <a:t>Amazon SNS allows applications to be notified when new content of interest is available. </a:t>
            </a:r>
          </a:p>
          <a:p>
            <a:r>
              <a:rPr lang="en-US" sz="2400" dirty="0" smtClean="0"/>
              <a:t>This feature is accessible through a Web service whereby AWS </a:t>
            </a:r>
            <a:r>
              <a:rPr lang="en-US" sz="2400" b="1" dirty="0" smtClean="0"/>
              <a:t>users can create a topic, which other applications can subscribe to. </a:t>
            </a:r>
          </a:p>
          <a:p>
            <a:r>
              <a:rPr lang="en-US" sz="2400" dirty="0" smtClean="0"/>
              <a:t>At any time, </a:t>
            </a:r>
            <a:r>
              <a:rPr lang="en-US" sz="2400" b="1" dirty="0" smtClean="0"/>
              <a:t>applications can publish content on a given topic and subscribers can be automatically notified.</a:t>
            </a:r>
            <a:endParaRPr lang="en-IN" sz="2400" b="1" dirty="0"/>
          </a:p>
        </p:txBody>
      </p:sp>
      <p:sp>
        <p:nvSpPr>
          <p:cNvPr id="4" name="Date Placeholder 3"/>
          <p:cNvSpPr>
            <a:spLocks noGrp="1"/>
          </p:cNvSpPr>
          <p:nvPr>
            <p:ph type="dt" sz="half" idx="10"/>
          </p:nvPr>
        </p:nvSpPr>
        <p:spPr/>
        <p:txBody>
          <a:bodyPr/>
          <a:lstStyle/>
          <a:p>
            <a:fld id="{03C5F4FB-C814-43B5-B9CE-3A9ED82CBA44}"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129</a:t>
            </a:fld>
            <a:endParaRPr lang="en-IN"/>
          </a:p>
        </p:txBody>
      </p:sp>
    </p:spTree>
    <p:extLst>
      <p:ext uri="{BB962C8B-B14F-4D97-AF65-F5344CB8AC3E}">
        <p14:creationId xmlns:p14="http://schemas.microsoft.com/office/powerpoint/2010/main" val="4021737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machine images</a:t>
            </a:r>
            <a:endParaRPr lang="en-IN" dirty="0"/>
          </a:p>
        </p:txBody>
      </p:sp>
      <p:sp>
        <p:nvSpPr>
          <p:cNvPr id="3" name="Content Placeholder 2"/>
          <p:cNvSpPr>
            <a:spLocks noGrp="1"/>
          </p:cNvSpPr>
          <p:nvPr>
            <p:ph idx="1"/>
          </p:nvPr>
        </p:nvSpPr>
        <p:spPr/>
        <p:txBody>
          <a:bodyPr>
            <a:noAutofit/>
          </a:bodyPr>
          <a:lstStyle/>
          <a:p>
            <a:pPr marL="0" indent="0">
              <a:buNone/>
            </a:pPr>
            <a:r>
              <a:rPr lang="en-US" sz="2400" b="1" dirty="0" smtClean="0">
                <a:solidFill>
                  <a:srgbClr val="FF0000"/>
                </a:solidFill>
              </a:rPr>
              <a:t>Prepare a new AMIs?</a:t>
            </a:r>
          </a:p>
          <a:p>
            <a:pPr marL="457200" indent="-457200">
              <a:buFont typeface="+mj-lt"/>
              <a:buAutoNum type="arabicParenR"/>
            </a:pPr>
            <a:r>
              <a:rPr lang="en-US" sz="2400" dirty="0" smtClean="0"/>
              <a:t>To create an instance from a preexisting AMI, </a:t>
            </a:r>
          </a:p>
          <a:p>
            <a:pPr marL="457200" indent="-457200">
              <a:buFont typeface="+mj-lt"/>
              <a:buAutoNum type="arabicParenR"/>
            </a:pPr>
            <a:r>
              <a:rPr lang="en-US" sz="2400" dirty="0"/>
              <a:t>L</a:t>
            </a:r>
            <a:r>
              <a:rPr lang="en-US" sz="2400" dirty="0" smtClean="0"/>
              <a:t>og into it once it is booted and running, and install all the software needed, customize the instance. </a:t>
            </a:r>
          </a:p>
          <a:p>
            <a:pPr marL="457200" indent="-457200">
              <a:buFont typeface="+mj-lt"/>
              <a:buAutoNum type="arabicParenR"/>
            </a:pPr>
            <a:r>
              <a:rPr lang="en-US" sz="2400" dirty="0" smtClean="0"/>
              <a:t>Then </a:t>
            </a:r>
            <a:r>
              <a:rPr lang="en-US" sz="2400" dirty="0"/>
              <a:t>save this updated configuration as a </a:t>
            </a:r>
            <a:r>
              <a:rPr lang="en-US" sz="2400" dirty="0" smtClean="0"/>
              <a:t>new custom </a:t>
            </a:r>
            <a:r>
              <a:rPr lang="en-US" sz="2400" dirty="0"/>
              <a:t>AMI. </a:t>
            </a:r>
            <a:endParaRPr lang="en-US" sz="2400" dirty="0" smtClean="0"/>
          </a:p>
          <a:p>
            <a:pPr marL="457200" indent="-457200">
              <a:buFont typeface="+mj-lt"/>
              <a:buAutoNum type="arabicParenR"/>
            </a:pPr>
            <a:r>
              <a:rPr lang="en-US" sz="2400" dirty="0" smtClean="0"/>
              <a:t>Instances </a:t>
            </a:r>
            <a:r>
              <a:rPr lang="en-US" sz="2400" dirty="0"/>
              <a:t>launched from this new custom AMI include the customizations that you made when you created the AMI.</a:t>
            </a:r>
            <a:endParaRPr lang="en-US" sz="2400" dirty="0" smtClean="0"/>
          </a:p>
          <a:p>
            <a:pPr marL="457200" indent="-457200">
              <a:buFont typeface="+mj-lt"/>
              <a:buAutoNum type="arabicParenR"/>
            </a:pPr>
            <a:r>
              <a:rPr lang="en-US" sz="2400" dirty="0" smtClean="0"/>
              <a:t>Once an AMI is created, it is stored in an S3 bucket </a:t>
            </a:r>
          </a:p>
        </p:txBody>
      </p:sp>
      <p:sp>
        <p:nvSpPr>
          <p:cNvPr id="4" name="Date Placeholder 3"/>
          <p:cNvSpPr>
            <a:spLocks noGrp="1"/>
          </p:cNvSpPr>
          <p:nvPr>
            <p:ph type="dt" sz="half" idx="10"/>
          </p:nvPr>
        </p:nvSpPr>
        <p:spPr/>
        <p:txBody>
          <a:bodyPr/>
          <a:lstStyle/>
          <a:p>
            <a:fld id="{C6615E28-334F-4E88-BCE2-5FCF0373B96A}"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13</a:t>
            </a:fld>
            <a:endParaRPr lang="en-IN"/>
          </a:p>
        </p:txBody>
      </p:sp>
    </p:spTree>
    <p:extLst>
      <p:ext uri="{BB962C8B-B14F-4D97-AF65-F5344CB8AC3E}">
        <p14:creationId xmlns:p14="http://schemas.microsoft.com/office/powerpoint/2010/main" val="272243890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Communication services- Messaging</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Amazon Simple Notification Service (SNS) </a:t>
            </a:r>
          </a:p>
          <a:p>
            <a:r>
              <a:rPr lang="en-US" sz="2400" dirty="0"/>
              <a:t>Amazon SNS is a web service that manages sending messages to the subscribing endpoint. </a:t>
            </a:r>
            <a:endParaRPr lang="en-US" sz="2400" dirty="0" smtClean="0"/>
          </a:p>
          <a:p>
            <a:r>
              <a:rPr lang="en-US" sz="2400" dirty="0" smtClean="0"/>
              <a:t>There </a:t>
            </a:r>
            <a:r>
              <a:rPr lang="en-US" sz="2400" dirty="0"/>
              <a:t>are two clients of SNS:</a:t>
            </a:r>
          </a:p>
          <a:p>
            <a:r>
              <a:rPr lang="en-US" sz="2400" dirty="0"/>
              <a:t>Subscribers</a:t>
            </a:r>
          </a:p>
          <a:p>
            <a:r>
              <a:rPr lang="en-US" sz="2400" dirty="0"/>
              <a:t>Publishers</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501008"/>
            <a:ext cx="4554899" cy="243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E5CD9A07-BF52-42F5-AC46-C4C85A9BBED5}"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130</a:t>
            </a:fld>
            <a:endParaRPr lang="en-IN"/>
          </a:p>
        </p:txBody>
      </p:sp>
    </p:spTree>
    <p:extLst>
      <p:ext uri="{BB962C8B-B14F-4D97-AF65-F5344CB8AC3E}">
        <p14:creationId xmlns:p14="http://schemas.microsoft.com/office/powerpoint/2010/main" val="5650207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77"/>
            <a:ext cx="8229600" cy="346050"/>
          </a:xfrm>
        </p:spPr>
        <p:txBody>
          <a:bodyPr>
            <a:normAutofit fontScale="90000"/>
          </a:bodyPr>
          <a:lstStyle/>
          <a:p>
            <a:r>
              <a:rPr lang="en-US" sz="2800" b="1" dirty="0"/>
              <a:t>Amazon Simple Notification Service (SNS)</a:t>
            </a:r>
            <a:endParaRPr lang="en-IN" sz="2800" dirty="0"/>
          </a:p>
        </p:txBody>
      </p:sp>
      <p:sp>
        <p:nvSpPr>
          <p:cNvPr id="3" name="Content Placeholder 2"/>
          <p:cNvSpPr>
            <a:spLocks noGrp="1"/>
          </p:cNvSpPr>
          <p:nvPr>
            <p:ph idx="1"/>
          </p:nvPr>
        </p:nvSpPr>
        <p:spPr>
          <a:xfrm>
            <a:off x="467544" y="260648"/>
            <a:ext cx="8229600" cy="4525963"/>
          </a:xfrm>
        </p:spPr>
        <p:txBody>
          <a:bodyPr>
            <a:normAutofit/>
          </a:bodyPr>
          <a:lstStyle/>
          <a:p>
            <a:pPr marL="0" indent="0">
              <a:buNone/>
            </a:pPr>
            <a:r>
              <a:rPr lang="en-US" sz="2400" b="1" dirty="0" smtClean="0"/>
              <a:t>Publishers</a:t>
            </a:r>
            <a:endParaRPr lang="en-US" sz="2400" dirty="0"/>
          </a:p>
          <a:p>
            <a:r>
              <a:rPr lang="en-US" sz="2400" dirty="0"/>
              <a:t>Publishers are also known as producers that produce and send the message to the SNS which is a logical access point</a:t>
            </a:r>
            <a:r>
              <a:rPr lang="en-US" sz="2400" dirty="0" smtClean="0"/>
              <a:t>.</a:t>
            </a:r>
          </a:p>
          <a:p>
            <a:r>
              <a:rPr lang="en-US" sz="2400" dirty="0" smtClean="0"/>
              <a:t>Subscribers </a:t>
            </a:r>
            <a:r>
              <a:rPr lang="en-US" sz="2400" dirty="0"/>
              <a:t>such as web servers, email addresses, Amazon SQS queues, </a:t>
            </a:r>
            <a:r>
              <a:rPr lang="en-US" sz="2400" dirty="0" smtClean="0"/>
              <a:t>receive </a:t>
            </a:r>
            <a:r>
              <a:rPr lang="en-US" sz="2400" dirty="0"/>
              <a:t>the message or notification from the SNS over one of the supported protocols (Amazon SQS, </a:t>
            </a:r>
            <a:r>
              <a:rPr lang="en-US" sz="2400"/>
              <a:t>email</a:t>
            </a:r>
            <a:r>
              <a:rPr lang="en-US" sz="2400" smtClean="0"/>
              <a:t>, </a:t>
            </a:r>
            <a:r>
              <a:rPr lang="en-US" sz="2400" dirty="0"/>
              <a:t>HTTP, SMS</a:t>
            </a:r>
            <a:r>
              <a:rPr lang="en-US" sz="2400" dirty="0" smtClean="0"/>
              <a:t>).</a:t>
            </a:r>
          </a:p>
        </p:txBody>
      </p:sp>
      <p:pic>
        <p:nvPicPr>
          <p:cNvPr id="3074" name="Picture 2" descr="S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730" y="3212976"/>
            <a:ext cx="554355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49FAD3E6-5841-417B-A1ED-6CB9AF5A718F}"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131</a:t>
            </a:fld>
            <a:endParaRPr lang="en-IN"/>
          </a:p>
        </p:txBody>
      </p:sp>
    </p:spTree>
    <p:extLst>
      <p:ext uri="{BB962C8B-B14F-4D97-AF65-F5344CB8AC3E}">
        <p14:creationId xmlns:p14="http://schemas.microsoft.com/office/powerpoint/2010/main" val="36930648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Amazon Simple Notification Service (SNS)</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Publishers</a:t>
            </a:r>
            <a:endParaRPr lang="en-US" sz="2400" dirty="0"/>
          </a:p>
          <a:p>
            <a:r>
              <a:rPr lang="en-US" sz="2400" dirty="0" smtClean="0"/>
              <a:t>A </a:t>
            </a:r>
            <a:r>
              <a:rPr lang="en-US" sz="2400" dirty="0"/>
              <a:t>publisher sends the message to the SNS topic that they have created. </a:t>
            </a:r>
            <a:endParaRPr lang="en-US" sz="2400" dirty="0" smtClean="0"/>
          </a:p>
          <a:p>
            <a:r>
              <a:rPr lang="en-US" sz="2400" dirty="0" smtClean="0"/>
              <a:t>There </a:t>
            </a:r>
            <a:r>
              <a:rPr lang="en-US" sz="2400" dirty="0"/>
              <a:t>is no need to specify the destination address while publishing the message as the topic itself matches the subscribers associated with the topic that the publisher has created and delivers the message to the subscribers.</a:t>
            </a:r>
          </a:p>
          <a:p>
            <a:endParaRPr lang="en-US" sz="2400" dirty="0"/>
          </a:p>
        </p:txBody>
      </p:sp>
      <p:sp>
        <p:nvSpPr>
          <p:cNvPr id="4" name="Date Placeholder 3"/>
          <p:cNvSpPr>
            <a:spLocks noGrp="1"/>
          </p:cNvSpPr>
          <p:nvPr>
            <p:ph type="dt" sz="half" idx="10"/>
          </p:nvPr>
        </p:nvSpPr>
        <p:spPr/>
        <p:txBody>
          <a:bodyPr/>
          <a:lstStyle/>
          <a:p>
            <a:fld id="{F40D5146-F7DD-4992-A8AB-D9866051926F}"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132</a:t>
            </a:fld>
            <a:endParaRPr lang="en-IN"/>
          </a:p>
        </p:txBody>
      </p:sp>
    </p:spTree>
    <p:extLst>
      <p:ext uri="{BB962C8B-B14F-4D97-AF65-F5344CB8AC3E}">
        <p14:creationId xmlns:p14="http://schemas.microsoft.com/office/powerpoint/2010/main" val="254314945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Communication services- Messaging</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Amazon Simple Email Service (SES).</a:t>
            </a:r>
            <a:endParaRPr lang="en-IN" sz="2400" b="1" dirty="0" smtClean="0"/>
          </a:p>
          <a:p>
            <a:r>
              <a:rPr lang="en-US" sz="2400" dirty="0" smtClean="0"/>
              <a:t>Amazon SES provides </a:t>
            </a:r>
            <a:r>
              <a:rPr lang="en-US" sz="2400" b="1" dirty="0" smtClean="0"/>
              <a:t>AWS users with a scalable email service </a:t>
            </a:r>
            <a:r>
              <a:rPr lang="en-US" sz="2400" dirty="0" smtClean="0"/>
              <a:t>that leverages the AWS infrastructure. </a:t>
            </a:r>
          </a:p>
        </p:txBody>
      </p:sp>
      <p:sp>
        <p:nvSpPr>
          <p:cNvPr id="4" name="Date Placeholder 3"/>
          <p:cNvSpPr>
            <a:spLocks noGrp="1"/>
          </p:cNvSpPr>
          <p:nvPr>
            <p:ph type="dt" sz="half" idx="10"/>
          </p:nvPr>
        </p:nvSpPr>
        <p:spPr/>
        <p:txBody>
          <a:bodyPr/>
          <a:lstStyle/>
          <a:p>
            <a:fld id="{29D5FDBE-2FF5-4BCB-98FE-6FA6A138CFAE}"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133</a:t>
            </a:fld>
            <a:endParaRPr lang="en-IN"/>
          </a:p>
        </p:txBody>
      </p:sp>
    </p:spTree>
    <p:extLst>
      <p:ext uri="{BB962C8B-B14F-4D97-AF65-F5344CB8AC3E}">
        <p14:creationId xmlns:p14="http://schemas.microsoft.com/office/powerpoint/2010/main" val="106863623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Communication services- Messaging</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Amazon Simple Email Service (SES).</a:t>
            </a:r>
            <a:endParaRPr lang="en-IN" sz="2400" b="1" dirty="0" smtClean="0"/>
          </a:p>
          <a:p>
            <a:pPr marL="457200" indent="-457200">
              <a:buFont typeface="+mj-lt"/>
              <a:buAutoNum type="arabicParenR"/>
            </a:pPr>
            <a:r>
              <a:rPr lang="en-US" sz="2400" b="1" dirty="0"/>
              <a:t>Once users are signed up for the service, they have to provide an email </a:t>
            </a:r>
            <a:r>
              <a:rPr lang="en-US" sz="2400" b="1" dirty="0" smtClean="0"/>
              <a:t>id that </a:t>
            </a:r>
            <a:r>
              <a:rPr lang="en-US" sz="2400" b="1" dirty="0"/>
              <a:t>SES will use to send emails on their behalf.</a:t>
            </a:r>
          </a:p>
          <a:p>
            <a:pPr marL="457200" indent="-457200">
              <a:buFont typeface="+mj-lt"/>
              <a:buAutoNum type="arabicParenR"/>
            </a:pPr>
            <a:r>
              <a:rPr lang="en-US" sz="2400" dirty="0"/>
              <a:t> To activate the service, </a:t>
            </a:r>
            <a:r>
              <a:rPr lang="en-US" sz="2400" b="1" dirty="0"/>
              <a:t>SES will send an email to verify the given address and provide the users with the necessary information for the activation. </a:t>
            </a:r>
            <a:endParaRPr lang="en-US" sz="2400" b="1" dirty="0" smtClean="0"/>
          </a:p>
          <a:p>
            <a:pPr marL="457200" indent="-457200">
              <a:buFont typeface="+mj-lt"/>
              <a:buAutoNum type="arabicParenR"/>
            </a:pPr>
            <a:r>
              <a:rPr lang="en-US" sz="2400" dirty="0" smtClean="0"/>
              <a:t>Upon verification, </a:t>
            </a:r>
            <a:r>
              <a:rPr lang="en-US" sz="2400" b="1" dirty="0" smtClean="0"/>
              <a:t>the user is given an SES sandbox to test the service</a:t>
            </a:r>
          </a:p>
        </p:txBody>
      </p:sp>
      <p:sp>
        <p:nvSpPr>
          <p:cNvPr id="4" name="Date Placeholder 3"/>
          <p:cNvSpPr>
            <a:spLocks noGrp="1"/>
          </p:cNvSpPr>
          <p:nvPr>
            <p:ph type="dt" sz="half" idx="10"/>
          </p:nvPr>
        </p:nvSpPr>
        <p:spPr/>
        <p:txBody>
          <a:bodyPr/>
          <a:lstStyle/>
          <a:p>
            <a:fld id="{7CD80254-D973-4C30-8ECD-F763382B0269}"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134</a:t>
            </a:fld>
            <a:endParaRPr lang="en-IN"/>
          </a:p>
        </p:txBody>
      </p:sp>
    </p:spTree>
    <p:extLst>
      <p:ext uri="{BB962C8B-B14F-4D97-AF65-F5344CB8AC3E}">
        <p14:creationId xmlns:p14="http://schemas.microsoft.com/office/powerpoint/2010/main" val="361321339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Communication services- Messaging</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Amazon Simple Email Service (SES).</a:t>
            </a:r>
            <a:endParaRPr lang="en-IN" sz="2400" b="1" dirty="0" smtClean="0"/>
          </a:p>
          <a:p>
            <a:r>
              <a:rPr lang="en-US" sz="2400" dirty="0" smtClean="0"/>
              <a:t>SES also </a:t>
            </a:r>
            <a:r>
              <a:rPr lang="en-US" sz="2400" b="1" dirty="0" smtClean="0"/>
              <a:t>provides a wide range of statistics that help users to improve their email campaigns </a:t>
            </a:r>
            <a:r>
              <a:rPr lang="en-US" sz="2400" dirty="0" smtClean="0"/>
              <a:t>for effective communication with customers</a:t>
            </a:r>
            <a:endParaRPr lang="en-IN" sz="2400" b="1" dirty="0"/>
          </a:p>
        </p:txBody>
      </p:sp>
      <p:sp>
        <p:nvSpPr>
          <p:cNvPr id="4" name="Date Placeholder 3"/>
          <p:cNvSpPr>
            <a:spLocks noGrp="1"/>
          </p:cNvSpPr>
          <p:nvPr>
            <p:ph type="dt" sz="half" idx="10"/>
          </p:nvPr>
        </p:nvSpPr>
        <p:spPr/>
        <p:txBody>
          <a:bodyPr/>
          <a:lstStyle/>
          <a:p>
            <a:fld id="{A57BFA07-5085-47F3-A0AE-D7DF7CBE9904}"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135</a:t>
            </a:fld>
            <a:endParaRPr lang="en-IN"/>
          </a:p>
        </p:txBody>
      </p:sp>
    </p:spTree>
    <p:extLst>
      <p:ext uri="{BB962C8B-B14F-4D97-AF65-F5344CB8AC3E}">
        <p14:creationId xmlns:p14="http://schemas.microsoft.com/office/powerpoint/2010/main" val="57247356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Communication services- Messaging</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sz="2400" b="1" dirty="0" smtClean="0"/>
              <a:t>Amazon Simple Email Service (SES).</a:t>
            </a:r>
            <a:endParaRPr lang="en-IN" sz="2400" b="1" dirty="0" smtClean="0"/>
          </a:p>
          <a:p>
            <a:r>
              <a:rPr lang="en-US" sz="2400" dirty="0"/>
              <a:t>Amazon SES is a </a:t>
            </a:r>
            <a:r>
              <a:rPr lang="en-US" sz="2400" b="1" dirty="0"/>
              <a:t>cloud email service provider that can integrate into any application for bulk email sending</a:t>
            </a:r>
            <a:r>
              <a:rPr lang="en-US" sz="2400" dirty="0"/>
              <a:t>. Whether you send transactional or marketing emails, you pay only for what you use. </a:t>
            </a:r>
            <a:endParaRPr lang="en-US" sz="2400" dirty="0" smtClean="0"/>
          </a:p>
          <a:p>
            <a:endParaRPr lang="en-US" sz="2400" b="1" dirty="0"/>
          </a:p>
          <a:p>
            <a:endParaRPr lang="en-US" sz="2400" b="1" dirty="0" smtClean="0"/>
          </a:p>
          <a:p>
            <a:endParaRPr lang="en-US" sz="2400" b="1" dirty="0"/>
          </a:p>
          <a:p>
            <a:endParaRPr lang="en-US" sz="2400" b="1" dirty="0" smtClean="0"/>
          </a:p>
          <a:p>
            <a:endParaRPr lang="en-US" sz="2400" b="1" dirty="0"/>
          </a:p>
          <a:p>
            <a:pPr marL="0" indent="0" algn="r">
              <a:buNone/>
            </a:pPr>
            <a:r>
              <a:rPr lang="en-US" sz="2400" b="1" dirty="0" smtClean="0"/>
              <a:t>-AMAZON</a:t>
            </a:r>
            <a:endParaRPr lang="en-IN" sz="2400" b="1" dirty="0"/>
          </a:p>
        </p:txBody>
      </p:sp>
      <p:sp>
        <p:nvSpPr>
          <p:cNvPr id="4" name="Date Placeholder 3"/>
          <p:cNvSpPr>
            <a:spLocks noGrp="1"/>
          </p:cNvSpPr>
          <p:nvPr>
            <p:ph type="dt" sz="half" idx="10"/>
          </p:nvPr>
        </p:nvSpPr>
        <p:spPr/>
        <p:txBody>
          <a:bodyPr/>
          <a:lstStyle/>
          <a:p>
            <a:fld id="{A538C0FE-FC00-4B54-B810-3549D115499F}"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136</a:t>
            </a:fld>
            <a:endParaRPr lang="en-IN"/>
          </a:p>
        </p:txBody>
      </p:sp>
    </p:spTree>
    <p:extLst>
      <p:ext uri="{BB962C8B-B14F-4D97-AF65-F5344CB8AC3E}">
        <p14:creationId xmlns:p14="http://schemas.microsoft.com/office/powerpoint/2010/main" val="344370971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services</a:t>
            </a:r>
            <a:endParaRPr lang="en-IN" dirty="0"/>
          </a:p>
        </p:txBody>
      </p:sp>
      <p:sp>
        <p:nvSpPr>
          <p:cNvPr id="3" name="Content Placeholder 2"/>
          <p:cNvSpPr>
            <a:spLocks noGrp="1"/>
          </p:cNvSpPr>
          <p:nvPr>
            <p:ph idx="1"/>
          </p:nvPr>
        </p:nvSpPr>
        <p:spPr/>
        <p:txBody>
          <a:bodyPr>
            <a:normAutofit/>
          </a:bodyPr>
          <a:lstStyle/>
          <a:p>
            <a:r>
              <a:rPr lang="en-US" sz="2400" dirty="0" smtClean="0"/>
              <a:t>Besides compute, storage, and communication services, </a:t>
            </a:r>
          </a:p>
          <a:p>
            <a:r>
              <a:rPr lang="en-US" sz="2400" dirty="0" smtClean="0"/>
              <a:t>AWS provides a collection of services that allow </a:t>
            </a:r>
            <a:r>
              <a:rPr lang="en-US" sz="2400" b="1" dirty="0" smtClean="0"/>
              <a:t>users to utilize services in aggregation. </a:t>
            </a:r>
          </a:p>
          <a:p>
            <a:r>
              <a:rPr lang="en-US" sz="2400" dirty="0" smtClean="0"/>
              <a:t>The two relevant services are </a:t>
            </a:r>
          </a:p>
          <a:p>
            <a:pPr marL="514350" indent="-514350">
              <a:buFont typeface="+mj-lt"/>
              <a:buAutoNum type="arabicParenR"/>
            </a:pPr>
            <a:r>
              <a:rPr lang="en-US" sz="2400" b="1" dirty="0" smtClean="0"/>
              <a:t>Amazon </a:t>
            </a:r>
            <a:r>
              <a:rPr lang="en-US" sz="2400" b="1" dirty="0" err="1" smtClean="0"/>
              <a:t>CloudWatch</a:t>
            </a:r>
            <a:r>
              <a:rPr lang="en-US" sz="2400" b="1" dirty="0" smtClean="0"/>
              <a:t> and </a:t>
            </a:r>
          </a:p>
          <a:p>
            <a:pPr marL="514350" indent="-514350">
              <a:buFont typeface="+mj-lt"/>
              <a:buAutoNum type="arabicParenR"/>
            </a:pPr>
            <a:r>
              <a:rPr lang="en-US" sz="2400" b="1" dirty="0" smtClean="0"/>
              <a:t>Amazon Flexible Payment Service (FPS)</a:t>
            </a:r>
          </a:p>
        </p:txBody>
      </p:sp>
      <p:sp>
        <p:nvSpPr>
          <p:cNvPr id="4" name="Date Placeholder 3"/>
          <p:cNvSpPr>
            <a:spLocks noGrp="1"/>
          </p:cNvSpPr>
          <p:nvPr>
            <p:ph type="dt" sz="half" idx="10"/>
          </p:nvPr>
        </p:nvSpPr>
        <p:spPr/>
        <p:txBody>
          <a:bodyPr/>
          <a:lstStyle/>
          <a:p>
            <a:fld id="{5A71429C-FA7C-4D62-A8D9-F9C1A9CEEE20}"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137</a:t>
            </a:fld>
            <a:endParaRPr lang="en-IN"/>
          </a:p>
        </p:txBody>
      </p:sp>
    </p:spTree>
    <p:extLst>
      <p:ext uri="{BB962C8B-B14F-4D97-AF65-F5344CB8AC3E}">
        <p14:creationId xmlns:p14="http://schemas.microsoft.com/office/powerpoint/2010/main" val="89587692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services</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Amazon </a:t>
            </a:r>
            <a:r>
              <a:rPr lang="en-US" sz="2400" b="1" dirty="0" err="1" smtClean="0"/>
              <a:t>CloudWatch</a:t>
            </a:r>
            <a:r>
              <a:rPr lang="en-US" sz="2400" b="1" dirty="0" smtClean="0"/>
              <a:t> </a:t>
            </a:r>
          </a:p>
          <a:p>
            <a:r>
              <a:rPr lang="en-US" sz="2400" dirty="0" smtClean="0"/>
              <a:t>is a service that provides a comprehensive set of statistics </a:t>
            </a:r>
          </a:p>
          <a:p>
            <a:r>
              <a:rPr lang="en-US" sz="2400" dirty="0" smtClean="0"/>
              <a:t>that </a:t>
            </a:r>
            <a:r>
              <a:rPr lang="en-US" sz="2400" b="1" dirty="0" smtClean="0"/>
              <a:t>help developers understand and optimize the behavior of their application hosted on AWS. </a:t>
            </a:r>
          </a:p>
        </p:txBody>
      </p:sp>
      <p:sp>
        <p:nvSpPr>
          <p:cNvPr id="4" name="Date Placeholder 3"/>
          <p:cNvSpPr>
            <a:spLocks noGrp="1"/>
          </p:cNvSpPr>
          <p:nvPr>
            <p:ph type="dt" sz="half" idx="10"/>
          </p:nvPr>
        </p:nvSpPr>
        <p:spPr/>
        <p:txBody>
          <a:bodyPr/>
          <a:lstStyle/>
          <a:p>
            <a:fld id="{E32007CC-8D02-40B8-9424-BABBD29550EB}"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138</a:t>
            </a:fld>
            <a:endParaRPr lang="en-IN"/>
          </a:p>
        </p:txBody>
      </p:sp>
    </p:spTree>
    <p:extLst>
      <p:ext uri="{BB962C8B-B14F-4D97-AF65-F5344CB8AC3E}">
        <p14:creationId xmlns:p14="http://schemas.microsoft.com/office/powerpoint/2010/main" val="140411053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Amazon </a:t>
            </a:r>
            <a:r>
              <a:rPr lang="en-US" b="1" dirty="0" err="1"/>
              <a:t>CloudWatch</a:t>
            </a:r>
            <a:r>
              <a:rPr lang="en-US" b="1" dirty="0"/>
              <a:t> </a:t>
            </a:r>
          </a:p>
        </p:txBody>
      </p:sp>
      <p:sp>
        <p:nvSpPr>
          <p:cNvPr id="3" name="Content Placeholder 2"/>
          <p:cNvSpPr>
            <a:spLocks noGrp="1"/>
          </p:cNvSpPr>
          <p:nvPr>
            <p:ph idx="1"/>
          </p:nvPr>
        </p:nvSpPr>
        <p:spPr/>
        <p:txBody>
          <a:bodyPr>
            <a:normAutofit/>
          </a:bodyPr>
          <a:lstStyle/>
          <a:p>
            <a:r>
              <a:rPr lang="en-US" sz="2400" dirty="0" smtClean="0"/>
              <a:t>Observe </a:t>
            </a:r>
            <a:r>
              <a:rPr lang="en-US" sz="2400" dirty="0"/>
              <a:t>and monitor resources and applications on AWS, on premises, and on other </a:t>
            </a:r>
            <a:r>
              <a:rPr lang="en-US" sz="2400" dirty="0" smtClean="0"/>
              <a:t>clouds</a:t>
            </a:r>
          </a:p>
          <a:p>
            <a:endParaRPr lang="en-US" sz="2400" b="1" dirty="0"/>
          </a:p>
          <a:p>
            <a:endParaRPr lang="en-US" sz="2400" b="1" dirty="0" smtClean="0"/>
          </a:p>
          <a:p>
            <a:endParaRPr lang="en-US" sz="2400" b="1" dirty="0"/>
          </a:p>
          <a:p>
            <a:pPr marL="0" indent="0">
              <a:buNone/>
            </a:pPr>
            <a:r>
              <a:rPr lang="en-US" sz="2400" b="1" dirty="0" smtClean="0"/>
              <a:t>						-AMAZON AWS</a:t>
            </a:r>
          </a:p>
        </p:txBody>
      </p:sp>
      <p:sp>
        <p:nvSpPr>
          <p:cNvPr id="4" name="Date Placeholder 3"/>
          <p:cNvSpPr>
            <a:spLocks noGrp="1"/>
          </p:cNvSpPr>
          <p:nvPr>
            <p:ph type="dt" sz="half" idx="10"/>
          </p:nvPr>
        </p:nvSpPr>
        <p:spPr/>
        <p:txBody>
          <a:bodyPr/>
          <a:lstStyle/>
          <a:p>
            <a:fld id="{CE9A0222-3F4E-4024-9527-D3321C75DFE6}"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139</a:t>
            </a:fld>
            <a:endParaRPr lang="en-IN"/>
          </a:p>
        </p:txBody>
      </p:sp>
    </p:spTree>
    <p:extLst>
      <p:ext uri="{BB962C8B-B14F-4D97-AF65-F5344CB8AC3E}">
        <p14:creationId xmlns:p14="http://schemas.microsoft.com/office/powerpoint/2010/main" val="2814502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1784"/>
            <a:ext cx="8229600" cy="1143000"/>
          </a:xfrm>
        </p:spPr>
        <p:txBody>
          <a:bodyPr/>
          <a:lstStyle/>
          <a:p>
            <a:r>
              <a:rPr lang="en-US" dirty="0" smtClean="0"/>
              <a:t>Amazon machine images</a:t>
            </a:r>
            <a:endParaRPr lang="en-IN" dirty="0"/>
          </a:p>
        </p:txBody>
      </p:sp>
      <p:sp>
        <p:nvSpPr>
          <p:cNvPr id="3" name="Content Placeholder 2"/>
          <p:cNvSpPr>
            <a:spLocks noGrp="1"/>
          </p:cNvSpPr>
          <p:nvPr>
            <p:ph idx="1"/>
          </p:nvPr>
        </p:nvSpPr>
        <p:spPr/>
        <p:txBody>
          <a:bodyPr>
            <a:noAutofit/>
          </a:bodyPr>
          <a:lstStyle/>
          <a:p>
            <a:r>
              <a:rPr lang="en-US" sz="2400" b="1" dirty="0" smtClean="0"/>
              <a:t>The user can decide whether to make it available to other users or keep it for personal use. </a:t>
            </a:r>
            <a:endParaRPr lang="en-US" sz="2400" b="1" dirty="0"/>
          </a:p>
          <a:p>
            <a:endParaRPr lang="en-US" sz="2400" dirty="0" smtClean="0"/>
          </a:p>
        </p:txBody>
      </p:sp>
      <p:sp>
        <p:nvSpPr>
          <p:cNvPr id="4" name="Date Placeholder 3"/>
          <p:cNvSpPr>
            <a:spLocks noGrp="1"/>
          </p:cNvSpPr>
          <p:nvPr>
            <p:ph type="dt" sz="half" idx="10"/>
          </p:nvPr>
        </p:nvSpPr>
        <p:spPr/>
        <p:txBody>
          <a:bodyPr/>
          <a:lstStyle/>
          <a:p>
            <a:fld id="{91094250-BE8E-44D7-BC33-169E2583FA01}"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14</a:t>
            </a:fld>
            <a:endParaRPr lang="en-IN"/>
          </a:p>
        </p:txBody>
      </p:sp>
    </p:spTree>
    <p:extLst>
      <p:ext uri="{BB962C8B-B14F-4D97-AF65-F5344CB8AC3E}">
        <p14:creationId xmlns:p14="http://schemas.microsoft.com/office/powerpoint/2010/main" val="34644667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services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sz="2400" b="1" dirty="0" smtClean="0"/>
              <a:t>Amazon </a:t>
            </a:r>
            <a:r>
              <a:rPr lang="en-US" sz="2400" b="1" dirty="0" err="1" smtClean="0"/>
              <a:t>CloudWatch</a:t>
            </a:r>
            <a:r>
              <a:rPr lang="en-US" sz="2400" b="1" dirty="0" smtClean="0"/>
              <a:t> </a:t>
            </a:r>
          </a:p>
          <a:p>
            <a:r>
              <a:rPr lang="en-US" sz="2400" dirty="0" err="1" smtClean="0"/>
              <a:t>CloudWatch</a:t>
            </a:r>
            <a:r>
              <a:rPr lang="en-US" sz="2400" dirty="0" smtClean="0"/>
              <a:t> collects </a:t>
            </a:r>
            <a:r>
              <a:rPr lang="en-US" sz="2400" b="1" dirty="0" smtClean="0"/>
              <a:t>information from several other AWS services: </a:t>
            </a:r>
          </a:p>
          <a:p>
            <a:r>
              <a:rPr lang="en-US" sz="2400" b="1" dirty="0" smtClean="0"/>
              <a:t>EC2, </a:t>
            </a:r>
          </a:p>
          <a:p>
            <a:r>
              <a:rPr lang="en-US" sz="2400" b="1" dirty="0" smtClean="0"/>
              <a:t>S3, </a:t>
            </a:r>
          </a:p>
          <a:p>
            <a:r>
              <a:rPr lang="en-US" sz="2400" b="1" dirty="0" err="1" smtClean="0"/>
              <a:t>SimpleDB</a:t>
            </a:r>
            <a:r>
              <a:rPr lang="en-US" sz="2400" b="1" dirty="0" smtClean="0"/>
              <a:t>, </a:t>
            </a:r>
          </a:p>
          <a:p>
            <a:r>
              <a:rPr lang="en-US" sz="2400" b="1" dirty="0" err="1" smtClean="0"/>
              <a:t>CloudFront</a:t>
            </a:r>
            <a:r>
              <a:rPr lang="en-US" sz="2400" b="1" dirty="0" smtClean="0"/>
              <a:t>, and others. </a:t>
            </a:r>
          </a:p>
          <a:p>
            <a:endParaRPr lang="en-US" sz="2400" dirty="0" smtClean="0"/>
          </a:p>
          <a:p>
            <a:r>
              <a:rPr lang="en-US" sz="2400" dirty="0" smtClean="0"/>
              <a:t>Using </a:t>
            </a:r>
            <a:r>
              <a:rPr lang="en-US" sz="2400" dirty="0" err="1"/>
              <a:t>CloudWatch</a:t>
            </a:r>
            <a:r>
              <a:rPr lang="en-US" sz="2400" dirty="0"/>
              <a:t>, developers can see </a:t>
            </a:r>
            <a:r>
              <a:rPr lang="en-US" sz="2400" b="1" dirty="0"/>
              <a:t>a detailed breakdown of their usage of the service </a:t>
            </a:r>
            <a:r>
              <a:rPr lang="en-US" sz="2400" b="1" dirty="0" smtClean="0"/>
              <a:t>they </a:t>
            </a:r>
            <a:r>
              <a:rPr lang="en-US" sz="2400" b="1" dirty="0"/>
              <a:t>are renting on AWS</a:t>
            </a:r>
            <a:r>
              <a:rPr lang="en-US" sz="2400" dirty="0"/>
              <a:t> and can devise more efficient and cost-saving applications. </a:t>
            </a:r>
          </a:p>
          <a:p>
            <a:endParaRPr lang="en-US" sz="2400" b="1" dirty="0" smtClean="0"/>
          </a:p>
        </p:txBody>
      </p:sp>
      <p:sp>
        <p:nvSpPr>
          <p:cNvPr id="4" name="Date Placeholder 3"/>
          <p:cNvSpPr>
            <a:spLocks noGrp="1"/>
          </p:cNvSpPr>
          <p:nvPr>
            <p:ph type="dt" sz="half" idx="10"/>
          </p:nvPr>
        </p:nvSpPr>
        <p:spPr/>
        <p:txBody>
          <a:bodyPr/>
          <a:lstStyle/>
          <a:p>
            <a:fld id="{F455CBE8-B4B5-4FC3-8367-B8F979E2F141}"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140</a:t>
            </a:fld>
            <a:endParaRPr lang="en-IN"/>
          </a:p>
        </p:txBody>
      </p:sp>
    </p:spTree>
    <p:extLst>
      <p:ext uri="{BB962C8B-B14F-4D97-AF65-F5344CB8AC3E}">
        <p14:creationId xmlns:p14="http://schemas.microsoft.com/office/powerpoint/2010/main" val="88816881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services</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Amazon </a:t>
            </a:r>
            <a:r>
              <a:rPr lang="en-US" sz="2400" b="1" dirty="0" err="1" smtClean="0"/>
              <a:t>CloudWatch</a:t>
            </a:r>
            <a:r>
              <a:rPr lang="en-US" sz="2400" b="1" dirty="0" smtClean="0"/>
              <a:t> </a:t>
            </a:r>
          </a:p>
          <a:p>
            <a:r>
              <a:rPr lang="en-US" sz="2400" b="1" dirty="0" smtClean="0"/>
              <a:t>Earlier services of </a:t>
            </a:r>
            <a:r>
              <a:rPr lang="en-US" sz="2400" b="1" dirty="0" err="1" smtClean="0"/>
              <a:t>CloudWatch</a:t>
            </a:r>
            <a:r>
              <a:rPr lang="en-US" sz="2400" b="1" dirty="0" smtClean="0"/>
              <a:t> were offered only through subscription, but now it is made available for free to all the AWS users.</a:t>
            </a:r>
            <a:endParaRPr lang="en-IN" sz="2400" b="1" dirty="0"/>
          </a:p>
        </p:txBody>
      </p:sp>
      <p:sp>
        <p:nvSpPr>
          <p:cNvPr id="4" name="Date Placeholder 3"/>
          <p:cNvSpPr>
            <a:spLocks noGrp="1"/>
          </p:cNvSpPr>
          <p:nvPr>
            <p:ph type="dt" sz="half" idx="10"/>
          </p:nvPr>
        </p:nvSpPr>
        <p:spPr/>
        <p:txBody>
          <a:bodyPr/>
          <a:lstStyle/>
          <a:p>
            <a:fld id="{642FC93E-CE6E-464B-8759-E6E064FD379F}"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141</a:t>
            </a:fld>
            <a:endParaRPr lang="en-IN"/>
          </a:p>
        </p:txBody>
      </p:sp>
    </p:spTree>
    <p:extLst>
      <p:ext uri="{BB962C8B-B14F-4D97-AF65-F5344CB8AC3E}">
        <p14:creationId xmlns:p14="http://schemas.microsoft.com/office/powerpoint/2010/main" val="44971602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Amazon </a:t>
            </a:r>
            <a:r>
              <a:rPr lang="en-US" b="1" dirty="0" err="1"/>
              <a:t>CloudWatch</a:t>
            </a:r>
            <a:r>
              <a:rPr lang="en-US" b="1" dirty="0"/>
              <a:t> </a:t>
            </a:r>
          </a:p>
        </p:txBody>
      </p:sp>
      <p:sp>
        <p:nvSpPr>
          <p:cNvPr id="3" name="Content Placeholder 2"/>
          <p:cNvSpPr>
            <a:spLocks noGrp="1"/>
          </p:cNvSpPr>
          <p:nvPr>
            <p:ph idx="1"/>
          </p:nvPr>
        </p:nvSpPr>
        <p:spPr/>
        <p:txBody>
          <a:bodyPr>
            <a:normAutofit/>
          </a:bodyPr>
          <a:lstStyle/>
          <a:p>
            <a:r>
              <a:rPr lang="en-US" sz="2400" dirty="0"/>
              <a:t>The </a:t>
            </a:r>
            <a:r>
              <a:rPr lang="en-US" sz="2400" dirty="0" err="1"/>
              <a:t>CloudWatch</a:t>
            </a:r>
            <a:r>
              <a:rPr lang="en-US" sz="2400" dirty="0"/>
              <a:t> home page automatically displays metrics about every AWS service you use. </a:t>
            </a:r>
            <a:endParaRPr lang="en-US" sz="2400" dirty="0" smtClean="0"/>
          </a:p>
          <a:p>
            <a:r>
              <a:rPr lang="en-US" sz="2400" b="1" dirty="0" smtClean="0"/>
              <a:t>You </a:t>
            </a:r>
            <a:r>
              <a:rPr lang="en-US" sz="2400" b="1" dirty="0"/>
              <a:t>can additionally create custom dashboards to display metrics about your custom applications</a:t>
            </a:r>
            <a:r>
              <a:rPr lang="en-US" sz="2400" dirty="0"/>
              <a:t>, and display custom collections of metrics that you choose.</a:t>
            </a:r>
          </a:p>
          <a:p>
            <a:endParaRPr lang="en-US" sz="2400" b="1" dirty="0"/>
          </a:p>
          <a:p>
            <a:endParaRPr lang="en-US" sz="2400" b="1" dirty="0" smtClean="0"/>
          </a:p>
          <a:p>
            <a:endParaRPr lang="en-US" sz="2400" b="1" dirty="0"/>
          </a:p>
          <a:p>
            <a:pPr marL="0" indent="0">
              <a:buNone/>
            </a:pPr>
            <a:r>
              <a:rPr lang="en-US" sz="2400" b="1" dirty="0" smtClean="0"/>
              <a:t>						-AMAZON AWS</a:t>
            </a:r>
          </a:p>
        </p:txBody>
      </p:sp>
      <p:sp>
        <p:nvSpPr>
          <p:cNvPr id="4" name="Date Placeholder 3"/>
          <p:cNvSpPr>
            <a:spLocks noGrp="1"/>
          </p:cNvSpPr>
          <p:nvPr>
            <p:ph type="dt" sz="half" idx="10"/>
          </p:nvPr>
        </p:nvSpPr>
        <p:spPr/>
        <p:txBody>
          <a:bodyPr/>
          <a:lstStyle/>
          <a:p>
            <a:fld id="{71E16044-DD03-42A7-BC7C-EA46C9CB20A5}"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142</a:t>
            </a:fld>
            <a:endParaRPr lang="en-IN"/>
          </a:p>
        </p:txBody>
      </p:sp>
    </p:spTree>
    <p:extLst>
      <p:ext uri="{BB962C8B-B14F-4D97-AF65-F5344CB8AC3E}">
        <p14:creationId xmlns:p14="http://schemas.microsoft.com/office/powerpoint/2010/main" val="346635604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418058"/>
          </a:xfrm>
        </p:spPr>
        <p:txBody>
          <a:bodyPr>
            <a:normAutofit fontScale="90000"/>
          </a:bodyPr>
          <a:lstStyle/>
          <a:p>
            <a:pPr marL="0" indent="0"/>
            <a:r>
              <a:rPr lang="en-US" b="1" dirty="0"/>
              <a:t>Amazon </a:t>
            </a:r>
            <a:r>
              <a:rPr lang="en-US" b="1" dirty="0" err="1"/>
              <a:t>CloudWatch</a:t>
            </a:r>
            <a:r>
              <a:rPr lang="en-US" b="1" dirty="0"/>
              <a:t> </a:t>
            </a:r>
          </a:p>
        </p:txBody>
      </p:sp>
      <p:sp>
        <p:nvSpPr>
          <p:cNvPr id="3" name="Content Placeholder 2"/>
          <p:cNvSpPr>
            <a:spLocks noGrp="1"/>
          </p:cNvSpPr>
          <p:nvPr>
            <p:ph idx="1"/>
          </p:nvPr>
        </p:nvSpPr>
        <p:spPr>
          <a:xfrm>
            <a:off x="539552" y="733970"/>
            <a:ext cx="8229600" cy="4525963"/>
          </a:xfrm>
        </p:spPr>
        <p:txBody>
          <a:bodyPr>
            <a:noAutofit/>
          </a:bodyPr>
          <a:lstStyle/>
          <a:p>
            <a:r>
              <a:rPr lang="en-US" sz="2400" dirty="0" smtClean="0"/>
              <a:t>You </a:t>
            </a:r>
            <a:r>
              <a:rPr lang="en-US" sz="2400" dirty="0"/>
              <a:t>can create alarms that watch metrics and send notifications or </a:t>
            </a:r>
            <a:endParaRPr lang="en-US" sz="2400" dirty="0" smtClean="0"/>
          </a:p>
          <a:p>
            <a:r>
              <a:rPr lang="en-US" sz="2400" b="1" dirty="0" smtClean="0"/>
              <a:t>automatically </a:t>
            </a:r>
            <a:r>
              <a:rPr lang="en-US" sz="2400" b="1" dirty="0"/>
              <a:t>make changes to the resources you are monitoring when a threshold is breached. </a:t>
            </a:r>
            <a:endParaRPr lang="en-US" sz="2400" b="1" dirty="0" smtClean="0"/>
          </a:p>
          <a:p>
            <a:pPr marL="0" indent="0">
              <a:buNone/>
            </a:pPr>
            <a:endParaRPr lang="en-US" sz="2400" b="1" dirty="0" smtClean="0"/>
          </a:p>
          <a:p>
            <a:pPr marL="0" indent="0">
              <a:buNone/>
            </a:pPr>
            <a:endParaRPr lang="en-US" sz="2400" b="1" dirty="0"/>
          </a:p>
          <a:p>
            <a:pPr marL="0" indent="0">
              <a:buNone/>
            </a:pPr>
            <a:endParaRPr lang="en-US" sz="2400" b="1" dirty="0" smtClean="0"/>
          </a:p>
          <a:p>
            <a:pPr marL="0" indent="0">
              <a:buNone/>
            </a:pPr>
            <a:endParaRPr lang="en-US" sz="2400" b="1" dirty="0"/>
          </a:p>
          <a:p>
            <a:pPr marL="0" indent="0">
              <a:buNone/>
            </a:pPr>
            <a:endParaRPr lang="en-US" sz="2400" b="1" dirty="0" smtClean="0"/>
          </a:p>
          <a:p>
            <a:pPr marL="0" indent="0">
              <a:buNone/>
            </a:pPr>
            <a:r>
              <a:rPr lang="en-US" sz="2400" b="1" dirty="0" smtClean="0"/>
              <a:t>						-AMAZON AWS</a:t>
            </a:r>
          </a:p>
        </p:txBody>
      </p:sp>
      <p:pic>
        <p:nvPicPr>
          <p:cNvPr id="1026" name="Picture 2" descr="https://docs.aws.amazon.com/images/AmazonCloudWatch/latest/monitoring/images/CW-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704856" cy="388843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F5F07253-FFC9-4916-91B1-EFA16AF19FE0}"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143</a:t>
            </a:fld>
            <a:endParaRPr lang="en-IN"/>
          </a:p>
        </p:txBody>
      </p:sp>
    </p:spTree>
    <p:extLst>
      <p:ext uri="{BB962C8B-B14F-4D97-AF65-F5344CB8AC3E}">
        <p14:creationId xmlns:p14="http://schemas.microsoft.com/office/powerpoint/2010/main" val="138427933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346050"/>
          </a:xfrm>
        </p:spPr>
        <p:txBody>
          <a:bodyPr>
            <a:normAutofit fontScale="90000"/>
          </a:bodyPr>
          <a:lstStyle/>
          <a:p>
            <a:pPr marL="0" indent="0"/>
            <a:r>
              <a:rPr lang="en-US" b="1" dirty="0"/>
              <a:t>Amazon </a:t>
            </a:r>
            <a:r>
              <a:rPr lang="en-US" b="1" dirty="0" err="1"/>
              <a:t>CloudWatch</a:t>
            </a:r>
            <a:r>
              <a:rPr lang="en-US" b="1" dirty="0"/>
              <a:t> </a:t>
            </a:r>
          </a:p>
        </p:txBody>
      </p:sp>
      <p:sp>
        <p:nvSpPr>
          <p:cNvPr id="3" name="Content Placeholder 2"/>
          <p:cNvSpPr>
            <a:spLocks noGrp="1"/>
          </p:cNvSpPr>
          <p:nvPr>
            <p:ph idx="1"/>
          </p:nvPr>
        </p:nvSpPr>
        <p:spPr>
          <a:xfrm>
            <a:off x="375658" y="188640"/>
            <a:ext cx="8229600" cy="4525963"/>
          </a:xfrm>
        </p:spPr>
        <p:txBody>
          <a:bodyPr>
            <a:noAutofit/>
          </a:bodyPr>
          <a:lstStyle/>
          <a:p>
            <a:pPr marL="0" indent="0">
              <a:buNone/>
            </a:pPr>
            <a:endParaRPr lang="en-US" sz="2400" dirty="0" smtClean="0"/>
          </a:p>
          <a:p>
            <a:pPr marL="0" indent="0">
              <a:buNone/>
            </a:pPr>
            <a:r>
              <a:rPr lang="en-US" sz="2400" dirty="0" err="1" smtClean="0"/>
              <a:t>Eg</a:t>
            </a:r>
            <a:r>
              <a:rPr lang="en-US" sz="2400" dirty="0" smtClean="0"/>
              <a:t>-</a:t>
            </a:r>
          </a:p>
          <a:p>
            <a:r>
              <a:rPr lang="en-US" sz="2400" dirty="0" smtClean="0"/>
              <a:t>One </a:t>
            </a:r>
            <a:r>
              <a:rPr lang="en-US" sz="2400" dirty="0"/>
              <a:t>can monitor the CPU usage and disk reads and writes of your Amazon EC2 instances and </a:t>
            </a:r>
            <a:endParaRPr lang="en-US" sz="2400" dirty="0" smtClean="0"/>
          </a:p>
          <a:p>
            <a:r>
              <a:rPr lang="en-US" sz="2400" b="1" dirty="0" smtClean="0">
                <a:solidFill>
                  <a:srgbClr val="FF0000"/>
                </a:solidFill>
              </a:rPr>
              <a:t>then </a:t>
            </a:r>
            <a:r>
              <a:rPr lang="en-US" sz="2400" b="1" dirty="0">
                <a:solidFill>
                  <a:srgbClr val="FF0000"/>
                </a:solidFill>
              </a:rPr>
              <a:t>use that data to determine whether you should launch additional instances to handle increased load. </a:t>
            </a:r>
            <a:endParaRPr lang="en-US" sz="2400" b="1" dirty="0" smtClean="0">
              <a:solidFill>
                <a:srgbClr val="FF0000"/>
              </a:solidFill>
            </a:endParaRPr>
          </a:p>
          <a:p>
            <a:pPr marL="0" indent="0">
              <a:buNone/>
            </a:pPr>
            <a:endParaRPr lang="en-US" sz="2400" b="1" dirty="0" smtClean="0"/>
          </a:p>
          <a:p>
            <a:pPr marL="0" indent="0">
              <a:buNone/>
            </a:pPr>
            <a:endParaRPr lang="en-US" sz="2400" b="1" dirty="0"/>
          </a:p>
          <a:p>
            <a:pPr marL="0" indent="0">
              <a:buNone/>
            </a:pPr>
            <a:endParaRPr lang="en-US" sz="2400" b="1" dirty="0" smtClean="0"/>
          </a:p>
          <a:p>
            <a:pPr marL="0" indent="0">
              <a:buNone/>
            </a:pPr>
            <a:r>
              <a:rPr lang="en-US" sz="2400" b="1" dirty="0" smtClean="0"/>
              <a:t>						-AMAZON AWS</a:t>
            </a:r>
          </a:p>
        </p:txBody>
      </p:sp>
      <p:pic>
        <p:nvPicPr>
          <p:cNvPr id="4" name="Picture 2" descr="https://docs.aws.amazon.com/images/AmazonCloudWatch/latest/monitoring/images/CW-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996952"/>
            <a:ext cx="7704856" cy="3456384"/>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49606E26-1D2B-48D6-9916-F8F290B13651}" type="datetime1">
              <a:rPr lang="en-IN" smtClean="0"/>
              <a:t>12-02-2024</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9207A69A-3A3F-43D6-8AC0-1E5665CDDA0E}" type="slidenum">
              <a:rPr lang="en-IN" smtClean="0"/>
              <a:t>144</a:t>
            </a:fld>
            <a:endParaRPr lang="en-IN"/>
          </a:p>
        </p:txBody>
      </p:sp>
    </p:spTree>
    <p:extLst>
      <p:ext uri="{BB962C8B-B14F-4D97-AF65-F5344CB8AC3E}">
        <p14:creationId xmlns:p14="http://schemas.microsoft.com/office/powerpoint/2010/main" val="253343314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346050"/>
          </a:xfrm>
        </p:spPr>
        <p:txBody>
          <a:bodyPr>
            <a:normAutofit fontScale="90000"/>
          </a:bodyPr>
          <a:lstStyle/>
          <a:p>
            <a:pPr marL="0" indent="0"/>
            <a:r>
              <a:rPr lang="en-US" b="1" dirty="0"/>
              <a:t>Amazon </a:t>
            </a:r>
            <a:r>
              <a:rPr lang="en-US" b="1" dirty="0" err="1"/>
              <a:t>CloudWatch</a:t>
            </a:r>
            <a:r>
              <a:rPr lang="en-US" b="1" dirty="0"/>
              <a:t> </a:t>
            </a:r>
          </a:p>
        </p:txBody>
      </p:sp>
      <p:sp>
        <p:nvSpPr>
          <p:cNvPr id="3" name="Content Placeholder 2"/>
          <p:cNvSpPr>
            <a:spLocks noGrp="1"/>
          </p:cNvSpPr>
          <p:nvPr>
            <p:ph idx="1"/>
          </p:nvPr>
        </p:nvSpPr>
        <p:spPr>
          <a:xfrm>
            <a:off x="375658" y="188640"/>
            <a:ext cx="8229600" cy="4525963"/>
          </a:xfrm>
        </p:spPr>
        <p:txBody>
          <a:bodyPr>
            <a:noAutofit/>
          </a:bodyPr>
          <a:lstStyle/>
          <a:p>
            <a:pPr marL="0" indent="0">
              <a:buNone/>
            </a:pPr>
            <a:endParaRPr lang="en-US" sz="2400" dirty="0" smtClean="0"/>
          </a:p>
          <a:p>
            <a:pPr marL="0" indent="0">
              <a:buNone/>
            </a:pPr>
            <a:r>
              <a:rPr lang="en-US" sz="2400" dirty="0" err="1" smtClean="0"/>
              <a:t>Eg</a:t>
            </a:r>
            <a:r>
              <a:rPr lang="en-US" sz="2400" dirty="0" smtClean="0"/>
              <a:t>-</a:t>
            </a:r>
          </a:p>
          <a:p>
            <a:r>
              <a:rPr lang="en-US" sz="2400" b="1" dirty="0" smtClean="0"/>
              <a:t>You </a:t>
            </a:r>
            <a:r>
              <a:rPr lang="en-US" sz="2400" b="1" dirty="0"/>
              <a:t>can also use this data to stop under-used instances to save money.</a:t>
            </a:r>
          </a:p>
          <a:p>
            <a:pPr marL="0" indent="0">
              <a:buNone/>
            </a:pPr>
            <a:endParaRPr lang="en-US" sz="2400" b="1" dirty="0" smtClean="0"/>
          </a:p>
          <a:p>
            <a:pPr marL="0" indent="0">
              <a:buNone/>
            </a:pPr>
            <a:endParaRPr lang="en-US" sz="2400" b="1" dirty="0"/>
          </a:p>
          <a:p>
            <a:pPr marL="0" indent="0">
              <a:buNone/>
            </a:pPr>
            <a:endParaRPr lang="en-US" sz="2400" b="1" dirty="0" smtClean="0"/>
          </a:p>
          <a:p>
            <a:pPr marL="0" indent="0">
              <a:buNone/>
            </a:pPr>
            <a:r>
              <a:rPr lang="en-US" sz="2400" b="1" dirty="0" smtClean="0"/>
              <a:t>						-AMAZON AWS</a:t>
            </a:r>
          </a:p>
        </p:txBody>
      </p:sp>
      <p:pic>
        <p:nvPicPr>
          <p:cNvPr id="4" name="Picture 2" descr="https://docs.aws.amazon.com/images/AmazonCloudWatch/latest/monitoring/images/CW-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996952"/>
            <a:ext cx="7704856" cy="3456384"/>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1D47C6F0-8485-4C82-92C8-8DBB7A52AD08}" type="datetime1">
              <a:rPr lang="en-IN" smtClean="0"/>
              <a:t>12-02-2024</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9207A69A-3A3F-43D6-8AC0-1E5665CDDA0E}" type="slidenum">
              <a:rPr lang="en-IN" smtClean="0"/>
              <a:t>145</a:t>
            </a:fld>
            <a:endParaRPr lang="en-IN"/>
          </a:p>
        </p:txBody>
      </p:sp>
    </p:spTree>
    <p:extLst>
      <p:ext uri="{BB962C8B-B14F-4D97-AF65-F5344CB8AC3E}">
        <p14:creationId xmlns:p14="http://schemas.microsoft.com/office/powerpoint/2010/main" val="206747383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services</a:t>
            </a:r>
            <a:endParaRPr lang="en-IN" dirty="0"/>
          </a:p>
        </p:txBody>
      </p:sp>
      <p:sp>
        <p:nvSpPr>
          <p:cNvPr id="3" name="Content Placeholder 2"/>
          <p:cNvSpPr>
            <a:spLocks noGrp="1"/>
          </p:cNvSpPr>
          <p:nvPr>
            <p:ph idx="1"/>
          </p:nvPr>
        </p:nvSpPr>
        <p:spPr/>
        <p:txBody>
          <a:bodyPr>
            <a:normAutofit/>
          </a:bodyPr>
          <a:lstStyle/>
          <a:p>
            <a:pPr marL="0" indent="0">
              <a:buNone/>
            </a:pPr>
            <a:r>
              <a:rPr lang="en-IN" sz="2400" b="1" dirty="0" smtClean="0"/>
              <a:t>Amazon Flexible Payment Service (FPS)-</a:t>
            </a:r>
          </a:p>
          <a:p>
            <a:r>
              <a:rPr lang="en-US" sz="2400" dirty="0" smtClean="0"/>
              <a:t>Amazon FPS infrastructure allows </a:t>
            </a:r>
            <a:r>
              <a:rPr lang="en-US" sz="2400" b="1" dirty="0" smtClean="0"/>
              <a:t>AWS users to leverage Amazon’s billing infrastructure to sell goods and services to other AWS users.</a:t>
            </a:r>
          </a:p>
          <a:p>
            <a:endParaRPr lang="en-US" sz="2400" dirty="0"/>
          </a:p>
          <a:p>
            <a:endParaRPr lang="en-IN" sz="2400" dirty="0"/>
          </a:p>
        </p:txBody>
      </p:sp>
      <p:sp>
        <p:nvSpPr>
          <p:cNvPr id="4" name="Date Placeholder 3"/>
          <p:cNvSpPr>
            <a:spLocks noGrp="1"/>
          </p:cNvSpPr>
          <p:nvPr>
            <p:ph type="dt" sz="half" idx="10"/>
          </p:nvPr>
        </p:nvSpPr>
        <p:spPr/>
        <p:txBody>
          <a:bodyPr/>
          <a:lstStyle/>
          <a:p>
            <a:fld id="{5462CCE6-9C64-4345-A5B7-3D46FB28D8CF}"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146</a:t>
            </a:fld>
            <a:endParaRPr lang="en-IN"/>
          </a:p>
        </p:txBody>
      </p:sp>
    </p:spTree>
    <p:extLst>
      <p:ext uri="{BB962C8B-B14F-4D97-AF65-F5344CB8AC3E}">
        <p14:creationId xmlns:p14="http://schemas.microsoft.com/office/powerpoint/2010/main" val="416632083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services</a:t>
            </a:r>
            <a:endParaRPr lang="en-IN" dirty="0"/>
          </a:p>
        </p:txBody>
      </p:sp>
      <p:sp>
        <p:nvSpPr>
          <p:cNvPr id="3" name="Content Placeholder 2"/>
          <p:cNvSpPr>
            <a:spLocks noGrp="1"/>
          </p:cNvSpPr>
          <p:nvPr>
            <p:ph idx="1"/>
          </p:nvPr>
        </p:nvSpPr>
        <p:spPr/>
        <p:txBody>
          <a:bodyPr>
            <a:normAutofit/>
          </a:bodyPr>
          <a:lstStyle/>
          <a:p>
            <a:pPr marL="0" indent="0">
              <a:buNone/>
            </a:pPr>
            <a:r>
              <a:rPr lang="en-IN" sz="2400" b="1" dirty="0" smtClean="0"/>
              <a:t>Amazon Flexible Payment Service (FPS)-</a:t>
            </a:r>
          </a:p>
          <a:p>
            <a:r>
              <a:rPr lang="en-US" sz="2400" dirty="0"/>
              <a:t>Amazon FPS is the </a:t>
            </a:r>
            <a:r>
              <a:rPr lang="en-US" sz="2400" b="1" dirty="0"/>
              <a:t>first payments service designed from the ground up specifically for developers. </a:t>
            </a:r>
            <a:endParaRPr lang="en-US" sz="2400" b="1" dirty="0" smtClean="0"/>
          </a:p>
          <a:p>
            <a:r>
              <a:rPr lang="en-US" sz="2400" dirty="0" smtClean="0"/>
              <a:t>The </a:t>
            </a:r>
            <a:r>
              <a:rPr lang="en-US" sz="2400" dirty="0"/>
              <a:t>set of web services APIs allows the movement of money between any two entities, humans or computers</a:t>
            </a:r>
            <a:r>
              <a:rPr lang="en-US" sz="2400" dirty="0" smtClean="0"/>
              <a:t>.</a:t>
            </a:r>
          </a:p>
          <a:p>
            <a:endParaRPr lang="en-US" sz="2400" dirty="0"/>
          </a:p>
          <a:p>
            <a:endParaRPr lang="en-US" sz="2400" dirty="0" smtClean="0"/>
          </a:p>
          <a:p>
            <a:endParaRPr lang="en-US" sz="2400" dirty="0"/>
          </a:p>
          <a:p>
            <a:endParaRPr lang="en-US" sz="2400" dirty="0" smtClean="0"/>
          </a:p>
          <a:p>
            <a:pPr marL="0" indent="0">
              <a:buNone/>
            </a:pPr>
            <a:r>
              <a:rPr lang="en-US" sz="2400" b="1" dirty="0" smtClean="0"/>
              <a:t>							-AMAZON</a:t>
            </a:r>
            <a:endParaRPr lang="en-IN" sz="2400" b="1" dirty="0"/>
          </a:p>
        </p:txBody>
      </p:sp>
      <p:sp>
        <p:nvSpPr>
          <p:cNvPr id="4" name="Date Placeholder 3"/>
          <p:cNvSpPr>
            <a:spLocks noGrp="1"/>
          </p:cNvSpPr>
          <p:nvPr>
            <p:ph type="dt" sz="half" idx="10"/>
          </p:nvPr>
        </p:nvSpPr>
        <p:spPr/>
        <p:txBody>
          <a:bodyPr/>
          <a:lstStyle/>
          <a:p>
            <a:fld id="{C111F787-50DD-464B-AEA0-86CBA0E53E26}"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147</a:t>
            </a:fld>
            <a:endParaRPr lang="en-IN"/>
          </a:p>
        </p:txBody>
      </p:sp>
    </p:spTree>
    <p:extLst>
      <p:ext uri="{BB962C8B-B14F-4D97-AF65-F5344CB8AC3E}">
        <p14:creationId xmlns:p14="http://schemas.microsoft.com/office/powerpoint/2010/main" val="134562348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services</a:t>
            </a:r>
            <a:endParaRPr lang="en-IN" dirty="0"/>
          </a:p>
        </p:txBody>
      </p:sp>
      <p:sp>
        <p:nvSpPr>
          <p:cNvPr id="3" name="Content Placeholder 2"/>
          <p:cNvSpPr>
            <a:spLocks noGrp="1"/>
          </p:cNvSpPr>
          <p:nvPr>
            <p:ph idx="1"/>
          </p:nvPr>
        </p:nvSpPr>
        <p:spPr/>
        <p:txBody>
          <a:bodyPr>
            <a:normAutofit/>
          </a:bodyPr>
          <a:lstStyle/>
          <a:p>
            <a:pPr marL="0" indent="0">
              <a:buNone/>
            </a:pPr>
            <a:r>
              <a:rPr lang="en-IN" sz="2400" b="1" dirty="0" smtClean="0"/>
              <a:t>Amazon Flexible Payment Service (FPS)-</a:t>
            </a:r>
          </a:p>
          <a:p>
            <a:r>
              <a:rPr lang="en-US" sz="2400" dirty="0"/>
              <a:t>Amazon FPS is a payment service that is </a:t>
            </a:r>
            <a:r>
              <a:rPr lang="en-US" sz="2400" b="1" dirty="0"/>
              <a:t>100% focused on the needs of developers.</a:t>
            </a:r>
          </a:p>
          <a:p>
            <a:r>
              <a:rPr lang="en-US" sz="2400" dirty="0"/>
              <a:t>Traditionally, developers have been limited in how they can manage payments</a:t>
            </a:r>
            <a:r>
              <a:rPr lang="en-US" sz="2400" dirty="0" smtClean="0"/>
              <a:t>.</a:t>
            </a:r>
          </a:p>
          <a:p>
            <a:pPr marL="0" indent="0">
              <a:buNone/>
            </a:pPr>
            <a:r>
              <a:rPr lang="en-US" sz="2400" b="1" dirty="0" smtClean="0"/>
              <a:t>				-AMAZON</a:t>
            </a:r>
            <a:endParaRPr lang="en-IN" sz="2400" b="1" dirty="0"/>
          </a:p>
        </p:txBody>
      </p:sp>
      <p:sp>
        <p:nvSpPr>
          <p:cNvPr id="4" name="Date Placeholder 3"/>
          <p:cNvSpPr>
            <a:spLocks noGrp="1"/>
          </p:cNvSpPr>
          <p:nvPr>
            <p:ph type="dt" sz="half" idx="10"/>
          </p:nvPr>
        </p:nvSpPr>
        <p:spPr/>
        <p:txBody>
          <a:bodyPr/>
          <a:lstStyle/>
          <a:p>
            <a:fld id="{4A0A50A0-29F5-4A8A-A769-9F54C49DFDAA}"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148</a:t>
            </a:fld>
            <a:endParaRPr lang="en-IN"/>
          </a:p>
        </p:txBody>
      </p:sp>
    </p:spTree>
    <p:extLst>
      <p:ext uri="{BB962C8B-B14F-4D97-AF65-F5344CB8AC3E}">
        <p14:creationId xmlns:p14="http://schemas.microsoft.com/office/powerpoint/2010/main" val="209436492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services</a:t>
            </a:r>
            <a:endParaRPr lang="en-IN" dirty="0"/>
          </a:p>
        </p:txBody>
      </p:sp>
      <p:sp>
        <p:nvSpPr>
          <p:cNvPr id="3" name="Content Placeholder 2"/>
          <p:cNvSpPr>
            <a:spLocks noGrp="1"/>
          </p:cNvSpPr>
          <p:nvPr>
            <p:ph idx="1"/>
          </p:nvPr>
        </p:nvSpPr>
        <p:spPr/>
        <p:txBody>
          <a:bodyPr>
            <a:normAutofit/>
          </a:bodyPr>
          <a:lstStyle/>
          <a:p>
            <a:pPr marL="0" indent="0">
              <a:buNone/>
            </a:pPr>
            <a:r>
              <a:rPr lang="en-IN" sz="2400" b="1" dirty="0" smtClean="0"/>
              <a:t>Amazon Flexible Payment Service (FPS)-</a:t>
            </a:r>
          </a:p>
          <a:p>
            <a:r>
              <a:rPr lang="en-US" sz="2400" dirty="0" smtClean="0"/>
              <a:t>If </a:t>
            </a:r>
            <a:r>
              <a:rPr lang="en-US" sz="2400" dirty="0"/>
              <a:t>they need to </a:t>
            </a:r>
            <a:r>
              <a:rPr lang="en-US" sz="2400" b="1" dirty="0"/>
              <a:t>charge with a certain frequency, execute a transaction at a specific time, combine many smaller payments into one single transaction or want to charge a commission on a transaction between two of their customers</a:t>
            </a:r>
            <a:r>
              <a:rPr lang="en-US" sz="2400" dirty="0"/>
              <a:t>, </a:t>
            </a:r>
            <a:endParaRPr lang="en-US" sz="2400" dirty="0" smtClean="0"/>
          </a:p>
          <a:p>
            <a:r>
              <a:rPr lang="en-US" sz="2400" b="1" dirty="0" smtClean="0"/>
              <a:t>they </a:t>
            </a:r>
            <a:r>
              <a:rPr lang="en-US" sz="2400" b="1" dirty="0"/>
              <a:t>need to create their own payment infrastructure and processor relationships. This can be difficult, expensive, time-consuming, and with significant operational risks.</a:t>
            </a:r>
          </a:p>
          <a:p>
            <a:pPr marL="0" indent="0">
              <a:buNone/>
            </a:pPr>
            <a:r>
              <a:rPr lang="en-US" sz="2400" b="1" dirty="0" smtClean="0"/>
              <a:t>				-AMAZON</a:t>
            </a:r>
            <a:endParaRPr lang="en-IN" sz="2400" b="1" dirty="0"/>
          </a:p>
        </p:txBody>
      </p:sp>
      <p:sp>
        <p:nvSpPr>
          <p:cNvPr id="4" name="Date Placeholder 3"/>
          <p:cNvSpPr>
            <a:spLocks noGrp="1"/>
          </p:cNvSpPr>
          <p:nvPr>
            <p:ph type="dt" sz="half" idx="10"/>
          </p:nvPr>
        </p:nvSpPr>
        <p:spPr/>
        <p:txBody>
          <a:bodyPr/>
          <a:lstStyle/>
          <a:p>
            <a:fld id="{1BDBC3BE-46DD-4CCE-9805-83CB060FA734}"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149</a:t>
            </a:fld>
            <a:endParaRPr lang="en-IN"/>
          </a:p>
        </p:txBody>
      </p:sp>
    </p:spTree>
    <p:extLst>
      <p:ext uri="{BB962C8B-B14F-4D97-AF65-F5344CB8AC3E}">
        <p14:creationId xmlns:p14="http://schemas.microsoft.com/office/powerpoint/2010/main" val="3349713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1784"/>
            <a:ext cx="8229600" cy="1143000"/>
          </a:xfrm>
        </p:spPr>
        <p:txBody>
          <a:bodyPr>
            <a:normAutofit fontScale="90000"/>
          </a:bodyPr>
          <a:lstStyle/>
          <a:p>
            <a:r>
              <a:rPr lang="en-US" dirty="0" smtClean="0"/>
              <a:t>Amazon machine images-Revenue Generation</a:t>
            </a:r>
            <a:endParaRPr lang="en-IN" dirty="0"/>
          </a:p>
        </p:txBody>
      </p:sp>
      <p:sp>
        <p:nvSpPr>
          <p:cNvPr id="3" name="Content Placeholder 2"/>
          <p:cNvSpPr>
            <a:spLocks noGrp="1"/>
          </p:cNvSpPr>
          <p:nvPr>
            <p:ph idx="1"/>
          </p:nvPr>
        </p:nvSpPr>
        <p:spPr/>
        <p:txBody>
          <a:bodyPr>
            <a:noAutofit/>
          </a:bodyPr>
          <a:lstStyle/>
          <a:p>
            <a:r>
              <a:rPr lang="en-US" sz="2400" dirty="0" smtClean="0"/>
              <a:t>Finally, it is also possible to </a:t>
            </a:r>
            <a:r>
              <a:rPr lang="en-US" sz="2400" b="1" dirty="0" smtClean="0"/>
              <a:t>associate a product code with a given AMI, thus allowing the owner of the AMI to get revenue every time this AMI is used to create EC2 instances</a:t>
            </a:r>
            <a:endParaRPr lang="en-IN" sz="2400" b="1" dirty="0"/>
          </a:p>
        </p:txBody>
      </p:sp>
      <p:sp>
        <p:nvSpPr>
          <p:cNvPr id="4" name="Date Placeholder 3"/>
          <p:cNvSpPr>
            <a:spLocks noGrp="1"/>
          </p:cNvSpPr>
          <p:nvPr>
            <p:ph type="dt" sz="half" idx="10"/>
          </p:nvPr>
        </p:nvSpPr>
        <p:spPr/>
        <p:txBody>
          <a:bodyPr/>
          <a:lstStyle/>
          <a:p>
            <a:fld id="{66911BF5-20F3-4E91-A165-F052E4E31F11}"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15</a:t>
            </a:fld>
            <a:endParaRPr lang="en-IN"/>
          </a:p>
        </p:txBody>
      </p:sp>
    </p:spTree>
    <p:extLst>
      <p:ext uri="{BB962C8B-B14F-4D97-AF65-F5344CB8AC3E}">
        <p14:creationId xmlns:p14="http://schemas.microsoft.com/office/powerpoint/2010/main" val="121258076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services</a:t>
            </a:r>
            <a:endParaRPr lang="en-IN" dirty="0"/>
          </a:p>
        </p:txBody>
      </p:sp>
      <p:sp>
        <p:nvSpPr>
          <p:cNvPr id="3" name="Content Placeholder 2"/>
          <p:cNvSpPr>
            <a:spLocks noGrp="1"/>
          </p:cNvSpPr>
          <p:nvPr>
            <p:ph idx="1"/>
          </p:nvPr>
        </p:nvSpPr>
        <p:spPr/>
        <p:txBody>
          <a:bodyPr>
            <a:normAutofit/>
          </a:bodyPr>
          <a:lstStyle/>
          <a:p>
            <a:pPr marL="0" indent="0">
              <a:buNone/>
            </a:pPr>
            <a:r>
              <a:rPr lang="en-IN" sz="2400" b="1" dirty="0" smtClean="0"/>
              <a:t>Amazon Flexible Payment Service (FPS)-</a:t>
            </a:r>
          </a:p>
          <a:p>
            <a:r>
              <a:rPr lang="en-US" sz="2400" dirty="0" smtClean="0"/>
              <a:t>Amazon </a:t>
            </a:r>
            <a:r>
              <a:rPr lang="en-US" sz="2400" dirty="0"/>
              <a:t>FPS changes the way developers can charge their customers. </a:t>
            </a:r>
            <a:endParaRPr lang="en-US" sz="2400" dirty="0" smtClean="0"/>
          </a:p>
          <a:p>
            <a:r>
              <a:rPr lang="en-US" sz="2400" dirty="0"/>
              <a:t>Payment Instructions give developers the flexibility to build multiple charging models that exactly meet their needs.</a:t>
            </a:r>
          </a:p>
          <a:p>
            <a:endParaRPr lang="en-US" sz="2400" dirty="0"/>
          </a:p>
          <a:p>
            <a:endParaRPr lang="en-US" sz="2400" dirty="0" smtClean="0"/>
          </a:p>
          <a:p>
            <a:pPr marL="0" indent="0">
              <a:buNone/>
            </a:pPr>
            <a:r>
              <a:rPr lang="en-US" sz="2400" b="1" dirty="0" smtClean="0"/>
              <a:t>							-AMAZON</a:t>
            </a:r>
            <a:endParaRPr lang="en-IN" sz="2400" b="1" dirty="0"/>
          </a:p>
        </p:txBody>
      </p:sp>
      <p:sp>
        <p:nvSpPr>
          <p:cNvPr id="4" name="Date Placeholder 3"/>
          <p:cNvSpPr>
            <a:spLocks noGrp="1"/>
          </p:cNvSpPr>
          <p:nvPr>
            <p:ph type="dt" sz="half" idx="10"/>
          </p:nvPr>
        </p:nvSpPr>
        <p:spPr/>
        <p:txBody>
          <a:bodyPr/>
          <a:lstStyle/>
          <a:p>
            <a:fld id="{8B4C6ECB-2CBB-4CB4-AD04-43F8F9E5987D}"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150</a:t>
            </a:fld>
            <a:endParaRPr lang="en-IN"/>
          </a:p>
        </p:txBody>
      </p:sp>
    </p:spTree>
    <p:extLst>
      <p:ext uri="{BB962C8B-B14F-4D97-AF65-F5344CB8AC3E}">
        <p14:creationId xmlns:p14="http://schemas.microsoft.com/office/powerpoint/2010/main" val="148843690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services</a:t>
            </a:r>
            <a:endParaRPr lang="en-IN" dirty="0"/>
          </a:p>
        </p:txBody>
      </p:sp>
      <p:sp>
        <p:nvSpPr>
          <p:cNvPr id="3" name="Content Placeholder 2"/>
          <p:cNvSpPr>
            <a:spLocks noGrp="1"/>
          </p:cNvSpPr>
          <p:nvPr>
            <p:ph idx="1"/>
          </p:nvPr>
        </p:nvSpPr>
        <p:spPr/>
        <p:txBody>
          <a:bodyPr>
            <a:normAutofit/>
          </a:bodyPr>
          <a:lstStyle/>
          <a:p>
            <a:pPr marL="0" indent="0">
              <a:buNone/>
            </a:pPr>
            <a:r>
              <a:rPr lang="en-IN" sz="2400" b="1" dirty="0" smtClean="0"/>
              <a:t>Amazon Flexible Payment Service (FPS)-</a:t>
            </a:r>
          </a:p>
          <a:p>
            <a:r>
              <a:rPr lang="en-US" sz="2400" b="1" dirty="0" smtClean="0"/>
              <a:t>Using </a:t>
            </a:r>
            <a:r>
              <a:rPr lang="en-US" sz="2400" b="1" dirty="0"/>
              <a:t>a capability called “Payment Instructions” developers can easily create the charging model that works best for them.</a:t>
            </a:r>
            <a:r>
              <a:rPr lang="en-US" sz="2400" dirty="0"/>
              <a:t> </a:t>
            </a:r>
            <a:endParaRPr lang="en-US" sz="2400" dirty="0" smtClean="0"/>
          </a:p>
          <a:p>
            <a:r>
              <a:rPr lang="en-US" sz="2400" dirty="0" smtClean="0"/>
              <a:t>For </a:t>
            </a:r>
            <a:r>
              <a:rPr lang="en-US" sz="2400" dirty="0"/>
              <a:t>example, </a:t>
            </a:r>
            <a:r>
              <a:rPr lang="en-US" sz="2400" b="1" dirty="0"/>
              <a:t>they can charge customers in small increments until their accumulated balance reaches a limit, pay a percentage of a digital transaction as a royalty, earn a commission on a marketplace transaction, or allow one customer to pay for another customer and limit their usage to a specific amount.</a:t>
            </a:r>
            <a:r>
              <a:rPr lang="en-US" sz="2400" dirty="0"/>
              <a:t> </a:t>
            </a:r>
            <a:r>
              <a:rPr lang="en-US" sz="2400" b="1" dirty="0" smtClean="0"/>
              <a:t>							-AMAZON</a:t>
            </a:r>
            <a:endParaRPr lang="en-IN" sz="2400" b="1" dirty="0"/>
          </a:p>
        </p:txBody>
      </p:sp>
      <p:sp>
        <p:nvSpPr>
          <p:cNvPr id="4" name="Date Placeholder 3"/>
          <p:cNvSpPr>
            <a:spLocks noGrp="1"/>
          </p:cNvSpPr>
          <p:nvPr>
            <p:ph type="dt" sz="half" idx="10"/>
          </p:nvPr>
        </p:nvSpPr>
        <p:spPr/>
        <p:txBody>
          <a:bodyPr/>
          <a:lstStyle/>
          <a:p>
            <a:fld id="{A3DEF3C7-D6A8-4FAE-B9B1-04424F4CF778}"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151</a:t>
            </a:fld>
            <a:endParaRPr lang="en-IN"/>
          </a:p>
        </p:txBody>
      </p:sp>
    </p:spTree>
    <p:extLst>
      <p:ext uri="{BB962C8B-B14F-4D97-AF65-F5344CB8AC3E}">
        <p14:creationId xmlns:p14="http://schemas.microsoft.com/office/powerpoint/2010/main" val="599748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1784"/>
            <a:ext cx="8229600" cy="1143000"/>
          </a:xfrm>
        </p:spPr>
        <p:txBody>
          <a:bodyPr>
            <a:normAutofit/>
          </a:bodyPr>
          <a:lstStyle/>
          <a:p>
            <a:r>
              <a:rPr lang="en-US" b="1" dirty="0"/>
              <a:t>Buy, share, and sell AMIs</a:t>
            </a:r>
          </a:p>
        </p:txBody>
      </p:sp>
      <p:sp>
        <p:nvSpPr>
          <p:cNvPr id="3" name="Content Placeholder 2"/>
          <p:cNvSpPr>
            <a:spLocks noGrp="1"/>
          </p:cNvSpPr>
          <p:nvPr>
            <p:ph idx="1"/>
          </p:nvPr>
        </p:nvSpPr>
        <p:spPr/>
        <p:txBody>
          <a:bodyPr>
            <a:noAutofit/>
          </a:bodyPr>
          <a:lstStyle/>
          <a:p>
            <a:r>
              <a:rPr lang="en-US" sz="2400" dirty="0"/>
              <a:t>After you create an AMI, you can keep it private so that only you can use it, or </a:t>
            </a:r>
            <a:endParaRPr lang="en-US" sz="2400" dirty="0" smtClean="0"/>
          </a:p>
          <a:p>
            <a:r>
              <a:rPr lang="en-US" sz="2400" dirty="0" smtClean="0"/>
              <a:t>You </a:t>
            </a:r>
            <a:r>
              <a:rPr lang="en-US" sz="2400" dirty="0"/>
              <a:t>can share it with a specified list of AWS accounts. </a:t>
            </a:r>
            <a:endParaRPr lang="en-US" sz="2400" dirty="0" smtClean="0"/>
          </a:p>
          <a:p>
            <a:r>
              <a:rPr lang="en-US" sz="2400" dirty="0" smtClean="0"/>
              <a:t>You </a:t>
            </a:r>
            <a:r>
              <a:rPr lang="en-US" sz="2400" dirty="0"/>
              <a:t>can also make your custom AMI public so that the community can use it</a:t>
            </a:r>
            <a:r>
              <a:rPr lang="en-US" sz="2400" dirty="0" smtClean="0"/>
              <a:t>.</a:t>
            </a:r>
          </a:p>
          <a:p>
            <a:r>
              <a:rPr lang="en-US" sz="2400" dirty="0"/>
              <a:t>You can also create an AMI and sell it to other Amazon EC2 users.</a:t>
            </a:r>
            <a:endParaRPr lang="en-IN" sz="2400" b="1" dirty="0"/>
          </a:p>
        </p:txBody>
      </p:sp>
      <p:sp>
        <p:nvSpPr>
          <p:cNvPr id="4" name="Rectangle 3"/>
          <p:cNvSpPr/>
          <p:nvPr/>
        </p:nvSpPr>
        <p:spPr>
          <a:xfrm>
            <a:off x="683568" y="5939988"/>
            <a:ext cx="7110536" cy="369332"/>
          </a:xfrm>
          <a:prstGeom prst="rect">
            <a:avLst/>
          </a:prstGeom>
        </p:spPr>
        <p:txBody>
          <a:bodyPr wrap="square">
            <a:spAutoFit/>
          </a:bodyPr>
          <a:lstStyle/>
          <a:p>
            <a:r>
              <a:rPr lang="en-IN" dirty="0"/>
              <a:t>https://docs.aws.amazon.com/AWSEC2/latest/UserGuide/AMIs.html</a:t>
            </a:r>
          </a:p>
        </p:txBody>
      </p:sp>
      <p:sp>
        <p:nvSpPr>
          <p:cNvPr id="5" name="Date Placeholder 4"/>
          <p:cNvSpPr>
            <a:spLocks noGrp="1"/>
          </p:cNvSpPr>
          <p:nvPr>
            <p:ph type="dt" sz="half" idx="10"/>
          </p:nvPr>
        </p:nvSpPr>
        <p:spPr/>
        <p:txBody>
          <a:bodyPr/>
          <a:lstStyle/>
          <a:p>
            <a:fld id="{8B2884EF-02B1-41A2-95EE-EEACBB68581B}" type="datetime1">
              <a:rPr lang="en-IN" smtClean="0"/>
              <a:t>12-02-2024</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9207A69A-3A3F-43D6-8AC0-1E5665CDDA0E}" type="slidenum">
              <a:rPr lang="en-IN" smtClean="0"/>
              <a:t>16</a:t>
            </a:fld>
            <a:endParaRPr lang="en-IN"/>
          </a:p>
        </p:txBody>
      </p:sp>
    </p:spTree>
    <p:extLst>
      <p:ext uri="{BB962C8B-B14F-4D97-AF65-F5344CB8AC3E}">
        <p14:creationId xmlns:p14="http://schemas.microsoft.com/office/powerpoint/2010/main" val="2199649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instances</a:t>
            </a:r>
            <a:endParaRPr lang="en-IN" dirty="0"/>
          </a:p>
        </p:txBody>
      </p:sp>
      <p:sp>
        <p:nvSpPr>
          <p:cNvPr id="3" name="Content Placeholder 2"/>
          <p:cNvSpPr>
            <a:spLocks noGrp="1"/>
          </p:cNvSpPr>
          <p:nvPr>
            <p:ph idx="1"/>
          </p:nvPr>
        </p:nvSpPr>
        <p:spPr/>
        <p:txBody>
          <a:bodyPr>
            <a:normAutofit/>
          </a:bodyPr>
          <a:lstStyle/>
          <a:p>
            <a:r>
              <a:rPr lang="en-US" sz="2400" b="1" dirty="0" smtClean="0"/>
              <a:t>EC2 instances represent virtual machines. </a:t>
            </a:r>
          </a:p>
          <a:p>
            <a:r>
              <a:rPr lang="en-US" sz="2400" b="1" dirty="0" smtClean="0"/>
              <a:t>They are created using AMI as templates, </a:t>
            </a:r>
            <a:r>
              <a:rPr lang="en-US" sz="2400" dirty="0" smtClean="0"/>
              <a:t>which are specialized by selecting the number of cores, their computing power, and the installed memory. </a:t>
            </a:r>
          </a:p>
          <a:p>
            <a:r>
              <a:rPr lang="en-US" sz="2400" b="1" dirty="0" smtClean="0"/>
              <a:t>The processing power is expressed in terms of virtual cores and EC2 Compute Units (ECUs). </a:t>
            </a:r>
          </a:p>
          <a:p>
            <a:endParaRPr lang="en-IN" dirty="0"/>
          </a:p>
        </p:txBody>
      </p:sp>
      <p:sp>
        <p:nvSpPr>
          <p:cNvPr id="4" name="Date Placeholder 3"/>
          <p:cNvSpPr>
            <a:spLocks noGrp="1"/>
          </p:cNvSpPr>
          <p:nvPr>
            <p:ph type="dt" sz="half" idx="10"/>
          </p:nvPr>
        </p:nvSpPr>
        <p:spPr/>
        <p:txBody>
          <a:bodyPr/>
          <a:lstStyle/>
          <a:p>
            <a:fld id="{1C245B84-D40A-4E56-8351-2EE1F5758DAF}"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17</a:t>
            </a:fld>
            <a:endParaRPr lang="en-IN"/>
          </a:p>
        </p:txBody>
      </p:sp>
    </p:spTree>
    <p:extLst>
      <p:ext uri="{BB962C8B-B14F-4D97-AF65-F5344CB8AC3E}">
        <p14:creationId xmlns:p14="http://schemas.microsoft.com/office/powerpoint/2010/main" val="741670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EC2</a:t>
            </a:r>
            <a:endParaRPr lang="en-IN" dirty="0"/>
          </a:p>
        </p:txBody>
      </p:sp>
      <p:sp>
        <p:nvSpPr>
          <p:cNvPr id="3" name="Content Placeholder 2"/>
          <p:cNvSpPr>
            <a:spLocks noGrp="1"/>
          </p:cNvSpPr>
          <p:nvPr>
            <p:ph idx="1"/>
          </p:nvPr>
        </p:nvSpPr>
        <p:spPr/>
        <p:txBody>
          <a:bodyPr>
            <a:normAutofit/>
          </a:bodyPr>
          <a:lstStyle/>
          <a:p>
            <a:r>
              <a:rPr lang="en-US" sz="2400" b="1" dirty="0" smtClean="0"/>
              <a:t>The ECU is a measure of the computing power of a virtual core; </a:t>
            </a:r>
            <a:r>
              <a:rPr lang="en-US" sz="2400" dirty="0" smtClean="0"/>
              <a:t>it is used to express a predictable quantity of real CPU power that is allocated to an instance. </a:t>
            </a:r>
          </a:p>
          <a:p>
            <a:r>
              <a:rPr lang="en-US" sz="2400" dirty="0" smtClean="0"/>
              <a:t>By using compute units instead of real frequency values, </a:t>
            </a:r>
            <a:r>
              <a:rPr lang="en-US" sz="2400" b="1" dirty="0" smtClean="0"/>
              <a:t>Amazon can change over time the mapping of such units to the underlying real amount of computing power allocated, </a:t>
            </a:r>
            <a:r>
              <a:rPr lang="en-US" sz="2400" dirty="0" smtClean="0"/>
              <a:t>thus keeping the performance of EC2 instances consistent with standards set by the times.</a:t>
            </a:r>
          </a:p>
          <a:p>
            <a:endParaRPr lang="en-IN" sz="2400" dirty="0"/>
          </a:p>
        </p:txBody>
      </p:sp>
      <p:sp>
        <p:nvSpPr>
          <p:cNvPr id="4" name="Date Placeholder 3"/>
          <p:cNvSpPr>
            <a:spLocks noGrp="1"/>
          </p:cNvSpPr>
          <p:nvPr>
            <p:ph type="dt" sz="half" idx="10"/>
          </p:nvPr>
        </p:nvSpPr>
        <p:spPr/>
        <p:txBody>
          <a:bodyPr/>
          <a:lstStyle/>
          <a:p>
            <a:fld id="{85532274-2028-406A-9279-7DF3A4E320FE}"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18</a:t>
            </a:fld>
            <a:endParaRPr lang="en-IN"/>
          </a:p>
        </p:txBody>
      </p:sp>
    </p:spTree>
    <p:extLst>
      <p:ext uri="{BB962C8B-B14F-4D97-AF65-F5344CB8AC3E}">
        <p14:creationId xmlns:p14="http://schemas.microsoft.com/office/powerpoint/2010/main" val="1482472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EC2</a:t>
            </a:r>
            <a:endParaRPr lang="en-IN" dirty="0"/>
          </a:p>
        </p:txBody>
      </p:sp>
      <p:sp>
        <p:nvSpPr>
          <p:cNvPr id="3" name="Content Placeholder 2"/>
          <p:cNvSpPr>
            <a:spLocks noGrp="1"/>
          </p:cNvSpPr>
          <p:nvPr>
            <p:ph idx="1"/>
          </p:nvPr>
        </p:nvSpPr>
        <p:spPr/>
        <p:txBody>
          <a:bodyPr>
            <a:normAutofit/>
          </a:bodyPr>
          <a:lstStyle/>
          <a:p>
            <a:r>
              <a:rPr lang="en-US" sz="2400" dirty="0" smtClean="0"/>
              <a:t>We can identify six major categories:</a:t>
            </a:r>
          </a:p>
          <a:p>
            <a:pPr marL="457200" indent="-457200">
              <a:buFont typeface="+mj-lt"/>
              <a:buAutoNum type="arabicParenR"/>
            </a:pPr>
            <a:r>
              <a:rPr lang="en-US" sz="2400" b="1" dirty="0" smtClean="0"/>
              <a:t>Standard instances</a:t>
            </a:r>
          </a:p>
          <a:p>
            <a:pPr marL="457200" indent="-457200">
              <a:buFont typeface="+mj-lt"/>
              <a:buAutoNum type="arabicParenR"/>
            </a:pPr>
            <a:r>
              <a:rPr lang="en-IN" sz="2400" b="1" dirty="0" smtClean="0"/>
              <a:t>Micro instances</a:t>
            </a:r>
          </a:p>
          <a:p>
            <a:pPr marL="457200" indent="-457200">
              <a:buFont typeface="+mj-lt"/>
              <a:buAutoNum type="arabicParenR"/>
            </a:pPr>
            <a:r>
              <a:rPr lang="en-IN" sz="2400" b="1" dirty="0" smtClean="0"/>
              <a:t>High-memory instances</a:t>
            </a:r>
          </a:p>
          <a:p>
            <a:pPr marL="457200" indent="-457200">
              <a:buFont typeface="+mj-lt"/>
              <a:buAutoNum type="arabicParenR"/>
            </a:pPr>
            <a:r>
              <a:rPr lang="en-IN" sz="2400" b="1" dirty="0" smtClean="0"/>
              <a:t>High-CPU instances</a:t>
            </a:r>
          </a:p>
          <a:p>
            <a:pPr marL="457200" indent="-457200">
              <a:buFont typeface="+mj-lt"/>
              <a:buAutoNum type="arabicParenR"/>
            </a:pPr>
            <a:r>
              <a:rPr lang="en-IN" sz="2400" b="1" dirty="0" smtClean="0"/>
              <a:t>Cluster Compute instances</a:t>
            </a:r>
          </a:p>
          <a:p>
            <a:pPr marL="457200" indent="-457200">
              <a:buFont typeface="+mj-lt"/>
              <a:buAutoNum type="arabicParenR"/>
            </a:pPr>
            <a:r>
              <a:rPr lang="en-IN" sz="2400" b="1" dirty="0" smtClean="0"/>
              <a:t>Cluster GPU instances</a:t>
            </a:r>
            <a:endParaRPr lang="en-US" sz="2400" b="1" dirty="0" smtClean="0"/>
          </a:p>
        </p:txBody>
      </p:sp>
      <p:sp>
        <p:nvSpPr>
          <p:cNvPr id="4" name="Date Placeholder 3"/>
          <p:cNvSpPr>
            <a:spLocks noGrp="1"/>
          </p:cNvSpPr>
          <p:nvPr>
            <p:ph type="dt" sz="half" idx="10"/>
          </p:nvPr>
        </p:nvSpPr>
        <p:spPr/>
        <p:txBody>
          <a:bodyPr/>
          <a:lstStyle/>
          <a:p>
            <a:fld id="{6924A364-0081-4B3E-9C0A-A7A59F134C97}"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19</a:t>
            </a:fld>
            <a:endParaRPr lang="en-IN"/>
          </a:p>
        </p:txBody>
      </p:sp>
    </p:spTree>
    <p:extLst>
      <p:ext uri="{BB962C8B-B14F-4D97-AF65-F5344CB8AC3E}">
        <p14:creationId xmlns:p14="http://schemas.microsoft.com/office/powerpoint/2010/main" val="632678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Public Clouds and Service </a:t>
            </a:r>
            <a:r>
              <a:rPr lang="en-IN" dirty="0" smtClean="0"/>
              <a:t>Offerings</a:t>
            </a:r>
            <a:endParaRPr lang="en-IN"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268760"/>
            <a:ext cx="7776864" cy="5040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 name="Date Placeholder 2"/>
          <p:cNvSpPr>
            <a:spLocks noGrp="1"/>
          </p:cNvSpPr>
          <p:nvPr>
            <p:ph type="dt" sz="half" idx="10"/>
          </p:nvPr>
        </p:nvSpPr>
        <p:spPr/>
        <p:txBody>
          <a:bodyPr/>
          <a:lstStyle/>
          <a:p>
            <a:fld id="{14E4AF19-13B8-4D4A-9976-A83407D00649}"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9009675-7638-4C9C-9A8D-D68E2E13A863}" type="slidenum">
              <a:rPr lang="en-IN" smtClean="0"/>
              <a:t>2</a:t>
            </a:fld>
            <a:endParaRPr lang="en-IN"/>
          </a:p>
        </p:txBody>
      </p:sp>
    </p:spTree>
    <p:extLst>
      <p:ext uri="{BB962C8B-B14F-4D97-AF65-F5344CB8AC3E}">
        <p14:creationId xmlns:p14="http://schemas.microsoft.com/office/powerpoint/2010/main" val="32318473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EC2</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Standard instances-</a:t>
            </a:r>
          </a:p>
          <a:p>
            <a:r>
              <a:rPr lang="en-US" sz="2400" b="1" dirty="0" smtClean="0"/>
              <a:t>This class offers a set of configurations that are suitable for most applications.</a:t>
            </a:r>
          </a:p>
          <a:p>
            <a:r>
              <a:rPr lang="en-US" sz="2400" dirty="0"/>
              <a:t>EC2 provides </a:t>
            </a:r>
            <a:r>
              <a:rPr lang="en-US" sz="2400" b="1" dirty="0"/>
              <a:t>three different categories</a:t>
            </a:r>
            <a:r>
              <a:rPr lang="en-US" sz="2400" dirty="0"/>
              <a:t> of increasing computing power, storage, and </a:t>
            </a:r>
            <a:r>
              <a:rPr lang="en-US" sz="2400" dirty="0" smtClean="0"/>
              <a:t>memory.</a:t>
            </a:r>
            <a:endParaRPr lang="en-US" sz="2400" b="1" dirty="0" smtClean="0"/>
          </a:p>
        </p:txBody>
      </p:sp>
      <p:sp>
        <p:nvSpPr>
          <p:cNvPr id="4" name="Date Placeholder 3"/>
          <p:cNvSpPr>
            <a:spLocks noGrp="1"/>
          </p:cNvSpPr>
          <p:nvPr>
            <p:ph type="dt" sz="half" idx="10"/>
          </p:nvPr>
        </p:nvSpPr>
        <p:spPr/>
        <p:txBody>
          <a:bodyPr/>
          <a:lstStyle/>
          <a:p>
            <a:fld id="{CC652863-F4AB-4259-AB6B-45FF780D36F3}"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20</a:t>
            </a:fld>
            <a:endParaRPr lang="en-IN"/>
          </a:p>
        </p:txBody>
      </p:sp>
    </p:spTree>
    <p:extLst>
      <p:ext uri="{BB962C8B-B14F-4D97-AF65-F5344CB8AC3E}">
        <p14:creationId xmlns:p14="http://schemas.microsoft.com/office/powerpoint/2010/main" val="157427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EC2</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Micro instances-</a:t>
            </a:r>
          </a:p>
          <a:p>
            <a:r>
              <a:rPr lang="en-US" sz="2400" dirty="0" smtClean="0"/>
              <a:t>This class is suitable for those applications that consume a </a:t>
            </a:r>
            <a:r>
              <a:rPr lang="en-US" sz="2400" b="1" dirty="0" smtClean="0"/>
              <a:t>limited amount of computing power and memory </a:t>
            </a:r>
            <a:r>
              <a:rPr lang="en-US" sz="2400" dirty="0" smtClean="0"/>
              <a:t>and </a:t>
            </a:r>
            <a:r>
              <a:rPr lang="en-US" sz="2400" b="1" dirty="0" smtClean="0"/>
              <a:t>occasionally need </a:t>
            </a:r>
            <a:r>
              <a:rPr lang="en-US" sz="2400" dirty="0" smtClean="0"/>
              <a:t>bursts in CPU cycles to </a:t>
            </a:r>
            <a:r>
              <a:rPr lang="en-US" sz="2400" b="1" dirty="0" smtClean="0"/>
              <a:t>process surges in the workload. </a:t>
            </a:r>
          </a:p>
          <a:p>
            <a:r>
              <a:rPr lang="en-US" sz="2400" dirty="0" smtClean="0"/>
              <a:t>Micro instances can be used for </a:t>
            </a:r>
            <a:r>
              <a:rPr lang="en-US" sz="2400" b="1" dirty="0" smtClean="0"/>
              <a:t>small Web applications with limited traffic.</a:t>
            </a:r>
          </a:p>
        </p:txBody>
      </p:sp>
      <p:sp>
        <p:nvSpPr>
          <p:cNvPr id="4" name="Date Placeholder 3"/>
          <p:cNvSpPr>
            <a:spLocks noGrp="1"/>
          </p:cNvSpPr>
          <p:nvPr>
            <p:ph type="dt" sz="half" idx="10"/>
          </p:nvPr>
        </p:nvSpPr>
        <p:spPr/>
        <p:txBody>
          <a:bodyPr/>
          <a:lstStyle/>
          <a:p>
            <a:fld id="{72A9E388-9A3B-4557-A2D2-2F5891D865A4}"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21</a:t>
            </a:fld>
            <a:endParaRPr lang="en-IN"/>
          </a:p>
        </p:txBody>
      </p:sp>
    </p:spTree>
    <p:extLst>
      <p:ext uri="{BB962C8B-B14F-4D97-AF65-F5344CB8AC3E}">
        <p14:creationId xmlns:p14="http://schemas.microsoft.com/office/powerpoint/2010/main" val="5488851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EC2</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High-memory instances</a:t>
            </a:r>
          </a:p>
          <a:p>
            <a:r>
              <a:rPr lang="en-US" sz="2400" dirty="0" smtClean="0"/>
              <a:t>This class targets applications that need to </a:t>
            </a:r>
            <a:r>
              <a:rPr lang="en-US" sz="2400" b="1" dirty="0" smtClean="0"/>
              <a:t>process huge workloads and require large amounts of memory. </a:t>
            </a:r>
          </a:p>
          <a:p>
            <a:r>
              <a:rPr lang="en-US" sz="2400" dirty="0" smtClean="0"/>
              <a:t>Three-tier </a:t>
            </a:r>
            <a:r>
              <a:rPr lang="en-US" sz="2400" b="1" dirty="0" smtClean="0"/>
              <a:t>Web applications characterized by high traffic</a:t>
            </a:r>
            <a:r>
              <a:rPr lang="en-US" sz="2400" dirty="0" smtClean="0"/>
              <a:t> are the target profile. </a:t>
            </a:r>
          </a:p>
          <a:p>
            <a:r>
              <a:rPr lang="en-US" sz="2400" b="1" dirty="0" smtClean="0"/>
              <a:t>Three categories of increasing memory and CPU</a:t>
            </a:r>
            <a:r>
              <a:rPr lang="en-US" sz="2400" dirty="0" smtClean="0"/>
              <a:t> are available, </a:t>
            </a:r>
            <a:r>
              <a:rPr lang="en-US" sz="2400" b="1" dirty="0" smtClean="0"/>
              <a:t>with memory proportionally larger than computing power.</a:t>
            </a:r>
          </a:p>
        </p:txBody>
      </p:sp>
      <p:sp>
        <p:nvSpPr>
          <p:cNvPr id="4" name="Date Placeholder 3"/>
          <p:cNvSpPr>
            <a:spLocks noGrp="1"/>
          </p:cNvSpPr>
          <p:nvPr>
            <p:ph type="dt" sz="half" idx="10"/>
          </p:nvPr>
        </p:nvSpPr>
        <p:spPr/>
        <p:txBody>
          <a:bodyPr/>
          <a:lstStyle/>
          <a:p>
            <a:fld id="{F6D91912-60AD-4F3F-911A-AAA18839A1C5}"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22</a:t>
            </a:fld>
            <a:endParaRPr lang="en-IN"/>
          </a:p>
        </p:txBody>
      </p:sp>
    </p:spTree>
    <p:extLst>
      <p:ext uri="{BB962C8B-B14F-4D97-AF65-F5344CB8AC3E}">
        <p14:creationId xmlns:p14="http://schemas.microsoft.com/office/powerpoint/2010/main" val="548885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EC2</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High-CPU instances-</a:t>
            </a:r>
          </a:p>
          <a:p>
            <a:r>
              <a:rPr lang="en-US" sz="2400" dirty="0" smtClean="0"/>
              <a:t>This class targets </a:t>
            </a:r>
            <a:r>
              <a:rPr lang="en-US" sz="2400" b="1" dirty="0" smtClean="0"/>
              <a:t>compute-intensive applications.</a:t>
            </a:r>
            <a:r>
              <a:rPr lang="en-US" sz="2400" dirty="0" smtClean="0"/>
              <a:t> </a:t>
            </a:r>
          </a:p>
          <a:p>
            <a:r>
              <a:rPr lang="en-US" sz="2400" b="1" dirty="0" smtClean="0"/>
              <a:t>Two configurations are available</a:t>
            </a:r>
            <a:r>
              <a:rPr lang="en-US" sz="2400" dirty="0" smtClean="0"/>
              <a:t> where </a:t>
            </a:r>
            <a:r>
              <a:rPr lang="en-US" sz="2400" b="1" dirty="0" smtClean="0"/>
              <a:t>computing power proportionally increases more than memory.</a:t>
            </a:r>
          </a:p>
        </p:txBody>
      </p:sp>
      <p:sp>
        <p:nvSpPr>
          <p:cNvPr id="4" name="Date Placeholder 3"/>
          <p:cNvSpPr>
            <a:spLocks noGrp="1"/>
          </p:cNvSpPr>
          <p:nvPr>
            <p:ph type="dt" sz="half" idx="10"/>
          </p:nvPr>
        </p:nvSpPr>
        <p:spPr/>
        <p:txBody>
          <a:bodyPr/>
          <a:lstStyle/>
          <a:p>
            <a:fld id="{6AB62D7F-BFCA-4342-8588-29B8FDBC1F34}"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23</a:t>
            </a:fld>
            <a:endParaRPr lang="en-IN"/>
          </a:p>
        </p:txBody>
      </p:sp>
    </p:spTree>
    <p:extLst>
      <p:ext uri="{BB962C8B-B14F-4D97-AF65-F5344CB8AC3E}">
        <p14:creationId xmlns:p14="http://schemas.microsoft.com/office/powerpoint/2010/main" val="5488851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EC2</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Cluster Compute instances-</a:t>
            </a:r>
          </a:p>
          <a:p>
            <a:r>
              <a:rPr lang="en-US" sz="2400" dirty="0" smtClean="0"/>
              <a:t>This class is </a:t>
            </a:r>
            <a:r>
              <a:rPr lang="en-US" sz="2400" b="1" dirty="0" smtClean="0"/>
              <a:t>used to provide virtual cluster services</a:t>
            </a:r>
            <a:r>
              <a:rPr lang="en-US" sz="2400" dirty="0" smtClean="0"/>
              <a:t>. </a:t>
            </a:r>
          </a:p>
          <a:p>
            <a:r>
              <a:rPr lang="en-US" sz="2400" dirty="0" smtClean="0"/>
              <a:t>Instances in this category are characterized </a:t>
            </a:r>
            <a:r>
              <a:rPr lang="en-US" sz="2400" b="1" dirty="0" smtClean="0"/>
              <a:t>by high CPU compute power and large memory and an extremely high I/O</a:t>
            </a:r>
            <a:r>
              <a:rPr lang="en-US" sz="2400" dirty="0" smtClean="0"/>
              <a:t> and network performance, which makes it </a:t>
            </a:r>
            <a:r>
              <a:rPr lang="en-US" sz="2400" b="1" dirty="0" smtClean="0"/>
              <a:t>suitable for HPC applications.</a:t>
            </a:r>
          </a:p>
        </p:txBody>
      </p:sp>
      <p:sp>
        <p:nvSpPr>
          <p:cNvPr id="4" name="Date Placeholder 3"/>
          <p:cNvSpPr>
            <a:spLocks noGrp="1"/>
          </p:cNvSpPr>
          <p:nvPr>
            <p:ph type="dt" sz="half" idx="10"/>
          </p:nvPr>
        </p:nvSpPr>
        <p:spPr/>
        <p:txBody>
          <a:bodyPr/>
          <a:lstStyle/>
          <a:p>
            <a:fld id="{4354FD11-883E-4968-8133-EDCD2779B399}"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24</a:t>
            </a:fld>
            <a:endParaRPr lang="en-IN"/>
          </a:p>
        </p:txBody>
      </p:sp>
    </p:spTree>
    <p:extLst>
      <p:ext uri="{BB962C8B-B14F-4D97-AF65-F5344CB8AC3E}">
        <p14:creationId xmlns:p14="http://schemas.microsoft.com/office/powerpoint/2010/main" val="5488851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EC2</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Cluster GPU instances-</a:t>
            </a:r>
          </a:p>
          <a:p>
            <a:r>
              <a:rPr lang="en-US" sz="2400" dirty="0" smtClean="0"/>
              <a:t>This class provides </a:t>
            </a:r>
            <a:r>
              <a:rPr lang="en-US" sz="2400" b="1" dirty="0" smtClean="0"/>
              <a:t>instances featuring graphic processing units (GPUs)</a:t>
            </a:r>
            <a:r>
              <a:rPr lang="en-US" sz="2400" dirty="0" smtClean="0"/>
              <a:t> and high compute power, large memory, and extremely high I/O and network performance. </a:t>
            </a:r>
          </a:p>
          <a:p>
            <a:r>
              <a:rPr lang="en-US" sz="2400" dirty="0" smtClean="0"/>
              <a:t>This class is particularly </a:t>
            </a:r>
            <a:r>
              <a:rPr lang="en-US" sz="2400" b="1" dirty="0" smtClean="0"/>
              <a:t>suited for cluster applications that perform heavy graphic computations</a:t>
            </a:r>
            <a:r>
              <a:rPr lang="en-US" sz="2400" dirty="0" smtClean="0"/>
              <a:t>, such as rendering clusters. </a:t>
            </a:r>
          </a:p>
          <a:p>
            <a:r>
              <a:rPr lang="en-US" sz="2400" b="1" dirty="0" smtClean="0"/>
              <a:t>Since GPU can be used for general-purpose computing, users of such instances can benefit from additional computing </a:t>
            </a:r>
            <a:r>
              <a:rPr lang="en-US" sz="2400" dirty="0" smtClean="0"/>
              <a:t>power, which makes this class suitable for </a:t>
            </a:r>
            <a:r>
              <a:rPr lang="en-US" sz="2400" b="1" dirty="0" smtClean="0"/>
              <a:t>HPC applications.</a:t>
            </a:r>
            <a:endParaRPr lang="en-IN" sz="2400" b="1" dirty="0"/>
          </a:p>
        </p:txBody>
      </p:sp>
      <p:sp>
        <p:nvSpPr>
          <p:cNvPr id="4" name="Date Placeholder 3"/>
          <p:cNvSpPr>
            <a:spLocks noGrp="1"/>
          </p:cNvSpPr>
          <p:nvPr>
            <p:ph type="dt" sz="half" idx="10"/>
          </p:nvPr>
        </p:nvSpPr>
        <p:spPr/>
        <p:txBody>
          <a:bodyPr/>
          <a:lstStyle/>
          <a:p>
            <a:fld id="{24A1A394-7FBF-4D92-A40A-C15D02167619}"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25</a:t>
            </a:fld>
            <a:endParaRPr lang="en-IN"/>
          </a:p>
        </p:txBody>
      </p:sp>
    </p:spTree>
    <p:extLst>
      <p:ext uri="{BB962C8B-B14F-4D97-AF65-F5344CB8AC3E}">
        <p14:creationId xmlns:p14="http://schemas.microsoft.com/office/powerpoint/2010/main" val="5488851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EC2</a:t>
            </a:r>
            <a:endParaRPr lang="en-IN" dirty="0"/>
          </a:p>
        </p:txBody>
      </p:sp>
      <p:sp>
        <p:nvSpPr>
          <p:cNvPr id="3" name="Content Placeholder 2"/>
          <p:cNvSpPr>
            <a:spLocks noGrp="1"/>
          </p:cNvSpPr>
          <p:nvPr>
            <p:ph idx="1"/>
          </p:nvPr>
        </p:nvSpPr>
        <p:spPr/>
        <p:txBody>
          <a:bodyPr>
            <a:normAutofit/>
          </a:bodyPr>
          <a:lstStyle/>
          <a:p>
            <a:r>
              <a:rPr lang="en-US" sz="2400" dirty="0"/>
              <a:t>EC2 instances are </a:t>
            </a:r>
            <a:r>
              <a:rPr lang="en-US" sz="2400" b="1" dirty="0"/>
              <a:t>priced hourly according to the category they belong to. </a:t>
            </a:r>
            <a:endParaRPr lang="en-US" sz="2400" b="1" dirty="0" smtClean="0"/>
          </a:p>
          <a:p>
            <a:r>
              <a:rPr lang="en-US" sz="2400" dirty="0" smtClean="0"/>
              <a:t>At </a:t>
            </a:r>
            <a:r>
              <a:rPr lang="en-US" sz="2400" dirty="0"/>
              <a:t>the beginning </a:t>
            </a:r>
            <a:r>
              <a:rPr lang="en-US" sz="2400" dirty="0" smtClean="0"/>
              <a:t>of every </a:t>
            </a:r>
            <a:r>
              <a:rPr lang="en-US" sz="2400" dirty="0"/>
              <a:t>hour of usage, </a:t>
            </a:r>
            <a:r>
              <a:rPr lang="en-US" sz="2400" b="1" dirty="0"/>
              <a:t>the user will be charged the cost of the entire hour.</a:t>
            </a:r>
            <a:r>
              <a:rPr lang="en-US" sz="2400" dirty="0"/>
              <a:t> </a:t>
            </a:r>
            <a:endParaRPr lang="en-US" sz="2400" dirty="0" smtClean="0"/>
          </a:p>
          <a:p>
            <a:r>
              <a:rPr lang="en-US" sz="2400" dirty="0" smtClean="0"/>
              <a:t>The </a:t>
            </a:r>
            <a:r>
              <a:rPr lang="en-US" sz="2400" dirty="0"/>
              <a:t>hourly </a:t>
            </a:r>
            <a:r>
              <a:rPr lang="en-US" sz="2400" dirty="0" smtClean="0"/>
              <a:t>expense charged </a:t>
            </a:r>
            <a:r>
              <a:rPr lang="en-US" sz="2400" dirty="0"/>
              <a:t>for one instance is constant.</a:t>
            </a:r>
            <a:endParaRPr lang="en-IN" sz="2400" dirty="0"/>
          </a:p>
        </p:txBody>
      </p:sp>
      <p:sp>
        <p:nvSpPr>
          <p:cNvPr id="4" name="Date Placeholder 3"/>
          <p:cNvSpPr>
            <a:spLocks noGrp="1"/>
          </p:cNvSpPr>
          <p:nvPr>
            <p:ph type="dt" sz="half" idx="10"/>
          </p:nvPr>
        </p:nvSpPr>
        <p:spPr/>
        <p:txBody>
          <a:bodyPr/>
          <a:lstStyle/>
          <a:p>
            <a:fld id="{17FA20AF-8019-49A7-B168-8DA8CFCD745B}"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26</a:t>
            </a:fld>
            <a:endParaRPr lang="en-IN"/>
          </a:p>
        </p:txBody>
      </p:sp>
    </p:spTree>
    <p:extLst>
      <p:ext uri="{BB962C8B-B14F-4D97-AF65-F5344CB8AC3E}">
        <p14:creationId xmlns:p14="http://schemas.microsoft.com/office/powerpoint/2010/main" val="2463877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EC2</a:t>
            </a:r>
            <a:endParaRPr lang="en-IN" dirty="0"/>
          </a:p>
        </p:txBody>
      </p:sp>
      <p:sp>
        <p:nvSpPr>
          <p:cNvPr id="3" name="Content Placeholder 2"/>
          <p:cNvSpPr>
            <a:spLocks noGrp="1"/>
          </p:cNvSpPr>
          <p:nvPr>
            <p:ph idx="1"/>
          </p:nvPr>
        </p:nvSpPr>
        <p:spPr/>
        <p:txBody>
          <a:bodyPr>
            <a:normAutofit/>
          </a:bodyPr>
          <a:lstStyle/>
          <a:p>
            <a:r>
              <a:rPr lang="en-US" sz="2400" dirty="0"/>
              <a:t>EC2 instances can be </a:t>
            </a:r>
            <a:r>
              <a:rPr lang="en-US" sz="2400" b="1" dirty="0"/>
              <a:t>run either by </a:t>
            </a:r>
            <a:endParaRPr lang="en-US" sz="2400" b="1" dirty="0" smtClean="0"/>
          </a:p>
          <a:p>
            <a:r>
              <a:rPr lang="en-US" sz="2400" b="1" dirty="0" smtClean="0"/>
              <a:t>using </a:t>
            </a:r>
            <a:r>
              <a:rPr lang="en-US" sz="2400" b="1" dirty="0"/>
              <a:t>the command-line tools provided by Amazon</a:t>
            </a:r>
            <a:r>
              <a:rPr lang="en-US" sz="2400" dirty="0"/>
              <a:t>, which connects the Amazon Web Service that provides remote access to the EC2 infrastructure, or </a:t>
            </a:r>
            <a:endParaRPr lang="en-US" sz="2400" dirty="0" smtClean="0"/>
          </a:p>
          <a:p>
            <a:r>
              <a:rPr lang="en-US" sz="2400" b="1" dirty="0" smtClean="0"/>
              <a:t>via </a:t>
            </a:r>
            <a:r>
              <a:rPr lang="en-US" sz="2400" b="1" dirty="0"/>
              <a:t>the AWS console, which allows the management of other services, such as S3. </a:t>
            </a:r>
            <a:endParaRPr lang="en-IN" sz="2400" b="1" dirty="0"/>
          </a:p>
        </p:txBody>
      </p:sp>
      <p:sp>
        <p:nvSpPr>
          <p:cNvPr id="4" name="Date Placeholder 3"/>
          <p:cNvSpPr>
            <a:spLocks noGrp="1"/>
          </p:cNvSpPr>
          <p:nvPr>
            <p:ph type="dt" sz="half" idx="10"/>
          </p:nvPr>
        </p:nvSpPr>
        <p:spPr/>
        <p:txBody>
          <a:bodyPr/>
          <a:lstStyle/>
          <a:p>
            <a:fld id="{C85D3323-4FF5-4042-A486-8DBA5AD98160}"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27</a:t>
            </a:fld>
            <a:endParaRPr lang="en-IN"/>
          </a:p>
        </p:txBody>
      </p:sp>
    </p:spTree>
    <p:extLst>
      <p:ext uri="{BB962C8B-B14F-4D97-AF65-F5344CB8AC3E}">
        <p14:creationId xmlns:p14="http://schemas.microsoft.com/office/powerpoint/2010/main" val="29749523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0648"/>
            <a:ext cx="8352928" cy="60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594C6F56-FEE9-4D82-8892-EAF3E949255A}"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28</a:t>
            </a:fld>
            <a:endParaRPr lang="en-IN"/>
          </a:p>
        </p:txBody>
      </p:sp>
    </p:spTree>
    <p:extLst>
      <p:ext uri="{BB962C8B-B14F-4D97-AF65-F5344CB8AC3E}">
        <p14:creationId xmlns:p14="http://schemas.microsoft.com/office/powerpoint/2010/main" val="11888136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environment</a:t>
            </a:r>
            <a:endParaRPr lang="en-IN" dirty="0"/>
          </a:p>
        </p:txBody>
      </p:sp>
      <p:sp>
        <p:nvSpPr>
          <p:cNvPr id="3" name="Content Placeholder 2"/>
          <p:cNvSpPr>
            <a:spLocks noGrp="1"/>
          </p:cNvSpPr>
          <p:nvPr>
            <p:ph idx="1"/>
          </p:nvPr>
        </p:nvSpPr>
        <p:spPr/>
        <p:txBody>
          <a:bodyPr>
            <a:normAutofit/>
          </a:bodyPr>
          <a:lstStyle/>
          <a:p>
            <a:r>
              <a:rPr lang="en-US" sz="2400" dirty="0" smtClean="0"/>
              <a:t>EC2 instances are executed within a virtual environment, which </a:t>
            </a:r>
            <a:r>
              <a:rPr lang="en-US" sz="2400" b="1" dirty="0" smtClean="0"/>
              <a:t>provides them with the services </a:t>
            </a:r>
            <a:r>
              <a:rPr lang="en-US" sz="2400" dirty="0" smtClean="0"/>
              <a:t>they require to host applications. </a:t>
            </a:r>
          </a:p>
          <a:p>
            <a:r>
              <a:rPr lang="en-US" sz="2400" b="1" dirty="0" smtClean="0"/>
              <a:t>The EC2 environment is in charge of </a:t>
            </a:r>
          </a:p>
          <a:p>
            <a:r>
              <a:rPr lang="en-US" sz="2400" b="1" dirty="0" smtClean="0"/>
              <a:t>allocating addresses, </a:t>
            </a:r>
          </a:p>
          <a:p>
            <a:r>
              <a:rPr lang="en-US" sz="2400" b="1" dirty="0" smtClean="0"/>
              <a:t>attaching storage volumes, and </a:t>
            </a:r>
          </a:p>
          <a:p>
            <a:r>
              <a:rPr lang="en-US" sz="2400" b="1" dirty="0" smtClean="0"/>
              <a:t>configuring security</a:t>
            </a:r>
            <a:r>
              <a:rPr lang="en-US" sz="2400" dirty="0" smtClean="0"/>
              <a:t> in terms of </a:t>
            </a:r>
            <a:r>
              <a:rPr lang="en-US" sz="2400" b="1" dirty="0" smtClean="0"/>
              <a:t>access control and network connectivity</a:t>
            </a:r>
            <a:endParaRPr lang="en-IN" sz="2400" b="1" dirty="0"/>
          </a:p>
        </p:txBody>
      </p:sp>
      <p:sp>
        <p:nvSpPr>
          <p:cNvPr id="4" name="Date Placeholder 3"/>
          <p:cNvSpPr>
            <a:spLocks noGrp="1"/>
          </p:cNvSpPr>
          <p:nvPr>
            <p:ph type="dt" sz="half" idx="10"/>
          </p:nvPr>
        </p:nvSpPr>
        <p:spPr/>
        <p:txBody>
          <a:bodyPr/>
          <a:lstStyle/>
          <a:p>
            <a:fld id="{2EAD1FDC-C1E5-43AA-AF46-C27FF3B89EEA}"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29</a:t>
            </a:fld>
            <a:endParaRPr lang="en-IN"/>
          </a:p>
        </p:txBody>
      </p:sp>
    </p:spTree>
    <p:extLst>
      <p:ext uri="{BB962C8B-B14F-4D97-AF65-F5344CB8AC3E}">
        <p14:creationId xmlns:p14="http://schemas.microsoft.com/office/powerpoint/2010/main" val="2277970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Amazon Web Services (AWS</a:t>
            </a:r>
            <a:r>
              <a:rPr lang="en-IN" dirty="0" smtClean="0"/>
              <a:t>)</a:t>
            </a:r>
            <a:endParaRPr lang="en-IN" dirty="0"/>
          </a:p>
        </p:txBody>
      </p:sp>
      <p:sp>
        <p:nvSpPr>
          <p:cNvPr id="3" name="Content Placeholder 2"/>
          <p:cNvSpPr>
            <a:spLocks noGrp="1"/>
          </p:cNvSpPr>
          <p:nvPr>
            <p:ph idx="1"/>
          </p:nvPr>
        </p:nvSpPr>
        <p:spPr/>
        <p:txBody>
          <a:bodyPr>
            <a:normAutofit/>
          </a:bodyPr>
          <a:lstStyle/>
          <a:p>
            <a:r>
              <a:rPr lang="en-IN" dirty="0" smtClean="0"/>
              <a:t>VMs </a:t>
            </a:r>
            <a:r>
              <a:rPr lang="en-IN" dirty="0"/>
              <a:t>can be used to share computing resources both flexibly and safely. </a:t>
            </a:r>
            <a:endParaRPr lang="en-IN" dirty="0" smtClean="0"/>
          </a:p>
          <a:p>
            <a:r>
              <a:rPr lang="en-IN" dirty="0" smtClean="0"/>
              <a:t>Amazon </a:t>
            </a:r>
            <a:r>
              <a:rPr lang="en-IN" dirty="0"/>
              <a:t>has been </a:t>
            </a:r>
            <a:r>
              <a:rPr lang="en-IN" dirty="0">
                <a:solidFill>
                  <a:schemeClr val="accent1"/>
                </a:solidFill>
              </a:rPr>
              <a:t>a </a:t>
            </a:r>
            <a:r>
              <a:rPr lang="en-IN" dirty="0" smtClean="0">
                <a:solidFill>
                  <a:schemeClr val="accent1"/>
                </a:solidFill>
              </a:rPr>
              <a:t>leader in </a:t>
            </a:r>
            <a:r>
              <a:rPr lang="en-IN" dirty="0">
                <a:solidFill>
                  <a:schemeClr val="accent1"/>
                </a:solidFill>
              </a:rPr>
              <a:t>providing public cloud services (http://aws.amazon.com/). </a:t>
            </a:r>
            <a:endParaRPr lang="en-IN" dirty="0" smtClean="0">
              <a:solidFill>
                <a:schemeClr val="accent1"/>
              </a:solidFill>
            </a:endParaRPr>
          </a:p>
          <a:p>
            <a:r>
              <a:rPr lang="en-IN" dirty="0" smtClean="0"/>
              <a:t>Amazon </a:t>
            </a:r>
            <a:r>
              <a:rPr lang="en-IN" dirty="0"/>
              <a:t>applies the </a:t>
            </a:r>
            <a:r>
              <a:rPr lang="en-IN" u="sng" dirty="0" err="1">
                <a:solidFill>
                  <a:srgbClr val="FF0000"/>
                </a:solidFill>
                <a:effectLst>
                  <a:outerShdw blurRad="38100" dist="38100" dir="2700000" algn="tl">
                    <a:srgbClr val="000000">
                      <a:alpha val="43137"/>
                    </a:srgbClr>
                  </a:outerShdw>
                </a:effectLst>
              </a:rPr>
              <a:t>IaaS</a:t>
            </a:r>
            <a:r>
              <a:rPr lang="en-IN" u="sng" dirty="0">
                <a:solidFill>
                  <a:srgbClr val="FF0000"/>
                </a:solidFill>
                <a:effectLst>
                  <a:outerShdw blurRad="38100" dist="38100" dir="2700000" algn="tl">
                    <a:srgbClr val="000000">
                      <a:alpha val="43137"/>
                    </a:srgbClr>
                  </a:outerShdw>
                </a:effectLst>
              </a:rPr>
              <a:t> model</a:t>
            </a:r>
            <a:r>
              <a:rPr lang="en-IN" dirty="0">
                <a:solidFill>
                  <a:schemeClr val="accent1"/>
                </a:solidFill>
              </a:rPr>
              <a:t> </a:t>
            </a:r>
            <a:r>
              <a:rPr lang="en-IN" dirty="0"/>
              <a:t>in </a:t>
            </a:r>
            <a:r>
              <a:rPr lang="en-IN" dirty="0" smtClean="0"/>
              <a:t>providing its </a:t>
            </a:r>
            <a:r>
              <a:rPr lang="en-IN" dirty="0"/>
              <a:t>services. </a:t>
            </a:r>
          </a:p>
        </p:txBody>
      </p:sp>
      <p:sp>
        <p:nvSpPr>
          <p:cNvPr id="4" name="Date Placeholder 3"/>
          <p:cNvSpPr>
            <a:spLocks noGrp="1"/>
          </p:cNvSpPr>
          <p:nvPr>
            <p:ph type="dt" sz="half" idx="10"/>
          </p:nvPr>
        </p:nvSpPr>
        <p:spPr/>
        <p:txBody>
          <a:bodyPr/>
          <a:lstStyle/>
          <a:p>
            <a:fld id="{788E8C35-E605-4348-B377-D0866FC0FC4D}"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9009675-7638-4C9C-9A8D-D68E2E13A863}" type="slidenum">
              <a:rPr lang="en-IN" smtClean="0"/>
              <a:t>3</a:t>
            </a:fld>
            <a:endParaRPr lang="en-IN"/>
          </a:p>
        </p:txBody>
      </p:sp>
    </p:spTree>
    <p:extLst>
      <p:ext uri="{BB962C8B-B14F-4D97-AF65-F5344CB8AC3E}">
        <p14:creationId xmlns:p14="http://schemas.microsoft.com/office/powerpoint/2010/main" val="14970989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environment</a:t>
            </a:r>
            <a:endParaRPr lang="en-IN" dirty="0"/>
          </a:p>
        </p:txBody>
      </p:sp>
      <p:sp>
        <p:nvSpPr>
          <p:cNvPr id="3" name="Content Placeholder 2"/>
          <p:cNvSpPr>
            <a:spLocks noGrp="1"/>
          </p:cNvSpPr>
          <p:nvPr>
            <p:ph idx="1"/>
          </p:nvPr>
        </p:nvSpPr>
        <p:spPr/>
        <p:txBody>
          <a:bodyPr>
            <a:noAutofit/>
          </a:bodyPr>
          <a:lstStyle/>
          <a:p>
            <a:r>
              <a:rPr lang="en-US" sz="2400" dirty="0" smtClean="0"/>
              <a:t>By default, instances are created with </a:t>
            </a:r>
            <a:r>
              <a:rPr lang="en-US" sz="2400" b="1" dirty="0" smtClean="0"/>
              <a:t>an internal IP address, which makes them capable of communicating within the EC2 network and accessing the Internet as clients.</a:t>
            </a:r>
            <a:r>
              <a:rPr lang="en-US" sz="2400" dirty="0" smtClean="0"/>
              <a:t> </a:t>
            </a:r>
          </a:p>
        </p:txBody>
      </p:sp>
      <p:sp>
        <p:nvSpPr>
          <p:cNvPr id="4" name="Date Placeholder 3"/>
          <p:cNvSpPr>
            <a:spLocks noGrp="1"/>
          </p:cNvSpPr>
          <p:nvPr>
            <p:ph type="dt" sz="half" idx="10"/>
          </p:nvPr>
        </p:nvSpPr>
        <p:spPr/>
        <p:txBody>
          <a:bodyPr/>
          <a:lstStyle/>
          <a:p>
            <a:fld id="{FCD026B5-306D-4060-8696-1FFC9408DE88}"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30</a:t>
            </a:fld>
            <a:endParaRPr lang="en-IN"/>
          </a:p>
        </p:txBody>
      </p:sp>
    </p:spTree>
    <p:extLst>
      <p:ext uri="{BB962C8B-B14F-4D97-AF65-F5344CB8AC3E}">
        <p14:creationId xmlns:p14="http://schemas.microsoft.com/office/powerpoint/2010/main" val="33720577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environment</a:t>
            </a:r>
            <a:endParaRPr lang="en-IN" dirty="0"/>
          </a:p>
        </p:txBody>
      </p:sp>
      <p:sp>
        <p:nvSpPr>
          <p:cNvPr id="3" name="Content Placeholder 2"/>
          <p:cNvSpPr>
            <a:spLocks noGrp="1"/>
          </p:cNvSpPr>
          <p:nvPr>
            <p:ph idx="1"/>
          </p:nvPr>
        </p:nvSpPr>
        <p:spPr/>
        <p:txBody>
          <a:bodyPr>
            <a:noAutofit/>
          </a:bodyPr>
          <a:lstStyle/>
          <a:p>
            <a:r>
              <a:rPr lang="en-US" sz="2400" dirty="0"/>
              <a:t>It is possible to </a:t>
            </a:r>
            <a:r>
              <a:rPr lang="en-US" sz="2400" b="1" dirty="0"/>
              <a:t>associate an Elastic IP to each instance, which can then be remapped to a different instance over time. </a:t>
            </a:r>
          </a:p>
          <a:p>
            <a:r>
              <a:rPr lang="en-US" sz="2400" dirty="0" smtClean="0"/>
              <a:t>Elastic IPs allow instances running in EC2 to act as servers reachable from the Internet and, </a:t>
            </a:r>
          </a:p>
          <a:p>
            <a:r>
              <a:rPr lang="en-US" sz="2400" dirty="0" smtClean="0"/>
              <a:t>since they are </a:t>
            </a:r>
            <a:r>
              <a:rPr lang="en-US" sz="2400" b="1" dirty="0" smtClean="0"/>
              <a:t>not strictly bound to specific instances, to implement failover capabilities. </a:t>
            </a:r>
          </a:p>
        </p:txBody>
      </p:sp>
      <p:sp>
        <p:nvSpPr>
          <p:cNvPr id="4" name="Date Placeholder 3"/>
          <p:cNvSpPr>
            <a:spLocks noGrp="1"/>
          </p:cNvSpPr>
          <p:nvPr>
            <p:ph type="dt" sz="half" idx="10"/>
          </p:nvPr>
        </p:nvSpPr>
        <p:spPr/>
        <p:txBody>
          <a:bodyPr/>
          <a:lstStyle/>
          <a:p>
            <a:fld id="{683324A0-6597-4352-834B-1A0BC53729ED}"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31</a:t>
            </a:fld>
            <a:endParaRPr lang="en-IN"/>
          </a:p>
        </p:txBody>
      </p:sp>
    </p:spTree>
    <p:extLst>
      <p:ext uri="{BB962C8B-B14F-4D97-AF65-F5344CB8AC3E}">
        <p14:creationId xmlns:p14="http://schemas.microsoft.com/office/powerpoint/2010/main" val="5439504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Autofit/>
          </a:bodyPr>
          <a:lstStyle/>
          <a:p>
            <a:r>
              <a:rPr lang="en-US" sz="2400" dirty="0" smtClean="0"/>
              <a:t>The auto-assigned public IP address associated with my Amazon Elastic Compute Cloud (Amazon EC2) instance changes every time I stop and start the instance. </a:t>
            </a:r>
          </a:p>
          <a:p>
            <a:pPr marL="0" indent="0">
              <a:buNone/>
            </a:pPr>
            <a:endParaRPr lang="en-US" sz="2400" b="1" dirty="0" smtClean="0"/>
          </a:p>
          <a:p>
            <a:pPr marL="0" indent="0">
              <a:buNone/>
            </a:pPr>
            <a:endParaRPr lang="en-US" sz="2400" b="1" dirty="0"/>
          </a:p>
          <a:p>
            <a:pPr marL="0" indent="0">
              <a:buNone/>
            </a:pPr>
            <a:r>
              <a:rPr lang="en-US" sz="2400" b="1" dirty="0" smtClean="0"/>
              <a:t>How can I assign a static public IP address to my Windows or Linux EC2 instance that doesn't change when I stop/start the instance?</a:t>
            </a:r>
          </a:p>
          <a:p>
            <a:endParaRPr lang="en-US" sz="2400" dirty="0" smtClean="0"/>
          </a:p>
        </p:txBody>
      </p:sp>
      <p:sp>
        <p:nvSpPr>
          <p:cNvPr id="4" name="Date Placeholder 3"/>
          <p:cNvSpPr>
            <a:spLocks noGrp="1"/>
          </p:cNvSpPr>
          <p:nvPr>
            <p:ph type="dt" sz="half" idx="10"/>
          </p:nvPr>
        </p:nvSpPr>
        <p:spPr/>
        <p:txBody>
          <a:bodyPr/>
          <a:lstStyle/>
          <a:p>
            <a:fld id="{0FDA2B2B-9E83-48F3-A4DE-567F21743690}"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32</a:t>
            </a:fld>
            <a:endParaRPr lang="en-IN"/>
          </a:p>
        </p:txBody>
      </p:sp>
    </p:spTree>
    <p:extLst>
      <p:ext uri="{BB962C8B-B14F-4D97-AF65-F5344CB8AC3E}">
        <p14:creationId xmlns:p14="http://schemas.microsoft.com/office/powerpoint/2010/main" val="4168910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Autofit/>
          </a:bodyPr>
          <a:lstStyle/>
          <a:p>
            <a:pPr marL="0" indent="0">
              <a:buNone/>
            </a:pPr>
            <a:r>
              <a:rPr lang="en-US" sz="2400" b="1" dirty="0" smtClean="0"/>
              <a:t>Solution-</a:t>
            </a:r>
          </a:p>
          <a:p>
            <a:pPr marL="0" indent="0">
              <a:buNone/>
            </a:pPr>
            <a:r>
              <a:rPr lang="en-US" sz="2400" dirty="0" smtClean="0"/>
              <a:t>Short description</a:t>
            </a:r>
          </a:p>
          <a:p>
            <a:r>
              <a:rPr lang="en-US" sz="2400" dirty="0" smtClean="0"/>
              <a:t>An Elastic IP address is a static public IPv4 address associated with your AWS account in a specific Region. </a:t>
            </a:r>
          </a:p>
          <a:p>
            <a:r>
              <a:rPr lang="en-US" sz="2400" dirty="0" smtClean="0"/>
              <a:t>Unlike an auto-assigned public IP address, </a:t>
            </a:r>
            <a:r>
              <a:rPr lang="en-US" sz="2400" b="1" dirty="0" smtClean="0"/>
              <a:t>an Elastic IP address is preserved after you stop and start your instance in a virtual private cloud (VPC).</a:t>
            </a:r>
            <a:endParaRPr lang="en-IN" sz="2400" b="1" dirty="0"/>
          </a:p>
        </p:txBody>
      </p:sp>
      <p:sp>
        <p:nvSpPr>
          <p:cNvPr id="4" name="Rectangle 3"/>
          <p:cNvSpPr/>
          <p:nvPr/>
        </p:nvSpPr>
        <p:spPr>
          <a:xfrm>
            <a:off x="323528" y="6093296"/>
            <a:ext cx="7686600" cy="307777"/>
          </a:xfrm>
          <a:prstGeom prst="rect">
            <a:avLst/>
          </a:prstGeom>
        </p:spPr>
        <p:txBody>
          <a:bodyPr wrap="square">
            <a:spAutoFit/>
          </a:bodyPr>
          <a:lstStyle/>
          <a:p>
            <a:r>
              <a:rPr lang="en-IN" sz="1400" dirty="0"/>
              <a:t>https://aws.amazon.com/premiumsupport/knowledge-center/ec2-associate-static-public-ip/</a:t>
            </a:r>
          </a:p>
        </p:txBody>
      </p:sp>
      <p:sp>
        <p:nvSpPr>
          <p:cNvPr id="5" name="Date Placeholder 4"/>
          <p:cNvSpPr>
            <a:spLocks noGrp="1"/>
          </p:cNvSpPr>
          <p:nvPr>
            <p:ph type="dt" sz="half" idx="10"/>
          </p:nvPr>
        </p:nvSpPr>
        <p:spPr/>
        <p:txBody>
          <a:bodyPr/>
          <a:lstStyle/>
          <a:p>
            <a:fld id="{C7FAE511-7340-4E17-8331-E6CF5A621050}" type="datetime1">
              <a:rPr lang="en-IN" smtClean="0"/>
              <a:t>12-02-2024</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9207A69A-3A3F-43D6-8AC0-1E5665CDDA0E}" type="slidenum">
              <a:rPr lang="en-IN" smtClean="0"/>
              <a:t>33</a:t>
            </a:fld>
            <a:endParaRPr lang="en-IN"/>
          </a:p>
        </p:txBody>
      </p:sp>
    </p:spTree>
    <p:extLst>
      <p:ext uri="{BB962C8B-B14F-4D97-AF65-F5344CB8AC3E}">
        <p14:creationId xmlns:p14="http://schemas.microsoft.com/office/powerpoint/2010/main" val="1213250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environment</a:t>
            </a:r>
            <a:endParaRPr lang="en-IN" dirty="0"/>
          </a:p>
        </p:txBody>
      </p:sp>
      <p:sp>
        <p:nvSpPr>
          <p:cNvPr id="3" name="Content Placeholder 2"/>
          <p:cNvSpPr>
            <a:spLocks noGrp="1"/>
          </p:cNvSpPr>
          <p:nvPr>
            <p:ph idx="1"/>
          </p:nvPr>
        </p:nvSpPr>
        <p:spPr/>
        <p:txBody>
          <a:bodyPr>
            <a:noAutofit/>
          </a:bodyPr>
          <a:lstStyle/>
          <a:p>
            <a:r>
              <a:rPr lang="en-US" sz="2400" dirty="0" smtClean="0"/>
              <a:t>Together with an external IP, </a:t>
            </a:r>
          </a:p>
          <a:p>
            <a:r>
              <a:rPr lang="en-US" sz="2400" b="1" dirty="0" smtClean="0"/>
              <a:t>EC2 instances are also given a domain name </a:t>
            </a:r>
            <a:r>
              <a:rPr lang="en-US" sz="2400" dirty="0" smtClean="0"/>
              <a:t>that generally is in the form </a:t>
            </a:r>
          </a:p>
          <a:p>
            <a:r>
              <a:rPr lang="en-US" sz="2400" b="1" dirty="0" smtClean="0"/>
              <a:t>ec2-xxxxxx-xxx.compute-x.amazonaws.com</a:t>
            </a:r>
            <a:r>
              <a:rPr lang="en-US" sz="2400" dirty="0" smtClean="0"/>
              <a:t>,</a:t>
            </a:r>
          </a:p>
          <a:p>
            <a:r>
              <a:rPr lang="en-US" sz="2400" dirty="0" smtClean="0"/>
              <a:t>where </a:t>
            </a:r>
          </a:p>
          <a:p>
            <a:r>
              <a:rPr lang="en-US" sz="2400" dirty="0" smtClean="0"/>
              <a:t>xxx-xxx-xxx =four parts of the external IP address separated by a dash, </a:t>
            </a:r>
          </a:p>
          <a:p>
            <a:r>
              <a:rPr lang="en-US" sz="2400" dirty="0" smtClean="0"/>
              <a:t>compute-x = information about the availability zone where instances are deployed. </a:t>
            </a:r>
          </a:p>
        </p:txBody>
      </p:sp>
      <p:sp>
        <p:nvSpPr>
          <p:cNvPr id="4" name="Date Placeholder 3"/>
          <p:cNvSpPr>
            <a:spLocks noGrp="1"/>
          </p:cNvSpPr>
          <p:nvPr>
            <p:ph type="dt" sz="half" idx="10"/>
          </p:nvPr>
        </p:nvSpPr>
        <p:spPr/>
        <p:txBody>
          <a:bodyPr/>
          <a:lstStyle/>
          <a:p>
            <a:fld id="{E93B1D61-579B-4702-B1F7-607E9A5A5CC4}"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34</a:t>
            </a:fld>
            <a:endParaRPr lang="en-IN"/>
          </a:p>
        </p:txBody>
      </p:sp>
    </p:spTree>
    <p:extLst>
      <p:ext uri="{BB962C8B-B14F-4D97-AF65-F5344CB8AC3E}">
        <p14:creationId xmlns:p14="http://schemas.microsoft.com/office/powerpoint/2010/main" val="14476306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environment</a:t>
            </a:r>
            <a:endParaRPr lang="en-IN" dirty="0"/>
          </a:p>
        </p:txBody>
      </p:sp>
      <p:sp>
        <p:nvSpPr>
          <p:cNvPr id="3" name="Content Placeholder 2"/>
          <p:cNvSpPr>
            <a:spLocks noGrp="1"/>
          </p:cNvSpPr>
          <p:nvPr>
            <p:ph idx="1"/>
          </p:nvPr>
        </p:nvSpPr>
        <p:spPr/>
        <p:txBody>
          <a:bodyPr>
            <a:noAutofit/>
          </a:bodyPr>
          <a:lstStyle/>
          <a:p>
            <a:r>
              <a:rPr lang="en-US" sz="2400" dirty="0" smtClean="0"/>
              <a:t>Currently, there are five availability zones that are priced differently: </a:t>
            </a:r>
          </a:p>
          <a:p>
            <a:r>
              <a:rPr lang="en-US" sz="2400" b="1" dirty="0" smtClean="0"/>
              <a:t>two in the United States (Virginia and Northern California), </a:t>
            </a:r>
          </a:p>
          <a:p>
            <a:r>
              <a:rPr lang="en-US" sz="2400" b="1" dirty="0" smtClean="0"/>
              <a:t>one in Europe (Ireland), and </a:t>
            </a:r>
          </a:p>
          <a:p>
            <a:r>
              <a:rPr lang="en-US" sz="2400" b="1" dirty="0" smtClean="0"/>
              <a:t>two in Asia Pacific (Singapore and Tokyo).</a:t>
            </a:r>
            <a:endParaRPr lang="en-IN" sz="2400" b="1" dirty="0"/>
          </a:p>
        </p:txBody>
      </p:sp>
      <p:sp>
        <p:nvSpPr>
          <p:cNvPr id="4" name="Date Placeholder 3"/>
          <p:cNvSpPr>
            <a:spLocks noGrp="1"/>
          </p:cNvSpPr>
          <p:nvPr>
            <p:ph type="dt" sz="half" idx="10"/>
          </p:nvPr>
        </p:nvSpPr>
        <p:spPr/>
        <p:txBody>
          <a:bodyPr/>
          <a:lstStyle/>
          <a:p>
            <a:fld id="{BAB6C403-92A6-431E-BD8C-EB7B506D0B6F}"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35</a:t>
            </a:fld>
            <a:endParaRPr lang="en-IN"/>
          </a:p>
        </p:txBody>
      </p:sp>
    </p:spTree>
    <p:extLst>
      <p:ext uri="{BB962C8B-B14F-4D97-AF65-F5344CB8AC3E}">
        <p14:creationId xmlns:p14="http://schemas.microsoft.com/office/powerpoint/2010/main" val="9009302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environment</a:t>
            </a:r>
            <a:endParaRPr lang="en-IN" dirty="0"/>
          </a:p>
        </p:txBody>
      </p:sp>
      <p:sp>
        <p:nvSpPr>
          <p:cNvPr id="3" name="Content Placeholder 2"/>
          <p:cNvSpPr>
            <a:spLocks noGrp="1"/>
          </p:cNvSpPr>
          <p:nvPr>
            <p:ph idx="1"/>
          </p:nvPr>
        </p:nvSpPr>
        <p:spPr/>
        <p:txBody>
          <a:bodyPr>
            <a:normAutofit/>
          </a:bodyPr>
          <a:lstStyle/>
          <a:p>
            <a:r>
              <a:rPr lang="en-US" sz="2400" b="1" dirty="0" smtClean="0"/>
              <a:t>Instance owners can partially control where to deploy instances. </a:t>
            </a:r>
          </a:p>
          <a:p>
            <a:r>
              <a:rPr lang="en-US" sz="2400" dirty="0" smtClean="0"/>
              <a:t>Instead, they have a finer control over the security of the instances as well as their network accessibility. </a:t>
            </a:r>
          </a:p>
          <a:p>
            <a:r>
              <a:rPr lang="en-US" sz="2400" b="1" dirty="0" smtClean="0"/>
              <a:t>Instance owners can associate a key pair to one or more instances when these instances are created. </a:t>
            </a:r>
          </a:p>
          <a:p>
            <a:r>
              <a:rPr lang="en-US" sz="2400" b="1" dirty="0" smtClean="0"/>
              <a:t>A key pair allows the owner to remotely connect to the instance once this is running and gain root access to it. </a:t>
            </a:r>
          </a:p>
        </p:txBody>
      </p:sp>
      <p:sp>
        <p:nvSpPr>
          <p:cNvPr id="4" name="Date Placeholder 3"/>
          <p:cNvSpPr>
            <a:spLocks noGrp="1"/>
          </p:cNvSpPr>
          <p:nvPr>
            <p:ph type="dt" sz="half" idx="10"/>
          </p:nvPr>
        </p:nvSpPr>
        <p:spPr/>
        <p:txBody>
          <a:bodyPr/>
          <a:lstStyle/>
          <a:p>
            <a:fld id="{891602E2-994E-48FA-8C6E-A6C70C060C94}"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36</a:t>
            </a:fld>
            <a:endParaRPr lang="en-IN"/>
          </a:p>
        </p:txBody>
      </p:sp>
    </p:spTree>
    <p:extLst>
      <p:ext uri="{BB962C8B-B14F-4D97-AF65-F5344CB8AC3E}">
        <p14:creationId xmlns:p14="http://schemas.microsoft.com/office/powerpoint/2010/main" val="34325742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environment</a:t>
            </a:r>
            <a:endParaRPr lang="en-IN" dirty="0"/>
          </a:p>
        </p:txBody>
      </p:sp>
      <p:sp>
        <p:nvSpPr>
          <p:cNvPr id="3" name="Content Placeholder 2"/>
          <p:cNvSpPr>
            <a:spLocks noGrp="1"/>
          </p:cNvSpPr>
          <p:nvPr>
            <p:ph idx="1"/>
          </p:nvPr>
        </p:nvSpPr>
        <p:spPr/>
        <p:txBody>
          <a:bodyPr>
            <a:noAutofit/>
          </a:bodyPr>
          <a:lstStyle/>
          <a:p>
            <a:r>
              <a:rPr lang="en-US" sz="2400" b="1" dirty="0" smtClean="0"/>
              <a:t>Amazon EC2 controls the accessibility of a virtual instance with basic firewall configuration</a:t>
            </a:r>
            <a:r>
              <a:rPr lang="en-US" sz="2400" dirty="0" smtClean="0"/>
              <a:t>, allowing the specification of source address, port, and protocols (TCP, UDP, ICMP). </a:t>
            </a:r>
          </a:p>
          <a:p>
            <a:r>
              <a:rPr lang="en-US" sz="2400" b="1" dirty="0" smtClean="0"/>
              <a:t>Rules can also be attached to security groups, and instances can be made part of one or more groups before their deployment. </a:t>
            </a:r>
          </a:p>
          <a:p>
            <a:r>
              <a:rPr lang="en-US" sz="2400" b="1" dirty="0" smtClean="0"/>
              <a:t>Security groups and firewall rules constitute a flexible way of providing basic security for EC2 instances,</a:t>
            </a:r>
            <a:r>
              <a:rPr lang="en-US" sz="2400" dirty="0" smtClean="0"/>
              <a:t> which has to be complemented by appropriate security configuration within the instance itself.</a:t>
            </a:r>
            <a:endParaRPr lang="en-IN" sz="2400" dirty="0"/>
          </a:p>
        </p:txBody>
      </p:sp>
      <p:sp>
        <p:nvSpPr>
          <p:cNvPr id="4" name="Date Placeholder 3"/>
          <p:cNvSpPr>
            <a:spLocks noGrp="1"/>
          </p:cNvSpPr>
          <p:nvPr>
            <p:ph type="dt" sz="half" idx="10"/>
          </p:nvPr>
        </p:nvSpPr>
        <p:spPr/>
        <p:txBody>
          <a:bodyPr/>
          <a:lstStyle/>
          <a:p>
            <a:fld id="{694B319F-AF38-42E7-BB9C-FC3F10E7CA0D}"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37</a:t>
            </a:fld>
            <a:endParaRPr lang="en-IN"/>
          </a:p>
        </p:txBody>
      </p:sp>
    </p:spTree>
    <p:extLst>
      <p:ext uri="{BB962C8B-B14F-4D97-AF65-F5344CB8AC3E}">
        <p14:creationId xmlns:p14="http://schemas.microsoft.com/office/powerpoint/2010/main" val="22861931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Amazon elastic </a:t>
            </a:r>
            <a:r>
              <a:rPr lang="en-IN" dirty="0" err="1" smtClean="0"/>
              <a:t>MapReduce</a:t>
            </a:r>
            <a:endParaRPr lang="en-IN" dirty="0"/>
          </a:p>
        </p:txBody>
      </p:sp>
      <p:sp>
        <p:nvSpPr>
          <p:cNvPr id="3" name="Content Placeholder 2"/>
          <p:cNvSpPr>
            <a:spLocks noGrp="1"/>
          </p:cNvSpPr>
          <p:nvPr>
            <p:ph idx="1"/>
          </p:nvPr>
        </p:nvSpPr>
        <p:spPr/>
        <p:txBody>
          <a:bodyPr>
            <a:normAutofit/>
          </a:bodyPr>
          <a:lstStyle/>
          <a:p>
            <a:r>
              <a:rPr lang="en-IN" sz="2400" dirty="0" smtClean="0"/>
              <a:t>Amazon Elastic </a:t>
            </a:r>
            <a:r>
              <a:rPr lang="en-IN" sz="2400" dirty="0" err="1" smtClean="0"/>
              <a:t>MapReduce</a:t>
            </a:r>
            <a:r>
              <a:rPr lang="en-IN" sz="2400" dirty="0" smtClean="0"/>
              <a:t> provides AWS users with </a:t>
            </a:r>
            <a:r>
              <a:rPr lang="en-IN" sz="2400" b="1" dirty="0" smtClean="0"/>
              <a:t>a cloud computing platform for </a:t>
            </a:r>
            <a:r>
              <a:rPr lang="en-IN" sz="2400" b="1" dirty="0" err="1" smtClean="0"/>
              <a:t>MapReduce</a:t>
            </a:r>
            <a:r>
              <a:rPr lang="en-IN" sz="2400" b="1" dirty="0" smtClean="0"/>
              <a:t> applications. </a:t>
            </a:r>
          </a:p>
          <a:p>
            <a:r>
              <a:rPr lang="en-IN" sz="2400" dirty="0" smtClean="0"/>
              <a:t>It utilizes </a:t>
            </a:r>
            <a:r>
              <a:rPr lang="en-IN" sz="2400" b="1" dirty="0" err="1" smtClean="0"/>
              <a:t>Hadoop</a:t>
            </a:r>
            <a:r>
              <a:rPr lang="en-IN" sz="2400" b="1" dirty="0" smtClean="0"/>
              <a:t> as the </a:t>
            </a:r>
            <a:r>
              <a:rPr lang="en-IN" sz="2400" b="1" dirty="0" err="1" smtClean="0"/>
              <a:t>MapReduce</a:t>
            </a:r>
            <a:r>
              <a:rPr lang="en-IN" sz="2400" b="1" dirty="0" smtClean="0"/>
              <a:t> engine, deployed on a virtual infrastructure composed of EC2 instances</a:t>
            </a:r>
            <a:r>
              <a:rPr lang="en-IN" sz="2400" dirty="0" smtClean="0"/>
              <a:t>, and uses Amazon S3 for storage needs.</a:t>
            </a:r>
            <a:endParaRPr lang="en-IN" sz="2400" dirty="0"/>
          </a:p>
        </p:txBody>
      </p:sp>
      <p:sp>
        <p:nvSpPr>
          <p:cNvPr id="4" name="Date Placeholder 3"/>
          <p:cNvSpPr>
            <a:spLocks noGrp="1"/>
          </p:cNvSpPr>
          <p:nvPr>
            <p:ph type="dt" sz="half" idx="10"/>
          </p:nvPr>
        </p:nvSpPr>
        <p:spPr/>
        <p:txBody>
          <a:bodyPr/>
          <a:lstStyle/>
          <a:p>
            <a:fld id="{E17CA6D5-B9D3-4DAF-9882-0AB40ED6EC7D}"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38</a:t>
            </a:fld>
            <a:endParaRPr lang="en-IN"/>
          </a:p>
        </p:txBody>
      </p:sp>
    </p:spTree>
    <p:extLst>
      <p:ext uri="{BB962C8B-B14F-4D97-AF65-F5344CB8AC3E}">
        <p14:creationId xmlns:p14="http://schemas.microsoft.com/office/powerpoint/2010/main" val="40382820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Lecture</a:t>
            </a:r>
            <a:endParaRPr lang="en-IN" dirty="0"/>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fld id="{AE98FC39-FF68-48D6-8352-A1B3A55EEBD6}"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39</a:t>
            </a:fld>
            <a:endParaRPr lang="en-IN"/>
          </a:p>
        </p:txBody>
      </p:sp>
    </p:spTree>
    <p:extLst>
      <p:ext uri="{BB962C8B-B14F-4D97-AF65-F5344CB8AC3E}">
        <p14:creationId xmlns:p14="http://schemas.microsoft.com/office/powerpoint/2010/main" val="3520341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Architecture</a:t>
            </a:r>
            <a:endParaRPr lang="en-IN" dirty="0"/>
          </a:p>
        </p:txBody>
      </p:sp>
      <p:sp>
        <p:nvSpPr>
          <p:cNvPr id="4" name="Content Placeholder 3"/>
          <p:cNvSpPr>
            <a:spLocks noGrp="1"/>
          </p:cNvSpPr>
          <p:nvPr>
            <p:ph idx="1"/>
          </p:nvPr>
        </p:nvSpPr>
        <p:spPr/>
        <p:txBody>
          <a:bodyPr/>
          <a:lstStyle/>
          <a:p>
            <a:endParaRPr lang="en-IN"/>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7" y="1233512"/>
            <a:ext cx="9037637" cy="500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 name="Date Placeholder 2"/>
          <p:cNvSpPr>
            <a:spLocks noGrp="1"/>
          </p:cNvSpPr>
          <p:nvPr>
            <p:ph type="dt" sz="half" idx="10"/>
          </p:nvPr>
        </p:nvSpPr>
        <p:spPr/>
        <p:txBody>
          <a:bodyPr/>
          <a:lstStyle/>
          <a:p>
            <a:fld id="{E7B251E3-2429-43A6-8089-5555BAC4D50A}" type="datetime1">
              <a:rPr lang="en-IN" smtClean="0"/>
              <a:t>12-02-2024</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B9009675-7638-4C9C-9A8D-D68E2E13A863}" type="slidenum">
              <a:rPr lang="en-IN" smtClean="0"/>
              <a:t>4</a:t>
            </a:fld>
            <a:endParaRPr lang="en-IN"/>
          </a:p>
        </p:txBody>
      </p:sp>
    </p:spTree>
    <p:extLst>
      <p:ext uri="{BB962C8B-B14F-4D97-AF65-F5344CB8AC3E}">
        <p14:creationId xmlns:p14="http://schemas.microsoft.com/office/powerpoint/2010/main" val="38982806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services AWS</a:t>
            </a:r>
            <a:endParaRPr lang="en-IN" dirty="0"/>
          </a:p>
        </p:txBody>
      </p:sp>
      <p:sp>
        <p:nvSpPr>
          <p:cNvPr id="3" name="Content Placeholder 2"/>
          <p:cNvSpPr>
            <a:spLocks noGrp="1"/>
          </p:cNvSpPr>
          <p:nvPr>
            <p:ph idx="1"/>
          </p:nvPr>
        </p:nvSpPr>
        <p:spPr/>
        <p:txBody>
          <a:bodyPr>
            <a:normAutofit/>
          </a:bodyPr>
          <a:lstStyle/>
          <a:p>
            <a:r>
              <a:rPr lang="en-US" sz="2400" dirty="0" smtClean="0"/>
              <a:t>Storage services AWS provides </a:t>
            </a:r>
            <a:r>
              <a:rPr lang="en-US" sz="2400" b="1" dirty="0" smtClean="0">
                <a:solidFill>
                  <a:srgbClr val="FF0000"/>
                </a:solidFill>
              </a:rPr>
              <a:t>a collection of services for data storage</a:t>
            </a:r>
            <a:r>
              <a:rPr lang="en-US" sz="2400" dirty="0" smtClean="0">
                <a:solidFill>
                  <a:srgbClr val="FF0000"/>
                </a:solidFill>
              </a:rPr>
              <a:t> </a:t>
            </a:r>
          </a:p>
          <a:p>
            <a:r>
              <a:rPr lang="en-US" sz="2400" b="1" dirty="0" smtClean="0">
                <a:solidFill>
                  <a:srgbClr val="FF0000"/>
                </a:solidFill>
              </a:rPr>
              <a:t>The core service in this area is represented by Amazon Simple Storage Service (S3). </a:t>
            </a:r>
            <a:endParaRPr lang="en-IN" sz="2400" b="1" dirty="0"/>
          </a:p>
        </p:txBody>
      </p:sp>
      <p:sp>
        <p:nvSpPr>
          <p:cNvPr id="4" name="Date Placeholder 3"/>
          <p:cNvSpPr>
            <a:spLocks noGrp="1"/>
          </p:cNvSpPr>
          <p:nvPr>
            <p:ph type="dt" sz="half" idx="10"/>
          </p:nvPr>
        </p:nvSpPr>
        <p:spPr/>
        <p:txBody>
          <a:bodyPr/>
          <a:lstStyle/>
          <a:p>
            <a:fld id="{0D4B2E20-53E0-4BCB-9165-DEDECC09DDDF}"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40</a:t>
            </a:fld>
            <a:endParaRPr lang="en-IN"/>
          </a:p>
        </p:txBody>
      </p:sp>
    </p:spTree>
    <p:extLst>
      <p:ext uri="{BB962C8B-B14F-4D97-AF65-F5344CB8AC3E}">
        <p14:creationId xmlns:p14="http://schemas.microsoft.com/office/powerpoint/2010/main" val="25786623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S3</a:t>
            </a:r>
            <a:endParaRPr lang="en-IN" dirty="0"/>
          </a:p>
        </p:txBody>
      </p:sp>
      <p:sp>
        <p:nvSpPr>
          <p:cNvPr id="3" name="Content Placeholder 2"/>
          <p:cNvSpPr>
            <a:spLocks noGrp="1"/>
          </p:cNvSpPr>
          <p:nvPr>
            <p:ph idx="1"/>
          </p:nvPr>
        </p:nvSpPr>
        <p:spPr>
          <a:xfrm>
            <a:off x="457200" y="1484784"/>
            <a:ext cx="8229600" cy="4525963"/>
          </a:xfrm>
        </p:spPr>
        <p:txBody>
          <a:bodyPr>
            <a:normAutofit/>
          </a:bodyPr>
          <a:lstStyle/>
          <a:p>
            <a:r>
              <a:rPr lang="en-US" sz="2400" dirty="0" smtClean="0"/>
              <a:t>S3 is </a:t>
            </a:r>
            <a:r>
              <a:rPr lang="en-US" sz="2400" b="1" dirty="0" smtClean="0"/>
              <a:t>a distributed object store that allows users to store information in different formats. </a:t>
            </a:r>
            <a:endParaRPr lang="en-IN" sz="2400"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4478" t="31255" r="9612" b="27122"/>
          <a:stretch>
            <a:fillRect/>
          </a:stretch>
        </p:blipFill>
        <p:spPr bwMode="auto">
          <a:xfrm>
            <a:off x="215900" y="2564904"/>
            <a:ext cx="8785225"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3DBEF7EC-CF99-44EB-9089-AD3B6C17DC66}" type="datetime1">
              <a:rPr lang="en-IN" smtClean="0"/>
              <a:t>12-02-2024</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9207A69A-3A3F-43D6-8AC0-1E5665CDDA0E}" type="slidenum">
              <a:rPr lang="en-IN" smtClean="0"/>
              <a:t>41</a:t>
            </a:fld>
            <a:endParaRPr lang="en-IN"/>
          </a:p>
        </p:txBody>
      </p:sp>
      <p:sp>
        <p:nvSpPr>
          <p:cNvPr id="8" name="Oval 7"/>
          <p:cNvSpPr/>
          <p:nvPr/>
        </p:nvSpPr>
        <p:spPr>
          <a:xfrm>
            <a:off x="6156176" y="2924944"/>
            <a:ext cx="2987824" cy="1224136"/>
          </a:xfrm>
          <a:prstGeom prst="ellipse">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83599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S3 key concepts </a:t>
            </a:r>
            <a:br>
              <a:rPr lang="en-US" dirty="0" smtClean="0"/>
            </a:br>
            <a:endParaRPr lang="en-IN" dirty="0"/>
          </a:p>
        </p:txBody>
      </p:sp>
      <p:sp>
        <p:nvSpPr>
          <p:cNvPr id="3" name="Content Placeholder 2"/>
          <p:cNvSpPr>
            <a:spLocks noGrp="1"/>
          </p:cNvSpPr>
          <p:nvPr>
            <p:ph idx="1"/>
          </p:nvPr>
        </p:nvSpPr>
        <p:spPr/>
        <p:txBody>
          <a:bodyPr>
            <a:normAutofit/>
          </a:bodyPr>
          <a:lstStyle/>
          <a:p>
            <a:r>
              <a:rPr lang="en-US" sz="2400" dirty="0" smtClean="0"/>
              <a:t>As the name suggests, S3 has been designed to provide a simple storage service that’s </a:t>
            </a:r>
            <a:r>
              <a:rPr lang="en-US" sz="2400" b="1" dirty="0" smtClean="0"/>
              <a:t>accessible through a Representational State Transfer (REST) interface</a:t>
            </a:r>
            <a:r>
              <a:rPr lang="en-US" sz="2400" dirty="0" smtClean="0"/>
              <a:t>, which is quite similar to a distributed file system but which presents some important differences that </a:t>
            </a:r>
            <a:r>
              <a:rPr lang="en-US" sz="2400" b="1" dirty="0" smtClean="0"/>
              <a:t>allow the infrastructure to be highly efficient:</a:t>
            </a:r>
          </a:p>
          <a:p>
            <a:pPr marL="457200" indent="-457200">
              <a:buFont typeface="+mj-lt"/>
              <a:buAutoNum type="arabicParenR"/>
            </a:pPr>
            <a:r>
              <a:rPr lang="en-US" sz="2400" b="1" dirty="0" smtClean="0"/>
              <a:t>The storage is organized in a two-level hierarchy</a:t>
            </a:r>
          </a:p>
          <a:p>
            <a:pPr marL="457200" indent="-457200">
              <a:buFont typeface="+mj-lt"/>
              <a:buAutoNum type="arabicParenR"/>
            </a:pPr>
            <a:r>
              <a:rPr lang="en-US" sz="2400" b="1" dirty="0" smtClean="0"/>
              <a:t>Stored objects cannot be manipulated like standard files.</a:t>
            </a:r>
          </a:p>
          <a:p>
            <a:pPr marL="457200" indent="-457200">
              <a:buFont typeface="+mj-lt"/>
              <a:buAutoNum type="arabicParenR"/>
            </a:pPr>
            <a:r>
              <a:rPr lang="en-US" sz="2400" b="1" dirty="0" smtClean="0"/>
              <a:t>Content is not immediately available to users</a:t>
            </a:r>
          </a:p>
          <a:p>
            <a:pPr marL="457200" indent="-457200">
              <a:buFont typeface="+mj-lt"/>
              <a:buAutoNum type="arabicParenR"/>
            </a:pPr>
            <a:r>
              <a:rPr lang="en-IN" sz="2400" b="1" dirty="0" smtClean="0"/>
              <a:t>Requests will occasionally fail.</a:t>
            </a:r>
            <a:endParaRPr lang="en-IN" sz="2400" b="1" dirty="0"/>
          </a:p>
        </p:txBody>
      </p:sp>
      <p:sp>
        <p:nvSpPr>
          <p:cNvPr id="4" name="Date Placeholder 3"/>
          <p:cNvSpPr>
            <a:spLocks noGrp="1"/>
          </p:cNvSpPr>
          <p:nvPr>
            <p:ph type="dt" sz="half" idx="10"/>
          </p:nvPr>
        </p:nvSpPr>
        <p:spPr/>
        <p:txBody>
          <a:bodyPr/>
          <a:lstStyle/>
          <a:p>
            <a:fld id="{09F44DE3-0135-48AE-86EA-96661577C27A}"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42</a:t>
            </a:fld>
            <a:endParaRPr lang="en-IN"/>
          </a:p>
        </p:txBody>
      </p:sp>
    </p:spTree>
    <p:extLst>
      <p:ext uri="{BB962C8B-B14F-4D97-AF65-F5344CB8AC3E}">
        <p14:creationId xmlns:p14="http://schemas.microsoft.com/office/powerpoint/2010/main" val="11230546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Storage Service (S3). </a:t>
            </a:r>
            <a:br>
              <a:rPr lang="en-US" dirty="0" smtClean="0"/>
            </a:b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The storage is organized in a two-level hierarchy-</a:t>
            </a:r>
          </a:p>
          <a:p>
            <a:r>
              <a:rPr lang="en-US" sz="2400" b="1" dirty="0" smtClean="0"/>
              <a:t>Buckets &amp; Objects</a:t>
            </a:r>
          </a:p>
          <a:p>
            <a:endParaRPr lang="en-US" sz="2400" dirty="0" smtClean="0"/>
          </a:p>
          <a:p>
            <a:endParaRPr lang="en-US" sz="2400" dirty="0"/>
          </a:p>
          <a:p>
            <a:endParaRPr lang="en-US" sz="2400" dirty="0" smtClean="0"/>
          </a:p>
          <a:p>
            <a:r>
              <a:rPr lang="en-US" sz="2400" dirty="0" smtClean="0"/>
              <a:t>S3 </a:t>
            </a:r>
            <a:r>
              <a:rPr lang="en-US" sz="2400" b="1" dirty="0"/>
              <a:t>organizes its storage space into buckets that cannot be further partitioned. </a:t>
            </a:r>
            <a:endParaRPr lang="en-US" sz="2400" b="1" dirty="0" smtClean="0"/>
          </a:p>
          <a:p>
            <a:r>
              <a:rPr lang="en-US" sz="2400" dirty="0" smtClean="0"/>
              <a:t>This </a:t>
            </a:r>
            <a:r>
              <a:rPr lang="en-US" sz="2400" dirty="0"/>
              <a:t>means that it is </a:t>
            </a:r>
            <a:r>
              <a:rPr lang="en-US" sz="2400" b="1" dirty="0"/>
              <a:t>not possible to create directories or other kinds of physical groupings for objects stored in a bucket. </a:t>
            </a:r>
            <a:endParaRPr lang="en-US" sz="2400" b="1" dirty="0" smtClean="0"/>
          </a:p>
        </p:txBody>
      </p:sp>
      <p:sp>
        <p:nvSpPr>
          <p:cNvPr id="4" name="Date Placeholder 3"/>
          <p:cNvSpPr>
            <a:spLocks noGrp="1"/>
          </p:cNvSpPr>
          <p:nvPr>
            <p:ph type="dt" sz="half" idx="10"/>
          </p:nvPr>
        </p:nvSpPr>
        <p:spPr/>
        <p:txBody>
          <a:bodyPr/>
          <a:lstStyle/>
          <a:p>
            <a:fld id="{CC7EA8FA-A931-4E95-870E-7BD0FF27AA39}"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43</a:t>
            </a:fld>
            <a:endParaRPr lang="en-IN"/>
          </a:p>
        </p:txBody>
      </p:sp>
    </p:spTree>
    <p:extLst>
      <p:ext uri="{BB962C8B-B14F-4D97-AF65-F5344CB8AC3E}">
        <p14:creationId xmlns:p14="http://schemas.microsoft.com/office/powerpoint/2010/main" val="16213813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Storage Service (S3). </a:t>
            </a:r>
            <a:br>
              <a:rPr lang="en-US" dirty="0" smtClean="0"/>
            </a:b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Stored </a:t>
            </a:r>
            <a:r>
              <a:rPr lang="en-US" sz="2400" b="1" dirty="0"/>
              <a:t>objects cannot be manipulated like standard </a:t>
            </a:r>
            <a:r>
              <a:rPr lang="en-US" sz="2400" b="1" dirty="0" smtClean="0"/>
              <a:t>files-</a:t>
            </a:r>
          </a:p>
          <a:p>
            <a:r>
              <a:rPr lang="en-US" sz="2400" dirty="0" smtClean="0"/>
              <a:t>S3 </a:t>
            </a:r>
            <a:r>
              <a:rPr lang="en-US" sz="2400" dirty="0"/>
              <a:t>has been designed to essentially provide storage for </a:t>
            </a:r>
            <a:r>
              <a:rPr lang="en-US" sz="2400" b="1" dirty="0"/>
              <a:t>objects that will not change over time</a:t>
            </a:r>
            <a:r>
              <a:rPr lang="en-US" sz="2400" dirty="0"/>
              <a:t>. </a:t>
            </a:r>
            <a:endParaRPr lang="en-US" sz="2400" dirty="0" smtClean="0"/>
          </a:p>
          <a:p>
            <a:r>
              <a:rPr lang="en-US" sz="2400" dirty="0" smtClean="0"/>
              <a:t>Therefore</a:t>
            </a:r>
            <a:r>
              <a:rPr lang="en-US" sz="2400" dirty="0"/>
              <a:t>, </a:t>
            </a:r>
            <a:r>
              <a:rPr lang="en-US" sz="2400" dirty="0">
                <a:solidFill>
                  <a:srgbClr val="FF0000"/>
                </a:solidFill>
              </a:rPr>
              <a:t>it </a:t>
            </a:r>
            <a:r>
              <a:rPr lang="en-US" sz="2400" b="1" dirty="0">
                <a:solidFill>
                  <a:srgbClr val="FF0000"/>
                </a:solidFill>
              </a:rPr>
              <a:t>does not allow </a:t>
            </a:r>
            <a:endParaRPr lang="en-US" sz="2400" b="1" dirty="0" smtClean="0">
              <a:solidFill>
                <a:srgbClr val="FF0000"/>
              </a:solidFill>
            </a:endParaRPr>
          </a:p>
          <a:p>
            <a:r>
              <a:rPr lang="en-US" sz="2400" b="1" dirty="0" smtClean="0">
                <a:solidFill>
                  <a:srgbClr val="FF0000"/>
                </a:solidFill>
              </a:rPr>
              <a:t>renaming</a:t>
            </a:r>
            <a:r>
              <a:rPr lang="en-US" sz="2400" b="1" dirty="0">
                <a:solidFill>
                  <a:srgbClr val="FF0000"/>
                </a:solidFill>
              </a:rPr>
              <a:t>, </a:t>
            </a:r>
            <a:endParaRPr lang="en-US" sz="2400" b="1" dirty="0" smtClean="0">
              <a:solidFill>
                <a:srgbClr val="FF0000"/>
              </a:solidFill>
            </a:endParaRPr>
          </a:p>
          <a:p>
            <a:r>
              <a:rPr lang="en-US" sz="2400" b="1" dirty="0" smtClean="0">
                <a:solidFill>
                  <a:srgbClr val="FF0000"/>
                </a:solidFill>
              </a:rPr>
              <a:t>modifying</a:t>
            </a:r>
            <a:r>
              <a:rPr lang="en-US" sz="2400" b="1" dirty="0">
                <a:solidFill>
                  <a:srgbClr val="FF0000"/>
                </a:solidFill>
              </a:rPr>
              <a:t>, or </a:t>
            </a:r>
            <a:endParaRPr lang="en-US" sz="2400" b="1" dirty="0" smtClean="0">
              <a:solidFill>
                <a:srgbClr val="FF0000"/>
              </a:solidFill>
            </a:endParaRPr>
          </a:p>
          <a:p>
            <a:r>
              <a:rPr lang="en-US" sz="2400" b="1" dirty="0" smtClean="0">
                <a:solidFill>
                  <a:srgbClr val="FF0000"/>
                </a:solidFill>
              </a:rPr>
              <a:t>relocating </a:t>
            </a:r>
            <a:r>
              <a:rPr lang="en-US" sz="2400" b="1" dirty="0">
                <a:solidFill>
                  <a:srgbClr val="FF0000"/>
                </a:solidFill>
              </a:rPr>
              <a:t>an object. </a:t>
            </a:r>
            <a:endParaRPr lang="en-US" sz="2400" b="1" dirty="0" smtClean="0">
              <a:solidFill>
                <a:srgbClr val="FF0000"/>
              </a:solidFill>
            </a:endParaRPr>
          </a:p>
        </p:txBody>
      </p:sp>
      <p:sp>
        <p:nvSpPr>
          <p:cNvPr id="4" name="Date Placeholder 3"/>
          <p:cNvSpPr>
            <a:spLocks noGrp="1"/>
          </p:cNvSpPr>
          <p:nvPr>
            <p:ph type="dt" sz="half" idx="10"/>
          </p:nvPr>
        </p:nvSpPr>
        <p:spPr/>
        <p:txBody>
          <a:bodyPr/>
          <a:lstStyle/>
          <a:p>
            <a:fld id="{C9B0940F-5D78-4F1E-B52D-239FE630651E}"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44</a:t>
            </a:fld>
            <a:endParaRPr lang="en-IN"/>
          </a:p>
        </p:txBody>
      </p:sp>
    </p:spTree>
    <p:extLst>
      <p:ext uri="{BB962C8B-B14F-4D97-AF65-F5344CB8AC3E}">
        <p14:creationId xmlns:p14="http://schemas.microsoft.com/office/powerpoint/2010/main" val="18217215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Storage Service (S3). </a:t>
            </a:r>
            <a:br>
              <a:rPr lang="en-US" dirty="0" smtClean="0"/>
            </a:b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Stored </a:t>
            </a:r>
            <a:r>
              <a:rPr lang="en-US" sz="2400" b="1" dirty="0"/>
              <a:t>objects cannot be manipulated like standard </a:t>
            </a:r>
            <a:r>
              <a:rPr lang="en-US" sz="2400" b="1" dirty="0" smtClean="0"/>
              <a:t>files-</a:t>
            </a:r>
          </a:p>
          <a:p>
            <a:r>
              <a:rPr lang="en-US" sz="2400" dirty="0" smtClean="0"/>
              <a:t>Once </a:t>
            </a:r>
            <a:r>
              <a:rPr lang="en-US" sz="2400" dirty="0"/>
              <a:t>an object has been added to a bucket, </a:t>
            </a:r>
            <a:endParaRPr lang="en-US" sz="2400" dirty="0" smtClean="0"/>
          </a:p>
          <a:p>
            <a:r>
              <a:rPr lang="en-US" sz="2400" b="1" dirty="0" smtClean="0">
                <a:solidFill>
                  <a:srgbClr val="FF0000"/>
                </a:solidFill>
              </a:rPr>
              <a:t>its </a:t>
            </a:r>
            <a:r>
              <a:rPr lang="en-US" sz="2400" b="1" dirty="0">
                <a:solidFill>
                  <a:srgbClr val="FF0000"/>
                </a:solidFill>
              </a:rPr>
              <a:t>content and position is immutable</a:t>
            </a:r>
            <a:r>
              <a:rPr lang="en-US" sz="2400" dirty="0">
                <a:solidFill>
                  <a:srgbClr val="FF0000"/>
                </a:solidFill>
              </a:rPr>
              <a:t>, </a:t>
            </a:r>
            <a:r>
              <a:rPr lang="en-US" sz="2400" dirty="0"/>
              <a:t>and </a:t>
            </a:r>
            <a:endParaRPr lang="en-US" sz="2400" dirty="0" smtClean="0"/>
          </a:p>
          <a:p>
            <a:r>
              <a:rPr lang="en-US" sz="2400" dirty="0" smtClean="0"/>
              <a:t>the </a:t>
            </a:r>
            <a:r>
              <a:rPr lang="en-US" sz="2400" dirty="0"/>
              <a:t>only way to change it is </a:t>
            </a:r>
            <a:r>
              <a:rPr lang="en-US" sz="2400" b="1" dirty="0">
                <a:solidFill>
                  <a:srgbClr val="FF0000"/>
                </a:solidFill>
              </a:rPr>
              <a:t>to remove the object from the store and add it again. </a:t>
            </a:r>
            <a:endParaRPr lang="en-US" sz="2400" b="1" dirty="0" smtClean="0">
              <a:solidFill>
                <a:srgbClr val="FF0000"/>
              </a:solidFill>
            </a:endParaRPr>
          </a:p>
        </p:txBody>
      </p:sp>
      <p:sp>
        <p:nvSpPr>
          <p:cNvPr id="4" name="Date Placeholder 3"/>
          <p:cNvSpPr>
            <a:spLocks noGrp="1"/>
          </p:cNvSpPr>
          <p:nvPr>
            <p:ph type="dt" sz="half" idx="10"/>
          </p:nvPr>
        </p:nvSpPr>
        <p:spPr/>
        <p:txBody>
          <a:bodyPr/>
          <a:lstStyle/>
          <a:p>
            <a:fld id="{BB88B532-E96E-4276-AD8A-58AAD5ED80A0}"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45</a:t>
            </a:fld>
            <a:endParaRPr lang="en-IN"/>
          </a:p>
        </p:txBody>
      </p:sp>
    </p:spTree>
    <p:extLst>
      <p:ext uri="{BB962C8B-B14F-4D97-AF65-F5344CB8AC3E}">
        <p14:creationId xmlns:p14="http://schemas.microsoft.com/office/powerpoint/2010/main" val="22217667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Storage Service (S3). </a:t>
            </a:r>
            <a:br>
              <a:rPr lang="en-US" dirty="0" smtClean="0"/>
            </a:b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Content </a:t>
            </a:r>
            <a:r>
              <a:rPr lang="en-US" sz="2400" b="1" dirty="0"/>
              <a:t>is not immediately available to users. </a:t>
            </a:r>
            <a:endParaRPr lang="en-US" sz="2400" b="1" dirty="0" smtClean="0"/>
          </a:p>
          <a:p>
            <a:r>
              <a:rPr lang="en-US" sz="2400" dirty="0" smtClean="0"/>
              <a:t>The </a:t>
            </a:r>
            <a:r>
              <a:rPr lang="en-US" sz="2400" dirty="0"/>
              <a:t>main design goal of S3 is to provide an eventually </a:t>
            </a:r>
            <a:r>
              <a:rPr lang="en-US" sz="2400" b="1" dirty="0"/>
              <a:t>consistent data store</a:t>
            </a:r>
            <a:r>
              <a:rPr lang="en-US" sz="2400" dirty="0"/>
              <a:t>. As a result, because it is a large distributed storage facility, changes are not immediately reflected. </a:t>
            </a:r>
            <a:endParaRPr lang="en-US" sz="2400" dirty="0" smtClean="0"/>
          </a:p>
          <a:p>
            <a:r>
              <a:rPr lang="en-US" sz="2400" dirty="0" smtClean="0"/>
              <a:t>For </a:t>
            </a:r>
            <a:r>
              <a:rPr lang="en-US" sz="2400" dirty="0"/>
              <a:t>instance, S3 uses </a:t>
            </a:r>
            <a:r>
              <a:rPr lang="en-US" sz="2400" b="1" dirty="0"/>
              <a:t>replication to provide redundancy</a:t>
            </a:r>
            <a:r>
              <a:rPr lang="en-US" sz="2400" dirty="0"/>
              <a:t> and efficiently serve objects across the globe; this practice introduces </a:t>
            </a:r>
            <a:r>
              <a:rPr lang="en-US" sz="2400" b="1" dirty="0"/>
              <a:t>latencies when adding objects to the store—especially large ones—which are not available instantly across the entire globe</a:t>
            </a:r>
            <a:endParaRPr lang="en-IN" sz="2400" b="1" dirty="0"/>
          </a:p>
        </p:txBody>
      </p:sp>
      <p:sp>
        <p:nvSpPr>
          <p:cNvPr id="4" name="Date Placeholder 3"/>
          <p:cNvSpPr>
            <a:spLocks noGrp="1"/>
          </p:cNvSpPr>
          <p:nvPr>
            <p:ph type="dt" sz="half" idx="10"/>
          </p:nvPr>
        </p:nvSpPr>
        <p:spPr/>
        <p:txBody>
          <a:bodyPr/>
          <a:lstStyle/>
          <a:p>
            <a:fld id="{511BC2F6-0694-4D80-B841-9EB38A06FB71}"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46</a:t>
            </a:fld>
            <a:endParaRPr lang="en-IN"/>
          </a:p>
        </p:txBody>
      </p:sp>
    </p:spTree>
    <p:extLst>
      <p:ext uri="{BB962C8B-B14F-4D97-AF65-F5344CB8AC3E}">
        <p14:creationId xmlns:p14="http://schemas.microsoft.com/office/powerpoint/2010/main" val="2870252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sz="2400" b="1" dirty="0"/>
              <a:t>Requests will occasionally </a:t>
            </a:r>
            <a:r>
              <a:rPr lang="en-US" sz="2400" b="1" dirty="0" smtClean="0"/>
              <a:t>fail </a:t>
            </a:r>
          </a:p>
          <a:p>
            <a:r>
              <a:rPr lang="en-US" sz="2400" dirty="0" smtClean="0"/>
              <a:t>Due </a:t>
            </a:r>
            <a:r>
              <a:rPr lang="en-US" sz="2400" dirty="0"/>
              <a:t>to the large distributed infrastructure being managed,</a:t>
            </a:r>
          </a:p>
          <a:p>
            <a:r>
              <a:rPr lang="en-US" sz="2400" b="1" dirty="0"/>
              <a:t>requests for object may occasionally fail</a:t>
            </a:r>
            <a:r>
              <a:rPr lang="en-US" sz="2400" dirty="0"/>
              <a:t>. </a:t>
            </a:r>
            <a:endParaRPr lang="en-US" sz="2400" dirty="0" smtClean="0"/>
          </a:p>
          <a:p>
            <a:r>
              <a:rPr lang="en-US" sz="2400" dirty="0" smtClean="0"/>
              <a:t>Under </a:t>
            </a:r>
            <a:r>
              <a:rPr lang="en-US" sz="2400" dirty="0"/>
              <a:t>certain conditions, </a:t>
            </a:r>
            <a:r>
              <a:rPr lang="en-US" sz="2400" b="1" dirty="0"/>
              <a:t>S3 can decide to drop </a:t>
            </a:r>
            <a:r>
              <a:rPr lang="en-US" sz="2400" b="1" dirty="0" smtClean="0"/>
              <a:t>a request </a:t>
            </a:r>
            <a:r>
              <a:rPr lang="en-US" sz="2400" b="1" dirty="0"/>
              <a:t>by returning an internal server error. </a:t>
            </a:r>
            <a:endParaRPr lang="en-US" sz="2400" b="1" dirty="0" smtClean="0"/>
          </a:p>
          <a:p>
            <a:r>
              <a:rPr lang="en-US" sz="2400" dirty="0" smtClean="0"/>
              <a:t>Therefore</a:t>
            </a:r>
            <a:r>
              <a:rPr lang="en-US" sz="2400" dirty="0"/>
              <a:t>, it is expected to have </a:t>
            </a:r>
            <a:r>
              <a:rPr lang="en-US" sz="2400" b="1" dirty="0"/>
              <a:t>a small </a:t>
            </a:r>
            <a:r>
              <a:rPr lang="en-US" sz="2400" b="1" dirty="0" smtClean="0"/>
              <a:t>failure rate </a:t>
            </a:r>
            <a:r>
              <a:rPr lang="en-US" sz="2400" b="1" dirty="0"/>
              <a:t>during day-to-day operations</a:t>
            </a:r>
            <a:r>
              <a:rPr lang="en-US" sz="2400" dirty="0"/>
              <a:t>, which is generally </a:t>
            </a:r>
            <a:r>
              <a:rPr lang="en-US" sz="2400" b="1" dirty="0"/>
              <a:t>not identified as a persistent failure.</a:t>
            </a:r>
            <a:endParaRPr lang="en-IN" sz="2400" b="1" dirty="0"/>
          </a:p>
        </p:txBody>
      </p:sp>
      <p:sp>
        <p:nvSpPr>
          <p:cNvPr id="4" name="Date Placeholder 3"/>
          <p:cNvSpPr>
            <a:spLocks noGrp="1"/>
          </p:cNvSpPr>
          <p:nvPr>
            <p:ph type="dt" sz="half" idx="10"/>
          </p:nvPr>
        </p:nvSpPr>
        <p:spPr/>
        <p:txBody>
          <a:bodyPr/>
          <a:lstStyle/>
          <a:p>
            <a:fld id="{C8C2CD24-2D87-42E4-94B7-316C56F1E9E0}"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47</a:t>
            </a:fld>
            <a:endParaRPr lang="en-IN"/>
          </a:p>
        </p:txBody>
      </p:sp>
    </p:spTree>
    <p:extLst>
      <p:ext uri="{BB962C8B-B14F-4D97-AF65-F5344CB8AC3E}">
        <p14:creationId xmlns:p14="http://schemas.microsoft.com/office/powerpoint/2010/main" val="33013623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Storage Service (S3). </a:t>
            </a:r>
            <a:br>
              <a:rPr lang="en-US" dirty="0" smtClean="0"/>
            </a:br>
            <a:endParaRPr lang="en-IN" dirty="0"/>
          </a:p>
        </p:txBody>
      </p:sp>
      <p:sp>
        <p:nvSpPr>
          <p:cNvPr id="3" name="Content Placeholder 2"/>
          <p:cNvSpPr>
            <a:spLocks noGrp="1"/>
          </p:cNvSpPr>
          <p:nvPr>
            <p:ph idx="1"/>
          </p:nvPr>
        </p:nvSpPr>
        <p:spPr/>
        <p:txBody>
          <a:bodyPr>
            <a:normAutofit/>
          </a:bodyPr>
          <a:lstStyle/>
          <a:p>
            <a:pPr marL="0" indent="0">
              <a:buNone/>
            </a:pPr>
            <a:r>
              <a:rPr lang="en-US" sz="2400" dirty="0" smtClean="0"/>
              <a:t>The core components of S3 are two: </a:t>
            </a:r>
          </a:p>
          <a:p>
            <a:r>
              <a:rPr lang="en-US" sz="2400" b="1" dirty="0" smtClean="0"/>
              <a:t>Buckets </a:t>
            </a:r>
            <a:endParaRPr lang="en-US" sz="2400" b="1" dirty="0"/>
          </a:p>
          <a:p>
            <a:r>
              <a:rPr lang="en-US" sz="2400" b="1" dirty="0" smtClean="0"/>
              <a:t>Objects. </a:t>
            </a:r>
          </a:p>
        </p:txBody>
      </p:sp>
      <p:sp>
        <p:nvSpPr>
          <p:cNvPr id="4" name="Date Placeholder 3"/>
          <p:cNvSpPr>
            <a:spLocks noGrp="1"/>
          </p:cNvSpPr>
          <p:nvPr>
            <p:ph type="dt" sz="half" idx="10"/>
          </p:nvPr>
        </p:nvSpPr>
        <p:spPr/>
        <p:txBody>
          <a:bodyPr/>
          <a:lstStyle/>
          <a:p>
            <a:fld id="{BBD56474-02A3-4A5C-AB2F-029D6F3982BC}"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48</a:t>
            </a:fld>
            <a:endParaRPr lang="en-IN"/>
          </a:p>
        </p:txBody>
      </p:sp>
    </p:spTree>
    <p:extLst>
      <p:ext uri="{BB962C8B-B14F-4D97-AF65-F5344CB8AC3E}">
        <p14:creationId xmlns:p14="http://schemas.microsoft.com/office/powerpoint/2010/main" val="19316238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Storage Service (S3). </a:t>
            </a:r>
            <a:br>
              <a:rPr lang="en-US" dirty="0" smtClean="0"/>
            </a:br>
            <a:endParaRPr lang="en-IN" dirty="0"/>
          </a:p>
        </p:txBody>
      </p:sp>
      <p:sp>
        <p:nvSpPr>
          <p:cNvPr id="3" name="Content Placeholder 2"/>
          <p:cNvSpPr>
            <a:spLocks noGrp="1"/>
          </p:cNvSpPr>
          <p:nvPr>
            <p:ph idx="1"/>
          </p:nvPr>
        </p:nvSpPr>
        <p:spPr/>
        <p:txBody>
          <a:bodyPr>
            <a:normAutofit/>
          </a:bodyPr>
          <a:lstStyle/>
          <a:p>
            <a:r>
              <a:rPr lang="en-US" sz="2400" dirty="0" smtClean="0"/>
              <a:t>Buckets represent virtual containers in which to store objects; </a:t>
            </a:r>
          </a:p>
          <a:p>
            <a:endParaRPr lang="en-US" sz="2400" dirty="0" smtClean="0"/>
          </a:p>
          <a:p>
            <a:r>
              <a:rPr lang="en-US" sz="2400" dirty="0" smtClean="0"/>
              <a:t>Objects represent the content that is actually stored. </a:t>
            </a:r>
          </a:p>
          <a:p>
            <a:endParaRPr lang="en-US" sz="2400" dirty="0" smtClean="0"/>
          </a:p>
          <a:p>
            <a:r>
              <a:rPr lang="en-US" sz="2400" dirty="0" smtClean="0"/>
              <a:t>Objects can also be enriched with metadata that can be used to tag the stored content with additional information.</a:t>
            </a:r>
            <a:endParaRPr lang="en-IN" sz="2400" b="1" dirty="0"/>
          </a:p>
        </p:txBody>
      </p:sp>
      <p:sp>
        <p:nvSpPr>
          <p:cNvPr id="4" name="Date Placeholder 3"/>
          <p:cNvSpPr>
            <a:spLocks noGrp="1"/>
          </p:cNvSpPr>
          <p:nvPr>
            <p:ph type="dt" sz="half" idx="10"/>
          </p:nvPr>
        </p:nvSpPr>
        <p:spPr/>
        <p:txBody>
          <a:bodyPr/>
          <a:lstStyle/>
          <a:p>
            <a:fld id="{7359D332-C835-4F06-99E0-830C9BE01688}"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49</a:t>
            </a:fld>
            <a:endParaRPr lang="en-IN"/>
          </a:p>
        </p:txBody>
      </p:sp>
    </p:spTree>
    <p:extLst>
      <p:ext uri="{BB962C8B-B14F-4D97-AF65-F5344CB8AC3E}">
        <p14:creationId xmlns:p14="http://schemas.microsoft.com/office/powerpoint/2010/main" val="2783734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Architecture</a:t>
            </a:r>
            <a:endParaRPr lang="en-IN" dirty="0"/>
          </a:p>
        </p:txBody>
      </p:sp>
      <p:sp>
        <p:nvSpPr>
          <p:cNvPr id="3" name="Content Placeholder 2"/>
          <p:cNvSpPr>
            <a:spLocks noGrp="1"/>
          </p:cNvSpPr>
          <p:nvPr>
            <p:ph idx="1"/>
          </p:nvPr>
        </p:nvSpPr>
        <p:spPr>
          <a:xfrm>
            <a:off x="395536" y="1340768"/>
            <a:ext cx="8229600" cy="5517232"/>
          </a:xfrm>
        </p:spPr>
        <p:txBody>
          <a:bodyPr>
            <a:noAutofit/>
          </a:bodyPr>
          <a:lstStyle/>
          <a:p>
            <a:pPr marL="0" indent="0">
              <a:buNone/>
            </a:pPr>
            <a:r>
              <a:rPr lang="en-IN" sz="2400" dirty="0" smtClean="0"/>
              <a:t>The Figure shows </a:t>
            </a:r>
            <a:r>
              <a:rPr lang="en-IN" sz="2400" dirty="0"/>
              <a:t>the AWS architecture. </a:t>
            </a:r>
            <a:endParaRPr lang="en-IN" sz="2400" dirty="0" smtClean="0"/>
          </a:p>
          <a:p>
            <a:r>
              <a:rPr lang="en-IN" sz="2400" dirty="0" smtClean="0">
                <a:solidFill>
                  <a:schemeClr val="accent1"/>
                </a:solidFill>
              </a:rPr>
              <a:t>EC2 (Elastic Compute Cloud)</a:t>
            </a:r>
            <a:r>
              <a:rPr lang="en-IN" sz="2400" dirty="0" smtClean="0"/>
              <a:t> provides </a:t>
            </a:r>
            <a:r>
              <a:rPr lang="en-IN" sz="2400" dirty="0"/>
              <a:t>the virtualized platforms to the </a:t>
            </a:r>
            <a:r>
              <a:rPr lang="en-IN" sz="2400" dirty="0">
                <a:solidFill>
                  <a:schemeClr val="accent1"/>
                </a:solidFill>
              </a:rPr>
              <a:t>host VMs </a:t>
            </a:r>
            <a:r>
              <a:rPr lang="en-IN" sz="2400" dirty="0"/>
              <a:t>where the cloud application can run. </a:t>
            </a:r>
            <a:endParaRPr lang="en-IN" sz="2400" dirty="0" smtClean="0"/>
          </a:p>
          <a:p>
            <a:r>
              <a:rPr lang="en-IN" sz="2400" dirty="0" smtClean="0">
                <a:solidFill>
                  <a:schemeClr val="accent1"/>
                </a:solidFill>
              </a:rPr>
              <a:t>S3 </a:t>
            </a:r>
            <a:r>
              <a:rPr lang="en-IN" sz="2400" dirty="0">
                <a:solidFill>
                  <a:schemeClr val="accent1"/>
                </a:solidFill>
              </a:rPr>
              <a:t>(Simple Storage Service) </a:t>
            </a:r>
            <a:r>
              <a:rPr lang="en-IN" sz="2400" dirty="0"/>
              <a:t>provides the </a:t>
            </a:r>
            <a:r>
              <a:rPr lang="en-IN" sz="2400" dirty="0">
                <a:solidFill>
                  <a:schemeClr val="accent1"/>
                </a:solidFill>
              </a:rPr>
              <a:t>object-oriented storage service for users. </a:t>
            </a:r>
          </a:p>
          <a:p>
            <a:r>
              <a:rPr lang="en-IN" sz="2400" dirty="0">
                <a:solidFill>
                  <a:schemeClr val="accent1"/>
                </a:solidFill>
              </a:rPr>
              <a:t>EBS (Elastic Block Service) </a:t>
            </a:r>
            <a:r>
              <a:rPr lang="en-IN" sz="2400" dirty="0"/>
              <a:t>provides the </a:t>
            </a:r>
            <a:r>
              <a:rPr lang="en-IN" sz="2400" dirty="0">
                <a:solidFill>
                  <a:schemeClr val="accent1"/>
                </a:solidFill>
              </a:rPr>
              <a:t>block </a:t>
            </a:r>
            <a:r>
              <a:rPr lang="en-IN" sz="2400" dirty="0" smtClean="0">
                <a:solidFill>
                  <a:schemeClr val="accent1"/>
                </a:solidFill>
              </a:rPr>
              <a:t>storage interface </a:t>
            </a:r>
            <a:r>
              <a:rPr lang="en-IN" sz="2400" dirty="0"/>
              <a:t>which can be used to support traditional applications. </a:t>
            </a:r>
            <a:endParaRPr lang="en-IN" sz="2400" dirty="0" smtClean="0"/>
          </a:p>
        </p:txBody>
      </p:sp>
      <p:sp>
        <p:nvSpPr>
          <p:cNvPr id="4" name="Date Placeholder 3"/>
          <p:cNvSpPr>
            <a:spLocks noGrp="1"/>
          </p:cNvSpPr>
          <p:nvPr>
            <p:ph type="dt" sz="half" idx="10"/>
          </p:nvPr>
        </p:nvSpPr>
        <p:spPr/>
        <p:txBody>
          <a:bodyPr/>
          <a:lstStyle/>
          <a:p>
            <a:fld id="{90ECDB0C-5B75-4CA1-954C-144B1D9D4C04}"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9009675-7638-4C9C-9A8D-D68E2E13A863}" type="slidenum">
              <a:rPr lang="en-IN" smtClean="0"/>
              <a:t>5</a:t>
            </a:fld>
            <a:endParaRPr lang="en-IN"/>
          </a:p>
        </p:txBody>
      </p:sp>
    </p:spTree>
    <p:extLst>
      <p:ext uri="{BB962C8B-B14F-4D97-AF65-F5344CB8AC3E}">
        <p14:creationId xmlns:p14="http://schemas.microsoft.com/office/powerpoint/2010/main" val="32936362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776"/>
            <a:ext cx="8229600" cy="1143000"/>
          </a:xfrm>
        </p:spPr>
        <p:txBody>
          <a:bodyPr/>
          <a:lstStyle/>
          <a:p>
            <a:r>
              <a:rPr lang="en-US" dirty="0"/>
              <a:t>Buckets</a:t>
            </a:r>
            <a:endParaRPr lang="en-IN" dirty="0"/>
          </a:p>
        </p:txBody>
      </p:sp>
      <p:sp>
        <p:nvSpPr>
          <p:cNvPr id="3" name="Content Placeholder 2"/>
          <p:cNvSpPr>
            <a:spLocks noGrp="1"/>
          </p:cNvSpPr>
          <p:nvPr>
            <p:ph idx="1"/>
          </p:nvPr>
        </p:nvSpPr>
        <p:spPr/>
        <p:txBody>
          <a:bodyPr>
            <a:normAutofit/>
          </a:bodyPr>
          <a:lstStyle/>
          <a:p>
            <a:r>
              <a:rPr lang="en-US" sz="2400" dirty="0" smtClean="0"/>
              <a:t>A </a:t>
            </a:r>
            <a:r>
              <a:rPr lang="en-US" sz="2400" dirty="0"/>
              <a:t>bucket is a container of objects. </a:t>
            </a:r>
            <a:endParaRPr lang="en-US" sz="2400" dirty="0" smtClean="0"/>
          </a:p>
          <a:p>
            <a:r>
              <a:rPr lang="en-US" sz="2400" dirty="0" smtClean="0"/>
              <a:t>It </a:t>
            </a:r>
            <a:r>
              <a:rPr lang="en-US" sz="2400" dirty="0"/>
              <a:t>can be thought of as a virtual drive hosted on the S3 </a:t>
            </a:r>
            <a:r>
              <a:rPr lang="en-US" sz="2400" dirty="0" smtClean="0"/>
              <a:t>distributed </a:t>
            </a:r>
            <a:r>
              <a:rPr lang="en-US" sz="2400" dirty="0"/>
              <a:t>storage, </a:t>
            </a:r>
            <a:r>
              <a:rPr lang="en-US" sz="2400" b="1" dirty="0"/>
              <a:t>which provides users with a flat store to which they can add objects. </a:t>
            </a:r>
            <a:endParaRPr lang="en-US" sz="2400" b="1" dirty="0" smtClean="0"/>
          </a:p>
        </p:txBody>
      </p:sp>
      <p:sp>
        <p:nvSpPr>
          <p:cNvPr id="4" name="Date Placeholder 3"/>
          <p:cNvSpPr>
            <a:spLocks noGrp="1"/>
          </p:cNvSpPr>
          <p:nvPr>
            <p:ph type="dt" sz="half" idx="10"/>
          </p:nvPr>
        </p:nvSpPr>
        <p:spPr/>
        <p:txBody>
          <a:bodyPr/>
          <a:lstStyle/>
          <a:p>
            <a:fld id="{75DDE727-68E1-40B9-9FB4-F197FC88B5FC}"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50</a:t>
            </a:fld>
            <a:endParaRPr lang="en-IN"/>
          </a:p>
        </p:txBody>
      </p:sp>
    </p:spTree>
    <p:extLst>
      <p:ext uri="{BB962C8B-B14F-4D97-AF65-F5344CB8AC3E}">
        <p14:creationId xmlns:p14="http://schemas.microsoft.com/office/powerpoint/2010/main" val="28891775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776"/>
            <a:ext cx="8229600" cy="1143000"/>
          </a:xfrm>
        </p:spPr>
        <p:txBody>
          <a:bodyPr/>
          <a:lstStyle/>
          <a:p>
            <a:r>
              <a:rPr lang="en-US" dirty="0"/>
              <a:t>Buckets</a:t>
            </a:r>
            <a:endParaRPr lang="en-IN" dirty="0"/>
          </a:p>
        </p:txBody>
      </p:sp>
      <p:sp>
        <p:nvSpPr>
          <p:cNvPr id="3" name="Content Placeholder 2"/>
          <p:cNvSpPr>
            <a:spLocks noGrp="1"/>
          </p:cNvSpPr>
          <p:nvPr>
            <p:ph idx="1"/>
          </p:nvPr>
        </p:nvSpPr>
        <p:spPr/>
        <p:txBody>
          <a:bodyPr>
            <a:normAutofit/>
          </a:bodyPr>
          <a:lstStyle/>
          <a:p>
            <a:r>
              <a:rPr lang="en-US" sz="2400" dirty="0" smtClean="0"/>
              <a:t>Buckets </a:t>
            </a:r>
            <a:r>
              <a:rPr lang="en-US" sz="2400" dirty="0"/>
              <a:t>are </a:t>
            </a:r>
            <a:r>
              <a:rPr lang="en-US" sz="2400" dirty="0" smtClean="0"/>
              <a:t>top level </a:t>
            </a:r>
            <a:r>
              <a:rPr lang="en-US" sz="2400" dirty="0"/>
              <a:t>elements of the S3 storage architecture and </a:t>
            </a:r>
            <a:r>
              <a:rPr lang="en-US" sz="2400" b="1" dirty="0"/>
              <a:t>do not support nesting. </a:t>
            </a:r>
            <a:endParaRPr lang="en-US" sz="2400" b="1" dirty="0" smtClean="0"/>
          </a:p>
          <a:p>
            <a:r>
              <a:rPr lang="en-US" sz="2400" dirty="0" smtClean="0"/>
              <a:t>That </a:t>
            </a:r>
            <a:r>
              <a:rPr lang="en-US" sz="2400" dirty="0"/>
              <a:t>is, </a:t>
            </a:r>
            <a:r>
              <a:rPr lang="en-US" sz="2400" b="1" dirty="0" smtClean="0"/>
              <a:t> </a:t>
            </a:r>
            <a:r>
              <a:rPr lang="en-US" sz="2400" dirty="0" smtClean="0"/>
              <a:t>or </a:t>
            </a:r>
            <a:r>
              <a:rPr lang="en-US" sz="2400" dirty="0"/>
              <a:t>other kinds of physical divisions. </a:t>
            </a:r>
            <a:endParaRPr lang="en-US" sz="2400" dirty="0" smtClean="0"/>
          </a:p>
        </p:txBody>
      </p:sp>
      <p:sp>
        <p:nvSpPr>
          <p:cNvPr id="4" name="Date Placeholder 3"/>
          <p:cNvSpPr>
            <a:spLocks noGrp="1"/>
          </p:cNvSpPr>
          <p:nvPr>
            <p:ph type="dt" sz="half" idx="10"/>
          </p:nvPr>
        </p:nvSpPr>
        <p:spPr/>
        <p:txBody>
          <a:bodyPr/>
          <a:lstStyle/>
          <a:p>
            <a:fld id="{A005CDA4-537F-4C15-9748-966FCF741C8F}"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51</a:t>
            </a:fld>
            <a:endParaRPr lang="en-IN"/>
          </a:p>
        </p:txBody>
      </p:sp>
    </p:spTree>
    <p:extLst>
      <p:ext uri="{BB962C8B-B14F-4D97-AF65-F5344CB8AC3E}">
        <p14:creationId xmlns:p14="http://schemas.microsoft.com/office/powerpoint/2010/main" val="10664408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Buckets</a:t>
            </a:r>
            <a:endParaRPr lang="en-IN" dirty="0"/>
          </a:p>
        </p:txBody>
      </p:sp>
      <p:sp>
        <p:nvSpPr>
          <p:cNvPr id="3" name="Content Placeholder 2"/>
          <p:cNvSpPr>
            <a:spLocks noGrp="1"/>
          </p:cNvSpPr>
          <p:nvPr>
            <p:ph idx="1"/>
          </p:nvPr>
        </p:nvSpPr>
        <p:spPr/>
        <p:txBody>
          <a:bodyPr>
            <a:noAutofit/>
          </a:bodyPr>
          <a:lstStyle/>
          <a:p>
            <a:r>
              <a:rPr lang="en-US" sz="2400" dirty="0" smtClean="0"/>
              <a:t>A </a:t>
            </a:r>
            <a:r>
              <a:rPr lang="en-US" sz="2400" dirty="0"/>
              <a:t>bucket is </a:t>
            </a:r>
            <a:r>
              <a:rPr lang="en-US" sz="2400" b="1" dirty="0"/>
              <a:t>located in a specific geographic location and eventually replicated for fault </a:t>
            </a:r>
            <a:r>
              <a:rPr lang="en-US" sz="2400" b="1" dirty="0" smtClean="0"/>
              <a:t>tolerance</a:t>
            </a:r>
            <a:r>
              <a:rPr lang="en-US" sz="2400" dirty="0" smtClean="0"/>
              <a:t> </a:t>
            </a:r>
            <a:r>
              <a:rPr lang="en-US" sz="2400" dirty="0"/>
              <a:t>and better content distribution. </a:t>
            </a:r>
          </a:p>
          <a:p>
            <a:r>
              <a:rPr lang="en-US" sz="2400" dirty="0" smtClean="0"/>
              <a:t>Users </a:t>
            </a:r>
            <a:r>
              <a:rPr lang="en-US" sz="2400" b="1" dirty="0" smtClean="0"/>
              <a:t>can select the location at which to create buckets</a:t>
            </a:r>
            <a:r>
              <a:rPr lang="en-US" sz="2400" dirty="0" smtClean="0"/>
              <a:t>, </a:t>
            </a:r>
          </a:p>
          <a:p>
            <a:r>
              <a:rPr lang="en-US" sz="2400" b="1" dirty="0" smtClean="0"/>
              <a:t>By default buckets are created in Amazon’s U.S. datacenters. </a:t>
            </a:r>
          </a:p>
          <a:p>
            <a:r>
              <a:rPr lang="en-US" sz="2400" dirty="0" smtClean="0"/>
              <a:t>Once a bucket is created, </a:t>
            </a:r>
            <a:r>
              <a:rPr lang="en-US" sz="2400" b="1" dirty="0" smtClean="0"/>
              <a:t>all the objects that belong to the bucket will be stored in the same availability zone of the bucket. </a:t>
            </a:r>
          </a:p>
        </p:txBody>
      </p:sp>
      <p:sp>
        <p:nvSpPr>
          <p:cNvPr id="4" name="Date Placeholder 3"/>
          <p:cNvSpPr>
            <a:spLocks noGrp="1"/>
          </p:cNvSpPr>
          <p:nvPr>
            <p:ph type="dt" sz="half" idx="10"/>
          </p:nvPr>
        </p:nvSpPr>
        <p:spPr/>
        <p:txBody>
          <a:bodyPr/>
          <a:lstStyle/>
          <a:p>
            <a:fld id="{A08F902D-CBC6-4559-8DF4-CD70F44403F3}"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52</a:t>
            </a:fld>
            <a:endParaRPr lang="en-IN"/>
          </a:p>
        </p:txBody>
      </p:sp>
    </p:spTree>
    <p:extLst>
      <p:ext uri="{BB962C8B-B14F-4D97-AF65-F5344CB8AC3E}">
        <p14:creationId xmlns:p14="http://schemas.microsoft.com/office/powerpoint/2010/main" val="6781092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Buckets</a:t>
            </a:r>
            <a:endParaRPr lang="en-IN" dirty="0"/>
          </a:p>
        </p:txBody>
      </p:sp>
      <p:sp>
        <p:nvSpPr>
          <p:cNvPr id="3" name="Content Placeholder 2"/>
          <p:cNvSpPr>
            <a:spLocks noGrp="1"/>
          </p:cNvSpPr>
          <p:nvPr>
            <p:ph idx="1"/>
          </p:nvPr>
        </p:nvSpPr>
        <p:spPr/>
        <p:txBody>
          <a:bodyPr>
            <a:normAutofit/>
          </a:bodyPr>
          <a:lstStyle/>
          <a:p>
            <a:r>
              <a:rPr lang="en-US" sz="2400" dirty="0"/>
              <a:t>Buckets, objects, and attached metadata are made accessible through a REST interface. </a:t>
            </a:r>
            <a:endParaRPr lang="en-US" sz="2400" dirty="0" smtClean="0"/>
          </a:p>
          <a:p>
            <a:r>
              <a:rPr lang="en-US" sz="2400" dirty="0" smtClean="0"/>
              <a:t>Therefore, they </a:t>
            </a:r>
            <a:r>
              <a:rPr lang="en-US" sz="2400" dirty="0"/>
              <a:t>are </a:t>
            </a:r>
            <a:r>
              <a:rPr lang="en-US" sz="2400" b="1" dirty="0"/>
              <a:t>represented by uniform resource identifiers (URIs) under the s3.amazonaws.com domain.</a:t>
            </a:r>
          </a:p>
          <a:p>
            <a:r>
              <a:rPr lang="en-US" sz="2400" dirty="0"/>
              <a:t>All the operations are then performed </a:t>
            </a:r>
            <a:r>
              <a:rPr lang="en-US" sz="2400" b="1" dirty="0"/>
              <a:t>by expressing the entity they are directed to in the form of </a:t>
            </a:r>
            <a:r>
              <a:rPr lang="en-US" sz="2400" b="1" dirty="0" smtClean="0"/>
              <a:t>a request </a:t>
            </a:r>
            <a:r>
              <a:rPr lang="en-US" sz="2400" b="1" dirty="0"/>
              <a:t>for a URI.</a:t>
            </a:r>
          </a:p>
          <a:p>
            <a:endParaRPr lang="en-US" sz="2400" dirty="0" smtClean="0"/>
          </a:p>
          <a:p>
            <a:r>
              <a:rPr lang="en-US" sz="2400" dirty="0" smtClean="0"/>
              <a:t>One way </a:t>
            </a:r>
            <a:r>
              <a:rPr lang="en-US" sz="2400" dirty="0"/>
              <a:t>of addressing a bucket:</a:t>
            </a:r>
          </a:p>
          <a:p>
            <a:r>
              <a:rPr lang="en-US" sz="2400" dirty="0" smtClean="0"/>
              <a:t>Canonical </a:t>
            </a:r>
            <a:r>
              <a:rPr lang="en-US" sz="2400" dirty="0"/>
              <a:t>form: </a:t>
            </a:r>
            <a:r>
              <a:rPr lang="en-US" sz="2400" b="1" dirty="0">
                <a:solidFill>
                  <a:srgbClr val="FF0000"/>
                </a:solidFill>
              </a:rPr>
              <a:t>http://s3.amazonaws.com/bukect_name/. </a:t>
            </a:r>
            <a:r>
              <a:rPr lang="en-US" sz="2400" dirty="0"/>
              <a:t>The bucket name is expressed as </a:t>
            </a:r>
            <a:r>
              <a:rPr lang="en-US" sz="2400" dirty="0" smtClean="0"/>
              <a:t>a path </a:t>
            </a:r>
            <a:r>
              <a:rPr lang="en-US" sz="2400" dirty="0"/>
              <a:t>component of the domain name s3.amazonaws.com.</a:t>
            </a:r>
            <a:endParaRPr lang="en-IN" sz="2400" dirty="0"/>
          </a:p>
        </p:txBody>
      </p:sp>
      <p:sp>
        <p:nvSpPr>
          <p:cNvPr id="4" name="Date Placeholder 3"/>
          <p:cNvSpPr>
            <a:spLocks noGrp="1"/>
          </p:cNvSpPr>
          <p:nvPr>
            <p:ph type="dt" sz="half" idx="10"/>
          </p:nvPr>
        </p:nvSpPr>
        <p:spPr/>
        <p:txBody>
          <a:bodyPr/>
          <a:lstStyle/>
          <a:p>
            <a:fld id="{E8D84186-5CE8-4F65-95F2-DDF2A2C5BCF4}"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53</a:t>
            </a:fld>
            <a:endParaRPr lang="en-IN"/>
          </a:p>
        </p:txBody>
      </p:sp>
    </p:spTree>
    <p:extLst>
      <p:ext uri="{BB962C8B-B14F-4D97-AF65-F5344CB8AC3E}">
        <p14:creationId xmlns:p14="http://schemas.microsoft.com/office/powerpoint/2010/main" val="7603286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Buckets</a:t>
            </a:r>
            <a:endParaRPr lang="en-IN" dirty="0"/>
          </a:p>
        </p:txBody>
      </p:sp>
      <p:sp>
        <p:nvSpPr>
          <p:cNvPr id="3" name="Content Placeholder 2"/>
          <p:cNvSpPr>
            <a:spLocks noGrp="1"/>
          </p:cNvSpPr>
          <p:nvPr>
            <p:ph idx="1"/>
          </p:nvPr>
        </p:nvSpPr>
        <p:spPr/>
        <p:txBody>
          <a:bodyPr>
            <a:noAutofit/>
          </a:bodyPr>
          <a:lstStyle/>
          <a:p>
            <a:r>
              <a:rPr lang="en-US" sz="2400" b="1" dirty="0" smtClean="0">
                <a:solidFill>
                  <a:srgbClr val="FF0000"/>
                </a:solidFill>
              </a:rPr>
              <a:t>Users </a:t>
            </a:r>
            <a:r>
              <a:rPr lang="en-US" sz="2400" b="1" dirty="0">
                <a:solidFill>
                  <a:srgbClr val="FF0000"/>
                </a:solidFill>
              </a:rPr>
              <a:t>create a bucket by sending a PUT request </a:t>
            </a:r>
            <a:r>
              <a:rPr lang="en-US" sz="2400" b="1" dirty="0"/>
              <a:t>to http://s3.amazonaws.com/ with </a:t>
            </a:r>
            <a:endParaRPr lang="en-US" sz="2400" b="1" dirty="0" smtClean="0"/>
          </a:p>
          <a:p>
            <a:r>
              <a:rPr lang="en-US" sz="2400" b="1" dirty="0" smtClean="0"/>
              <a:t>the </a:t>
            </a:r>
            <a:r>
              <a:rPr lang="en-US" sz="2400" b="1" dirty="0"/>
              <a:t>name of the bucket and, </a:t>
            </a:r>
            <a:endParaRPr lang="en-US" sz="2400" b="1" dirty="0" smtClean="0"/>
          </a:p>
          <a:p>
            <a:r>
              <a:rPr lang="en-US" sz="2400" b="1" dirty="0" smtClean="0"/>
              <a:t>if </a:t>
            </a:r>
            <a:r>
              <a:rPr lang="en-US" sz="2400" b="1" dirty="0"/>
              <a:t>they want to specify the availability zone, </a:t>
            </a:r>
            <a:endParaRPr lang="en-US" sz="2400" b="1" dirty="0" smtClean="0"/>
          </a:p>
          <a:p>
            <a:r>
              <a:rPr lang="en-US" sz="2400" b="1" dirty="0" smtClean="0"/>
              <a:t>additional </a:t>
            </a:r>
            <a:r>
              <a:rPr lang="en-US" sz="2400" b="1" dirty="0"/>
              <a:t>information about the preferred location. </a:t>
            </a:r>
            <a:endParaRPr lang="en-US" sz="2400" b="1" dirty="0" smtClean="0"/>
          </a:p>
        </p:txBody>
      </p:sp>
      <p:sp>
        <p:nvSpPr>
          <p:cNvPr id="4" name="Date Placeholder 3"/>
          <p:cNvSpPr>
            <a:spLocks noGrp="1"/>
          </p:cNvSpPr>
          <p:nvPr>
            <p:ph type="dt" sz="half" idx="10"/>
          </p:nvPr>
        </p:nvSpPr>
        <p:spPr/>
        <p:txBody>
          <a:bodyPr/>
          <a:lstStyle/>
          <a:p>
            <a:fld id="{7A3C8217-13D8-48F5-97CF-38A3BDC7CA5A}"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54</a:t>
            </a:fld>
            <a:endParaRPr lang="en-IN"/>
          </a:p>
        </p:txBody>
      </p:sp>
    </p:spTree>
    <p:extLst>
      <p:ext uri="{BB962C8B-B14F-4D97-AF65-F5344CB8AC3E}">
        <p14:creationId xmlns:p14="http://schemas.microsoft.com/office/powerpoint/2010/main" val="24538924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Buckets</a:t>
            </a:r>
            <a:endParaRPr lang="en-IN" dirty="0"/>
          </a:p>
        </p:txBody>
      </p:sp>
      <p:sp>
        <p:nvSpPr>
          <p:cNvPr id="3" name="Content Placeholder 2"/>
          <p:cNvSpPr>
            <a:spLocks noGrp="1"/>
          </p:cNvSpPr>
          <p:nvPr>
            <p:ph idx="1"/>
          </p:nvPr>
        </p:nvSpPr>
        <p:spPr/>
        <p:txBody>
          <a:bodyPr>
            <a:noAutofit/>
          </a:bodyPr>
          <a:lstStyle/>
          <a:p>
            <a:r>
              <a:rPr lang="en-US" sz="2400" b="1" dirty="0" smtClean="0">
                <a:solidFill>
                  <a:srgbClr val="FF0000"/>
                </a:solidFill>
              </a:rPr>
              <a:t>The </a:t>
            </a:r>
            <a:r>
              <a:rPr lang="en-US" sz="2400" b="1" dirty="0">
                <a:solidFill>
                  <a:srgbClr val="FF0000"/>
                </a:solidFill>
              </a:rPr>
              <a:t>content of a bucket can be listed by sending a GET </a:t>
            </a:r>
            <a:r>
              <a:rPr lang="en-US" sz="2400" b="1" dirty="0"/>
              <a:t>request specifying the name of the bucket. </a:t>
            </a:r>
          </a:p>
          <a:p>
            <a:endParaRPr lang="en-US" sz="2400" dirty="0" smtClean="0"/>
          </a:p>
        </p:txBody>
      </p:sp>
      <p:sp>
        <p:nvSpPr>
          <p:cNvPr id="4" name="Date Placeholder 3"/>
          <p:cNvSpPr>
            <a:spLocks noGrp="1"/>
          </p:cNvSpPr>
          <p:nvPr>
            <p:ph type="dt" sz="half" idx="10"/>
          </p:nvPr>
        </p:nvSpPr>
        <p:spPr/>
        <p:txBody>
          <a:bodyPr/>
          <a:lstStyle/>
          <a:p>
            <a:fld id="{8FEEF59B-7EFE-4D39-9776-2BE548BD84E6}"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55</a:t>
            </a:fld>
            <a:endParaRPr lang="en-IN"/>
          </a:p>
        </p:txBody>
      </p:sp>
    </p:spTree>
    <p:extLst>
      <p:ext uri="{BB962C8B-B14F-4D97-AF65-F5344CB8AC3E}">
        <p14:creationId xmlns:p14="http://schemas.microsoft.com/office/powerpoint/2010/main" val="17599162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Buckets</a:t>
            </a:r>
            <a:endParaRPr lang="en-IN" dirty="0"/>
          </a:p>
        </p:txBody>
      </p:sp>
      <p:sp>
        <p:nvSpPr>
          <p:cNvPr id="3" name="Content Placeholder 2"/>
          <p:cNvSpPr>
            <a:spLocks noGrp="1"/>
          </p:cNvSpPr>
          <p:nvPr>
            <p:ph idx="1"/>
          </p:nvPr>
        </p:nvSpPr>
        <p:spPr/>
        <p:txBody>
          <a:bodyPr>
            <a:normAutofit/>
          </a:bodyPr>
          <a:lstStyle/>
          <a:p>
            <a:r>
              <a:rPr lang="en-US" sz="2400" b="1" dirty="0" smtClean="0"/>
              <a:t>Once </a:t>
            </a:r>
            <a:r>
              <a:rPr lang="en-US" sz="2400" b="1" dirty="0"/>
              <a:t>created, the bucket cannot be renamed or relocated</a:t>
            </a:r>
            <a:r>
              <a:rPr lang="en-US" sz="2400" dirty="0" smtClean="0"/>
              <a:t>.</a:t>
            </a:r>
          </a:p>
          <a:p>
            <a:r>
              <a:rPr lang="en-US" sz="2400" dirty="0" smtClean="0"/>
              <a:t> </a:t>
            </a:r>
            <a:r>
              <a:rPr lang="en-US" sz="2400" dirty="0"/>
              <a:t>If it is necessary to do so, </a:t>
            </a:r>
            <a:r>
              <a:rPr lang="en-US" sz="2400" b="1" dirty="0">
                <a:solidFill>
                  <a:srgbClr val="FF0000"/>
                </a:solidFill>
              </a:rPr>
              <a:t>the bucket needs to be deleted and recreated. </a:t>
            </a:r>
            <a:endParaRPr lang="en-US" sz="2400" b="1" dirty="0" smtClean="0">
              <a:solidFill>
                <a:srgbClr val="FF0000"/>
              </a:solidFill>
            </a:endParaRPr>
          </a:p>
          <a:p>
            <a:r>
              <a:rPr lang="en-US" sz="2400" b="1" dirty="0" smtClean="0"/>
              <a:t>The </a:t>
            </a:r>
            <a:r>
              <a:rPr lang="en-US" sz="2400" b="1" dirty="0"/>
              <a:t>deletion of a bucket is performed by a DELETE request, </a:t>
            </a:r>
            <a:r>
              <a:rPr lang="en-US" sz="2400" b="1" dirty="0">
                <a:solidFill>
                  <a:srgbClr val="FF0000"/>
                </a:solidFill>
              </a:rPr>
              <a:t>which can be successful if and only if the bucket is empty</a:t>
            </a:r>
            <a:endParaRPr lang="en-IN" sz="2400" b="1" dirty="0">
              <a:solidFill>
                <a:srgbClr val="FF0000"/>
              </a:solidFill>
            </a:endParaRPr>
          </a:p>
        </p:txBody>
      </p:sp>
      <p:sp>
        <p:nvSpPr>
          <p:cNvPr id="4" name="Date Placeholder 3"/>
          <p:cNvSpPr>
            <a:spLocks noGrp="1"/>
          </p:cNvSpPr>
          <p:nvPr>
            <p:ph type="dt" sz="half" idx="10"/>
          </p:nvPr>
        </p:nvSpPr>
        <p:spPr/>
        <p:txBody>
          <a:bodyPr/>
          <a:lstStyle/>
          <a:p>
            <a:fld id="{6653DF2D-9D7C-4AB1-A7AA-4BAB603DFF6D}"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56</a:t>
            </a:fld>
            <a:endParaRPr lang="en-IN"/>
          </a:p>
        </p:txBody>
      </p:sp>
    </p:spTree>
    <p:extLst>
      <p:ext uri="{BB962C8B-B14F-4D97-AF65-F5344CB8AC3E}">
        <p14:creationId xmlns:p14="http://schemas.microsoft.com/office/powerpoint/2010/main" val="39106032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IN" dirty="0"/>
          </a:p>
        </p:txBody>
      </p:sp>
      <p:sp>
        <p:nvSpPr>
          <p:cNvPr id="3" name="Content Placeholder 2"/>
          <p:cNvSpPr>
            <a:spLocks noGrp="1"/>
          </p:cNvSpPr>
          <p:nvPr>
            <p:ph idx="1"/>
          </p:nvPr>
        </p:nvSpPr>
        <p:spPr/>
        <p:txBody>
          <a:bodyPr>
            <a:normAutofit/>
          </a:bodyPr>
          <a:lstStyle/>
          <a:p>
            <a:r>
              <a:rPr lang="en-US" sz="2400" dirty="0" smtClean="0"/>
              <a:t>Objects </a:t>
            </a:r>
            <a:r>
              <a:rPr lang="en-US" sz="2400" dirty="0"/>
              <a:t>constitute </a:t>
            </a:r>
            <a:r>
              <a:rPr lang="en-US" sz="2400" b="1" dirty="0"/>
              <a:t>the content elements stored in S3. </a:t>
            </a:r>
            <a:endParaRPr lang="en-US" sz="2400" b="1" dirty="0" smtClean="0"/>
          </a:p>
          <a:p>
            <a:r>
              <a:rPr lang="en-US" sz="2400" dirty="0" smtClean="0"/>
              <a:t>An </a:t>
            </a:r>
            <a:r>
              <a:rPr lang="en-US" sz="2400" dirty="0"/>
              <a:t>object is </a:t>
            </a:r>
            <a:r>
              <a:rPr lang="en-US" sz="2400" b="1" dirty="0"/>
              <a:t>identified by a name that needs to be unique within the bucket</a:t>
            </a:r>
            <a:r>
              <a:rPr lang="en-US" sz="2400" dirty="0"/>
              <a:t> in which the content is stored. </a:t>
            </a:r>
            <a:endParaRPr lang="en-US" sz="2400" dirty="0" smtClean="0"/>
          </a:p>
          <a:p>
            <a:r>
              <a:rPr lang="en-US" sz="2400" b="1" dirty="0"/>
              <a:t>Users either store files or push to the S3 text stream </a:t>
            </a:r>
            <a:r>
              <a:rPr lang="en-US" sz="2400" dirty="0"/>
              <a:t>representing the object’s content. </a:t>
            </a:r>
          </a:p>
          <a:p>
            <a:endParaRPr lang="en-US" sz="2400" dirty="0" smtClean="0"/>
          </a:p>
        </p:txBody>
      </p:sp>
      <p:sp>
        <p:nvSpPr>
          <p:cNvPr id="4" name="Date Placeholder 3"/>
          <p:cNvSpPr>
            <a:spLocks noGrp="1"/>
          </p:cNvSpPr>
          <p:nvPr>
            <p:ph type="dt" sz="half" idx="10"/>
          </p:nvPr>
        </p:nvSpPr>
        <p:spPr/>
        <p:txBody>
          <a:bodyPr/>
          <a:lstStyle/>
          <a:p>
            <a:fld id="{54F757A4-223A-47CC-8623-4C065B9AAA31}"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57</a:t>
            </a:fld>
            <a:endParaRPr lang="en-IN"/>
          </a:p>
        </p:txBody>
      </p:sp>
    </p:spTree>
    <p:extLst>
      <p:ext uri="{BB962C8B-B14F-4D97-AF65-F5344CB8AC3E}">
        <p14:creationId xmlns:p14="http://schemas.microsoft.com/office/powerpoint/2010/main" val="28351292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IN" dirty="0"/>
          </a:p>
        </p:txBody>
      </p:sp>
      <p:sp>
        <p:nvSpPr>
          <p:cNvPr id="3" name="Content Placeholder 2"/>
          <p:cNvSpPr>
            <a:spLocks noGrp="1"/>
          </p:cNvSpPr>
          <p:nvPr>
            <p:ph idx="1"/>
          </p:nvPr>
        </p:nvSpPr>
        <p:spPr/>
        <p:txBody>
          <a:bodyPr>
            <a:normAutofit/>
          </a:bodyPr>
          <a:lstStyle/>
          <a:p>
            <a:r>
              <a:rPr lang="en-US" sz="2400" b="1" dirty="0" smtClean="0"/>
              <a:t>The </a:t>
            </a:r>
            <a:r>
              <a:rPr lang="en-US" sz="2400" b="1" dirty="0"/>
              <a:t>name cannot be longer than 1,024 bytes when encoded in UTF-8, and it allows almost any character. </a:t>
            </a:r>
            <a:endParaRPr lang="en-US" sz="2400" b="1" dirty="0" smtClean="0"/>
          </a:p>
          <a:p>
            <a:r>
              <a:rPr lang="en-US" sz="2400" dirty="0" smtClean="0"/>
              <a:t>Since </a:t>
            </a:r>
            <a:r>
              <a:rPr lang="en-US" sz="2400" dirty="0"/>
              <a:t>buckets </a:t>
            </a:r>
            <a:r>
              <a:rPr lang="en-US" sz="2400" b="1" dirty="0"/>
              <a:t>do not support nesting, even characters normally used as path separators are allowed. </a:t>
            </a:r>
            <a:endParaRPr lang="en-US" sz="2400" b="1" dirty="0" smtClean="0"/>
          </a:p>
          <a:p>
            <a:r>
              <a:rPr lang="en-US" sz="2400" dirty="0" smtClean="0"/>
              <a:t>This </a:t>
            </a:r>
            <a:r>
              <a:rPr lang="en-US" sz="2400" b="1" dirty="0"/>
              <a:t>actually compensates for the lack of a structured file system, since directories can be emulated by properly naming objects.</a:t>
            </a:r>
            <a:endParaRPr lang="en-IN" sz="2400" b="1" dirty="0"/>
          </a:p>
        </p:txBody>
      </p:sp>
      <p:sp>
        <p:nvSpPr>
          <p:cNvPr id="4" name="Date Placeholder 3"/>
          <p:cNvSpPr>
            <a:spLocks noGrp="1"/>
          </p:cNvSpPr>
          <p:nvPr>
            <p:ph type="dt" sz="half" idx="10"/>
          </p:nvPr>
        </p:nvSpPr>
        <p:spPr/>
        <p:txBody>
          <a:bodyPr/>
          <a:lstStyle/>
          <a:p>
            <a:fld id="{60031D66-17E6-4A14-8AFB-5926C87862C0}"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58</a:t>
            </a:fld>
            <a:endParaRPr lang="en-IN"/>
          </a:p>
        </p:txBody>
      </p:sp>
    </p:spTree>
    <p:extLst>
      <p:ext uri="{BB962C8B-B14F-4D97-AF65-F5344CB8AC3E}">
        <p14:creationId xmlns:p14="http://schemas.microsoft.com/office/powerpoint/2010/main" val="21064213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IN" dirty="0"/>
          </a:p>
        </p:txBody>
      </p:sp>
      <p:sp>
        <p:nvSpPr>
          <p:cNvPr id="3" name="Content Placeholder 2"/>
          <p:cNvSpPr>
            <a:spLocks noGrp="1"/>
          </p:cNvSpPr>
          <p:nvPr>
            <p:ph idx="1"/>
          </p:nvPr>
        </p:nvSpPr>
        <p:spPr/>
        <p:txBody>
          <a:bodyPr>
            <a:normAutofit/>
          </a:bodyPr>
          <a:lstStyle/>
          <a:p>
            <a:r>
              <a:rPr lang="en-US" sz="2400" b="1" dirty="0">
                <a:solidFill>
                  <a:srgbClr val="FF0000"/>
                </a:solidFill>
              </a:rPr>
              <a:t>Users create an object via a PUT request that specifies </a:t>
            </a:r>
            <a:endParaRPr lang="en-US" sz="2400" b="1" dirty="0" smtClean="0">
              <a:solidFill>
                <a:srgbClr val="FF0000"/>
              </a:solidFill>
            </a:endParaRPr>
          </a:p>
          <a:p>
            <a:r>
              <a:rPr lang="en-US" sz="2400" b="1" dirty="0" smtClean="0"/>
              <a:t>the </a:t>
            </a:r>
            <a:r>
              <a:rPr lang="en-US" sz="2400" b="1" dirty="0"/>
              <a:t>name of the object together </a:t>
            </a:r>
            <a:endParaRPr lang="en-US" sz="2400" b="1" dirty="0" smtClean="0"/>
          </a:p>
          <a:p>
            <a:r>
              <a:rPr lang="en-US" sz="2400" b="1" dirty="0" smtClean="0"/>
              <a:t>with </a:t>
            </a:r>
            <a:r>
              <a:rPr lang="en-US" sz="2400" b="1" dirty="0"/>
              <a:t>the bucket name, </a:t>
            </a:r>
            <a:endParaRPr lang="en-US" sz="2400" b="1" dirty="0" smtClean="0"/>
          </a:p>
          <a:p>
            <a:r>
              <a:rPr lang="en-US" sz="2400" b="1" dirty="0" smtClean="0"/>
              <a:t>its </a:t>
            </a:r>
            <a:r>
              <a:rPr lang="en-US" sz="2400" b="1" dirty="0"/>
              <a:t>contents, and </a:t>
            </a:r>
            <a:endParaRPr lang="en-US" sz="2400" b="1" dirty="0" smtClean="0"/>
          </a:p>
          <a:p>
            <a:r>
              <a:rPr lang="en-US" sz="2400" b="1" dirty="0" smtClean="0"/>
              <a:t>additional </a:t>
            </a:r>
            <a:r>
              <a:rPr lang="en-US" sz="2400" b="1" dirty="0"/>
              <a:t>properties. </a:t>
            </a:r>
            <a:endParaRPr lang="en-US" sz="2400" b="1" dirty="0" smtClean="0"/>
          </a:p>
        </p:txBody>
      </p:sp>
      <p:sp>
        <p:nvSpPr>
          <p:cNvPr id="4" name="Date Placeholder 3"/>
          <p:cNvSpPr>
            <a:spLocks noGrp="1"/>
          </p:cNvSpPr>
          <p:nvPr>
            <p:ph type="dt" sz="half" idx="10"/>
          </p:nvPr>
        </p:nvSpPr>
        <p:spPr/>
        <p:txBody>
          <a:bodyPr/>
          <a:lstStyle/>
          <a:p>
            <a:fld id="{88FE5B4B-ED4B-4024-A420-6D86008AB057}"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59</a:t>
            </a:fld>
            <a:endParaRPr lang="en-IN"/>
          </a:p>
        </p:txBody>
      </p:sp>
    </p:spTree>
    <p:extLst>
      <p:ext uri="{BB962C8B-B14F-4D97-AF65-F5344CB8AC3E}">
        <p14:creationId xmlns:p14="http://schemas.microsoft.com/office/powerpoint/2010/main" val="3832329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Architecture</a:t>
            </a:r>
            <a:endParaRPr lang="en-IN" dirty="0"/>
          </a:p>
        </p:txBody>
      </p:sp>
      <p:sp>
        <p:nvSpPr>
          <p:cNvPr id="3" name="Content Placeholder 2"/>
          <p:cNvSpPr>
            <a:spLocks noGrp="1"/>
          </p:cNvSpPr>
          <p:nvPr>
            <p:ph idx="1"/>
          </p:nvPr>
        </p:nvSpPr>
        <p:spPr>
          <a:xfrm>
            <a:off x="395536" y="1340768"/>
            <a:ext cx="8229600" cy="5517232"/>
          </a:xfrm>
        </p:spPr>
        <p:txBody>
          <a:bodyPr>
            <a:noAutofit/>
          </a:bodyPr>
          <a:lstStyle/>
          <a:p>
            <a:r>
              <a:rPr lang="en-IN" sz="2400" dirty="0" smtClean="0">
                <a:solidFill>
                  <a:schemeClr val="accent1"/>
                </a:solidFill>
              </a:rPr>
              <a:t>SQS </a:t>
            </a:r>
            <a:r>
              <a:rPr lang="en-IN" sz="2400" dirty="0">
                <a:solidFill>
                  <a:schemeClr val="accent1"/>
                </a:solidFill>
              </a:rPr>
              <a:t>stands for Simple </a:t>
            </a:r>
            <a:r>
              <a:rPr lang="en-IN" sz="2400" dirty="0" smtClean="0">
                <a:solidFill>
                  <a:schemeClr val="accent1"/>
                </a:solidFill>
              </a:rPr>
              <a:t>Queue Service</a:t>
            </a:r>
            <a:r>
              <a:rPr lang="en-IN" sz="2400" dirty="0"/>
              <a:t>, and its job is to ensure a reliable </a:t>
            </a:r>
            <a:r>
              <a:rPr lang="en-IN" sz="2400" dirty="0">
                <a:solidFill>
                  <a:schemeClr val="accent1"/>
                </a:solidFill>
              </a:rPr>
              <a:t>message service between two processes</a:t>
            </a:r>
            <a:r>
              <a:rPr lang="en-IN" sz="2400" dirty="0"/>
              <a:t>. The message </a:t>
            </a:r>
            <a:r>
              <a:rPr lang="en-IN" sz="2400" dirty="0" smtClean="0"/>
              <a:t>can be </a:t>
            </a:r>
            <a:r>
              <a:rPr lang="en-IN" sz="2400" dirty="0"/>
              <a:t>kept reliably even when the receiver processes are not running. </a:t>
            </a:r>
            <a:endParaRPr lang="en-IN" sz="2400" dirty="0" smtClean="0"/>
          </a:p>
          <a:p>
            <a:r>
              <a:rPr lang="en-IN" sz="2400" dirty="0" smtClean="0"/>
              <a:t>Users </a:t>
            </a:r>
            <a:r>
              <a:rPr lang="en-IN" sz="2400" dirty="0"/>
              <a:t>can </a:t>
            </a:r>
            <a:r>
              <a:rPr lang="en-IN" sz="2400" dirty="0">
                <a:solidFill>
                  <a:schemeClr val="accent1"/>
                </a:solidFill>
              </a:rPr>
              <a:t>access their </a:t>
            </a:r>
            <a:r>
              <a:rPr lang="en-IN" sz="2400" dirty="0" smtClean="0">
                <a:solidFill>
                  <a:schemeClr val="accent1"/>
                </a:solidFill>
              </a:rPr>
              <a:t>objects through </a:t>
            </a:r>
            <a:r>
              <a:rPr lang="en-IN" sz="2400" dirty="0">
                <a:solidFill>
                  <a:schemeClr val="accent1"/>
                </a:solidFill>
              </a:rPr>
              <a:t>SOAP with either browsers or other client programs which support the SOAP standard.</a:t>
            </a:r>
          </a:p>
          <a:p>
            <a:endParaRPr lang="en-IN" sz="2400" dirty="0"/>
          </a:p>
        </p:txBody>
      </p:sp>
      <p:sp>
        <p:nvSpPr>
          <p:cNvPr id="4" name="Date Placeholder 3"/>
          <p:cNvSpPr>
            <a:spLocks noGrp="1"/>
          </p:cNvSpPr>
          <p:nvPr>
            <p:ph type="dt" sz="half" idx="10"/>
          </p:nvPr>
        </p:nvSpPr>
        <p:spPr/>
        <p:txBody>
          <a:bodyPr/>
          <a:lstStyle/>
          <a:p>
            <a:fld id="{6DF96222-2013-4B53-8E39-01D2D1645FB9}"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9009675-7638-4C9C-9A8D-D68E2E13A863}" type="slidenum">
              <a:rPr lang="en-IN" smtClean="0"/>
              <a:t>6</a:t>
            </a:fld>
            <a:endParaRPr lang="en-IN"/>
          </a:p>
        </p:txBody>
      </p:sp>
    </p:spTree>
    <p:extLst>
      <p:ext uri="{BB962C8B-B14F-4D97-AF65-F5344CB8AC3E}">
        <p14:creationId xmlns:p14="http://schemas.microsoft.com/office/powerpoint/2010/main" val="20269121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IN" dirty="0"/>
          </a:p>
        </p:txBody>
      </p:sp>
      <p:sp>
        <p:nvSpPr>
          <p:cNvPr id="3" name="Content Placeholder 2"/>
          <p:cNvSpPr>
            <a:spLocks noGrp="1"/>
          </p:cNvSpPr>
          <p:nvPr>
            <p:ph idx="1"/>
          </p:nvPr>
        </p:nvSpPr>
        <p:spPr/>
        <p:txBody>
          <a:bodyPr>
            <a:normAutofit/>
          </a:bodyPr>
          <a:lstStyle/>
          <a:p>
            <a:r>
              <a:rPr lang="en-US" sz="2400" dirty="0" smtClean="0"/>
              <a:t>The </a:t>
            </a:r>
            <a:r>
              <a:rPr lang="en-US" sz="2400" dirty="0"/>
              <a:t>maximum size of an object is 5 GB. </a:t>
            </a:r>
            <a:endParaRPr lang="en-US" sz="2400" dirty="0" smtClean="0"/>
          </a:p>
          <a:p>
            <a:r>
              <a:rPr lang="en-US" sz="2400" dirty="0" smtClean="0"/>
              <a:t>Once </a:t>
            </a:r>
            <a:r>
              <a:rPr lang="en-US" sz="2400" dirty="0"/>
              <a:t>an object is created, </a:t>
            </a:r>
            <a:r>
              <a:rPr lang="en-US" sz="2400" b="1" dirty="0" smtClean="0">
                <a:solidFill>
                  <a:srgbClr val="FF0000"/>
                </a:solidFill>
              </a:rPr>
              <a:t>it </a:t>
            </a:r>
            <a:r>
              <a:rPr lang="en-US" sz="2400" b="1" dirty="0">
                <a:solidFill>
                  <a:srgbClr val="FF0000"/>
                </a:solidFill>
              </a:rPr>
              <a:t>cannot be </a:t>
            </a:r>
            <a:endParaRPr lang="en-US" sz="2400" b="1" dirty="0" smtClean="0">
              <a:solidFill>
                <a:srgbClr val="FF0000"/>
              </a:solidFill>
            </a:endParaRPr>
          </a:p>
          <a:p>
            <a:r>
              <a:rPr lang="en-US" sz="2400" b="1" dirty="0" smtClean="0">
                <a:solidFill>
                  <a:srgbClr val="FF0000"/>
                </a:solidFill>
              </a:rPr>
              <a:t>modified</a:t>
            </a:r>
            <a:r>
              <a:rPr lang="en-US" sz="2400" b="1" dirty="0">
                <a:solidFill>
                  <a:srgbClr val="FF0000"/>
                </a:solidFill>
              </a:rPr>
              <a:t>, </a:t>
            </a:r>
            <a:endParaRPr lang="en-US" sz="2400" b="1" dirty="0" smtClean="0">
              <a:solidFill>
                <a:srgbClr val="FF0000"/>
              </a:solidFill>
            </a:endParaRPr>
          </a:p>
          <a:p>
            <a:r>
              <a:rPr lang="en-US" sz="2400" b="1" dirty="0" smtClean="0">
                <a:solidFill>
                  <a:srgbClr val="FF0000"/>
                </a:solidFill>
              </a:rPr>
              <a:t>renamed</a:t>
            </a:r>
            <a:r>
              <a:rPr lang="en-US" sz="2400" b="1" dirty="0">
                <a:solidFill>
                  <a:srgbClr val="FF0000"/>
                </a:solidFill>
              </a:rPr>
              <a:t>, or </a:t>
            </a:r>
            <a:endParaRPr lang="en-US" sz="2400" b="1" dirty="0" smtClean="0">
              <a:solidFill>
                <a:srgbClr val="FF0000"/>
              </a:solidFill>
            </a:endParaRPr>
          </a:p>
          <a:p>
            <a:r>
              <a:rPr lang="en-US" sz="2400" b="1" dirty="0" smtClean="0">
                <a:solidFill>
                  <a:srgbClr val="FF0000"/>
                </a:solidFill>
              </a:rPr>
              <a:t>moved </a:t>
            </a:r>
            <a:r>
              <a:rPr lang="en-US" sz="2400" b="1" dirty="0">
                <a:solidFill>
                  <a:srgbClr val="FF0000"/>
                </a:solidFill>
              </a:rPr>
              <a:t>into another bucket.</a:t>
            </a:r>
            <a:r>
              <a:rPr lang="en-US" sz="2400" dirty="0"/>
              <a:t> </a:t>
            </a:r>
            <a:endParaRPr lang="en-US" sz="2400" dirty="0" smtClean="0"/>
          </a:p>
        </p:txBody>
      </p:sp>
      <p:sp>
        <p:nvSpPr>
          <p:cNvPr id="4" name="Date Placeholder 3"/>
          <p:cNvSpPr>
            <a:spLocks noGrp="1"/>
          </p:cNvSpPr>
          <p:nvPr>
            <p:ph type="dt" sz="half" idx="10"/>
          </p:nvPr>
        </p:nvSpPr>
        <p:spPr/>
        <p:txBody>
          <a:bodyPr/>
          <a:lstStyle/>
          <a:p>
            <a:fld id="{A46EB03C-4F02-40D6-BC74-B96AA01F29BF}"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60</a:t>
            </a:fld>
            <a:endParaRPr lang="en-IN"/>
          </a:p>
        </p:txBody>
      </p:sp>
    </p:spTree>
    <p:extLst>
      <p:ext uri="{BB962C8B-B14F-4D97-AF65-F5344CB8AC3E}">
        <p14:creationId xmlns:p14="http://schemas.microsoft.com/office/powerpoint/2010/main" val="22512938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IN" dirty="0"/>
          </a:p>
        </p:txBody>
      </p:sp>
      <p:sp>
        <p:nvSpPr>
          <p:cNvPr id="3" name="Content Placeholder 2"/>
          <p:cNvSpPr>
            <a:spLocks noGrp="1"/>
          </p:cNvSpPr>
          <p:nvPr>
            <p:ph idx="1"/>
          </p:nvPr>
        </p:nvSpPr>
        <p:spPr/>
        <p:txBody>
          <a:bodyPr>
            <a:normAutofit/>
          </a:bodyPr>
          <a:lstStyle/>
          <a:p>
            <a:r>
              <a:rPr lang="en-US" sz="2400" dirty="0" smtClean="0"/>
              <a:t>It </a:t>
            </a:r>
            <a:r>
              <a:rPr lang="en-US" sz="2400" dirty="0"/>
              <a:t>is possible to </a:t>
            </a:r>
            <a:r>
              <a:rPr lang="en-US" sz="2400" b="1" dirty="0"/>
              <a:t>retrieve an object via a GET request; </a:t>
            </a:r>
            <a:endParaRPr lang="en-US" sz="2400" b="1" dirty="0" smtClean="0"/>
          </a:p>
          <a:p>
            <a:r>
              <a:rPr lang="en-US" sz="2400" dirty="0" smtClean="0"/>
              <a:t>Deleting </a:t>
            </a:r>
            <a:r>
              <a:rPr lang="en-US" sz="2400" dirty="0"/>
              <a:t>an object is performed via </a:t>
            </a:r>
            <a:r>
              <a:rPr lang="en-US" sz="2400" b="1" dirty="0"/>
              <a:t>a DELETE request.</a:t>
            </a:r>
            <a:endParaRPr lang="en-IN" sz="2400" b="1" dirty="0"/>
          </a:p>
        </p:txBody>
      </p:sp>
      <p:sp>
        <p:nvSpPr>
          <p:cNvPr id="4" name="Date Placeholder 3"/>
          <p:cNvSpPr>
            <a:spLocks noGrp="1"/>
          </p:cNvSpPr>
          <p:nvPr>
            <p:ph type="dt" sz="half" idx="10"/>
          </p:nvPr>
        </p:nvSpPr>
        <p:spPr/>
        <p:txBody>
          <a:bodyPr/>
          <a:lstStyle/>
          <a:p>
            <a:fld id="{85F931BA-5246-44E6-9CDF-6FF5E3836F13}"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61</a:t>
            </a:fld>
            <a:endParaRPr lang="en-IN"/>
          </a:p>
        </p:txBody>
      </p:sp>
    </p:spTree>
    <p:extLst>
      <p:ext uri="{BB962C8B-B14F-4D97-AF65-F5344CB8AC3E}">
        <p14:creationId xmlns:p14="http://schemas.microsoft.com/office/powerpoint/2010/main" val="18810695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IN" dirty="0"/>
          </a:p>
        </p:txBody>
      </p:sp>
      <p:sp>
        <p:nvSpPr>
          <p:cNvPr id="3" name="Content Placeholder 2"/>
          <p:cNvSpPr>
            <a:spLocks noGrp="1"/>
          </p:cNvSpPr>
          <p:nvPr>
            <p:ph idx="1"/>
          </p:nvPr>
        </p:nvSpPr>
        <p:spPr/>
        <p:txBody>
          <a:bodyPr>
            <a:normAutofit/>
          </a:bodyPr>
          <a:lstStyle/>
          <a:p>
            <a:r>
              <a:rPr lang="en-US" sz="2400" b="1" dirty="0"/>
              <a:t>Objects can be tagged with metadata</a:t>
            </a:r>
            <a:r>
              <a:rPr lang="en-US" sz="2400" dirty="0"/>
              <a:t>, which are </a:t>
            </a:r>
            <a:r>
              <a:rPr lang="en-US" sz="2400" b="1" dirty="0"/>
              <a:t>passed as properties of the PUT request. </a:t>
            </a:r>
            <a:endParaRPr lang="en-US" sz="2400" b="1" dirty="0" smtClean="0"/>
          </a:p>
          <a:p>
            <a:r>
              <a:rPr lang="en-US" sz="2400" dirty="0" smtClean="0"/>
              <a:t>Meta Data can be retrieved </a:t>
            </a:r>
            <a:r>
              <a:rPr lang="en-US" sz="2400" dirty="0"/>
              <a:t>either </a:t>
            </a:r>
            <a:endParaRPr lang="en-US" sz="2400" dirty="0" smtClean="0"/>
          </a:p>
          <a:p>
            <a:r>
              <a:rPr lang="en-US" sz="2400" dirty="0" smtClean="0"/>
              <a:t>with </a:t>
            </a:r>
            <a:r>
              <a:rPr lang="en-US" sz="2400" dirty="0"/>
              <a:t>a GET request or </a:t>
            </a:r>
            <a:endParaRPr lang="en-US" sz="2400" dirty="0" smtClean="0"/>
          </a:p>
          <a:p>
            <a:r>
              <a:rPr lang="en-US" sz="2400" dirty="0" smtClean="0"/>
              <a:t>with </a:t>
            </a:r>
            <a:r>
              <a:rPr lang="en-US" sz="2400" dirty="0"/>
              <a:t>a HEAD request, </a:t>
            </a:r>
            <a:r>
              <a:rPr lang="en-US" sz="2400" b="1" dirty="0"/>
              <a:t>which only returns the object’s metadata without the content.</a:t>
            </a:r>
            <a:endParaRPr lang="en-IN" sz="2400" b="1" dirty="0"/>
          </a:p>
        </p:txBody>
      </p:sp>
      <p:sp>
        <p:nvSpPr>
          <p:cNvPr id="4" name="Date Placeholder 3"/>
          <p:cNvSpPr>
            <a:spLocks noGrp="1"/>
          </p:cNvSpPr>
          <p:nvPr>
            <p:ph type="dt" sz="half" idx="10"/>
          </p:nvPr>
        </p:nvSpPr>
        <p:spPr/>
        <p:txBody>
          <a:bodyPr/>
          <a:lstStyle/>
          <a:p>
            <a:fld id="{9126B9D1-016A-4456-954D-A1BEB1C721DA}"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62</a:t>
            </a:fld>
            <a:endParaRPr lang="en-IN"/>
          </a:p>
        </p:txBody>
      </p:sp>
    </p:spTree>
    <p:extLst>
      <p:ext uri="{BB962C8B-B14F-4D97-AF65-F5344CB8AC3E}">
        <p14:creationId xmlns:p14="http://schemas.microsoft.com/office/powerpoint/2010/main" val="37094492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 control and </a:t>
            </a:r>
            <a:r>
              <a:rPr lang="en-US" dirty="0" smtClean="0"/>
              <a:t>security of Buckets and Objects </a:t>
            </a:r>
            <a:endParaRPr lang="en-IN" dirty="0"/>
          </a:p>
        </p:txBody>
      </p:sp>
      <p:sp>
        <p:nvSpPr>
          <p:cNvPr id="3" name="Content Placeholder 2"/>
          <p:cNvSpPr>
            <a:spLocks noGrp="1"/>
          </p:cNvSpPr>
          <p:nvPr>
            <p:ph idx="1"/>
          </p:nvPr>
        </p:nvSpPr>
        <p:spPr/>
        <p:txBody>
          <a:bodyPr>
            <a:normAutofit/>
          </a:bodyPr>
          <a:lstStyle/>
          <a:p>
            <a:r>
              <a:rPr lang="en-US" sz="2400" b="1" dirty="0" smtClean="0"/>
              <a:t>Amazon </a:t>
            </a:r>
            <a:r>
              <a:rPr lang="en-US" sz="2400" b="1" dirty="0"/>
              <a:t>S3 allows controlling the access to buckets and objects by means of Access Control Policies (ACPs). </a:t>
            </a:r>
            <a:endParaRPr lang="en-US" sz="2400" b="1" dirty="0" smtClean="0"/>
          </a:p>
          <a:p>
            <a:r>
              <a:rPr lang="en-US" sz="2400" dirty="0" smtClean="0"/>
              <a:t>An </a:t>
            </a:r>
            <a:r>
              <a:rPr lang="en-US" sz="2400" dirty="0"/>
              <a:t>ACP is a </a:t>
            </a:r>
            <a:r>
              <a:rPr lang="en-US" sz="2400" b="1" dirty="0"/>
              <a:t>set of grant permissions that are attached to a resource</a:t>
            </a:r>
            <a:r>
              <a:rPr lang="en-US" sz="2400" dirty="0"/>
              <a:t> expressed by means of </a:t>
            </a:r>
            <a:r>
              <a:rPr lang="en-US" sz="2400" b="1" dirty="0"/>
              <a:t>an XML configuration file. </a:t>
            </a:r>
            <a:endParaRPr lang="en-US" sz="2400" b="1" dirty="0" smtClean="0"/>
          </a:p>
          <a:p>
            <a:endParaRPr lang="en-US" dirty="0" smtClean="0"/>
          </a:p>
        </p:txBody>
      </p:sp>
      <p:sp>
        <p:nvSpPr>
          <p:cNvPr id="4" name="Date Placeholder 3"/>
          <p:cNvSpPr>
            <a:spLocks noGrp="1"/>
          </p:cNvSpPr>
          <p:nvPr>
            <p:ph type="dt" sz="half" idx="10"/>
          </p:nvPr>
        </p:nvSpPr>
        <p:spPr/>
        <p:txBody>
          <a:bodyPr/>
          <a:lstStyle/>
          <a:p>
            <a:fld id="{991EA4CB-8E83-4A16-BDFF-9524840C23E2}"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63</a:t>
            </a:fld>
            <a:endParaRPr lang="en-IN"/>
          </a:p>
        </p:txBody>
      </p:sp>
    </p:spTree>
    <p:extLst>
      <p:ext uri="{BB962C8B-B14F-4D97-AF65-F5344CB8AC3E}">
        <p14:creationId xmlns:p14="http://schemas.microsoft.com/office/powerpoint/2010/main" val="35553208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 control and </a:t>
            </a:r>
            <a:r>
              <a:rPr lang="en-US" dirty="0" smtClean="0"/>
              <a:t>security of Buckets and Objects </a:t>
            </a:r>
            <a:endParaRPr lang="en-IN" dirty="0"/>
          </a:p>
        </p:txBody>
      </p:sp>
      <p:sp>
        <p:nvSpPr>
          <p:cNvPr id="3" name="Content Placeholder 2"/>
          <p:cNvSpPr>
            <a:spLocks noGrp="1"/>
          </p:cNvSpPr>
          <p:nvPr>
            <p:ph idx="1"/>
          </p:nvPr>
        </p:nvSpPr>
        <p:spPr/>
        <p:txBody>
          <a:bodyPr>
            <a:normAutofit/>
          </a:bodyPr>
          <a:lstStyle/>
          <a:p>
            <a:r>
              <a:rPr lang="en-US" sz="2400" dirty="0" smtClean="0"/>
              <a:t>Currently</a:t>
            </a:r>
            <a:r>
              <a:rPr lang="en-US" sz="2400" dirty="0"/>
              <a:t>, five different permissions can be used: </a:t>
            </a:r>
            <a:endParaRPr lang="en-US" sz="2400" dirty="0" smtClean="0"/>
          </a:p>
          <a:p>
            <a:pPr marL="457200" indent="-457200">
              <a:buFont typeface="+mj-lt"/>
              <a:buAutoNum type="arabicParenR"/>
            </a:pPr>
            <a:r>
              <a:rPr lang="en-US" sz="2400" dirty="0" smtClean="0"/>
              <a:t>READ </a:t>
            </a:r>
            <a:r>
              <a:rPr lang="en-US" sz="2400" dirty="0"/>
              <a:t>allows the grantee to </a:t>
            </a:r>
            <a:r>
              <a:rPr lang="en-US" sz="2400" b="1" dirty="0"/>
              <a:t>retrieve an object and its metadata </a:t>
            </a:r>
            <a:r>
              <a:rPr lang="en-US" sz="2400" dirty="0"/>
              <a:t>and to list the content of a bucket as well as getting its metadata. </a:t>
            </a:r>
            <a:endParaRPr lang="en-US" sz="2400" dirty="0" smtClean="0"/>
          </a:p>
          <a:p>
            <a:pPr marL="457200" indent="-457200">
              <a:buFont typeface="+mj-lt"/>
              <a:buAutoNum type="arabicParenR"/>
            </a:pPr>
            <a:r>
              <a:rPr lang="en-US" sz="2400" dirty="0" smtClean="0"/>
              <a:t>WRITE </a:t>
            </a:r>
            <a:r>
              <a:rPr lang="en-US" sz="2400" dirty="0"/>
              <a:t>allows the grantee </a:t>
            </a:r>
            <a:r>
              <a:rPr lang="en-US" sz="2400" b="1" dirty="0"/>
              <a:t>to add an object to a bucket as well </a:t>
            </a:r>
            <a:r>
              <a:rPr lang="en-US" sz="2400" b="1" dirty="0" smtClean="0"/>
              <a:t>remove </a:t>
            </a:r>
            <a:r>
              <a:rPr lang="en-US" sz="2400" b="1" dirty="0"/>
              <a:t>it.</a:t>
            </a:r>
            <a:r>
              <a:rPr lang="en-US" sz="2400" dirty="0"/>
              <a:t> </a:t>
            </a:r>
            <a:endParaRPr lang="en-US" sz="2400" dirty="0" smtClean="0"/>
          </a:p>
          <a:p>
            <a:pPr marL="457200" indent="-457200">
              <a:buFont typeface="+mj-lt"/>
              <a:buAutoNum type="arabicParenR"/>
            </a:pPr>
            <a:r>
              <a:rPr lang="en-US" sz="2400" dirty="0" smtClean="0"/>
              <a:t>READ_ACP </a:t>
            </a:r>
            <a:r>
              <a:rPr lang="en-US" sz="2400" dirty="0"/>
              <a:t>allows the grantee </a:t>
            </a:r>
            <a:r>
              <a:rPr lang="en-US" sz="2400" b="1" dirty="0"/>
              <a:t>to read the ACP of a resource</a:t>
            </a:r>
            <a:r>
              <a:rPr lang="en-US" sz="2400" dirty="0"/>
              <a:t>. </a:t>
            </a:r>
            <a:endParaRPr lang="en-US" sz="2400" dirty="0" smtClean="0"/>
          </a:p>
          <a:p>
            <a:pPr marL="457200" indent="-457200">
              <a:buFont typeface="+mj-lt"/>
              <a:buAutoNum type="arabicParenR"/>
            </a:pPr>
            <a:r>
              <a:rPr lang="en-US" sz="2400" dirty="0" smtClean="0"/>
              <a:t>WRITE_ACP </a:t>
            </a:r>
            <a:r>
              <a:rPr lang="en-US" sz="2400" dirty="0"/>
              <a:t>allows the grantee to </a:t>
            </a:r>
            <a:r>
              <a:rPr lang="en-US" sz="2400" b="1" dirty="0"/>
              <a:t>modify the ACP of a resource. </a:t>
            </a:r>
            <a:endParaRPr lang="en-US" sz="2400" b="1" dirty="0" smtClean="0"/>
          </a:p>
          <a:p>
            <a:pPr marL="457200" indent="-457200">
              <a:buFont typeface="+mj-lt"/>
              <a:buAutoNum type="arabicParenR"/>
            </a:pPr>
            <a:r>
              <a:rPr lang="en-US" sz="2400" dirty="0" smtClean="0"/>
              <a:t>FULL_CONTROL </a:t>
            </a:r>
            <a:r>
              <a:rPr lang="en-US" sz="2400" dirty="0"/>
              <a:t>grants </a:t>
            </a:r>
            <a:r>
              <a:rPr lang="en-US" sz="2400" b="1" dirty="0"/>
              <a:t>all of the preceding permissions.</a:t>
            </a:r>
            <a:endParaRPr lang="en-IN" sz="2400" b="1" dirty="0"/>
          </a:p>
        </p:txBody>
      </p:sp>
      <p:sp>
        <p:nvSpPr>
          <p:cNvPr id="4" name="Date Placeholder 3"/>
          <p:cNvSpPr>
            <a:spLocks noGrp="1"/>
          </p:cNvSpPr>
          <p:nvPr>
            <p:ph type="dt" sz="half" idx="10"/>
          </p:nvPr>
        </p:nvSpPr>
        <p:spPr/>
        <p:txBody>
          <a:bodyPr/>
          <a:lstStyle/>
          <a:p>
            <a:fld id="{4669885F-91B4-4E2F-B365-BDBDB9254CAB}"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64</a:t>
            </a:fld>
            <a:endParaRPr lang="en-IN"/>
          </a:p>
        </p:txBody>
      </p:sp>
    </p:spTree>
    <p:extLst>
      <p:ext uri="{BB962C8B-B14F-4D97-AF65-F5344CB8AC3E}">
        <p14:creationId xmlns:p14="http://schemas.microsoft.com/office/powerpoint/2010/main" val="19700674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elastic block store</a:t>
            </a:r>
            <a:endParaRPr lang="en-IN" dirty="0"/>
          </a:p>
        </p:txBody>
      </p:sp>
      <p:sp>
        <p:nvSpPr>
          <p:cNvPr id="3" name="Content Placeholder 2"/>
          <p:cNvSpPr>
            <a:spLocks noGrp="1"/>
          </p:cNvSpPr>
          <p:nvPr>
            <p:ph idx="1"/>
          </p:nvPr>
        </p:nvSpPr>
        <p:spPr/>
        <p:txBody>
          <a:bodyPr>
            <a:normAutofit/>
          </a:bodyPr>
          <a:lstStyle/>
          <a:p>
            <a:r>
              <a:rPr lang="en-US" sz="2400" dirty="0" smtClean="0"/>
              <a:t>The Amazon Elastic Block Store (EBS) allows AWS users to </a:t>
            </a:r>
            <a:r>
              <a:rPr lang="en-US" sz="2400" b="1" dirty="0" smtClean="0"/>
              <a:t>provide EC2 instances with persistent storage </a:t>
            </a:r>
          </a:p>
          <a:p>
            <a:r>
              <a:rPr lang="en-US" sz="2400" b="1" dirty="0" smtClean="0"/>
              <a:t>in the form of volumes that can be mounted at instance startup. </a:t>
            </a:r>
          </a:p>
          <a:p>
            <a:endParaRPr lang="en-US" sz="2400" dirty="0" smtClean="0"/>
          </a:p>
          <a:p>
            <a:r>
              <a:rPr lang="en-US" sz="2400" dirty="0" smtClean="0"/>
              <a:t>They </a:t>
            </a:r>
            <a:r>
              <a:rPr lang="en-US" sz="2400" b="1" dirty="0" smtClean="0"/>
              <a:t>accommodate up to 1 TB of space and are accessed through a block device interface</a:t>
            </a:r>
            <a:r>
              <a:rPr lang="en-US" sz="2400" dirty="0" smtClean="0"/>
              <a:t>, thus allowing users to format them according to the needs of the instance they are connected to (raw storage, file system, or other). </a:t>
            </a:r>
          </a:p>
        </p:txBody>
      </p:sp>
      <p:sp>
        <p:nvSpPr>
          <p:cNvPr id="4" name="Date Placeholder 3"/>
          <p:cNvSpPr>
            <a:spLocks noGrp="1"/>
          </p:cNvSpPr>
          <p:nvPr>
            <p:ph type="dt" sz="half" idx="10"/>
          </p:nvPr>
        </p:nvSpPr>
        <p:spPr/>
        <p:txBody>
          <a:bodyPr/>
          <a:lstStyle/>
          <a:p>
            <a:fld id="{FDEA368D-7761-4404-868C-880368596925}"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65</a:t>
            </a:fld>
            <a:endParaRPr lang="en-IN"/>
          </a:p>
        </p:txBody>
      </p:sp>
    </p:spTree>
    <p:extLst>
      <p:ext uri="{BB962C8B-B14F-4D97-AF65-F5344CB8AC3E}">
        <p14:creationId xmlns:p14="http://schemas.microsoft.com/office/powerpoint/2010/main" val="6880848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elastic block store</a:t>
            </a:r>
            <a:endParaRPr lang="en-IN" dirty="0"/>
          </a:p>
        </p:txBody>
      </p:sp>
      <p:sp>
        <p:nvSpPr>
          <p:cNvPr id="3" name="Content Placeholder 2"/>
          <p:cNvSpPr>
            <a:spLocks noGrp="1"/>
          </p:cNvSpPr>
          <p:nvPr>
            <p:ph idx="1"/>
          </p:nvPr>
        </p:nvSpPr>
        <p:spPr/>
        <p:txBody>
          <a:bodyPr>
            <a:normAutofit/>
          </a:bodyPr>
          <a:lstStyle/>
          <a:p>
            <a:r>
              <a:rPr lang="en-US" sz="2400" dirty="0" smtClean="0"/>
              <a:t>The content of an </a:t>
            </a:r>
            <a:r>
              <a:rPr lang="en-US" sz="2400" b="1" dirty="0" smtClean="0"/>
              <a:t>EBS volume survives the instance life cycle and is persisted into S3. </a:t>
            </a:r>
          </a:p>
          <a:p>
            <a:r>
              <a:rPr lang="en-US" sz="2400" dirty="0" smtClean="0"/>
              <a:t>EBS volumes can be cloned, used as boot partitions, and constitute durable storage since they rely on S3 and it is possible to take incremental snapshots of their content.</a:t>
            </a:r>
            <a:endParaRPr lang="en-IN" sz="2400" dirty="0"/>
          </a:p>
        </p:txBody>
      </p:sp>
      <p:sp>
        <p:nvSpPr>
          <p:cNvPr id="4" name="Date Placeholder 3"/>
          <p:cNvSpPr>
            <a:spLocks noGrp="1"/>
          </p:cNvSpPr>
          <p:nvPr>
            <p:ph type="dt" sz="half" idx="10"/>
          </p:nvPr>
        </p:nvSpPr>
        <p:spPr/>
        <p:txBody>
          <a:bodyPr/>
          <a:lstStyle/>
          <a:p>
            <a:fld id="{DA5370FB-A2C4-46A9-A193-82F200DF7EAB}"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66</a:t>
            </a:fld>
            <a:endParaRPr lang="en-IN"/>
          </a:p>
        </p:txBody>
      </p:sp>
    </p:spTree>
    <p:extLst>
      <p:ext uri="{BB962C8B-B14F-4D97-AF65-F5344CB8AC3E}">
        <p14:creationId xmlns:p14="http://schemas.microsoft.com/office/powerpoint/2010/main" val="19970655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S3 </a:t>
            </a:r>
            <a:r>
              <a:rPr lang="en-IN" dirty="0" err="1" smtClean="0"/>
              <a:t>vs</a:t>
            </a:r>
            <a:r>
              <a:rPr lang="en-IN" dirty="0" smtClean="0"/>
              <a:t> EBS</a:t>
            </a:r>
            <a:endParaRPr lang="en-IN" dirty="0"/>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fld id="{A44F5E4B-1C00-4D15-836A-758583742CDE}"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67</a:t>
            </a:fld>
            <a:endParaRPr lang="en-IN"/>
          </a:p>
        </p:txBody>
      </p:sp>
    </p:spTree>
    <p:extLst>
      <p:ext uri="{BB962C8B-B14F-4D97-AF65-F5344CB8AC3E}">
        <p14:creationId xmlns:p14="http://schemas.microsoft.com/office/powerpoint/2010/main" val="35053097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Accessibility</a:t>
            </a:r>
            <a:endParaRPr lang="en-IN" dirty="0"/>
          </a:p>
        </p:txBody>
      </p:sp>
      <p:sp>
        <p:nvSpPr>
          <p:cNvPr id="3" name="Content Placeholder 2"/>
          <p:cNvSpPr>
            <a:spLocks noGrp="1"/>
          </p:cNvSpPr>
          <p:nvPr>
            <p:ph idx="1"/>
          </p:nvPr>
        </p:nvSpPr>
        <p:spPr>
          <a:xfrm>
            <a:off x="457200" y="1196752"/>
            <a:ext cx="8229600" cy="4525963"/>
          </a:xfrm>
        </p:spPr>
        <p:txBody>
          <a:bodyPr>
            <a:noAutofit/>
          </a:bodyPr>
          <a:lstStyle/>
          <a:p>
            <a:r>
              <a:rPr lang="en-US" sz="2400" dirty="0"/>
              <a:t>EBS is specifically meant for EC2 (Elastic Computing Cloud) instances and is not accessible unless mounted to one.</a:t>
            </a:r>
            <a:br>
              <a:rPr lang="en-US" sz="2400" dirty="0"/>
            </a:br>
            <a:endParaRPr lang="en-US" sz="2400" dirty="0" smtClean="0"/>
          </a:p>
          <a:p>
            <a:r>
              <a:rPr lang="en-US" sz="2400" dirty="0" smtClean="0"/>
              <a:t>The </a:t>
            </a:r>
            <a:r>
              <a:rPr lang="en-US" sz="2400" dirty="0"/>
              <a:t>data stored in EBS is </a:t>
            </a:r>
            <a:r>
              <a:rPr lang="en-US" sz="2400" b="1" dirty="0"/>
              <a:t>only accessible by the instance to which it is connected to.</a:t>
            </a:r>
            <a:endParaRPr lang="en-IN" sz="2400" b="1" dirty="0"/>
          </a:p>
          <a:p>
            <a:pPr marL="0" indent="0">
              <a:buNone/>
            </a:pPr>
            <a:r>
              <a:rPr lang="en-US" sz="2400" dirty="0" smtClean="0"/>
              <a:t>				</a:t>
            </a:r>
          </a:p>
          <a:p>
            <a:pPr marL="0" indent="0">
              <a:buNone/>
            </a:pPr>
            <a:r>
              <a:rPr lang="en-US" sz="2400" dirty="0"/>
              <a:t>	</a:t>
            </a:r>
            <a:r>
              <a:rPr lang="en-US" sz="2400" dirty="0" smtClean="0"/>
              <a:t>			VS</a:t>
            </a:r>
            <a:r>
              <a:rPr lang="en-US" sz="2400" dirty="0"/>
              <a:t/>
            </a:r>
            <a:br>
              <a:rPr lang="en-US" sz="2400" dirty="0"/>
            </a:br>
            <a:endParaRPr lang="en-US" sz="2400" dirty="0" smtClean="0"/>
          </a:p>
          <a:p>
            <a:r>
              <a:rPr lang="en-US" sz="2400" dirty="0" smtClean="0"/>
              <a:t>The </a:t>
            </a:r>
            <a:r>
              <a:rPr lang="en-US" sz="2400" dirty="0"/>
              <a:t>files within an S3 bucket are stored in an unstructured manner and </a:t>
            </a:r>
            <a:r>
              <a:rPr lang="en-US" sz="2400" b="1" dirty="0"/>
              <a:t>can be retrieved using HTTP protocols and even with </a:t>
            </a:r>
            <a:r>
              <a:rPr lang="en-US" sz="2400" b="1" dirty="0" err="1" smtClean="0"/>
              <a:t>BitTorrent</a:t>
            </a:r>
            <a:r>
              <a:rPr lang="en-US" sz="2400" b="1" dirty="0" smtClean="0"/>
              <a:t>.</a:t>
            </a:r>
          </a:p>
          <a:p>
            <a:r>
              <a:rPr lang="en-US" sz="2400" dirty="0"/>
              <a:t>Many sites use S3 to hold most of their files </a:t>
            </a:r>
            <a:r>
              <a:rPr lang="en-US" sz="2400" b="1" dirty="0"/>
              <a:t>because of its accessibility to HTTP clients</a:t>
            </a:r>
            <a:r>
              <a:rPr lang="en-US" sz="2400" dirty="0"/>
              <a:t>; web browsers for example</a:t>
            </a:r>
            <a:r>
              <a:rPr lang="en-US" sz="2400" dirty="0" smtClean="0"/>
              <a:t>.</a:t>
            </a:r>
            <a:endParaRPr lang="en-IN" sz="2400" b="1" dirty="0"/>
          </a:p>
        </p:txBody>
      </p:sp>
      <p:sp>
        <p:nvSpPr>
          <p:cNvPr id="4" name="Date Placeholder 3"/>
          <p:cNvSpPr>
            <a:spLocks noGrp="1"/>
          </p:cNvSpPr>
          <p:nvPr>
            <p:ph type="dt" sz="half" idx="10"/>
          </p:nvPr>
        </p:nvSpPr>
        <p:spPr/>
        <p:txBody>
          <a:bodyPr/>
          <a:lstStyle/>
          <a:p>
            <a:fld id="{7A5B8336-0278-41CA-BA0A-C8F50BDCF97A}"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68</a:t>
            </a:fld>
            <a:endParaRPr lang="en-IN"/>
          </a:p>
        </p:txBody>
      </p:sp>
    </p:spTree>
    <p:extLst>
      <p:ext uri="{BB962C8B-B14F-4D97-AF65-F5344CB8AC3E}">
        <p14:creationId xmlns:p14="http://schemas.microsoft.com/office/powerpoint/2010/main" val="27538847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Storage </a:t>
            </a:r>
            <a:r>
              <a:rPr lang="en-US" b="1" dirty="0" smtClean="0"/>
              <a:t>type</a:t>
            </a:r>
            <a:endParaRPr lang="en-IN" dirty="0"/>
          </a:p>
        </p:txBody>
      </p:sp>
      <p:sp>
        <p:nvSpPr>
          <p:cNvPr id="3" name="Content Placeholder 2"/>
          <p:cNvSpPr>
            <a:spLocks noGrp="1"/>
          </p:cNvSpPr>
          <p:nvPr>
            <p:ph idx="1"/>
          </p:nvPr>
        </p:nvSpPr>
        <p:spPr/>
        <p:txBody>
          <a:bodyPr>
            <a:normAutofit lnSpcReduction="10000"/>
          </a:bodyPr>
          <a:lstStyle/>
          <a:p>
            <a:pPr fontAlgn="base"/>
            <a:r>
              <a:rPr lang="en-US" sz="2400" dirty="0" smtClean="0"/>
              <a:t>Amazon </a:t>
            </a:r>
            <a:r>
              <a:rPr lang="en-US" sz="2400" dirty="0"/>
              <a:t>Simple Storage Service is </a:t>
            </a:r>
            <a:r>
              <a:rPr lang="en-US" sz="2400" b="1" dirty="0"/>
              <a:t>object storage designed for storing large numbers of user files and backups</a:t>
            </a:r>
            <a:r>
              <a:rPr lang="en-US" sz="2400" dirty="0"/>
              <a:t> whereas </a:t>
            </a:r>
            <a:endParaRPr lang="en-US" sz="2400" dirty="0" smtClean="0"/>
          </a:p>
          <a:p>
            <a:pPr fontAlgn="base"/>
            <a:endParaRPr lang="en-US" sz="2400" dirty="0" smtClean="0"/>
          </a:p>
          <a:p>
            <a:pPr marL="0" indent="0" fontAlgn="base">
              <a:buNone/>
            </a:pPr>
            <a:r>
              <a:rPr lang="en-US" sz="2400" dirty="0" smtClean="0"/>
              <a:t>			</a:t>
            </a:r>
            <a:r>
              <a:rPr lang="en-US" sz="2400" b="1" dirty="0" smtClean="0"/>
              <a:t>VS</a:t>
            </a:r>
          </a:p>
          <a:p>
            <a:pPr marL="0" indent="0" fontAlgn="base">
              <a:buNone/>
            </a:pPr>
            <a:endParaRPr lang="en-US" sz="2400" b="1" dirty="0"/>
          </a:p>
          <a:p>
            <a:pPr fontAlgn="base"/>
            <a:r>
              <a:rPr lang="en-US" sz="2400" dirty="0" smtClean="0"/>
              <a:t>Elastic </a:t>
            </a:r>
            <a:r>
              <a:rPr lang="en-US" sz="2400" dirty="0"/>
              <a:t>block storage is </a:t>
            </a:r>
            <a:r>
              <a:rPr lang="en-US" sz="2400" b="1" dirty="0"/>
              <a:t>block storage for Amazon EC2 </a:t>
            </a:r>
            <a:r>
              <a:rPr lang="en-US" sz="2400" dirty="0"/>
              <a:t>compute </a:t>
            </a:r>
            <a:r>
              <a:rPr lang="en-US" sz="2400" dirty="0" smtClean="0"/>
              <a:t>instances</a:t>
            </a:r>
          </a:p>
          <a:p>
            <a:pPr fontAlgn="base"/>
            <a:endParaRPr lang="en-US" sz="2400" dirty="0" smtClean="0"/>
          </a:p>
          <a:p>
            <a:pPr fontAlgn="base"/>
            <a:r>
              <a:rPr lang="en-US" sz="2400" dirty="0" smtClean="0"/>
              <a:t>It </a:t>
            </a:r>
            <a:r>
              <a:rPr lang="en-US" sz="2400" dirty="0"/>
              <a:t>is just </a:t>
            </a:r>
            <a:r>
              <a:rPr lang="en-US" sz="2400" b="1" dirty="0"/>
              <a:t>similar to hard </a:t>
            </a:r>
            <a:r>
              <a:rPr lang="en-US" sz="2400" b="1" dirty="0" smtClean="0"/>
              <a:t>disks </a:t>
            </a:r>
            <a:r>
              <a:rPr lang="en-US" sz="2400" b="1" dirty="0"/>
              <a:t>attached to your computers or laptops, but the only difference is that it is used for virtualized instances</a:t>
            </a:r>
            <a:r>
              <a:rPr lang="en-US" sz="2400" dirty="0"/>
              <a:t>.</a:t>
            </a:r>
          </a:p>
          <a:p>
            <a:endParaRPr lang="en-IN" dirty="0"/>
          </a:p>
        </p:txBody>
      </p:sp>
      <p:sp>
        <p:nvSpPr>
          <p:cNvPr id="4" name="Date Placeholder 3"/>
          <p:cNvSpPr>
            <a:spLocks noGrp="1"/>
          </p:cNvSpPr>
          <p:nvPr>
            <p:ph type="dt" sz="half" idx="10"/>
          </p:nvPr>
        </p:nvSpPr>
        <p:spPr/>
        <p:txBody>
          <a:bodyPr/>
          <a:lstStyle/>
          <a:p>
            <a:fld id="{30AFF066-947A-405D-A595-0746E5017E9A}"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69</a:t>
            </a:fld>
            <a:endParaRPr lang="en-IN"/>
          </a:p>
        </p:txBody>
      </p:sp>
    </p:spTree>
    <p:extLst>
      <p:ext uri="{BB962C8B-B14F-4D97-AF65-F5344CB8AC3E}">
        <p14:creationId xmlns:p14="http://schemas.microsoft.com/office/powerpoint/2010/main" val="1815982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AWS Offerings</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4478" t="31255" r="9612" b="27122"/>
          <a:stretch>
            <a:fillRect/>
          </a:stretch>
        </p:blipFill>
        <p:spPr bwMode="auto">
          <a:xfrm>
            <a:off x="215900" y="1864643"/>
            <a:ext cx="8785225"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931C9A9D-5407-4CCC-88FC-AEAF8DAF1594}" type="datetime1">
              <a:rPr lang="en-IN" smtClean="0"/>
              <a:t>12-02-2024</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B9009675-7638-4C9C-9A8D-D68E2E13A863}" type="slidenum">
              <a:rPr lang="en-IN" smtClean="0"/>
              <a:t>7</a:t>
            </a:fld>
            <a:endParaRPr lang="en-IN"/>
          </a:p>
        </p:txBody>
      </p:sp>
    </p:spTree>
    <p:extLst>
      <p:ext uri="{BB962C8B-B14F-4D97-AF65-F5344CB8AC3E}">
        <p14:creationId xmlns:p14="http://schemas.microsoft.com/office/powerpoint/2010/main" val="212327916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Storage </a:t>
            </a:r>
            <a:r>
              <a:rPr lang="en-US" b="1" dirty="0" smtClean="0"/>
              <a:t>type</a:t>
            </a:r>
            <a:endParaRPr lang="en-IN" dirty="0"/>
          </a:p>
        </p:txBody>
      </p:sp>
      <p:sp>
        <p:nvSpPr>
          <p:cNvPr id="3" name="Content Placeholder 2"/>
          <p:cNvSpPr>
            <a:spLocks noGrp="1"/>
          </p:cNvSpPr>
          <p:nvPr>
            <p:ph idx="1"/>
          </p:nvPr>
        </p:nvSpPr>
        <p:spPr/>
        <p:txBody>
          <a:bodyPr>
            <a:normAutofit/>
          </a:bodyPr>
          <a:lstStyle/>
          <a:p>
            <a:pPr fontAlgn="base"/>
            <a:r>
              <a:rPr lang="en-US" sz="2400" dirty="0"/>
              <a:t>With EBS, </a:t>
            </a:r>
            <a:r>
              <a:rPr lang="en-US" sz="2400" b="1" dirty="0"/>
              <a:t>a volume can be mounted on an EC2 instance and it would appear just like a hard disk partition. </a:t>
            </a:r>
            <a:endParaRPr lang="en-US" sz="2400" b="1" dirty="0" smtClean="0"/>
          </a:p>
          <a:p>
            <a:pPr fontAlgn="base"/>
            <a:endParaRPr lang="en-US" sz="2400" dirty="0" smtClean="0"/>
          </a:p>
          <a:p>
            <a:pPr fontAlgn="base"/>
            <a:r>
              <a:rPr lang="en-US" sz="2400" dirty="0" smtClean="0"/>
              <a:t>It </a:t>
            </a:r>
            <a:r>
              <a:rPr lang="en-US" sz="2400" dirty="0"/>
              <a:t>can be formatted with any file system and </a:t>
            </a:r>
            <a:r>
              <a:rPr lang="en-US" sz="2400" b="1" dirty="0"/>
              <a:t>files can be written or read by the EC2 instance just like it would to a hard drive.</a:t>
            </a:r>
            <a:br>
              <a:rPr lang="en-US" sz="2400" b="1" dirty="0"/>
            </a:br>
            <a:r>
              <a:rPr lang="en-US" sz="2400" dirty="0"/>
              <a:t/>
            </a:r>
            <a:br>
              <a:rPr lang="en-US" sz="2400" dirty="0"/>
            </a:br>
            <a:endParaRPr lang="en-IN" dirty="0"/>
          </a:p>
        </p:txBody>
      </p:sp>
      <p:sp>
        <p:nvSpPr>
          <p:cNvPr id="4" name="Date Placeholder 3"/>
          <p:cNvSpPr>
            <a:spLocks noGrp="1"/>
          </p:cNvSpPr>
          <p:nvPr>
            <p:ph type="dt" sz="half" idx="10"/>
          </p:nvPr>
        </p:nvSpPr>
        <p:spPr/>
        <p:txBody>
          <a:bodyPr/>
          <a:lstStyle/>
          <a:p>
            <a:fld id="{2FE411E7-5F88-49BA-B511-487C582CF397}"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70</a:t>
            </a:fld>
            <a:endParaRPr lang="en-IN"/>
          </a:p>
        </p:txBody>
      </p:sp>
    </p:spTree>
    <p:extLst>
      <p:ext uri="{BB962C8B-B14F-4D97-AF65-F5344CB8AC3E}">
        <p14:creationId xmlns:p14="http://schemas.microsoft.com/office/powerpoint/2010/main" val="23765493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Size of </a:t>
            </a:r>
            <a:r>
              <a:rPr lang="en-US" b="1" dirty="0" smtClean="0"/>
              <a:t>data</a:t>
            </a:r>
            <a:endParaRPr lang="en-IN" dirty="0"/>
          </a:p>
        </p:txBody>
      </p:sp>
      <p:sp>
        <p:nvSpPr>
          <p:cNvPr id="3" name="Content Placeholder 2"/>
          <p:cNvSpPr>
            <a:spLocks noGrp="1"/>
          </p:cNvSpPr>
          <p:nvPr>
            <p:ph idx="1"/>
          </p:nvPr>
        </p:nvSpPr>
        <p:spPr/>
        <p:txBody>
          <a:bodyPr>
            <a:normAutofit/>
          </a:bodyPr>
          <a:lstStyle/>
          <a:p>
            <a:pPr fontAlgn="base"/>
            <a:r>
              <a:rPr lang="en-US" sz="2400" dirty="0" smtClean="0"/>
              <a:t>Simple </a:t>
            </a:r>
            <a:r>
              <a:rPr lang="en-US" sz="2400" dirty="0"/>
              <a:t>storage service (S3) can store large amounts as compared to EBS. </a:t>
            </a:r>
            <a:endParaRPr lang="en-US" sz="2400" dirty="0" smtClean="0"/>
          </a:p>
          <a:p>
            <a:pPr fontAlgn="base"/>
            <a:r>
              <a:rPr lang="en-US" sz="2400" dirty="0" smtClean="0"/>
              <a:t>With </a:t>
            </a:r>
            <a:r>
              <a:rPr lang="en-US" sz="2400" dirty="0"/>
              <a:t>S3, </a:t>
            </a:r>
            <a:r>
              <a:rPr lang="en-US" sz="2400" b="1" dirty="0"/>
              <a:t>the standard limit is </a:t>
            </a:r>
            <a:r>
              <a:rPr lang="en-US" sz="2400" b="1" dirty="0" smtClean="0"/>
              <a:t>of 100 </a:t>
            </a:r>
            <a:r>
              <a:rPr lang="en-US" sz="2400" b="1" dirty="0"/>
              <a:t>buckets and each bucket has got an unlimited data capacity</a:t>
            </a:r>
            <a:r>
              <a:rPr lang="en-US" sz="2400" dirty="0"/>
              <a:t> </a:t>
            </a:r>
            <a:r>
              <a:rPr lang="en-US" sz="2400" dirty="0" smtClean="0"/>
              <a:t>whereas </a:t>
            </a:r>
          </a:p>
          <a:p>
            <a:pPr marL="1828800" lvl="4" indent="0" fontAlgn="base">
              <a:buNone/>
            </a:pPr>
            <a:endParaRPr lang="en-US" sz="1200" dirty="0" smtClean="0"/>
          </a:p>
          <a:p>
            <a:pPr marL="1828800" lvl="4" indent="0" fontAlgn="base">
              <a:buNone/>
            </a:pPr>
            <a:r>
              <a:rPr lang="en-US" sz="2400" b="1" dirty="0" err="1" smtClean="0"/>
              <a:t>Vs</a:t>
            </a:r>
            <a:endParaRPr lang="en-US" sz="2400" b="1" dirty="0" smtClean="0"/>
          </a:p>
          <a:p>
            <a:pPr marL="1828800" lvl="4" indent="0" fontAlgn="base">
              <a:buNone/>
            </a:pPr>
            <a:endParaRPr lang="en-US" sz="2400" b="1" dirty="0" smtClean="0"/>
          </a:p>
          <a:p>
            <a:pPr fontAlgn="base"/>
            <a:r>
              <a:rPr lang="en-US" sz="2400" dirty="0" smtClean="0"/>
              <a:t>EBS </a:t>
            </a:r>
            <a:r>
              <a:rPr lang="en-US" sz="2400" dirty="0"/>
              <a:t>has a </a:t>
            </a:r>
            <a:r>
              <a:rPr lang="en-US" sz="2400" b="1" dirty="0"/>
              <a:t>standard limit of 20 volumes and each volume can hold data up to 1TB. </a:t>
            </a:r>
            <a:endParaRPr lang="en-US" sz="2400" b="1" dirty="0" smtClean="0"/>
          </a:p>
          <a:p>
            <a:pPr fontAlgn="base"/>
            <a:r>
              <a:rPr lang="en-US" sz="2400" dirty="0" smtClean="0"/>
              <a:t>In </a:t>
            </a:r>
            <a:r>
              <a:rPr lang="en-US" sz="2400" dirty="0"/>
              <a:t>EBS there occurs an upper limit on the data storage.</a:t>
            </a:r>
          </a:p>
          <a:p>
            <a:endParaRPr lang="en-IN" dirty="0"/>
          </a:p>
        </p:txBody>
      </p:sp>
      <p:sp>
        <p:nvSpPr>
          <p:cNvPr id="4" name="Date Placeholder 3"/>
          <p:cNvSpPr>
            <a:spLocks noGrp="1"/>
          </p:cNvSpPr>
          <p:nvPr>
            <p:ph type="dt" sz="half" idx="10"/>
          </p:nvPr>
        </p:nvSpPr>
        <p:spPr/>
        <p:txBody>
          <a:bodyPr/>
          <a:lstStyle/>
          <a:p>
            <a:fld id="{711400AD-A52E-44BD-8AF9-C3C51C52183C}"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71</a:t>
            </a:fld>
            <a:endParaRPr lang="en-IN"/>
          </a:p>
        </p:txBody>
      </p:sp>
    </p:spTree>
    <p:extLst>
      <p:ext uri="{BB962C8B-B14F-4D97-AF65-F5344CB8AC3E}">
        <p14:creationId xmlns:p14="http://schemas.microsoft.com/office/powerpoint/2010/main" val="21398807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 of EBS</a:t>
            </a:r>
            <a:endParaRPr lang="en-IN" dirty="0"/>
          </a:p>
        </p:txBody>
      </p:sp>
      <p:sp>
        <p:nvSpPr>
          <p:cNvPr id="3" name="Content Placeholder 2"/>
          <p:cNvSpPr>
            <a:spLocks noGrp="1"/>
          </p:cNvSpPr>
          <p:nvPr>
            <p:ph idx="1"/>
          </p:nvPr>
        </p:nvSpPr>
        <p:spPr/>
        <p:txBody>
          <a:bodyPr>
            <a:normAutofit/>
          </a:bodyPr>
          <a:lstStyle/>
          <a:p>
            <a:pPr marL="0" indent="0">
              <a:buNone/>
            </a:pPr>
            <a:r>
              <a:rPr lang="en-US" sz="2400" dirty="0" smtClean="0"/>
              <a:t>EBS</a:t>
            </a:r>
          </a:p>
          <a:p>
            <a:r>
              <a:rPr lang="en-US" sz="2400" b="1" dirty="0" smtClean="0"/>
              <a:t>EBS Volume </a:t>
            </a:r>
            <a:r>
              <a:rPr lang="en-US" sz="2400" b="1" dirty="0"/>
              <a:t>images cannot be shared among instances</a:t>
            </a:r>
            <a:r>
              <a:rPr lang="en-US" sz="2400" dirty="0"/>
              <a:t>, </a:t>
            </a:r>
            <a:endParaRPr lang="en-US" sz="2400" dirty="0" smtClean="0"/>
          </a:p>
          <a:p>
            <a:r>
              <a:rPr lang="en-US" sz="2400" dirty="0" smtClean="0"/>
              <a:t>But </a:t>
            </a:r>
            <a:r>
              <a:rPr lang="en-US" sz="2400" b="1" dirty="0"/>
              <a:t>it is possible to attach multiple volumes to a single </a:t>
            </a:r>
            <a:r>
              <a:rPr lang="en-US" sz="2400" b="1" dirty="0" smtClean="0"/>
              <a:t>instance</a:t>
            </a:r>
          </a:p>
          <a:p>
            <a:endParaRPr lang="en-US" sz="2400" b="1" dirty="0"/>
          </a:p>
          <a:p>
            <a:r>
              <a:rPr lang="en-US" sz="2400" b="1" dirty="0"/>
              <a:t>A limitation of EBS is its inability to be used by multiple instances at once. </a:t>
            </a:r>
            <a:r>
              <a:rPr lang="en-US" sz="2400" b="1" dirty="0">
                <a:solidFill>
                  <a:srgbClr val="FF0000"/>
                </a:solidFill>
              </a:rPr>
              <a:t>Once it is mounted by an instance, no other instance can use it.</a:t>
            </a:r>
            <a:r>
              <a:rPr lang="en-US" sz="2400" dirty="0"/>
              <a:t/>
            </a:r>
            <a:br>
              <a:rPr lang="en-US" sz="2400" dirty="0"/>
            </a:br>
            <a:endParaRPr lang="en-IN" sz="2400" b="1" dirty="0"/>
          </a:p>
        </p:txBody>
      </p:sp>
      <p:sp>
        <p:nvSpPr>
          <p:cNvPr id="4" name="Date Placeholder 3"/>
          <p:cNvSpPr>
            <a:spLocks noGrp="1"/>
          </p:cNvSpPr>
          <p:nvPr>
            <p:ph type="dt" sz="half" idx="10"/>
          </p:nvPr>
        </p:nvSpPr>
        <p:spPr/>
        <p:txBody>
          <a:bodyPr/>
          <a:lstStyle/>
          <a:p>
            <a:fld id="{3F04AAF4-4E78-400C-AB88-BEF97AD699A6}"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72</a:t>
            </a:fld>
            <a:endParaRPr lang="en-IN"/>
          </a:p>
        </p:txBody>
      </p:sp>
    </p:spTree>
    <p:extLst>
      <p:ext uri="{BB962C8B-B14F-4D97-AF65-F5344CB8AC3E}">
        <p14:creationId xmlns:p14="http://schemas.microsoft.com/office/powerpoint/2010/main" val="304119380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Pros + Cons of S3</a:t>
            </a:r>
            <a:endParaRPr lang="en-IN" dirty="0"/>
          </a:p>
        </p:txBody>
      </p:sp>
      <p:sp>
        <p:nvSpPr>
          <p:cNvPr id="3" name="Content Placeholder 2"/>
          <p:cNvSpPr>
            <a:spLocks noGrp="1"/>
          </p:cNvSpPr>
          <p:nvPr>
            <p:ph idx="1"/>
          </p:nvPr>
        </p:nvSpPr>
        <p:spPr/>
        <p:txBody>
          <a:bodyPr>
            <a:normAutofit/>
          </a:bodyPr>
          <a:lstStyle/>
          <a:p>
            <a:r>
              <a:rPr lang="en-US" sz="2400" dirty="0"/>
              <a:t>With EBS, data read or write occurs almost instantly. </a:t>
            </a:r>
          </a:p>
          <a:p>
            <a:endParaRPr lang="en-US" sz="2400" dirty="0" smtClean="0"/>
          </a:p>
          <a:p>
            <a:r>
              <a:rPr lang="en-US" sz="2400" b="1" dirty="0" smtClean="0"/>
              <a:t>S3 </a:t>
            </a:r>
            <a:r>
              <a:rPr lang="en-US" sz="2400" b="1" dirty="0"/>
              <a:t>can have multiple images of its contents so it can be used by many at the same time. </a:t>
            </a:r>
            <a:endParaRPr lang="en-US" sz="2400" b="1" dirty="0" smtClean="0"/>
          </a:p>
          <a:p>
            <a:r>
              <a:rPr lang="en-US" sz="2400" dirty="0" smtClean="0"/>
              <a:t>An </a:t>
            </a:r>
            <a:r>
              <a:rPr lang="en-US" sz="2400" dirty="0"/>
              <a:t>interesting side-effect of this capability is something called </a:t>
            </a:r>
            <a:r>
              <a:rPr lang="en-US" sz="2400" b="1" dirty="0">
                <a:solidFill>
                  <a:srgbClr val="FF0000"/>
                </a:solidFill>
              </a:rPr>
              <a:t>‘eventual consistency’. </a:t>
            </a:r>
            <a:endParaRPr lang="en-US" sz="2400" b="1" dirty="0" smtClean="0">
              <a:solidFill>
                <a:srgbClr val="FF0000"/>
              </a:solidFill>
            </a:endParaRPr>
          </a:p>
          <a:p>
            <a:r>
              <a:rPr lang="en-US" sz="2400" dirty="0" smtClean="0"/>
              <a:t>With </a:t>
            </a:r>
            <a:r>
              <a:rPr lang="en-US" sz="2400" dirty="0"/>
              <a:t>S3, the changes are not written immediately so if you write something, it may not be the data that a read operation returns.</a:t>
            </a:r>
            <a:br>
              <a:rPr lang="en-US" sz="2400" dirty="0"/>
            </a:br>
            <a:endParaRPr lang="en-IN" sz="2400" b="1" dirty="0"/>
          </a:p>
        </p:txBody>
      </p:sp>
      <p:sp>
        <p:nvSpPr>
          <p:cNvPr id="4" name="Date Placeholder 3"/>
          <p:cNvSpPr>
            <a:spLocks noGrp="1"/>
          </p:cNvSpPr>
          <p:nvPr>
            <p:ph type="dt" sz="half" idx="10"/>
          </p:nvPr>
        </p:nvSpPr>
        <p:spPr/>
        <p:txBody>
          <a:bodyPr/>
          <a:lstStyle/>
          <a:p>
            <a:fld id="{5CC86798-A886-450C-8527-CCE40237DCDC}"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73</a:t>
            </a:fld>
            <a:endParaRPr lang="en-IN"/>
          </a:p>
        </p:txBody>
      </p:sp>
    </p:spTree>
    <p:extLst>
      <p:ext uri="{BB962C8B-B14F-4D97-AF65-F5344CB8AC3E}">
        <p14:creationId xmlns:p14="http://schemas.microsoft.com/office/powerpoint/2010/main" val="5524461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End of Lecture</a:t>
            </a:r>
            <a:endParaRPr lang="en-IN" dirty="0"/>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fld id="{DE2B1DD6-288F-407F-B8BA-7259C9E65126}"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74</a:t>
            </a:fld>
            <a:endParaRPr lang="en-IN"/>
          </a:p>
        </p:txBody>
      </p:sp>
    </p:spTree>
    <p:extLst>
      <p:ext uri="{BB962C8B-B14F-4D97-AF65-F5344CB8AC3E}">
        <p14:creationId xmlns:p14="http://schemas.microsoft.com/office/powerpoint/2010/main" val="42651487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Application</a:t>
            </a:r>
            <a:endParaRPr lang="en-IN" dirty="0"/>
          </a:p>
        </p:txBody>
      </p:sp>
      <p:sp>
        <p:nvSpPr>
          <p:cNvPr id="3" name="Content Placeholder 2"/>
          <p:cNvSpPr>
            <a:spLocks noGrp="1"/>
          </p:cNvSpPr>
          <p:nvPr>
            <p:ph idx="1"/>
          </p:nvPr>
        </p:nvSpPr>
        <p:spPr/>
        <p:txBody>
          <a:bodyPr>
            <a:normAutofit/>
          </a:bodyPr>
          <a:lstStyle/>
          <a:p>
            <a:pPr marL="0" indent="0" fontAlgn="base">
              <a:buNone/>
            </a:pPr>
            <a:r>
              <a:rPr lang="en-US" sz="2400" b="1" dirty="0"/>
              <a:t>Amazon S3: </a:t>
            </a:r>
            <a:endParaRPr lang="en-US" sz="2400" b="1" dirty="0" smtClean="0"/>
          </a:p>
          <a:p>
            <a:pPr fontAlgn="base"/>
            <a:r>
              <a:rPr lang="en-US" sz="2400" dirty="0" smtClean="0"/>
              <a:t>Amazon </a:t>
            </a:r>
            <a:r>
              <a:rPr lang="en-US" sz="2400" dirty="0"/>
              <a:t>S3 is a simple storage service offered by Amazon and it is useful for hosting website images and videos, data </a:t>
            </a:r>
            <a:r>
              <a:rPr lang="en-US" sz="2400" dirty="0" smtClean="0"/>
              <a:t>analytics</a:t>
            </a:r>
            <a:r>
              <a:rPr lang="en-US" sz="2400" dirty="0"/>
              <a:t>, </a:t>
            </a:r>
            <a:r>
              <a:rPr lang="en-US" sz="2400" dirty="0" err="1" smtClean="0"/>
              <a:t>etc</a:t>
            </a:r>
            <a:endParaRPr lang="en-US" sz="2400" dirty="0" smtClean="0"/>
          </a:p>
          <a:p>
            <a:pPr fontAlgn="base"/>
            <a:endParaRPr lang="en-US" sz="2400" dirty="0"/>
          </a:p>
          <a:p>
            <a:pPr marL="0" indent="0" fontAlgn="base">
              <a:buNone/>
            </a:pPr>
            <a:r>
              <a:rPr lang="en-US" sz="2400" b="1" dirty="0" smtClean="0"/>
              <a:t>EBS</a:t>
            </a:r>
          </a:p>
          <a:p>
            <a:pPr fontAlgn="base"/>
            <a:r>
              <a:rPr lang="en-US" sz="2400" dirty="0" smtClean="0"/>
              <a:t>Use </a:t>
            </a:r>
            <a:r>
              <a:rPr lang="en-US" sz="2400" dirty="0"/>
              <a:t>cases include business continuity, transactional and NO SQL database, software testing, etc.</a:t>
            </a:r>
            <a:endParaRPr lang="en-IN" sz="2400" dirty="0"/>
          </a:p>
        </p:txBody>
      </p:sp>
      <p:sp>
        <p:nvSpPr>
          <p:cNvPr id="4" name="Date Placeholder 3"/>
          <p:cNvSpPr>
            <a:spLocks noGrp="1"/>
          </p:cNvSpPr>
          <p:nvPr>
            <p:ph type="dt" sz="half" idx="10"/>
          </p:nvPr>
        </p:nvSpPr>
        <p:spPr/>
        <p:txBody>
          <a:bodyPr/>
          <a:lstStyle/>
          <a:p>
            <a:fld id="{51CF1AA4-98CF-4C51-B7AF-1E71B321EAC2}"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75</a:t>
            </a:fld>
            <a:endParaRPr lang="en-IN"/>
          </a:p>
        </p:txBody>
      </p:sp>
    </p:spTree>
    <p:extLst>
      <p:ext uri="{BB962C8B-B14F-4D97-AF65-F5344CB8AC3E}">
        <p14:creationId xmlns:p14="http://schemas.microsoft.com/office/powerpoint/2010/main" val="21691475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Application</a:t>
            </a:r>
            <a:endParaRPr lang="en-IN" dirty="0"/>
          </a:p>
        </p:txBody>
      </p:sp>
      <p:sp>
        <p:nvSpPr>
          <p:cNvPr id="3" name="Content Placeholder 2"/>
          <p:cNvSpPr>
            <a:spLocks noGrp="1"/>
          </p:cNvSpPr>
          <p:nvPr>
            <p:ph idx="1"/>
          </p:nvPr>
        </p:nvSpPr>
        <p:spPr/>
        <p:txBody>
          <a:bodyPr>
            <a:normAutofit lnSpcReduction="10000"/>
          </a:bodyPr>
          <a:lstStyle/>
          <a:p>
            <a:pPr marL="0" indent="0" fontAlgn="base">
              <a:buNone/>
            </a:pPr>
            <a:r>
              <a:rPr lang="en-US" sz="2400" b="1" dirty="0"/>
              <a:t>Amazon S3: </a:t>
            </a:r>
            <a:endParaRPr lang="en-US" sz="2400" b="1" dirty="0" smtClean="0"/>
          </a:p>
          <a:p>
            <a:pPr fontAlgn="base"/>
            <a:r>
              <a:rPr lang="en-US" sz="2400" b="1" dirty="0"/>
              <a:t>Customers of all sizes and industries can use Amazon S3 </a:t>
            </a:r>
            <a:r>
              <a:rPr lang="en-US" sz="2400" dirty="0"/>
              <a:t>to store and protect any amount of data </a:t>
            </a:r>
            <a:endParaRPr lang="en-US" sz="2400" dirty="0" smtClean="0"/>
          </a:p>
          <a:p>
            <a:pPr fontAlgn="base"/>
            <a:r>
              <a:rPr lang="en-US" sz="2400" dirty="0" smtClean="0"/>
              <a:t>S3 can be used for </a:t>
            </a:r>
            <a:r>
              <a:rPr lang="en-US" sz="2400" dirty="0"/>
              <a:t>a range of use cases, such as </a:t>
            </a:r>
            <a:endParaRPr lang="en-US" sz="2400" dirty="0" smtClean="0"/>
          </a:p>
          <a:p>
            <a:pPr fontAlgn="base"/>
            <a:r>
              <a:rPr lang="en-US" sz="2400" dirty="0" smtClean="0"/>
              <a:t>websites</a:t>
            </a:r>
            <a:r>
              <a:rPr lang="en-US" sz="2400" dirty="0"/>
              <a:t>, </a:t>
            </a:r>
            <a:endParaRPr lang="en-US" sz="2400" dirty="0" smtClean="0"/>
          </a:p>
          <a:p>
            <a:pPr fontAlgn="base"/>
            <a:r>
              <a:rPr lang="en-US" sz="2400" dirty="0" smtClean="0"/>
              <a:t>mobile </a:t>
            </a:r>
            <a:r>
              <a:rPr lang="en-US" sz="2400" dirty="0"/>
              <a:t>applications, </a:t>
            </a:r>
            <a:endParaRPr lang="en-US" sz="2400" dirty="0" smtClean="0"/>
          </a:p>
          <a:p>
            <a:pPr fontAlgn="base"/>
            <a:r>
              <a:rPr lang="en-US" sz="2400" dirty="0" smtClean="0"/>
              <a:t>backup </a:t>
            </a:r>
            <a:r>
              <a:rPr lang="en-US" sz="2400" dirty="0"/>
              <a:t>and restore, </a:t>
            </a:r>
            <a:endParaRPr lang="en-US" sz="2400" dirty="0" smtClean="0"/>
          </a:p>
          <a:p>
            <a:pPr fontAlgn="base"/>
            <a:r>
              <a:rPr lang="en-US" sz="2400" dirty="0" smtClean="0"/>
              <a:t>archive</a:t>
            </a:r>
            <a:r>
              <a:rPr lang="en-US" sz="2400" dirty="0"/>
              <a:t>, </a:t>
            </a:r>
            <a:endParaRPr lang="en-US" sz="2400" dirty="0" smtClean="0"/>
          </a:p>
          <a:p>
            <a:pPr fontAlgn="base"/>
            <a:r>
              <a:rPr lang="en-US" sz="2400" dirty="0" smtClean="0"/>
              <a:t>enterprise </a:t>
            </a:r>
            <a:r>
              <a:rPr lang="en-US" sz="2400" dirty="0"/>
              <a:t>applications, </a:t>
            </a:r>
            <a:endParaRPr lang="en-US" sz="2400" dirty="0" smtClean="0"/>
          </a:p>
          <a:p>
            <a:pPr fontAlgn="base"/>
            <a:r>
              <a:rPr lang="en-US" sz="2400" dirty="0" err="1" smtClean="0"/>
              <a:t>IoT</a:t>
            </a:r>
            <a:r>
              <a:rPr lang="en-US" sz="2400" dirty="0" smtClean="0"/>
              <a:t> </a:t>
            </a:r>
            <a:r>
              <a:rPr lang="en-US" sz="2400" dirty="0"/>
              <a:t>devices, and </a:t>
            </a:r>
            <a:endParaRPr lang="en-US" sz="2400" dirty="0" smtClean="0"/>
          </a:p>
          <a:p>
            <a:pPr fontAlgn="base"/>
            <a:r>
              <a:rPr lang="en-US" sz="2400" dirty="0" smtClean="0"/>
              <a:t>big </a:t>
            </a:r>
            <a:r>
              <a:rPr lang="en-US" sz="2400" dirty="0"/>
              <a:t>data analytics. </a:t>
            </a:r>
            <a:endParaRPr lang="en-US" sz="2400" dirty="0" smtClean="0"/>
          </a:p>
        </p:txBody>
      </p:sp>
      <p:sp>
        <p:nvSpPr>
          <p:cNvPr id="4" name="Date Placeholder 3"/>
          <p:cNvSpPr>
            <a:spLocks noGrp="1"/>
          </p:cNvSpPr>
          <p:nvPr>
            <p:ph type="dt" sz="half" idx="10"/>
          </p:nvPr>
        </p:nvSpPr>
        <p:spPr/>
        <p:txBody>
          <a:bodyPr/>
          <a:lstStyle/>
          <a:p>
            <a:fld id="{A3C6B32F-86DF-4D73-B418-FF77700A440C}"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76</a:t>
            </a:fld>
            <a:endParaRPr lang="en-IN"/>
          </a:p>
        </p:txBody>
      </p:sp>
    </p:spTree>
    <p:extLst>
      <p:ext uri="{BB962C8B-B14F-4D97-AF65-F5344CB8AC3E}">
        <p14:creationId xmlns:p14="http://schemas.microsoft.com/office/powerpoint/2010/main" val="2574920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Application</a:t>
            </a:r>
            <a:endParaRPr lang="en-IN" dirty="0"/>
          </a:p>
        </p:txBody>
      </p:sp>
      <p:sp>
        <p:nvSpPr>
          <p:cNvPr id="3" name="Content Placeholder 2"/>
          <p:cNvSpPr>
            <a:spLocks noGrp="1"/>
          </p:cNvSpPr>
          <p:nvPr>
            <p:ph idx="1"/>
          </p:nvPr>
        </p:nvSpPr>
        <p:spPr/>
        <p:txBody>
          <a:bodyPr>
            <a:normAutofit/>
          </a:bodyPr>
          <a:lstStyle/>
          <a:p>
            <a:pPr marL="0" indent="0" fontAlgn="base">
              <a:buNone/>
            </a:pPr>
            <a:r>
              <a:rPr lang="en-US" sz="2400" b="1" dirty="0"/>
              <a:t>Amazon S3: </a:t>
            </a:r>
            <a:endParaRPr lang="en-US" sz="2400" b="1" dirty="0" smtClean="0"/>
          </a:p>
          <a:p>
            <a:pPr fontAlgn="base"/>
            <a:r>
              <a:rPr lang="en-US" sz="2400" dirty="0" smtClean="0"/>
              <a:t>Amazon </a:t>
            </a:r>
            <a:r>
              <a:rPr lang="en-US" sz="2400" dirty="0"/>
              <a:t>S3 provides management features so that you can </a:t>
            </a:r>
            <a:r>
              <a:rPr lang="en-US" sz="2400" b="1" dirty="0"/>
              <a:t>optimize, organize, and configure access to your data </a:t>
            </a:r>
            <a:r>
              <a:rPr lang="en-US" sz="2400" dirty="0"/>
              <a:t>to meet </a:t>
            </a:r>
            <a:r>
              <a:rPr lang="en-US" sz="2400" b="1" dirty="0"/>
              <a:t>your specific business, organizational, and compliance requirements.</a:t>
            </a:r>
            <a:endParaRPr lang="en-IN" sz="2400" b="1" dirty="0"/>
          </a:p>
        </p:txBody>
      </p:sp>
      <p:sp>
        <p:nvSpPr>
          <p:cNvPr id="4" name="Date Placeholder 3"/>
          <p:cNvSpPr>
            <a:spLocks noGrp="1"/>
          </p:cNvSpPr>
          <p:nvPr>
            <p:ph type="dt" sz="half" idx="10"/>
          </p:nvPr>
        </p:nvSpPr>
        <p:spPr/>
        <p:txBody>
          <a:bodyPr/>
          <a:lstStyle/>
          <a:p>
            <a:fld id="{14DAF379-DC15-4D4F-8330-7F6BBD9AC8E6}"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77</a:t>
            </a:fld>
            <a:endParaRPr lang="en-IN"/>
          </a:p>
        </p:txBody>
      </p:sp>
    </p:spTree>
    <p:extLst>
      <p:ext uri="{BB962C8B-B14F-4D97-AF65-F5344CB8AC3E}">
        <p14:creationId xmlns:p14="http://schemas.microsoft.com/office/powerpoint/2010/main" val="39857993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normAutofit/>
          </a:bodyPr>
          <a:lstStyle/>
          <a:p>
            <a:r>
              <a:rPr lang="en-US" sz="2400" dirty="0"/>
              <a:t>Amazon S3 can </a:t>
            </a:r>
            <a:r>
              <a:rPr lang="en-US" sz="2400" b="1" dirty="0"/>
              <a:t>prevent unauthorized accessing of data using </a:t>
            </a:r>
            <a:endParaRPr lang="en-US" sz="2400" b="1" dirty="0" smtClean="0"/>
          </a:p>
          <a:p>
            <a:r>
              <a:rPr lang="en-US" sz="2400" b="1" dirty="0" smtClean="0"/>
              <a:t>its </a:t>
            </a:r>
            <a:r>
              <a:rPr lang="en-US" sz="2400" b="1" dirty="0"/>
              <a:t>access management tools and </a:t>
            </a:r>
            <a:endParaRPr lang="en-US" sz="2400" b="1" dirty="0" smtClean="0"/>
          </a:p>
          <a:p>
            <a:r>
              <a:rPr lang="en-US" sz="2400" b="1" dirty="0" smtClean="0"/>
              <a:t>encryption </a:t>
            </a:r>
            <a:r>
              <a:rPr lang="en-US" sz="2400" b="1" dirty="0"/>
              <a:t>policies </a:t>
            </a:r>
            <a:endParaRPr lang="en-US" sz="2400" b="1" dirty="0" smtClean="0"/>
          </a:p>
          <a:p>
            <a:pPr marL="0" indent="0">
              <a:buNone/>
            </a:pPr>
            <a:r>
              <a:rPr lang="en-US" sz="2400" dirty="0" smtClean="0"/>
              <a:t>			</a:t>
            </a:r>
          </a:p>
          <a:p>
            <a:pPr marL="0" indent="0">
              <a:buNone/>
            </a:pPr>
            <a:r>
              <a:rPr lang="en-US" sz="2400" dirty="0"/>
              <a:t>	</a:t>
            </a:r>
            <a:r>
              <a:rPr lang="en-US" sz="2400" dirty="0" smtClean="0"/>
              <a:t>		</a:t>
            </a:r>
            <a:r>
              <a:rPr lang="en-US" sz="2400" dirty="0" err="1" smtClean="0"/>
              <a:t>vs</a:t>
            </a:r>
            <a:endParaRPr lang="en-US" sz="2400" dirty="0"/>
          </a:p>
          <a:p>
            <a:endParaRPr lang="en-US" sz="2400" dirty="0" smtClean="0"/>
          </a:p>
          <a:p>
            <a:r>
              <a:rPr lang="en-US" sz="2400" b="1" dirty="0" smtClean="0"/>
              <a:t>No </a:t>
            </a:r>
            <a:r>
              <a:rPr lang="en-US" sz="2400" b="1" dirty="0"/>
              <a:t>such feature is present in EBS</a:t>
            </a:r>
            <a:r>
              <a:rPr lang="en-US" sz="2400" dirty="0"/>
              <a:t>. </a:t>
            </a:r>
            <a:endParaRPr lang="en-US" sz="2400" dirty="0" smtClean="0"/>
          </a:p>
          <a:p>
            <a:r>
              <a:rPr lang="en-US" sz="2400" dirty="0" smtClean="0"/>
              <a:t>In </a:t>
            </a:r>
            <a:r>
              <a:rPr lang="en-US" sz="2400" dirty="0"/>
              <a:t>EBS, </a:t>
            </a:r>
            <a:r>
              <a:rPr lang="en-US" sz="2400" b="1" dirty="0"/>
              <a:t>if any user gets unauthorized access to the instance then he/she can easily access the attached EBS. </a:t>
            </a:r>
            <a:endParaRPr lang="en-IN" sz="2400" b="1" dirty="0"/>
          </a:p>
        </p:txBody>
      </p:sp>
      <p:sp>
        <p:nvSpPr>
          <p:cNvPr id="4" name="Date Placeholder 3"/>
          <p:cNvSpPr>
            <a:spLocks noGrp="1"/>
          </p:cNvSpPr>
          <p:nvPr>
            <p:ph type="dt" sz="half" idx="10"/>
          </p:nvPr>
        </p:nvSpPr>
        <p:spPr/>
        <p:txBody>
          <a:bodyPr/>
          <a:lstStyle/>
          <a:p>
            <a:fld id="{C8B0AFE9-7722-4DB0-B5CB-D771F685547C}"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78</a:t>
            </a:fld>
            <a:endParaRPr lang="en-IN"/>
          </a:p>
        </p:txBody>
      </p:sp>
    </p:spTree>
    <p:extLst>
      <p:ext uri="{BB962C8B-B14F-4D97-AF65-F5344CB8AC3E}">
        <p14:creationId xmlns:p14="http://schemas.microsoft.com/office/powerpoint/2010/main" val="7952862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a:t>
            </a:r>
            <a:r>
              <a:rPr lang="en-US" dirty="0" err="1" smtClean="0"/>
              <a:t>ElastiCache</a:t>
            </a:r>
            <a:endParaRPr lang="en-IN" dirty="0"/>
          </a:p>
        </p:txBody>
      </p:sp>
      <p:sp>
        <p:nvSpPr>
          <p:cNvPr id="3" name="Content Placeholder 2"/>
          <p:cNvSpPr>
            <a:spLocks noGrp="1"/>
          </p:cNvSpPr>
          <p:nvPr>
            <p:ph idx="1"/>
          </p:nvPr>
        </p:nvSpPr>
        <p:spPr/>
        <p:txBody>
          <a:bodyPr>
            <a:normAutofit/>
          </a:bodyPr>
          <a:lstStyle/>
          <a:p>
            <a:r>
              <a:rPr lang="en-US" sz="2400" dirty="0" err="1" smtClean="0"/>
              <a:t>ElastiCache</a:t>
            </a:r>
            <a:r>
              <a:rPr lang="en-US" sz="2400" dirty="0" smtClean="0"/>
              <a:t> is based on </a:t>
            </a:r>
            <a:r>
              <a:rPr lang="en-US" sz="2400" b="1" dirty="0" smtClean="0"/>
              <a:t>a cluster of EC2 instances running the caching software</a:t>
            </a:r>
            <a:r>
              <a:rPr lang="en-US" sz="2400" dirty="0" smtClean="0"/>
              <a:t>, which is made available through Web services. </a:t>
            </a:r>
          </a:p>
          <a:p>
            <a:endParaRPr lang="en-US" sz="2400" dirty="0"/>
          </a:p>
          <a:p>
            <a:r>
              <a:rPr lang="en-US" sz="2400" dirty="0" err="1"/>
              <a:t>ElastiCache</a:t>
            </a:r>
            <a:r>
              <a:rPr lang="en-US" sz="2400" dirty="0"/>
              <a:t> is an </a:t>
            </a:r>
            <a:r>
              <a:rPr lang="en-US" sz="2400" b="1" dirty="0"/>
              <a:t>implementation of an elastic in-memory cache based on a cluster of EC2 instances. </a:t>
            </a:r>
          </a:p>
          <a:p>
            <a:endParaRPr lang="en-US" sz="2400" dirty="0" smtClean="0"/>
          </a:p>
        </p:txBody>
      </p:sp>
      <p:sp>
        <p:nvSpPr>
          <p:cNvPr id="4" name="Date Placeholder 3"/>
          <p:cNvSpPr>
            <a:spLocks noGrp="1"/>
          </p:cNvSpPr>
          <p:nvPr>
            <p:ph type="dt" sz="half" idx="10"/>
          </p:nvPr>
        </p:nvSpPr>
        <p:spPr/>
        <p:txBody>
          <a:bodyPr/>
          <a:lstStyle/>
          <a:p>
            <a:fld id="{329889C1-8D99-492F-8BE4-881316CB67ED}"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79</a:t>
            </a:fld>
            <a:endParaRPr lang="en-IN"/>
          </a:p>
        </p:txBody>
      </p:sp>
    </p:spTree>
    <p:extLst>
      <p:ext uri="{BB962C8B-B14F-4D97-AF65-F5344CB8AC3E}">
        <p14:creationId xmlns:p14="http://schemas.microsoft.com/office/powerpoint/2010/main" val="402646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Amazon Web Services</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08720"/>
            <a:ext cx="8208912" cy="570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A4A7A32A-E384-4D13-A168-6ED6EC01EC2E}"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8</a:t>
            </a:fld>
            <a:endParaRPr lang="en-IN"/>
          </a:p>
        </p:txBody>
      </p:sp>
    </p:spTree>
    <p:extLst>
      <p:ext uri="{BB962C8B-B14F-4D97-AF65-F5344CB8AC3E}">
        <p14:creationId xmlns:p14="http://schemas.microsoft.com/office/powerpoint/2010/main" val="199015172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a:t>
            </a:r>
            <a:r>
              <a:rPr lang="en-US" dirty="0" err="1" smtClean="0"/>
              <a:t>ElastiCache</a:t>
            </a:r>
            <a:endParaRPr lang="en-IN" dirty="0"/>
          </a:p>
        </p:txBody>
      </p:sp>
      <p:sp>
        <p:nvSpPr>
          <p:cNvPr id="3" name="Content Placeholder 2"/>
          <p:cNvSpPr>
            <a:spLocks noGrp="1"/>
          </p:cNvSpPr>
          <p:nvPr>
            <p:ph idx="1"/>
          </p:nvPr>
        </p:nvSpPr>
        <p:spPr/>
        <p:txBody>
          <a:bodyPr>
            <a:normAutofit/>
          </a:bodyPr>
          <a:lstStyle/>
          <a:p>
            <a:r>
              <a:rPr lang="en-US" sz="2400" dirty="0" smtClean="0"/>
              <a:t>Automatic </a:t>
            </a:r>
            <a:r>
              <a:rPr lang="en-US" sz="2400" b="1" dirty="0"/>
              <a:t>patch management and </a:t>
            </a:r>
            <a:r>
              <a:rPr lang="en-US" sz="2400" b="1" dirty="0" smtClean="0"/>
              <a:t>failure detection </a:t>
            </a:r>
            <a:r>
              <a:rPr lang="en-US" sz="2400" b="1" dirty="0"/>
              <a:t>and recovery of cache nodes allow the cache cluster to keep running </a:t>
            </a:r>
            <a:endParaRPr lang="en-US" sz="2400" b="1" dirty="0" smtClean="0"/>
          </a:p>
          <a:p>
            <a:r>
              <a:rPr lang="en-US" sz="2400" b="1" dirty="0" smtClean="0"/>
              <a:t>without administrative </a:t>
            </a:r>
            <a:r>
              <a:rPr lang="en-US" sz="2400" b="1" dirty="0"/>
              <a:t>intervention from AWS users</a:t>
            </a:r>
            <a:r>
              <a:rPr lang="en-US" sz="2400" dirty="0"/>
              <a:t>, </a:t>
            </a:r>
            <a:endParaRPr lang="en-US" sz="2400" dirty="0" smtClean="0"/>
          </a:p>
          <a:p>
            <a:r>
              <a:rPr lang="en-US" sz="2400" dirty="0" smtClean="0"/>
              <a:t>AWS users </a:t>
            </a:r>
            <a:r>
              <a:rPr lang="en-US" sz="2400" b="1" dirty="0" smtClean="0"/>
              <a:t>only have to </a:t>
            </a:r>
            <a:r>
              <a:rPr lang="en-US" sz="2400" b="1" dirty="0"/>
              <a:t>elastically size the cluster when </a:t>
            </a:r>
            <a:r>
              <a:rPr lang="en-US" sz="2400" b="1" dirty="0" smtClean="0"/>
              <a:t>needed</a:t>
            </a:r>
          </a:p>
          <a:p>
            <a:endParaRPr lang="en-US" sz="2400" dirty="0" smtClean="0"/>
          </a:p>
          <a:p>
            <a:endParaRPr lang="en-US" sz="2400" dirty="0"/>
          </a:p>
          <a:p>
            <a:r>
              <a:rPr lang="en-US" sz="2400" dirty="0" smtClean="0"/>
              <a:t>An </a:t>
            </a:r>
            <a:r>
              <a:rPr lang="en-US" sz="2400" dirty="0" err="1"/>
              <a:t>ElastiCache</a:t>
            </a:r>
            <a:r>
              <a:rPr lang="en-US" sz="2400" dirty="0"/>
              <a:t> cluster </a:t>
            </a:r>
            <a:r>
              <a:rPr lang="en-US" sz="2400" b="1" dirty="0"/>
              <a:t>can be dynamically resized according to the demand of the client applications.</a:t>
            </a:r>
            <a:r>
              <a:rPr lang="en-US" sz="2400" dirty="0"/>
              <a:t> </a:t>
            </a:r>
          </a:p>
          <a:p>
            <a:endParaRPr lang="en-US" sz="2400" b="1" dirty="0" smtClean="0"/>
          </a:p>
        </p:txBody>
      </p:sp>
      <p:sp>
        <p:nvSpPr>
          <p:cNvPr id="4" name="Date Placeholder 3"/>
          <p:cNvSpPr>
            <a:spLocks noGrp="1"/>
          </p:cNvSpPr>
          <p:nvPr>
            <p:ph type="dt" sz="half" idx="10"/>
          </p:nvPr>
        </p:nvSpPr>
        <p:spPr/>
        <p:txBody>
          <a:bodyPr/>
          <a:lstStyle/>
          <a:p>
            <a:fld id="{FD1C79E8-5BB7-4548-AF5E-36621A8FE9A5}"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80</a:t>
            </a:fld>
            <a:endParaRPr lang="en-IN"/>
          </a:p>
        </p:txBody>
      </p:sp>
    </p:spTree>
    <p:extLst>
      <p:ext uri="{BB962C8B-B14F-4D97-AF65-F5344CB8AC3E}">
        <p14:creationId xmlns:p14="http://schemas.microsoft.com/office/powerpoint/2010/main" val="9727444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a:t>
            </a:r>
            <a:r>
              <a:rPr lang="en-US" dirty="0" err="1" smtClean="0"/>
              <a:t>ElastiCache</a:t>
            </a:r>
            <a:r>
              <a:rPr lang="en-US" dirty="0" smtClean="0"/>
              <a:t> Pricing</a:t>
            </a:r>
            <a:endParaRPr lang="en-IN" dirty="0"/>
          </a:p>
        </p:txBody>
      </p:sp>
      <p:sp>
        <p:nvSpPr>
          <p:cNvPr id="3" name="Content Placeholder 2"/>
          <p:cNvSpPr>
            <a:spLocks noGrp="1"/>
          </p:cNvSpPr>
          <p:nvPr>
            <p:ph idx="1"/>
          </p:nvPr>
        </p:nvSpPr>
        <p:spPr>
          <a:xfrm>
            <a:off x="457200" y="1268760"/>
            <a:ext cx="8229600" cy="4525963"/>
          </a:xfrm>
        </p:spPr>
        <p:txBody>
          <a:bodyPr>
            <a:normAutofit/>
          </a:bodyPr>
          <a:lstStyle/>
          <a:p>
            <a:r>
              <a:rPr lang="en-US" sz="2400" dirty="0" err="1" smtClean="0"/>
              <a:t>ElastiCache</a:t>
            </a:r>
            <a:r>
              <a:rPr lang="en-US" sz="2400" dirty="0" smtClean="0"/>
              <a:t> nodes are priced according to the </a:t>
            </a:r>
            <a:r>
              <a:rPr lang="en-US" sz="2400" b="1" dirty="0" smtClean="0"/>
              <a:t>EC2 costing model, </a:t>
            </a:r>
          </a:p>
          <a:p>
            <a:r>
              <a:rPr lang="en-US" sz="2400" b="1" dirty="0" smtClean="0"/>
              <a:t>With a small price difference due to the use of the caching service installed on such instances.</a:t>
            </a:r>
          </a:p>
        </p:txBody>
      </p:sp>
      <p:sp>
        <p:nvSpPr>
          <p:cNvPr id="4" name="Date Placeholder 3"/>
          <p:cNvSpPr>
            <a:spLocks noGrp="1"/>
          </p:cNvSpPr>
          <p:nvPr>
            <p:ph type="dt" sz="half" idx="10"/>
          </p:nvPr>
        </p:nvSpPr>
        <p:spPr/>
        <p:txBody>
          <a:bodyPr/>
          <a:lstStyle/>
          <a:p>
            <a:fld id="{4FD7C230-12A8-4A61-AAE9-6972E35B0A07}"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81</a:t>
            </a:fld>
            <a:endParaRPr lang="en-IN"/>
          </a:p>
        </p:txBody>
      </p:sp>
    </p:spTree>
    <p:extLst>
      <p:ext uri="{BB962C8B-B14F-4D97-AF65-F5344CB8AC3E}">
        <p14:creationId xmlns:p14="http://schemas.microsoft.com/office/powerpoint/2010/main" val="23685989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Amazon EC2 Cache Instances Pricing</a:t>
            </a:r>
            <a:endParaRPr lang="en-IN" dirty="0"/>
          </a:p>
        </p:txBody>
      </p:sp>
      <p:sp>
        <p:nvSpPr>
          <p:cNvPr id="3" name="Content Placeholder 2"/>
          <p:cNvSpPr>
            <a:spLocks noGrp="1"/>
          </p:cNvSpPr>
          <p:nvPr>
            <p:ph idx="1"/>
          </p:nvPr>
        </p:nvSpPr>
        <p:spPr>
          <a:xfrm>
            <a:off x="457200" y="1484784"/>
            <a:ext cx="8229600" cy="4309939"/>
          </a:xfrm>
        </p:spPr>
        <p:txBody>
          <a:bodyPr>
            <a:normAutofit/>
          </a:bodyPr>
          <a:lstStyle/>
          <a:p>
            <a:r>
              <a:rPr lang="en-US" sz="2400" dirty="0" smtClean="0"/>
              <a:t>It is possible to choose between different types of instances;</a:t>
            </a:r>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3" y="2276872"/>
            <a:ext cx="8601075"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056C3865-7ED1-4725-9AB9-7A6504FC25C7}"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82</a:t>
            </a:fld>
            <a:endParaRPr lang="en-IN"/>
          </a:p>
        </p:txBody>
      </p:sp>
    </p:spTree>
    <p:extLst>
      <p:ext uri="{BB962C8B-B14F-4D97-AF65-F5344CB8AC3E}">
        <p14:creationId xmlns:p14="http://schemas.microsoft.com/office/powerpoint/2010/main" val="5020899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Amazon EC2 Instances Pricing</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5"/>
            <a:ext cx="8496944" cy="461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DC6AC737-8921-4C5C-9948-B3CDA2161A81}"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83</a:t>
            </a:fld>
            <a:endParaRPr lang="en-IN"/>
          </a:p>
        </p:txBody>
      </p:sp>
    </p:spTree>
    <p:extLst>
      <p:ext uri="{BB962C8B-B14F-4D97-AF65-F5344CB8AC3E}">
        <p14:creationId xmlns:p14="http://schemas.microsoft.com/office/powerpoint/2010/main" val="311726724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storage solutions</a:t>
            </a:r>
            <a:endParaRPr lang="en-IN" dirty="0"/>
          </a:p>
        </p:txBody>
      </p:sp>
      <p:sp>
        <p:nvSpPr>
          <p:cNvPr id="3" name="Content Placeholder 2"/>
          <p:cNvSpPr>
            <a:spLocks noGrp="1"/>
          </p:cNvSpPr>
          <p:nvPr>
            <p:ph idx="1"/>
          </p:nvPr>
        </p:nvSpPr>
        <p:spPr/>
        <p:txBody>
          <a:bodyPr>
            <a:normAutofit/>
          </a:bodyPr>
          <a:lstStyle/>
          <a:p>
            <a:r>
              <a:rPr lang="en-US" sz="2400" dirty="0" smtClean="0"/>
              <a:t>Enterprise applications quite often rely </a:t>
            </a:r>
            <a:r>
              <a:rPr lang="en-US" sz="2400" b="1" dirty="0" smtClean="0"/>
              <a:t>on databases to store data in a structured form</a:t>
            </a:r>
            <a:r>
              <a:rPr lang="en-US" sz="2400" dirty="0" smtClean="0"/>
              <a:t>, index, and perform analytics against it. </a:t>
            </a:r>
          </a:p>
          <a:p>
            <a:r>
              <a:rPr lang="en-US" sz="2400" dirty="0" smtClean="0"/>
              <a:t>Traditionally, </a:t>
            </a:r>
            <a:r>
              <a:rPr lang="en-US" sz="2400" b="1" dirty="0" smtClean="0"/>
              <a:t>RDBMS have been the common data back-end for a wide range of applications</a:t>
            </a:r>
            <a:r>
              <a:rPr lang="en-US" sz="2400" b="1" dirty="0"/>
              <a:t>.</a:t>
            </a:r>
            <a:endParaRPr lang="en-US" sz="2400" b="1" dirty="0" smtClean="0"/>
          </a:p>
        </p:txBody>
      </p:sp>
      <p:sp>
        <p:nvSpPr>
          <p:cNvPr id="4" name="Date Placeholder 3"/>
          <p:cNvSpPr>
            <a:spLocks noGrp="1"/>
          </p:cNvSpPr>
          <p:nvPr>
            <p:ph type="dt" sz="half" idx="10"/>
          </p:nvPr>
        </p:nvSpPr>
        <p:spPr/>
        <p:txBody>
          <a:bodyPr/>
          <a:lstStyle/>
          <a:p>
            <a:fld id="{83235DA6-FD9E-410E-BE7D-9C9BBE6C13FC}"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84</a:t>
            </a:fld>
            <a:endParaRPr lang="en-IN"/>
          </a:p>
        </p:txBody>
      </p:sp>
    </p:spTree>
    <p:extLst>
      <p:ext uri="{BB962C8B-B14F-4D97-AF65-F5344CB8AC3E}">
        <p14:creationId xmlns:p14="http://schemas.microsoft.com/office/powerpoint/2010/main" val="313907424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storage solutions</a:t>
            </a:r>
            <a:endParaRPr lang="en-IN" dirty="0"/>
          </a:p>
        </p:txBody>
      </p:sp>
      <p:sp>
        <p:nvSpPr>
          <p:cNvPr id="3" name="Content Placeholder 2"/>
          <p:cNvSpPr>
            <a:spLocks noGrp="1"/>
          </p:cNvSpPr>
          <p:nvPr>
            <p:ph idx="1"/>
          </p:nvPr>
        </p:nvSpPr>
        <p:spPr/>
        <p:txBody>
          <a:bodyPr>
            <a:normAutofit/>
          </a:bodyPr>
          <a:lstStyle/>
          <a:p>
            <a:r>
              <a:rPr lang="en-US" sz="2400" dirty="0" smtClean="0"/>
              <a:t>Amazon provides applications with structured storage services in three different forms: </a:t>
            </a:r>
          </a:p>
          <a:p>
            <a:pPr lvl="1"/>
            <a:r>
              <a:rPr lang="en-US" sz="2400" b="1" dirty="0" smtClean="0"/>
              <a:t>Preconfigured EC2 AMIs, </a:t>
            </a:r>
          </a:p>
          <a:p>
            <a:pPr lvl="1"/>
            <a:r>
              <a:rPr lang="en-US" sz="2400" b="1" dirty="0" smtClean="0"/>
              <a:t>Amazon Relational Data Storage (RDS), and </a:t>
            </a:r>
          </a:p>
          <a:p>
            <a:pPr lvl="1"/>
            <a:r>
              <a:rPr lang="en-US" sz="2400" b="1" dirty="0" smtClean="0"/>
              <a:t>Amazon </a:t>
            </a:r>
            <a:r>
              <a:rPr lang="en-US" sz="2400" b="1" dirty="0" err="1" smtClean="0"/>
              <a:t>SimpleDB</a:t>
            </a:r>
            <a:endParaRPr lang="en-IN" sz="2400" b="1" dirty="0"/>
          </a:p>
        </p:txBody>
      </p:sp>
      <p:sp>
        <p:nvSpPr>
          <p:cNvPr id="4" name="Date Placeholder 3"/>
          <p:cNvSpPr>
            <a:spLocks noGrp="1"/>
          </p:cNvSpPr>
          <p:nvPr>
            <p:ph type="dt" sz="half" idx="10"/>
          </p:nvPr>
        </p:nvSpPr>
        <p:spPr/>
        <p:txBody>
          <a:bodyPr/>
          <a:lstStyle/>
          <a:p>
            <a:fld id="{401F65A2-2564-49E8-9D5A-CB854A3411E6}"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85</a:t>
            </a:fld>
            <a:endParaRPr lang="en-IN"/>
          </a:p>
        </p:txBody>
      </p:sp>
    </p:spTree>
    <p:extLst>
      <p:ext uri="{BB962C8B-B14F-4D97-AF65-F5344CB8AC3E}">
        <p14:creationId xmlns:p14="http://schemas.microsoft.com/office/powerpoint/2010/main" val="178795865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Preconfigured EC2 AMIs-</a:t>
            </a:r>
            <a:endParaRPr lang="en-IN" dirty="0"/>
          </a:p>
        </p:txBody>
      </p:sp>
      <p:sp>
        <p:nvSpPr>
          <p:cNvPr id="3" name="Content Placeholder 2"/>
          <p:cNvSpPr>
            <a:spLocks noGrp="1"/>
          </p:cNvSpPr>
          <p:nvPr>
            <p:ph idx="1"/>
          </p:nvPr>
        </p:nvSpPr>
        <p:spPr/>
        <p:txBody>
          <a:bodyPr>
            <a:noAutofit/>
          </a:bodyPr>
          <a:lstStyle/>
          <a:p>
            <a:r>
              <a:rPr lang="en-IN" sz="2400" dirty="0" smtClean="0"/>
              <a:t>Preconfigured EC2 AMIs are </a:t>
            </a:r>
            <a:r>
              <a:rPr lang="en-IN" sz="2400" b="1" dirty="0" smtClean="0"/>
              <a:t>predefined templates featuring an installation of a given database management system. </a:t>
            </a:r>
          </a:p>
          <a:p>
            <a:r>
              <a:rPr lang="en-IN" sz="2400" dirty="0" smtClean="0"/>
              <a:t>EC2 instances created from </a:t>
            </a:r>
            <a:r>
              <a:rPr lang="en-IN" sz="2400" b="1" dirty="0" smtClean="0"/>
              <a:t>these AMIs can be completed with an EBS volume for storage persistence. </a:t>
            </a:r>
          </a:p>
        </p:txBody>
      </p:sp>
      <p:sp>
        <p:nvSpPr>
          <p:cNvPr id="4" name="Date Placeholder 3"/>
          <p:cNvSpPr>
            <a:spLocks noGrp="1"/>
          </p:cNvSpPr>
          <p:nvPr>
            <p:ph type="dt" sz="half" idx="10"/>
          </p:nvPr>
        </p:nvSpPr>
        <p:spPr/>
        <p:txBody>
          <a:bodyPr/>
          <a:lstStyle/>
          <a:p>
            <a:fld id="{4E3199F8-5FFF-48AD-A918-9F0D4F07F3F0}"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86</a:t>
            </a:fld>
            <a:endParaRPr lang="en-IN"/>
          </a:p>
        </p:txBody>
      </p:sp>
    </p:spTree>
    <p:extLst>
      <p:ext uri="{BB962C8B-B14F-4D97-AF65-F5344CB8AC3E}">
        <p14:creationId xmlns:p14="http://schemas.microsoft.com/office/powerpoint/2010/main" val="342299317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Preconfigured EC2 AMIs-</a:t>
            </a:r>
            <a:endParaRPr lang="en-IN" dirty="0"/>
          </a:p>
        </p:txBody>
      </p:sp>
      <p:sp>
        <p:nvSpPr>
          <p:cNvPr id="3" name="Content Placeholder 2"/>
          <p:cNvSpPr>
            <a:spLocks noGrp="1"/>
          </p:cNvSpPr>
          <p:nvPr>
            <p:ph idx="1"/>
          </p:nvPr>
        </p:nvSpPr>
        <p:spPr/>
        <p:txBody>
          <a:bodyPr>
            <a:noAutofit/>
          </a:bodyPr>
          <a:lstStyle/>
          <a:p>
            <a:r>
              <a:rPr lang="en-IN" sz="2400" b="1" dirty="0" smtClean="0"/>
              <a:t>Available AMIs include installations of </a:t>
            </a:r>
          </a:p>
          <a:p>
            <a:r>
              <a:rPr lang="en-IN" sz="2400" b="1" dirty="0" smtClean="0"/>
              <a:t>IBM DB2, </a:t>
            </a:r>
          </a:p>
          <a:p>
            <a:r>
              <a:rPr lang="en-IN" sz="2400" b="1" dirty="0" smtClean="0"/>
              <a:t>Microsoft SQL Server, </a:t>
            </a:r>
          </a:p>
          <a:p>
            <a:r>
              <a:rPr lang="en-IN" sz="2400" b="1" dirty="0" smtClean="0"/>
              <a:t>MySQL, </a:t>
            </a:r>
          </a:p>
          <a:p>
            <a:r>
              <a:rPr lang="en-IN" sz="2400" b="1" dirty="0" smtClean="0"/>
              <a:t>Oracle, </a:t>
            </a:r>
          </a:p>
          <a:p>
            <a:r>
              <a:rPr lang="en-IN" sz="2400" b="1" dirty="0" err="1" smtClean="0"/>
              <a:t>PostgreSQL</a:t>
            </a:r>
            <a:r>
              <a:rPr lang="en-IN" sz="2400" b="1" dirty="0" smtClean="0"/>
              <a:t>, </a:t>
            </a:r>
          </a:p>
          <a:p>
            <a:r>
              <a:rPr lang="en-IN" sz="2400" b="1" dirty="0" smtClean="0"/>
              <a:t>Sybase, and </a:t>
            </a:r>
          </a:p>
          <a:p>
            <a:r>
              <a:rPr lang="en-IN" sz="2400" b="1" dirty="0" err="1" smtClean="0"/>
              <a:t>Vertica</a:t>
            </a:r>
            <a:r>
              <a:rPr lang="en-IN" sz="2400" b="1" dirty="0" smtClean="0"/>
              <a:t>. </a:t>
            </a:r>
          </a:p>
          <a:p>
            <a:r>
              <a:rPr lang="en-IN" sz="2400" dirty="0" smtClean="0"/>
              <a:t>Instances are </a:t>
            </a:r>
            <a:r>
              <a:rPr lang="en-IN" sz="2400" b="1" dirty="0" smtClean="0"/>
              <a:t>priced hourly according to the EC2 cost model.</a:t>
            </a:r>
            <a:endParaRPr lang="en-IN" sz="2400" b="1" dirty="0"/>
          </a:p>
        </p:txBody>
      </p:sp>
      <p:sp>
        <p:nvSpPr>
          <p:cNvPr id="4" name="Date Placeholder 3"/>
          <p:cNvSpPr>
            <a:spLocks noGrp="1"/>
          </p:cNvSpPr>
          <p:nvPr>
            <p:ph type="dt" sz="half" idx="10"/>
          </p:nvPr>
        </p:nvSpPr>
        <p:spPr/>
        <p:txBody>
          <a:bodyPr/>
          <a:lstStyle/>
          <a:p>
            <a:fld id="{AC79A509-785B-4509-A0C9-F9385E8051A0}"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87</a:t>
            </a:fld>
            <a:endParaRPr lang="en-IN"/>
          </a:p>
        </p:txBody>
      </p:sp>
    </p:spTree>
    <p:extLst>
      <p:ext uri="{BB962C8B-B14F-4D97-AF65-F5344CB8AC3E}">
        <p14:creationId xmlns:p14="http://schemas.microsoft.com/office/powerpoint/2010/main" val="22478398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Preconfigured EC2 AMIs-</a:t>
            </a:r>
            <a:endParaRPr lang="en-IN" dirty="0"/>
          </a:p>
        </p:txBody>
      </p:sp>
      <p:sp>
        <p:nvSpPr>
          <p:cNvPr id="3" name="Content Placeholder 2"/>
          <p:cNvSpPr>
            <a:spLocks noGrp="1"/>
          </p:cNvSpPr>
          <p:nvPr>
            <p:ph idx="1"/>
          </p:nvPr>
        </p:nvSpPr>
        <p:spPr/>
        <p:txBody>
          <a:bodyPr>
            <a:noAutofit/>
          </a:bodyPr>
          <a:lstStyle/>
          <a:p>
            <a:r>
              <a:rPr lang="en-US" sz="2400" dirty="0"/>
              <a:t>This solution poses most of the administrative burden on the </a:t>
            </a:r>
            <a:r>
              <a:rPr lang="en-US" sz="2400" b="1" dirty="0"/>
              <a:t>EC2 user, who has to configure, maintain, and manage the relational database, </a:t>
            </a:r>
            <a:endParaRPr lang="en-US" sz="2400" b="1" dirty="0" smtClean="0"/>
          </a:p>
          <a:p>
            <a:r>
              <a:rPr lang="en-US" sz="2400" b="1" dirty="0" smtClean="0"/>
              <a:t>but </a:t>
            </a:r>
            <a:r>
              <a:rPr lang="en-US" sz="2400" b="1" dirty="0"/>
              <a:t>offers the greatest variety of products to choose </a:t>
            </a:r>
            <a:r>
              <a:rPr lang="en-US" sz="2400" b="1" dirty="0" smtClean="0"/>
              <a:t>from.</a:t>
            </a:r>
            <a:endParaRPr lang="en-IN" sz="2400" b="1" dirty="0"/>
          </a:p>
        </p:txBody>
      </p:sp>
      <p:sp>
        <p:nvSpPr>
          <p:cNvPr id="4" name="Date Placeholder 3"/>
          <p:cNvSpPr>
            <a:spLocks noGrp="1"/>
          </p:cNvSpPr>
          <p:nvPr>
            <p:ph type="dt" sz="half" idx="10"/>
          </p:nvPr>
        </p:nvSpPr>
        <p:spPr/>
        <p:txBody>
          <a:bodyPr/>
          <a:lstStyle/>
          <a:p>
            <a:fld id="{7F646C5C-8A95-464E-968C-3CAAF16B5C26}"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88</a:t>
            </a:fld>
            <a:endParaRPr lang="en-IN"/>
          </a:p>
        </p:txBody>
      </p:sp>
    </p:spTree>
    <p:extLst>
      <p:ext uri="{BB962C8B-B14F-4D97-AF65-F5344CB8AC3E}">
        <p14:creationId xmlns:p14="http://schemas.microsoft.com/office/powerpoint/2010/main" val="7691550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IN" dirty="0"/>
          </a:p>
        </p:txBody>
      </p:sp>
      <p:sp>
        <p:nvSpPr>
          <p:cNvPr id="3" name="Content Placeholder 2"/>
          <p:cNvSpPr>
            <a:spLocks noGrp="1"/>
          </p:cNvSpPr>
          <p:nvPr>
            <p:ph idx="1"/>
          </p:nvPr>
        </p:nvSpPr>
        <p:spPr/>
        <p:txBody>
          <a:bodyPr>
            <a:normAutofit/>
          </a:bodyPr>
          <a:lstStyle/>
          <a:p>
            <a:r>
              <a:rPr lang="en-US" sz="2400" dirty="0" smtClean="0"/>
              <a:t>RDS is </a:t>
            </a:r>
            <a:r>
              <a:rPr lang="en-US" sz="2400" b="1" dirty="0" smtClean="0"/>
              <a:t>relational database service that relies on the EC2 infrastructure and is managed by Amazon. </a:t>
            </a:r>
          </a:p>
          <a:p>
            <a:r>
              <a:rPr lang="en-US" sz="2400" dirty="0" smtClean="0"/>
              <a:t>Developers </a:t>
            </a:r>
            <a:r>
              <a:rPr lang="en-US" sz="2400" b="1" dirty="0" smtClean="0"/>
              <a:t>do not have to worry about configuring the storage for high availability, designing failover strategies</a:t>
            </a:r>
            <a:r>
              <a:rPr lang="en-US" sz="2400" dirty="0" smtClean="0"/>
              <a:t>, or keeping the servers up-to-date with patches. </a:t>
            </a:r>
          </a:p>
        </p:txBody>
      </p:sp>
      <p:sp>
        <p:nvSpPr>
          <p:cNvPr id="4" name="Date Placeholder 3"/>
          <p:cNvSpPr>
            <a:spLocks noGrp="1"/>
          </p:cNvSpPr>
          <p:nvPr>
            <p:ph type="dt" sz="half" idx="10"/>
          </p:nvPr>
        </p:nvSpPr>
        <p:spPr/>
        <p:txBody>
          <a:bodyPr/>
          <a:lstStyle/>
          <a:p>
            <a:fld id="{B59C6956-8FB5-4E3F-A2C3-321AAFFD2071}"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89</a:t>
            </a:fld>
            <a:endParaRPr lang="en-IN"/>
          </a:p>
        </p:txBody>
      </p:sp>
    </p:spTree>
    <p:extLst>
      <p:ext uri="{BB962C8B-B14F-4D97-AF65-F5344CB8AC3E}">
        <p14:creationId xmlns:p14="http://schemas.microsoft.com/office/powerpoint/2010/main" val="1213455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services</a:t>
            </a:r>
            <a:endParaRPr lang="en-IN" dirty="0"/>
          </a:p>
        </p:txBody>
      </p:sp>
      <p:sp>
        <p:nvSpPr>
          <p:cNvPr id="3" name="Content Placeholder 2"/>
          <p:cNvSpPr>
            <a:spLocks noGrp="1"/>
          </p:cNvSpPr>
          <p:nvPr>
            <p:ph idx="1"/>
          </p:nvPr>
        </p:nvSpPr>
        <p:spPr/>
        <p:txBody>
          <a:bodyPr>
            <a:normAutofit/>
          </a:bodyPr>
          <a:lstStyle/>
          <a:p>
            <a:r>
              <a:rPr lang="en-US" sz="2400" dirty="0" smtClean="0"/>
              <a:t>Compute services </a:t>
            </a:r>
            <a:r>
              <a:rPr lang="en-US" sz="2400" b="1" dirty="0" smtClean="0"/>
              <a:t>constitute the fundamental element of cloud computing systems. </a:t>
            </a:r>
          </a:p>
          <a:p>
            <a:r>
              <a:rPr lang="en-US" sz="2400" dirty="0" smtClean="0"/>
              <a:t>The fundamental service in this space is Amazon EC2, which delivers </a:t>
            </a:r>
            <a:r>
              <a:rPr lang="en-US" sz="2400" b="1" dirty="0" smtClean="0"/>
              <a:t>an </a:t>
            </a:r>
            <a:r>
              <a:rPr lang="en-US" sz="2400" b="1" dirty="0" err="1" smtClean="0"/>
              <a:t>IaaS</a:t>
            </a:r>
            <a:r>
              <a:rPr lang="en-US" sz="2400" b="1" dirty="0" smtClean="0"/>
              <a:t> solution that has served as a reference model for several offerings from other vendors in the same market segment.</a:t>
            </a:r>
            <a:r>
              <a:rPr lang="en-US" sz="2400" dirty="0" smtClean="0"/>
              <a:t> </a:t>
            </a:r>
            <a:endParaRPr lang="en-IN" sz="2400" dirty="0"/>
          </a:p>
        </p:txBody>
      </p:sp>
      <p:sp>
        <p:nvSpPr>
          <p:cNvPr id="4" name="Date Placeholder 3"/>
          <p:cNvSpPr>
            <a:spLocks noGrp="1"/>
          </p:cNvSpPr>
          <p:nvPr>
            <p:ph type="dt" sz="half" idx="10"/>
          </p:nvPr>
        </p:nvSpPr>
        <p:spPr/>
        <p:txBody>
          <a:bodyPr/>
          <a:lstStyle/>
          <a:p>
            <a:fld id="{7DB498B4-4502-4FEC-858F-188B8CB27F3E}"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9</a:t>
            </a:fld>
            <a:endParaRPr lang="en-IN"/>
          </a:p>
        </p:txBody>
      </p:sp>
    </p:spTree>
    <p:extLst>
      <p:ext uri="{BB962C8B-B14F-4D97-AF65-F5344CB8AC3E}">
        <p14:creationId xmlns:p14="http://schemas.microsoft.com/office/powerpoint/2010/main" val="121825708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IN" dirty="0"/>
          </a:p>
        </p:txBody>
      </p:sp>
      <p:sp>
        <p:nvSpPr>
          <p:cNvPr id="3" name="Content Placeholder 2"/>
          <p:cNvSpPr>
            <a:spLocks noGrp="1"/>
          </p:cNvSpPr>
          <p:nvPr>
            <p:ph idx="1"/>
          </p:nvPr>
        </p:nvSpPr>
        <p:spPr/>
        <p:txBody>
          <a:bodyPr>
            <a:normAutofit/>
          </a:bodyPr>
          <a:lstStyle/>
          <a:p>
            <a:r>
              <a:rPr lang="en-US" sz="2400" dirty="0"/>
              <a:t>With respect to the previous solution, </a:t>
            </a:r>
            <a:r>
              <a:rPr lang="en-US" sz="2400" b="1" dirty="0"/>
              <a:t>users are not responsible for managing, configuring, and patching the database management software</a:t>
            </a:r>
            <a:r>
              <a:rPr lang="en-US" sz="2400" dirty="0"/>
              <a:t>, but these operations are performed by the AWS</a:t>
            </a:r>
            <a:r>
              <a:rPr lang="en-US" sz="2400" dirty="0" smtClean="0"/>
              <a:t>.</a:t>
            </a:r>
          </a:p>
          <a:p>
            <a:r>
              <a:rPr lang="en-US" sz="2400" dirty="0" smtClean="0"/>
              <a:t>Moreover, the service </a:t>
            </a:r>
            <a:r>
              <a:rPr lang="en-US" sz="2400" b="1" dirty="0" smtClean="0"/>
              <a:t>provides users with automatic backups, snapshots, point-in-time recoveries, and facilities for implementing replications. </a:t>
            </a:r>
          </a:p>
          <a:p>
            <a:r>
              <a:rPr lang="en-US" sz="2400" dirty="0" smtClean="0"/>
              <a:t>These and the common database management services are available through the AWS console or a specific Web service. </a:t>
            </a:r>
          </a:p>
        </p:txBody>
      </p:sp>
      <p:sp>
        <p:nvSpPr>
          <p:cNvPr id="4" name="Date Placeholder 3"/>
          <p:cNvSpPr>
            <a:spLocks noGrp="1"/>
          </p:cNvSpPr>
          <p:nvPr>
            <p:ph type="dt" sz="half" idx="10"/>
          </p:nvPr>
        </p:nvSpPr>
        <p:spPr/>
        <p:txBody>
          <a:bodyPr/>
          <a:lstStyle/>
          <a:p>
            <a:fld id="{0749C449-069C-4635-A8A3-9149ECE03519}"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90</a:t>
            </a:fld>
            <a:endParaRPr lang="en-IN"/>
          </a:p>
        </p:txBody>
      </p:sp>
    </p:spTree>
    <p:extLst>
      <p:ext uri="{BB962C8B-B14F-4D97-AF65-F5344CB8AC3E}">
        <p14:creationId xmlns:p14="http://schemas.microsoft.com/office/powerpoint/2010/main" val="33652981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b="1" dirty="0"/>
              <a:t>Amazon RDS is a managed database service. It's responsible for most management tasks. </a:t>
            </a:r>
            <a:endParaRPr lang="en-US" sz="2400" b="1" dirty="0" smtClean="0"/>
          </a:p>
          <a:p>
            <a:r>
              <a:rPr lang="en-US" sz="2400" dirty="0" smtClean="0"/>
              <a:t>By </a:t>
            </a:r>
            <a:r>
              <a:rPr lang="en-US" sz="2400" dirty="0"/>
              <a:t>eliminating tedious manual tasks, Amazon RDS frees you to focus on your application and your users. </a:t>
            </a:r>
            <a:endParaRPr lang="en-US" sz="2400" dirty="0" smtClean="0"/>
          </a:p>
          <a:p>
            <a:r>
              <a:rPr lang="en-US" sz="2400" b="1" dirty="0" smtClean="0"/>
              <a:t>Amazon recommends </a:t>
            </a:r>
            <a:r>
              <a:rPr lang="en-US" sz="2400" b="1" dirty="0"/>
              <a:t>Amazon RDS over Amazon EC2 as your default choice for </a:t>
            </a:r>
            <a:r>
              <a:rPr lang="en-US" sz="2400" b="1" dirty="0" smtClean="0"/>
              <a:t>most </a:t>
            </a:r>
            <a:r>
              <a:rPr lang="en-US" sz="2400" b="1" dirty="0"/>
              <a:t>database deployments</a:t>
            </a:r>
            <a:r>
              <a:rPr lang="en-US" sz="2400" b="1" dirty="0" smtClean="0"/>
              <a:t>.</a:t>
            </a:r>
          </a:p>
          <a:p>
            <a:endParaRPr lang="en-US" sz="2400" b="1" dirty="0"/>
          </a:p>
          <a:p>
            <a:endParaRPr lang="en-US" sz="2400" b="1" dirty="0" smtClean="0"/>
          </a:p>
          <a:p>
            <a:endParaRPr lang="en-US" sz="2400" b="1" dirty="0"/>
          </a:p>
          <a:p>
            <a:pPr marL="0" indent="0">
              <a:buNone/>
            </a:pPr>
            <a:r>
              <a:rPr lang="en-US" sz="2400" b="1" dirty="0" smtClean="0"/>
              <a:t>						-Amazon AWS</a:t>
            </a:r>
            <a:endParaRPr lang="en-IN" sz="2400" b="1" dirty="0"/>
          </a:p>
        </p:txBody>
      </p:sp>
      <p:sp>
        <p:nvSpPr>
          <p:cNvPr id="4" name="Date Placeholder 3"/>
          <p:cNvSpPr>
            <a:spLocks noGrp="1"/>
          </p:cNvSpPr>
          <p:nvPr>
            <p:ph type="dt" sz="half" idx="10"/>
          </p:nvPr>
        </p:nvSpPr>
        <p:spPr/>
        <p:txBody>
          <a:bodyPr/>
          <a:lstStyle/>
          <a:p>
            <a:fld id="{6EF86731-5B09-4277-B9FB-F0A5A564939D}"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91</a:t>
            </a:fld>
            <a:endParaRPr lang="en-IN"/>
          </a:p>
        </p:txBody>
      </p:sp>
    </p:spTree>
    <p:extLst>
      <p:ext uri="{BB962C8B-B14F-4D97-AF65-F5344CB8AC3E}">
        <p14:creationId xmlns:p14="http://schemas.microsoft.com/office/powerpoint/2010/main" val="390401964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Preconfigures EC2 AMIs </a:t>
            </a:r>
            <a:r>
              <a:rPr lang="en-IN" dirty="0" err="1" smtClean="0"/>
              <a:t>vs</a:t>
            </a:r>
            <a:r>
              <a:rPr lang="en-IN" dirty="0" smtClean="0"/>
              <a:t> RDS</a:t>
            </a:r>
            <a:endParaRPr lang="en-IN" dirty="0"/>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370" t="30290" r="13750" b="18260"/>
          <a:stretch/>
        </p:blipFill>
        <p:spPr bwMode="auto">
          <a:xfrm>
            <a:off x="395536" y="1556792"/>
            <a:ext cx="8208912"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5517232"/>
            <a:ext cx="8208912" cy="809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39A40B19-D369-4715-B808-AEB4CC353CFA}"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92</a:t>
            </a:fld>
            <a:endParaRPr lang="en-IN"/>
          </a:p>
        </p:txBody>
      </p:sp>
    </p:spTree>
    <p:extLst>
      <p:ext uri="{BB962C8B-B14F-4D97-AF65-F5344CB8AC3E}">
        <p14:creationId xmlns:p14="http://schemas.microsoft.com/office/powerpoint/2010/main" val="104942510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RDS</a:t>
            </a:r>
            <a:endParaRPr lang="en-IN" dirty="0"/>
          </a:p>
        </p:txBody>
      </p:sp>
      <p:sp>
        <p:nvSpPr>
          <p:cNvPr id="3" name="Content Placeholder 2"/>
          <p:cNvSpPr>
            <a:spLocks noGrp="1"/>
          </p:cNvSpPr>
          <p:nvPr>
            <p:ph idx="1"/>
          </p:nvPr>
        </p:nvSpPr>
        <p:spPr/>
        <p:txBody>
          <a:bodyPr>
            <a:normAutofit lnSpcReduction="10000"/>
          </a:bodyPr>
          <a:lstStyle/>
          <a:p>
            <a:r>
              <a:rPr lang="en-US" sz="2400" dirty="0"/>
              <a:t>Amazon RDS provides the following specific advantages over database deployments that aren't fully managed:</a:t>
            </a:r>
          </a:p>
          <a:p>
            <a:r>
              <a:rPr lang="en-US" sz="2400" dirty="0"/>
              <a:t>You can use the database products you are already familiar with: </a:t>
            </a:r>
            <a:endParaRPr lang="en-US" sz="2400" dirty="0" smtClean="0"/>
          </a:p>
          <a:p>
            <a:pPr lvl="1"/>
            <a:r>
              <a:rPr lang="en-US" sz="2400" b="1" dirty="0" err="1" smtClean="0"/>
              <a:t>MariaDB</a:t>
            </a:r>
            <a:r>
              <a:rPr lang="en-US" sz="2400" b="1" dirty="0"/>
              <a:t>, </a:t>
            </a:r>
            <a:endParaRPr lang="en-US" sz="2400" b="1" dirty="0" smtClean="0"/>
          </a:p>
          <a:p>
            <a:pPr lvl="1"/>
            <a:r>
              <a:rPr lang="en-US" sz="2400" b="1" dirty="0" smtClean="0"/>
              <a:t>Microsoft </a:t>
            </a:r>
            <a:r>
              <a:rPr lang="en-US" sz="2400" b="1" dirty="0"/>
              <a:t>SQL Server, </a:t>
            </a:r>
            <a:endParaRPr lang="en-US" sz="2400" b="1" dirty="0" smtClean="0"/>
          </a:p>
          <a:p>
            <a:pPr lvl="1"/>
            <a:r>
              <a:rPr lang="en-US" sz="2400" b="1" dirty="0" smtClean="0"/>
              <a:t>MySQL</a:t>
            </a:r>
            <a:r>
              <a:rPr lang="en-US" sz="2400" b="1" dirty="0"/>
              <a:t>, </a:t>
            </a:r>
            <a:endParaRPr lang="en-US" sz="2400" b="1" dirty="0" smtClean="0"/>
          </a:p>
          <a:p>
            <a:pPr lvl="1"/>
            <a:r>
              <a:rPr lang="en-US" sz="2400" b="1" dirty="0" smtClean="0"/>
              <a:t>Oracle</a:t>
            </a:r>
            <a:r>
              <a:rPr lang="en-US" sz="2400" b="1" dirty="0"/>
              <a:t>, and </a:t>
            </a:r>
            <a:endParaRPr lang="en-US" sz="2400" b="1" dirty="0" smtClean="0"/>
          </a:p>
          <a:p>
            <a:pPr lvl="1"/>
            <a:r>
              <a:rPr lang="en-US" sz="2400" b="1" dirty="0" err="1" smtClean="0"/>
              <a:t>PostgreSQL</a:t>
            </a:r>
            <a:r>
              <a:rPr lang="en-US" sz="2400" b="1" dirty="0"/>
              <a:t>.</a:t>
            </a:r>
          </a:p>
          <a:p>
            <a:pPr lvl="1"/>
            <a:endParaRPr lang="en-US" sz="2400" b="1" dirty="0"/>
          </a:p>
          <a:p>
            <a:pPr marL="0" indent="0">
              <a:buNone/>
            </a:pPr>
            <a:r>
              <a:rPr lang="en-US" sz="2400" b="1" dirty="0" smtClean="0"/>
              <a:t>						-Amazon AWS</a:t>
            </a:r>
            <a:endParaRPr lang="en-IN" sz="2400" b="1" dirty="0"/>
          </a:p>
        </p:txBody>
      </p:sp>
      <p:sp>
        <p:nvSpPr>
          <p:cNvPr id="4" name="Date Placeholder 3"/>
          <p:cNvSpPr>
            <a:spLocks noGrp="1"/>
          </p:cNvSpPr>
          <p:nvPr>
            <p:ph type="dt" sz="half" idx="10"/>
          </p:nvPr>
        </p:nvSpPr>
        <p:spPr/>
        <p:txBody>
          <a:bodyPr/>
          <a:lstStyle/>
          <a:p>
            <a:fld id="{1BB18BF5-36D0-4FD7-A5E1-280FD4E4384C}"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93</a:t>
            </a:fld>
            <a:endParaRPr lang="en-IN"/>
          </a:p>
        </p:txBody>
      </p:sp>
    </p:spTree>
    <p:extLst>
      <p:ext uri="{BB962C8B-B14F-4D97-AF65-F5344CB8AC3E}">
        <p14:creationId xmlns:p14="http://schemas.microsoft.com/office/powerpoint/2010/main" val="413336928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RDS</a:t>
            </a:r>
            <a:endParaRPr lang="en-IN" dirty="0"/>
          </a:p>
        </p:txBody>
      </p:sp>
      <p:sp>
        <p:nvSpPr>
          <p:cNvPr id="3" name="Content Placeholder 2"/>
          <p:cNvSpPr>
            <a:spLocks noGrp="1"/>
          </p:cNvSpPr>
          <p:nvPr>
            <p:ph idx="1"/>
          </p:nvPr>
        </p:nvSpPr>
        <p:spPr/>
        <p:txBody>
          <a:bodyPr>
            <a:normAutofit/>
          </a:bodyPr>
          <a:lstStyle/>
          <a:p>
            <a:r>
              <a:rPr lang="en-US" sz="2400" b="1" dirty="0" smtClean="0"/>
              <a:t>Amazon </a:t>
            </a:r>
            <a:r>
              <a:rPr lang="en-US" sz="2400" b="1" dirty="0"/>
              <a:t>RDS manages backups, software patching, automatic failure detection, and recovery.</a:t>
            </a:r>
          </a:p>
          <a:p>
            <a:r>
              <a:rPr lang="en-US" sz="2400" dirty="0"/>
              <a:t>You can </a:t>
            </a:r>
            <a:r>
              <a:rPr lang="en-US" sz="2400" b="1" dirty="0">
                <a:solidFill>
                  <a:srgbClr val="FF0000"/>
                </a:solidFill>
              </a:rPr>
              <a:t>turn on automated backups, or </a:t>
            </a:r>
            <a:r>
              <a:rPr lang="en-US" sz="2400" b="1" dirty="0" smtClean="0">
                <a:solidFill>
                  <a:srgbClr val="FF0000"/>
                </a:solidFill>
              </a:rPr>
              <a:t>manually </a:t>
            </a:r>
            <a:r>
              <a:rPr lang="en-US" sz="2400" b="1" dirty="0">
                <a:solidFill>
                  <a:srgbClr val="FF0000"/>
                </a:solidFill>
              </a:rPr>
              <a:t>create your own backup snapshots. </a:t>
            </a:r>
            <a:endParaRPr lang="en-US" sz="2400" b="1" dirty="0" smtClean="0">
              <a:solidFill>
                <a:srgbClr val="FF0000"/>
              </a:solidFill>
            </a:endParaRPr>
          </a:p>
          <a:p>
            <a:r>
              <a:rPr lang="en-US" sz="2400" dirty="0" smtClean="0"/>
              <a:t>You </a:t>
            </a:r>
            <a:r>
              <a:rPr lang="en-US" sz="2400" dirty="0"/>
              <a:t>can use these backups to restore a database. </a:t>
            </a:r>
            <a:endParaRPr lang="en-US" sz="2400" dirty="0" smtClean="0"/>
          </a:p>
          <a:p>
            <a:r>
              <a:rPr lang="en-US" sz="2400" dirty="0" smtClean="0"/>
              <a:t>The </a:t>
            </a:r>
            <a:r>
              <a:rPr lang="en-US" sz="2400" dirty="0"/>
              <a:t>Amazon </a:t>
            </a:r>
            <a:r>
              <a:rPr lang="en-US" sz="2400" b="1" dirty="0"/>
              <a:t>RDS restore process works reliably and efficiently.</a:t>
            </a:r>
          </a:p>
          <a:p>
            <a:endParaRPr lang="en-US" sz="2400" b="1" dirty="0"/>
          </a:p>
          <a:p>
            <a:pPr marL="0" indent="0">
              <a:buNone/>
            </a:pPr>
            <a:r>
              <a:rPr lang="en-US" sz="2400" b="1" dirty="0" smtClean="0"/>
              <a:t>						-Amazon AWS</a:t>
            </a:r>
            <a:endParaRPr lang="en-IN" sz="2400" b="1" dirty="0"/>
          </a:p>
        </p:txBody>
      </p:sp>
      <p:sp>
        <p:nvSpPr>
          <p:cNvPr id="4" name="Date Placeholder 3"/>
          <p:cNvSpPr>
            <a:spLocks noGrp="1"/>
          </p:cNvSpPr>
          <p:nvPr>
            <p:ph type="dt" sz="half" idx="10"/>
          </p:nvPr>
        </p:nvSpPr>
        <p:spPr/>
        <p:txBody>
          <a:bodyPr/>
          <a:lstStyle/>
          <a:p>
            <a:fld id="{211E8875-62BC-498D-9CA9-11FD47B80ED6}"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94</a:t>
            </a:fld>
            <a:endParaRPr lang="en-IN"/>
          </a:p>
        </p:txBody>
      </p:sp>
    </p:spTree>
    <p:extLst>
      <p:ext uri="{BB962C8B-B14F-4D97-AF65-F5344CB8AC3E}">
        <p14:creationId xmlns:p14="http://schemas.microsoft.com/office/powerpoint/2010/main" val="61721396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RDS</a:t>
            </a:r>
            <a:endParaRPr lang="en-IN" dirty="0"/>
          </a:p>
        </p:txBody>
      </p:sp>
      <p:sp>
        <p:nvSpPr>
          <p:cNvPr id="3" name="Content Placeholder 2"/>
          <p:cNvSpPr>
            <a:spLocks noGrp="1"/>
          </p:cNvSpPr>
          <p:nvPr>
            <p:ph idx="1"/>
          </p:nvPr>
        </p:nvSpPr>
        <p:spPr/>
        <p:txBody>
          <a:bodyPr>
            <a:normAutofit/>
          </a:bodyPr>
          <a:lstStyle/>
          <a:p>
            <a:r>
              <a:rPr lang="en-US" sz="2400" dirty="0"/>
              <a:t> </a:t>
            </a:r>
            <a:r>
              <a:rPr lang="en-US" sz="2400" dirty="0" smtClean="0"/>
              <a:t>Users can </a:t>
            </a:r>
            <a:r>
              <a:rPr lang="en-US" sz="2400" dirty="0"/>
              <a:t>get </a:t>
            </a:r>
            <a:r>
              <a:rPr lang="en-US" sz="2400" b="1" dirty="0"/>
              <a:t>high availability with a primary instance and a synchronous secondary instance </a:t>
            </a:r>
            <a:r>
              <a:rPr lang="en-US" sz="2400" dirty="0"/>
              <a:t>that you can fail over to when problems occur. </a:t>
            </a:r>
            <a:endParaRPr lang="en-US" sz="2400" dirty="0" smtClean="0"/>
          </a:p>
          <a:p>
            <a:r>
              <a:rPr lang="en-US" sz="2400" dirty="0" smtClean="0"/>
              <a:t>Users can </a:t>
            </a:r>
            <a:r>
              <a:rPr lang="en-US" sz="2400" dirty="0"/>
              <a:t>also </a:t>
            </a:r>
            <a:r>
              <a:rPr lang="en-US" sz="2400" b="1" dirty="0"/>
              <a:t>use read replicas to increase read scaling.</a:t>
            </a:r>
          </a:p>
          <a:p>
            <a:endParaRPr lang="en-US" sz="2400" b="1" dirty="0"/>
          </a:p>
          <a:p>
            <a:pPr marL="0" indent="0">
              <a:buNone/>
            </a:pPr>
            <a:r>
              <a:rPr lang="en-US" sz="2400" b="1" dirty="0" smtClean="0"/>
              <a:t>						-Amazon AWS</a:t>
            </a:r>
            <a:endParaRPr lang="en-IN" sz="2400" b="1" dirty="0"/>
          </a:p>
        </p:txBody>
      </p:sp>
      <p:sp>
        <p:nvSpPr>
          <p:cNvPr id="4" name="Date Placeholder 3"/>
          <p:cNvSpPr>
            <a:spLocks noGrp="1"/>
          </p:cNvSpPr>
          <p:nvPr>
            <p:ph type="dt" sz="half" idx="10"/>
          </p:nvPr>
        </p:nvSpPr>
        <p:spPr/>
        <p:txBody>
          <a:bodyPr/>
          <a:lstStyle/>
          <a:p>
            <a:fld id="{027E0455-1516-4630-A054-33D3C427A1BC}"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95</a:t>
            </a:fld>
            <a:endParaRPr lang="en-IN"/>
          </a:p>
        </p:txBody>
      </p:sp>
    </p:spTree>
    <p:extLst>
      <p:ext uri="{BB962C8B-B14F-4D97-AF65-F5344CB8AC3E}">
        <p14:creationId xmlns:p14="http://schemas.microsoft.com/office/powerpoint/2010/main" val="18718244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RDS</a:t>
            </a:r>
            <a:endParaRPr lang="en-IN" dirty="0"/>
          </a:p>
        </p:txBody>
      </p:sp>
      <p:sp>
        <p:nvSpPr>
          <p:cNvPr id="3" name="Content Placeholder 2"/>
          <p:cNvSpPr>
            <a:spLocks noGrp="1"/>
          </p:cNvSpPr>
          <p:nvPr>
            <p:ph idx="1"/>
          </p:nvPr>
        </p:nvSpPr>
        <p:spPr/>
        <p:txBody>
          <a:bodyPr>
            <a:normAutofit/>
          </a:bodyPr>
          <a:lstStyle/>
          <a:p>
            <a:r>
              <a:rPr lang="en-US" sz="2400" dirty="0" smtClean="0"/>
              <a:t>In </a:t>
            </a:r>
            <a:r>
              <a:rPr lang="en-US" sz="2400" dirty="0"/>
              <a:t>addition to the security in your database package, </a:t>
            </a:r>
            <a:r>
              <a:rPr lang="en-US" sz="2400" b="1" dirty="0"/>
              <a:t>you can help control who can access your RDS databases. </a:t>
            </a:r>
            <a:endParaRPr lang="en-US" sz="2400" b="1" dirty="0" smtClean="0"/>
          </a:p>
          <a:p>
            <a:r>
              <a:rPr lang="en-US" sz="2400" dirty="0" smtClean="0"/>
              <a:t>To </a:t>
            </a:r>
            <a:r>
              <a:rPr lang="en-US" sz="2400" dirty="0"/>
              <a:t>do so, you can use </a:t>
            </a:r>
            <a:r>
              <a:rPr lang="en-US" sz="2400" b="1" dirty="0"/>
              <a:t>AWS Identity and Access Management (IAM) </a:t>
            </a:r>
            <a:r>
              <a:rPr lang="en-US" sz="2400" dirty="0"/>
              <a:t>to define users and permissions. </a:t>
            </a:r>
            <a:endParaRPr lang="en-US" sz="2400" dirty="0" smtClean="0"/>
          </a:p>
          <a:p>
            <a:r>
              <a:rPr lang="en-US" sz="2400" dirty="0" smtClean="0"/>
              <a:t>You </a:t>
            </a:r>
            <a:r>
              <a:rPr lang="en-US" sz="2400" dirty="0"/>
              <a:t>can also </a:t>
            </a:r>
            <a:r>
              <a:rPr lang="en-US" sz="2400" b="1" dirty="0"/>
              <a:t>help protect your databases by putting them in a virtual private cloud (VPC).</a:t>
            </a:r>
          </a:p>
          <a:p>
            <a:endParaRPr lang="en-US" sz="2400" b="1" dirty="0"/>
          </a:p>
          <a:p>
            <a:pPr marL="0" indent="0">
              <a:buNone/>
            </a:pPr>
            <a:r>
              <a:rPr lang="en-US" sz="2400" b="1" dirty="0" smtClean="0"/>
              <a:t>						-Amazon AWS</a:t>
            </a:r>
            <a:endParaRPr lang="en-IN" sz="2400" b="1" dirty="0"/>
          </a:p>
        </p:txBody>
      </p:sp>
      <p:sp>
        <p:nvSpPr>
          <p:cNvPr id="4" name="Date Placeholder 3"/>
          <p:cNvSpPr>
            <a:spLocks noGrp="1"/>
          </p:cNvSpPr>
          <p:nvPr>
            <p:ph type="dt" sz="half" idx="10"/>
          </p:nvPr>
        </p:nvSpPr>
        <p:spPr/>
        <p:txBody>
          <a:bodyPr/>
          <a:lstStyle/>
          <a:p>
            <a:fld id="{DADE38FD-65B3-4539-837A-FD7AC66B5D17}"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96</a:t>
            </a:fld>
            <a:endParaRPr lang="en-IN"/>
          </a:p>
        </p:txBody>
      </p:sp>
    </p:spTree>
    <p:extLst>
      <p:ext uri="{BB962C8B-B14F-4D97-AF65-F5344CB8AC3E}">
        <p14:creationId xmlns:p14="http://schemas.microsoft.com/office/powerpoint/2010/main" val="161887835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DB instances</a:t>
            </a:r>
          </a:p>
        </p:txBody>
      </p:sp>
      <p:sp>
        <p:nvSpPr>
          <p:cNvPr id="3" name="Content Placeholder 2"/>
          <p:cNvSpPr>
            <a:spLocks noGrp="1"/>
          </p:cNvSpPr>
          <p:nvPr>
            <p:ph idx="1"/>
          </p:nvPr>
        </p:nvSpPr>
        <p:spPr/>
        <p:txBody>
          <a:bodyPr>
            <a:normAutofit/>
          </a:bodyPr>
          <a:lstStyle/>
          <a:p>
            <a:r>
              <a:rPr lang="en-US" sz="2400" dirty="0"/>
              <a:t>The </a:t>
            </a:r>
            <a:r>
              <a:rPr lang="en-US" sz="2400" b="1" dirty="0"/>
              <a:t>basic building block of Amazon RDS </a:t>
            </a:r>
            <a:endParaRPr lang="en-US" sz="2400" b="1" dirty="0" smtClean="0"/>
          </a:p>
          <a:p>
            <a:r>
              <a:rPr lang="en-US" sz="2400" dirty="0" smtClean="0"/>
              <a:t>An </a:t>
            </a:r>
            <a:r>
              <a:rPr lang="en-US" sz="2400" b="1" dirty="0"/>
              <a:t>isolated database environment in the AWS Cloud. </a:t>
            </a:r>
            <a:endParaRPr lang="en-US" sz="2400" b="1" dirty="0" smtClean="0"/>
          </a:p>
          <a:p>
            <a:r>
              <a:rPr lang="en-US" sz="2400" dirty="0" smtClean="0"/>
              <a:t>User’s DB </a:t>
            </a:r>
            <a:r>
              <a:rPr lang="en-US" sz="2400" dirty="0"/>
              <a:t>instance can </a:t>
            </a:r>
            <a:r>
              <a:rPr lang="en-US" sz="2400" b="1" dirty="0"/>
              <a:t>contain one or more user-created databases</a:t>
            </a:r>
            <a:r>
              <a:rPr lang="en-US" sz="2400" dirty="0"/>
              <a:t>. </a:t>
            </a:r>
            <a:endParaRPr lang="en-US" sz="2400" dirty="0" smtClean="0"/>
          </a:p>
          <a:p>
            <a:endParaRPr lang="en-US" sz="2400" b="1" dirty="0"/>
          </a:p>
          <a:p>
            <a:pPr marL="0" indent="0">
              <a:buNone/>
            </a:pPr>
            <a:r>
              <a:rPr lang="en-US" sz="2400" b="1" dirty="0" smtClean="0"/>
              <a:t>						-Amazon AWS</a:t>
            </a:r>
            <a:endParaRPr lang="en-IN" sz="2400" b="1" dirty="0"/>
          </a:p>
        </p:txBody>
      </p:sp>
      <p:sp>
        <p:nvSpPr>
          <p:cNvPr id="4" name="Date Placeholder 3"/>
          <p:cNvSpPr>
            <a:spLocks noGrp="1"/>
          </p:cNvSpPr>
          <p:nvPr>
            <p:ph type="dt" sz="half" idx="10"/>
          </p:nvPr>
        </p:nvSpPr>
        <p:spPr/>
        <p:txBody>
          <a:bodyPr/>
          <a:lstStyle/>
          <a:p>
            <a:fld id="{FEE4385D-39AA-4D4A-8432-3F8BD86C674D}"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97</a:t>
            </a:fld>
            <a:endParaRPr lang="en-IN"/>
          </a:p>
        </p:txBody>
      </p:sp>
    </p:spTree>
    <p:extLst>
      <p:ext uri="{BB962C8B-B14F-4D97-AF65-F5344CB8AC3E}">
        <p14:creationId xmlns:p14="http://schemas.microsoft.com/office/powerpoint/2010/main" val="307555228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DB instances</a:t>
            </a:r>
          </a:p>
        </p:txBody>
      </p:sp>
      <p:sp>
        <p:nvSpPr>
          <p:cNvPr id="3" name="Content Placeholder 2"/>
          <p:cNvSpPr>
            <a:spLocks noGrp="1"/>
          </p:cNvSpPr>
          <p:nvPr>
            <p:ph idx="1"/>
          </p:nvPr>
        </p:nvSpPr>
        <p:spPr/>
        <p:txBody>
          <a:bodyPr>
            <a:normAutofit/>
          </a:bodyPr>
          <a:lstStyle/>
          <a:p>
            <a:r>
              <a:rPr lang="en-US" sz="2400" dirty="0" smtClean="0"/>
              <a:t>You </a:t>
            </a:r>
            <a:r>
              <a:rPr lang="en-US" sz="2400" dirty="0"/>
              <a:t>can access your DB instance by using the same tools and applications that you use with a standalone database instance. </a:t>
            </a:r>
            <a:endParaRPr lang="en-US" sz="2400" dirty="0" smtClean="0"/>
          </a:p>
          <a:p>
            <a:r>
              <a:rPr lang="en-US" sz="2400" dirty="0" smtClean="0"/>
              <a:t>You </a:t>
            </a:r>
            <a:r>
              <a:rPr lang="en-US" sz="2400" dirty="0"/>
              <a:t>can </a:t>
            </a:r>
            <a:r>
              <a:rPr lang="en-US" sz="2400" b="1" dirty="0"/>
              <a:t>create and modify a DB instance by </a:t>
            </a:r>
            <a:endParaRPr lang="en-US" sz="2400" b="1" dirty="0" smtClean="0"/>
          </a:p>
          <a:p>
            <a:r>
              <a:rPr lang="en-US" sz="2400" b="1" dirty="0" smtClean="0"/>
              <a:t>using </a:t>
            </a:r>
            <a:r>
              <a:rPr lang="en-US" sz="2400" b="1" dirty="0"/>
              <a:t>the AWS Command Line Interface (AWS CLI), </a:t>
            </a:r>
            <a:endParaRPr lang="en-US" sz="2400" b="1" dirty="0" smtClean="0"/>
          </a:p>
          <a:p>
            <a:r>
              <a:rPr lang="en-US" sz="2400" b="1" dirty="0" smtClean="0"/>
              <a:t>the </a:t>
            </a:r>
            <a:r>
              <a:rPr lang="en-US" sz="2400" b="1" dirty="0"/>
              <a:t>Amazon RDS API, or </a:t>
            </a:r>
            <a:endParaRPr lang="en-US" sz="2400" b="1" dirty="0" smtClean="0"/>
          </a:p>
          <a:p>
            <a:r>
              <a:rPr lang="en-US" sz="2400" b="1" dirty="0" smtClean="0"/>
              <a:t>the </a:t>
            </a:r>
            <a:r>
              <a:rPr lang="en-US" sz="2400" b="1" dirty="0"/>
              <a:t>AWS Management Console.</a:t>
            </a:r>
          </a:p>
          <a:p>
            <a:endParaRPr lang="en-US" sz="2400" b="1" dirty="0"/>
          </a:p>
          <a:p>
            <a:pPr marL="0" indent="0">
              <a:buNone/>
            </a:pPr>
            <a:r>
              <a:rPr lang="en-US" sz="2400" b="1" dirty="0" smtClean="0"/>
              <a:t>						-Amazon AWS</a:t>
            </a:r>
            <a:endParaRPr lang="en-IN" sz="2400" b="1" dirty="0"/>
          </a:p>
        </p:txBody>
      </p:sp>
      <p:sp>
        <p:nvSpPr>
          <p:cNvPr id="4" name="Date Placeholder 3"/>
          <p:cNvSpPr>
            <a:spLocks noGrp="1"/>
          </p:cNvSpPr>
          <p:nvPr>
            <p:ph type="dt" sz="half" idx="10"/>
          </p:nvPr>
        </p:nvSpPr>
        <p:spPr/>
        <p:txBody>
          <a:bodyPr/>
          <a:lstStyle/>
          <a:p>
            <a:fld id="{A2FDF428-F80F-43A2-8323-D3F4DB064C5C}"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98</a:t>
            </a:fld>
            <a:endParaRPr lang="en-IN"/>
          </a:p>
        </p:txBody>
      </p:sp>
    </p:spTree>
    <p:extLst>
      <p:ext uri="{BB962C8B-B14F-4D97-AF65-F5344CB8AC3E}">
        <p14:creationId xmlns:p14="http://schemas.microsoft.com/office/powerpoint/2010/main" val="278319359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DB engines</a:t>
            </a:r>
          </a:p>
        </p:txBody>
      </p:sp>
      <p:sp>
        <p:nvSpPr>
          <p:cNvPr id="3" name="Content Placeholder 2"/>
          <p:cNvSpPr>
            <a:spLocks noGrp="1"/>
          </p:cNvSpPr>
          <p:nvPr>
            <p:ph idx="1"/>
          </p:nvPr>
        </p:nvSpPr>
        <p:spPr/>
        <p:txBody>
          <a:bodyPr>
            <a:noAutofit/>
          </a:bodyPr>
          <a:lstStyle/>
          <a:p>
            <a:r>
              <a:rPr lang="en-US" sz="2400" dirty="0" smtClean="0"/>
              <a:t>A</a:t>
            </a:r>
            <a:r>
              <a:rPr lang="en-US" sz="2400" dirty="0"/>
              <a:t> </a:t>
            </a:r>
            <a:r>
              <a:rPr lang="en-US" sz="2400" i="1" dirty="0"/>
              <a:t>DB engine</a:t>
            </a:r>
            <a:r>
              <a:rPr lang="en-US" sz="2400" dirty="0"/>
              <a:t> is the </a:t>
            </a:r>
            <a:r>
              <a:rPr lang="en-US" sz="2400" b="1" dirty="0"/>
              <a:t>specific relational database software that runs on your DB instance. </a:t>
            </a:r>
            <a:endParaRPr lang="en-US" sz="2400" b="1" dirty="0" smtClean="0"/>
          </a:p>
          <a:p>
            <a:endParaRPr lang="en-US" sz="2400" b="1" dirty="0"/>
          </a:p>
          <a:p>
            <a:pPr marL="0" indent="0">
              <a:buNone/>
            </a:pPr>
            <a:r>
              <a:rPr lang="en-US" sz="2400" b="1" dirty="0" smtClean="0"/>
              <a:t>						-Amazon AWS</a:t>
            </a:r>
            <a:endParaRPr lang="en-IN" sz="2400" b="1" dirty="0"/>
          </a:p>
        </p:txBody>
      </p:sp>
      <p:sp>
        <p:nvSpPr>
          <p:cNvPr id="4" name="Date Placeholder 3"/>
          <p:cNvSpPr>
            <a:spLocks noGrp="1"/>
          </p:cNvSpPr>
          <p:nvPr>
            <p:ph type="dt" sz="half" idx="10"/>
          </p:nvPr>
        </p:nvSpPr>
        <p:spPr/>
        <p:txBody>
          <a:bodyPr/>
          <a:lstStyle/>
          <a:p>
            <a:fld id="{1D73CA75-3464-4E14-B4E0-FA64AE81C856}" type="datetime1">
              <a:rPr lang="en-IN" smtClean="0"/>
              <a:t>12-02-2024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207A69A-3A3F-43D6-8AC0-1E5665CDDA0E}" type="slidenum">
              <a:rPr lang="en-IN" smtClean="0"/>
              <a:t>99</a:t>
            </a:fld>
            <a:endParaRPr lang="en-IN"/>
          </a:p>
        </p:txBody>
      </p:sp>
    </p:spTree>
    <p:extLst>
      <p:ext uri="{BB962C8B-B14F-4D97-AF65-F5344CB8AC3E}">
        <p14:creationId xmlns:p14="http://schemas.microsoft.com/office/powerpoint/2010/main" val="2939088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2226</TotalTime>
  <Words>7610</Words>
  <Application>Microsoft Office PowerPoint</Application>
  <PresentationFormat>On-screen Show (4:3)</PresentationFormat>
  <Paragraphs>1259</Paragraphs>
  <Slides>151</Slides>
  <Notes>2</Notes>
  <HiddenSlides>0</HiddenSlides>
  <MMClips>0</MMClips>
  <ScaleCrop>false</ScaleCrop>
  <HeadingPairs>
    <vt:vector size="4" baseType="variant">
      <vt:variant>
        <vt:lpstr>Theme</vt:lpstr>
      </vt:variant>
      <vt:variant>
        <vt:i4>1</vt:i4>
      </vt:variant>
      <vt:variant>
        <vt:lpstr>Slide Titles</vt:lpstr>
      </vt:variant>
      <vt:variant>
        <vt:i4>151</vt:i4>
      </vt:variant>
    </vt:vector>
  </HeadingPairs>
  <TitlesOfParts>
    <vt:vector size="152" baseType="lpstr">
      <vt:lpstr>Office Theme</vt:lpstr>
      <vt:lpstr>Module 3.1</vt:lpstr>
      <vt:lpstr>Public Clouds and Service Offerings</vt:lpstr>
      <vt:lpstr>Amazon Web Services (AWS)</vt:lpstr>
      <vt:lpstr>AWS Architecture</vt:lpstr>
      <vt:lpstr>AWS Architecture</vt:lpstr>
      <vt:lpstr>AWS Architecture</vt:lpstr>
      <vt:lpstr>AWS Offerings</vt:lpstr>
      <vt:lpstr>Amazon Web Services</vt:lpstr>
      <vt:lpstr>Compute services</vt:lpstr>
      <vt:lpstr>Compute services</vt:lpstr>
      <vt:lpstr>Amazon machine images</vt:lpstr>
      <vt:lpstr>Amazon machine images</vt:lpstr>
      <vt:lpstr>Amazon machine images</vt:lpstr>
      <vt:lpstr>Amazon machine images</vt:lpstr>
      <vt:lpstr>Amazon machine images-Revenue Generation</vt:lpstr>
      <vt:lpstr>Buy, share, and sell AMIs</vt:lpstr>
      <vt:lpstr>EC2 instances</vt:lpstr>
      <vt:lpstr>EC2</vt:lpstr>
      <vt:lpstr>EC2</vt:lpstr>
      <vt:lpstr>EC2</vt:lpstr>
      <vt:lpstr>EC2</vt:lpstr>
      <vt:lpstr>EC2</vt:lpstr>
      <vt:lpstr>EC2</vt:lpstr>
      <vt:lpstr>EC2</vt:lpstr>
      <vt:lpstr>EC2</vt:lpstr>
      <vt:lpstr>EC2</vt:lpstr>
      <vt:lpstr>EC2</vt:lpstr>
      <vt:lpstr>PowerPoint Presentation</vt:lpstr>
      <vt:lpstr>EC2 environment</vt:lpstr>
      <vt:lpstr>EC2 environment</vt:lpstr>
      <vt:lpstr>EC2 environment</vt:lpstr>
      <vt:lpstr>PowerPoint Presentation</vt:lpstr>
      <vt:lpstr>PowerPoint Presentation</vt:lpstr>
      <vt:lpstr>EC2 environment</vt:lpstr>
      <vt:lpstr>EC2 environment</vt:lpstr>
      <vt:lpstr>EC2 environment</vt:lpstr>
      <vt:lpstr>EC2 environment</vt:lpstr>
      <vt:lpstr>Amazon elastic MapReduce</vt:lpstr>
      <vt:lpstr>END of Lecture</vt:lpstr>
      <vt:lpstr>Storage services AWS</vt:lpstr>
      <vt:lpstr>Amazon S3</vt:lpstr>
      <vt:lpstr>S3 key concepts  </vt:lpstr>
      <vt:lpstr>Storage Service (S3).  </vt:lpstr>
      <vt:lpstr>Storage Service (S3).  </vt:lpstr>
      <vt:lpstr>Storage Service (S3).  </vt:lpstr>
      <vt:lpstr>Storage Service (S3).  </vt:lpstr>
      <vt:lpstr>PowerPoint Presentation</vt:lpstr>
      <vt:lpstr>Simple Storage Service (S3).  </vt:lpstr>
      <vt:lpstr>Simple Storage Service (S3).  </vt:lpstr>
      <vt:lpstr>Buckets</vt:lpstr>
      <vt:lpstr>Buckets</vt:lpstr>
      <vt:lpstr>Buckets</vt:lpstr>
      <vt:lpstr>Buckets</vt:lpstr>
      <vt:lpstr>Buckets</vt:lpstr>
      <vt:lpstr>Buckets</vt:lpstr>
      <vt:lpstr>Buckets</vt:lpstr>
      <vt:lpstr>Objects</vt:lpstr>
      <vt:lpstr>Objects</vt:lpstr>
      <vt:lpstr>Objects</vt:lpstr>
      <vt:lpstr>Objects</vt:lpstr>
      <vt:lpstr>Objects</vt:lpstr>
      <vt:lpstr>Metadata</vt:lpstr>
      <vt:lpstr>Access control and security of Buckets and Objects </vt:lpstr>
      <vt:lpstr>Access control and security of Buckets and Objects </vt:lpstr>
      <vt:lpstr>Amazon elastic block store</vt:lpstr>
      <vt:lpstr>Amazon elastic block store</vt:lpstr>
      <vt:lpstr>S3 vs EBS</vt:lpstr>
      <vt:lpstr>Accessibility</vt:lpstr>
      <vt:lpstr>Storage type</vt:lpstr>
      <vt:lpstr>Storage type</vt:lpstr>
      <vt:lpstr>Size of data</vt:lpstr>
      <vt:lpstr>Limitation of EBS</vt:lpstr>
      <vt:lpstr> Pros + Cons of S3</vt:lpstr>
      <vt:lpstr>End of Lecture</vt:lpstr>
      <vt:lpstr>Application</vt:lpstr>
      <vt:lpstr>Application</vt:lpstr>
      <vt:lpstr>Application</vt:lpstr>
      <vt:lpstr>Security</vt:lpstr>
      <vt:lpstr>Amazon ElastiCache</vt:lpstr>
      <vt:lpstr>Amazon ElastiCache</vt:lpstr>
      <vt:lpstr>Amazon ElastiCache Pricing</vt:lpstr>
      <vt:lpstr>Amazon EC2 Cache Instances Pricing</vt:lpstr>
      <vt:lpstr>Amazon EC2 Instances Pricing</vt:lpstr>
      <vt:lpstr>Structured storage solutions</vt:lpstr>
      <vt:lpstr>Structured storage solutions</vt:lpstr>
      <vt:lpstr>Preconfigured EC2 AMIs-</vt:lpstr>
      <vt:lpstr>Preconfigured EC2 AMIs-</vt:lpstr>
      <vt:lpstr>Preconfigured EC2 AMIs-</vt:lpstr>
      <vt:lpstr>Amazon RDS</vt:lpstr>
      <vt:lpstr>Amazon RDS</vt:lpstr>
      <vt:lpstr>PowerPoint Presentation</vt:lpstr>
      <vt:lpstr>Preconfigures EC2 AMIs vs RDS</vt:lpstr>
      <vt:lpstr>Advantages of RDS</vt:lpstr>
      <vt:lpstr>Advantages of RDS</vt:lpstr>
      <vt:lpstr>Advantages of RDS</vt:lpstr>
      <vt:lpstr>Advantages of RDS</vt:lpstr>
      <vt:lpstr>DB instances</vt:lpstr>
      <vt:lpstr>DB instances</vt:lpstr>
      <vt:lpstr>DB engines</vt:lpstr>
      <vt:lpstr>DB engines</vt:lpstr>
      <vt:lpstr>DB engines</vt:lpstr>
      <vt:lpstr>DB instance types</vt:lpstr>
      <vt:lpstr>DB instance classes</vt:lpstr>
      <vt:lpstr>DB instance classes</vt:lpstr>
      <vt:lpstr>General-purposeDB instance types</vt:lpstr>
      <vt:lpstr>Memory Optimized DB instance types</vt:lpstr>
      <vt:lpstr>Burstable Performance DB instance types</vt:lpstr>
      <vt:lpstr>Supported DB engines for DB instance classes</vt:lpstr>
      <vt:lpstr>Supported DB engines for DB instance classes</vt:lpstr>
      <vt:lpstr>Amazon DynamoDB</vt:lpstr>
      <vt:lpstr>Amazon DynamoDB</vt:lpstr>
      <vt:lpstr>Amazon SimpleDB</vt:lpstr>
      <vt:lpstr>Amazon SimpleDB</vt:lpstr>
      <vt:lpstr>Amazon SimpleDB</vt:lpstr>
      <vt:lpstr>PowerPoint Presentation</vt:lpstr>
      <vt:lpstr>Communication services</vt:lpstr>
      <vt:lpstr>Communication services</vt:lpstr>
      <vt:lpstr>Communication services</vt:lpstr>
      <vt:lpstr>Amazon VPC</vt:lpstr>
      <vt:lpstr>Amazon VPC</vt:lpstr>
      <vt:lpstr>Amazon VPC</vt:lpstr>
      <vt:lpstr>Amazon Direct Connect</vt:lpstr>
      <vt:lpstr>Amazon Direct Connect</vt:lpstr>
      <vt:lpstr>Amazon Route 53</vt:lpstr>
      <vt:lpstr>Communication services- Messaging</vt:lpstr>
      <vt:lpstr>Communication services- Messaging</vt:lpstr>
      <vt:lpstr>Communication services- Messaging</vt:lpstr>
      <vt:lpstr>Communication services- Messaging</vt:lpstr>
      <vt:lpstr>Communication services- Messaging</vt:lpstr>
      <vt:lpstr>Communication services- Messaging</vt:lpstr>
      <vt:lpstr>Amazon Simple Notification Service (SNS)</vt:lpstr>
      <vt:lpstr>Amazon Simple Notification Service (SNS)</vt:lpstr>
      <vt:lpstr>Communication services- Messaging</vt:lpstr>
      <vt:lpstr>Communication services- Messaging</vt:lpstr>
      <vt:lpstr>Communication services- Messaging</vt:lpstr>
      <vt:lpstr>Communication services- Messaging</vt:lpstr>
      <vt:lpstr>Additional services</vt:lpstr>
      <vt:lpstr>Additional services</vt:lpstr>
      <vt:lpstr>Amazon CloudWatch </vt:lpstr>
      <vt:lpstr>Additional services</vt:lpstr>
      <vt:lpstr>Additional services</vt:lpstr>
      <vt:lpstr>Amazon CloudWatch </vt:lpstr>
      <vt:lpstr>Amazon CloudWatch </vt:lpstr>
      <vt:lpstr>Amazon CloudWatch </vt:lpstr>
      <vt:lpstr>Amazon CloudWatch </vt:lpstr>
      <vt:lpstr>Additional services</vt:lpstr>
      <vt:lpstr>Additional services</vt:lpstr>
      <vt:lpstr>Additional services</vt:lpstr>
      <vt:lpstr>Additional services</vt:lpstr>
      <vt:lpstr>Additional services</vt:lpstr>
      <vt:lpstr>Additional services</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3.1</dc:title>
  <dc:creator>Admin</dc:creator>
  <cp:lastModifiedBy>Admin</cp:lastModifiedBy>
  <cp:revision>222</cp:revision>
  <dcterms:created xsi:type="dcterms:W3CDTF">2023-02-26T04:44:49Z</dcterms:created>
  <dcterms:modified xsi:type="dcterms:W3CDTF">2024-02-12T09:47:13Z</dcterms:modified>
</cp:coreProperties>
</file>