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sldIdLst>
    <p:sldId id="256" r:id="rId2"/>
    <p:sldId id="274" r:id="rId3"/>
    <p:sldId id="339" r:id="rId4"/>
    <p:sldId id="277" r:id="rId5"/>
    <p:sldId id="278" r:id="rId6"/>
    <p:sldId id="257" r:id="rId7"/>
    <p:sldId id="346" r:id="rId8"/>
    <p:sldId id="340" r:id="rId9"/>
    <p:sldId id="259" r:id="rId10"/>
    <p:sldId id="330" r:id="rId11"/>
    <p:sldId id="375" r:id="rId12"/>
    <p:sldId id="347" r:id="rId13"/>
    <p:sldId id="348" r:id="rId14"/>
    <p:sldId id="349" r:id="rId15"/>
    <p:sldId id="350" r:id="rId16"/>
    <p:sldId id="341" r:id="rId17"/>
    <p:sldId id="34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332" r:id="rId26"/>
    <p:sldId id="294" r:id="rId27"/>
    <p:sldId id="331" r:id="rId28"/>
    <p:sldId id="295" r:id="rId29"/>
    <p:sldId id="296" r:id="rId30"/>
    <p:sldId id="376" r:id="rId31"/>
    <p:sldId id="279" r:id="rId32"/>
    <p:sldId id="280" r:id="rId33"/>
    <p:sldId id="281" r:id="rId34"/>
    <p:sldId id="282" r:id="rId35"/>
    <p:sldId id="283" r:id="rId36"/>
    <p:sldId id="297" r:id="rId37"/>
    <p:sldId id="298" r:id="rId38"/>
    <p:sldId id="299" r:id="rId39"/>
    <p:sldId id="300" r:id="rId40"/>
    <p:sldId id="301" r:id="rId41"/>
    <p:sldId id="351" r:id="rId42"/>
    <p:sldId id="302" r:id="rId43"/>
    <p:sldId id="352" r:id="rId44"/>
    <p:sldId id="303" r:id="rId45"/>
    <p:sldId id="304" r:id="rId46"/>
    <p:sldId id="305" r:id="rId47"/>
    <p:sldId id="353" r:id="rId48"/>
    <p:sldId id="306" r:id="rId49"/>
    <p:sldId id="307" r:id="rId50"/>
    <p:sldId id="308" r:id="rId51"/>
    <p:sldId id="309" r:id="rId52"/>
    <p:sldId id="318" r:id="rId53"/>
    <p:sldId id="319" r:id="rId54"/>
    <p:sldId id="463" r:id="rId55"/>
    <p:sldId id="355" r:id="rId56"/>
    <p:sldId id="320" r:id="rId57"/>
    <p:sldId id="464" r:id="rId58"/>
    <p:sldId id="321" r:id="rId59"/>
    <p:sldId id="322" r:id="rId60"/>
    <p:sldId id="356" r:id="rId61"/>
    <p:sldId id="465" r:id="rId62"/>
    <p:sldId id="323" r:id="rId63"/>
    <p:sldId id="466" r:id="rId64"/>
    <p:sldId id="357" r:id="rId65"/>
    <p:sldId id="324" r:id="rId66"/>
    <p:sldId id="358" r:id="rId67"/>
    <p:sldId id="329" r:id="rId68"/>
    <p:sldId id="325" r:id="rId69"/>
    <p:sldId id="326" r:id="rId70"/>
    <p:sldId id="359" r:id="rId71"/>
    <p:sldId id="317" r:id="rId72"/>
    <p:sldId id="462" r:id="rId73"/>
    <p:sldId id="374" r:id="rId74"/>
    <p:sldId id="360" r:id="rId75"/>
    <p:sldId id="361" r:id="rId76"/>
    <p:sldId id="362" r:id="rId77"/>
    <p:sldId id="363" r:id="rId78"/>
    <p:sldId id="365" r:id="rId79"/>
    <p:sldId id="366" r:id="rId80"/>
    <p:sldId id="367" r:id="rId81"/>
    <p:sldId id="368" r:id="rId82"/>
    <p:sldId id="369" r:id="rId83"/>
    <p:sldId id="371" r:id="rId84"/>
    <p:sldId id="370" r:id="rId85"/>
    <p:sldId id="372" r:id="rId86"/>
    <p:sldId id="373" r:id="rId87"/>
    <p:sldId id="391" r:id="rId88"/>
    <p:sldId id="450" r:id="rId89"/>
    <p:sldId id="379" r:id="rId90"/>
    <p:sldId id="451" r:id="rId91"/>
    <p:sldId id="421" r:id="rId92"/>
    <p:sldId id="448" r:id="rId93"/>
    <p:sldId id="449" r:id="rId94"/>
    <p:sldId id="430" r:id="rId95"/>
    <p:sldId id="452" r:id="rId96"/>
    <p:sldId id="378" r:id="rId97"/>
    <p:sldId id="453" r:id="rId98"/>
    <p:sldId id="431" r:id="rId99"/>
    <p:sldId id="382" r:id="rId100"/>
    <p:sldId id="384" r:id="rId101"/>
    <p:sldId id="386" r:id="rId102"/>
    <p:sldId id="385" r:id="rId103"/>
    <p:sldId id="387" r:id="rId104"/>
    <p:sldId id="443" r:id="rId105"/>
    <p:sldId id="434" r:id="rId106"/>
    <p:sldId id="456" r:id="rId107"/>
    <p:sldId id="435" r:id="rId108"/>
    <p:sldId id="436" r:id="rId109"/>
    <p:sldId id="437" r:id="rId110"/>
    <p:sldId id="438" r:id="rId111"/>
    <p:sldId id="444" r:id="rId112"/>
    <p:sldId id="440" r:id="rId113"/>
    <p:sldId id="439" r:id="rId114"/>
    <p:sldId id="441" r:id="rId115"/>
    <p:sldId id="445" r:id="rId116"/>
    <p:sldId id="446" r:id="rId117"/>
    <p:sldId id="442" r:id="rId118"/>
    <p:sldId id="388" r:id="rId119"/>
    <p:sldId id="389" r:id="rId120"/>
    <p:sldId id="467" r:id="rId121"/>
    <p:sldId id="432" r:id="rId122"/>
    <p:sldId id="457" r:id="rId123"/>
    <p:sldId id="458" r:id="rId124"/>
    <p:sldId id="390" r:id="rId125"/>
    <p:sldId id="469" r:id="rId126"/>
    <p:sldId id="468" r:id="rId127"/>
    <p:sldId id="433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D7CB5-7BA4-4FD3-BB5D-99149B088EFC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BD70A-F462-411F-8935-0EB8C821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894"/>
            <a:ext cx="1489" cy="15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040" y="4316489"/>
            <a:ext cx="5856387" cy="405946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D70A-F462-411F-8935-0EB8C821BA79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8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D70A-F462-411F-8935-0EB8C821BA79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4F04-FED9-493A-9C6A-6089A000A9A9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8DBD-B891-4246-97B8-DC3E85963474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5145-768B-49F5-85C7-44CAF778C9F9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130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01D-B485-488B-883E-1E146A874BA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1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6304-23B6-4780-BDA4-B47A3161B785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BE67-283C-4388-B80B-79B9EEB61AE3}" type="datetime1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3DA-208A-40C0-AE6E-CA6602C75EAA}" type="datetime1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61B-727A-4747-97F2-D66EC797FC34}" type="datetime1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53EF-C25F-43D8-BE9A-280B42AEBA37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7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267C-8227-46F2-AB48-BEE91C2A3696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0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E887-9382-4653-9D05-2CE87DAA268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7740-B559-4535-AC76-0DCAD392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Cloud </a:t>
            </a:r>
            <a:r>
              <a:rPr lang="en-IN" b="1" dirty="0"/>
              <a:t>Computing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7005-89FD-45D1-A7F4-0FCD55BFEC1F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Essential Characteristics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Rapid </a:t>
            </a:r>
            <a:r>
              <a:rPr lang="en-IN" sz="2400" b="1" dirty="0"/>
              <a:t>elasticity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Capabilities </a:t>
            </a:r>
            <a:r>
              <a:rPr lang="en-IN" sz="2400" dirty="0"/>
              <a:t>can be </a:t>
            </a:r>
            <a:r>
              <a:rPr lang="en-IN" sz="2400" u="sng" dirty="0"/>
              <a:t>elastically provisioned and released, in some cases automatically, to scale rapidly outward and inward commensurate with demand. </a:t>
            </a:r>
            <a:endParaRPr lang="en-IN" sz="2400" u="sng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To </a:t>
            </a:r>
            <a:r>
              <a:rPr lang="en-IN" sz="2400" dirty="0"/>
              <a:t>the consumer, the capabilities available for provisioning often </a:t>
            </a:r>
            <a:r>
              <a:rPr lang="en-IN" sz="2400" u="sng" dirty="0"/>
              <a:t>appear to be unlimited and can be appropriated in any quantity at any time.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23A-B2E8-424E-8450-503C3E3F9EF7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Microsoft </a:t>
            </a:r>
            <a:r>
              <a:rPr lang="en-US" sz="2400" dirty="0"/>
              <a:t>Azure is a cloud operating system and </a:t>
            </a:r>
            <a:r>
              <a:rPr lang="en-US" sz="2400" b="1" dirty="0"/>
              <a:t>a platform for developing applications in the cloud. </a:t>
            </a:r>
            <a:endParaRPr lang="en-US" sz="2400" b="1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provides a scalable runtime environment for Web applications and distributed applications in general.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Applications </a:t>
            </a:r>
            <a:r>
              <a:rPr lang="en-US" sz="2400" dirty="0"/>
              <a:t>in Azure are organized around the concept of roles, which identify a </a:t>
            </a:r>
            <a:r>
              <a:rPr lang="en-US" sz="2400" dirty="0" smtClean="0"/>
              <a:t>distribution </a:t>
            </a:r>
            <a:r>
              <a:rPr lang="en-US" sz="2400" dirty="0"/>
              <a:t>unit for applications and embody the application’s logic. </a:t>
            </a:r>
            <a:endParaRPr lang="en-US" sz="2400" dirty="0" smtClean="0"/>
          </a:p>
          <a:p>
            <a:r>
              <a:rPr lang="en-US" sz="2400" dirty="0" smtClean="0"/>
              <a:t>Currently</a:t>
            </a:r>
            <a:r>
              <a:rPr lang="en-US" sz="2400" dirty="0"/>
              <a:t>, there are three types of role: </a:t>
            </a:r>
            <a:endParaRPr lang="en-US" sz="2400" dirty="0" smtClean="0"/>
          </a:p>
          <a:p>
            <a:pPr lvl="1"/>
            <a:r>
              <a:rPr lang="en-US" sz="2400" b="1" dirty="0" smtClean="0"/>
              <a:t>Web </a:t>
            </a:r>
            <a:r>
              <a:rPr lang="en-US" sz="2400" b="1" dirty="0"/>
              <a:t>role,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worker </a:t>
            </a:r>
            <a:r>
              <a:rPr lang="en-US" sz="2400" b="1" dirty="0"/>
              <a:t>role, and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virtual </a:t>
            </a:r>
            <a:r>
              <a:rPr lang="en-US" sz="2400" b="1" dirty="0"/>
              <a:t>machine role.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Web role is designed to host a Web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worker role is a more generic container of applications and can be used to perform workload </a:t>
            </a:r>
            <a:r>
              <a:rPr lang="en-US" sz="2400" dirty="0" smtClean="0"/>
              <a:t>processing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virtual machine role provides a virtual environment in which the computing stack can be fully customized, including the operating systems.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Besides </a:t>
            </a:r>
            <a:r>
              <a:rPr lang="en-US" sz="2400" dirty="0"/>
              <a:t>roles, Azure provides a set of additional services that complement application execution, such as </a:t>
            </a:r>
            <a:endParaRPr lang="en-US" sz="2400" dirty="0" smtClean="0"/>
          </a:p>
          <a:p>
            <a:r>
              <a:rPr lang="en-US" sz="2400" dirty="0" smtClean="0"/>
              <a:t>support </a:t>
            </a:r>
            <a:r>
              <a:rPr lang="en-US" sz="2400" dirty="0"/>
              <a:t>for storage (relational data and blobs), </a:t>
            </a:r>
            <a:endParaRPr lang="en-US" sz="2400" dirty="0" smtClean="0"/>
          </a:p>
          <a:p>
            <a:r>
              <a:rPr lang="en-US" sz="2400" dirty="0" smtClean="0"/>
              <a:t>networking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caching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content </a:t>
            </a:r>
            <a:r>
              <a:rPr lang="en-US" sz="2400" dirty="0"/>
              <a:t>delivery, and others.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Parallel and Distributed Programming </a:t>
            </a:r>
            <a:r>
              <a:rPr lang="en-IN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 Reduce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59-81AC-482B-895F-623D0EA89DB4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7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Applied mainly in </a:t>
            </a:r>
            <a:r>
              <a:rPr lang="en-IN" sz="2400" u="sng" dirty="0" smtClean="0"/>
              <a:t>web-scale search and cloud computing applications.</a:t>
            </a:r>
          </a:p>
          <a:p>
            <a:endParaRPr lang="en-IN" sz="2400" dirty="0" smtClean="0"/>
          </a:p>
          <a:p>
            <a:r>
              <a:rPr lang="en-IN" sz="2400" dirty="0" smtClean="0"/>
              <a:t>Web programming model for scalable data processing on </a:t>
            </a:r>
            <a:r>
              <a:rPr lang="en-IN" sz="2400" u="sng" dirty="0" smtClean="0"/>
              <a:t>large clusters over large data sets.</a:t>
            </a:r>
          </a:p>
          <a:p>
            <a:endParaRPr lang="en-IN" sz="2400" u="sng" dirty="0" smtClean="0"/>
          </a:p>
          <a:p>
            <a:r>
              <a:rPr lang="en-IN" sz="2400" dirty="0"/>
              <a:t>Parallel programming abstraction </a:t>
            </a:r>
          </a:p>
          <a:p>
            <a:pPr lvl="1"/>
            <a:r>
              <a:rPr lang="en-IN" sz="2000" dirty="0" smtClean="0"/>
              <a:t>Used </a:t>
            </a:r>
            <a:r>
              <a:rPr lang="en-IN" sz="2000" dirty="0"/>
              <a:t>by </a:t>
            </a:r>
            <a:r>
              <a:rPr lang="en-IN" sz="2000" u="sng" dirty="0"/>
              <a:t>many different parallel applications which carry out large-scale computation </a:t>
            </a:r>
            <a:r>
              <a:rPr lang="en-IN" sz="2000" dirty="0"/>
              <a:t>involving thousands of processors </a:t>
            </a:r>
          </a:p>
          <a:p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941-8E6C-42DC-8DC0-27B58C279275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MapReduce</a:t>
            </a:r>
            <a:r>
              <a:rPr lang="en-US" sz="2400" dirty="0"/>
              <a:t> is a programming model and an associated implementation for </a:t>
            </a:r>
            <a:r>
              <a:rPr lang="en-US" sz="2400" b="1" dirty="0"/>
              <a:t>processing and generating big data sets with a parallel, distributed algorithm on a cluster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MapReduce</a:t>
            </a:r>
            <a:r>
              <a:rPr lang="en-US" sz="2400" dirty="0"/>
              <a:t> program is composed of </a:t>
            </a:r>
            <a:r>
              <a:rPr lang="en-US" sz="2400" b="1" dirty="0"/>
              <a:t>a map procedure, which performs filtering and sorting (such as sorting students by first name into queues, one queue for each name), and a reduce method, which performs a summary operation (such as counting the number of students in each queue, yielding name frequencies). </a:t>
            </a:r>
            <a:endParaRPr lang="en-IN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941-8E6C-42DC-8DC0-27B58C279275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4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MapReduce</a:t>
            </a:r>
            <a:r>
              <a:rPr lang="en-IN" b="1" dirty="0"/>
              <a:t>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Two </a:t>
            </a:r>
            <a:r>
              <a:rPr lang="en-IN" sz="2400" dirty="0"/>
              <a:t>phases of </a:t>
            </a:r>
            <a:r>
              <a:rPr lang="en-IN" sz="2400" dirty="0" err="1"/>
              <a:t>MapReduce</a:t>
            </a:r>
            <a:r>
              <a:rPr lang="en-IN" sz="2400" dirty="0"/>
              <a:t>: </a:t>
            </a:r>
          </a:p>
          <a:p>
            <a:pPr marL="0" indent="0">
              <a:buNone/>
            </a:pPr>
            <a:r>
              <a:rPr lang="en-IN" sz="2400" dirty="0" smtClean="0"/>
              <a:t>	–</a:t>
            </a:r>
            <a:r>
              <a:rPr lang="en-IN" sz="2400" dirty="0"/>
              <a:t>Map operation </a:t>
            </a:r>
          </a:p>
          <a:p>
            <a:pPr marL="0" indent="0">
              <a:buNone/>
            </a:pPr>
            <a:r>
              <a:rPr lang="en-IN" sz="2400" dirty="0" smtClean="0"/>
              <a:t>	–</a:t>
            </a:r>
            <a:r>
              <a:rPr lang="en-IN" sz="2400" dirty="0"/>
              <a:t>Reduce operation 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configurable number of M ‘mapper’ processors and R ‘reducer’ processors are assigned to work on the problem </a:t>
            </a:r>
          </a:p>
          <a:p>
            <a:endParaRPr lang="en-IN" sz="2400" dirty="0" smtClean="0"/>
          </a:p>
          <a:p>
            <a:r>
              <a:rPr lang="en-IN" sz="2400" dirty="0" smtClean="0"/>
              <a:t>Computation </a:t>
            </a:r>
            <a:r>
              <a:rPr lang="en-IN" sz="2400" dirty="0"/>
              <a:t>is coordinated by a single </a:t>
            </a:r>
            <a:r>
              <a:rPr lang="en-IN" sz="2400" dirty="0">
                <a:solidFill>
                  <a:schemeClr val="accent1"/>
                </a:solidFill>
              </a:rPr>
              <a:t>master</a:t>
            </a:r>
            <a:r>
              <a:rPr lang="en-IN" sz="2400" dirty="0"/>
              <a:t> process </a:t>
            </a:r>
          </a:p>
          <a:p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64E-8949-4547-9B7C-6C3F32E1D459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5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MapReduce</a:t>
            </a:r>
            <a:r>
              <a:rPr lang="en-IN" b="1" dirty="0"/>
              <a:t> Model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Map </a:t>
            </a:r>
            <a:r>
              <a:rPr lang="en-IN" dirty="0"/>
              <a:t>phase: 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–</a:t>
            </a:r>
            <a:r>
              <a:rPr lang="en-IN" dirty="0"/>
              <a:t>Each mapper reads approximately </a:t>
            </a:r>
            <a:r>
              <a:rPr lang="en-IN" i="1" dirty="0"/>
              <a:t>1/M </a:t>
            </a:r>
            <a:r>
              <a:rPr lang="en-IN" dirty="0"/>
              <a:t>of the input from the global file system, using locations given by the master </a:t>
            </a:r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–Map </a:t>
            </a:r>
            <a:r>
              <a:rPr lang="en-IN" dirty="0"/>
              <a:t>operation consists of transforming one set of key-value pairs to another: </a:t>
            </a:r>
          </a:p>
          <a:p>
            <a:pPr lvl="1"/>
            <a:endParaRPr lang="en-IN" dirty="0"/>
          </a:p>
          <a:p>
            <a:pPr marL="400050" lvl="1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23481"/>
            <a:ext cx="4032448" cy="64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5D02-6CD6-4378-A42C-BC198DC5A686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4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MapReduce</a:t>
            </a:r>
            <a:r>
              <a:rPr lang="en-IN" b="1" dirty="0"/>
              <a:t> Model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Map </a:t>
            </a:r>
            <a:r>
              <a:rPr lang="en-IN" dirty="0"/>
              <a:t>phase: 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-</a:t>
            </a:r>
          </a:p>
          <a:p>
            <a:pPr marL="400050" lvl="1" indent="0">
              <a:buNone/>
            </a:pPr>
            <a:r>
              <a:rPr lang="en-IN" dirty="0" smtClean="0"/>
              <a:t>3 Mappers, 2 Reducers,</a:t>
            </a:r>
          </a:p>
          <a:p>
            <a:pPr marL="400050" lvl="1" indent="0">
              <a:buNone/>
            </a:pPr>
            <a:r>
              <a:rPr lang="en-IN" dirty="0" smtClean="0"/>
              <a:t>Every mapper creates Two intermediate files, one per reducer</a:t>
            </a:r>
            <a:endParaRPr lang="en-IN" dirty="0"/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–</a:t>
            </a:r>
            <a:r>
              <a:rPr lang="en-IN" dirty="0"/>
              <a:t>Files are sorted by a key and stored to the local file system </a:t>
            </a:r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–</a:t>
            </a:r>
            <a:r>
              <a:rPr lang="en-IN" dirty="0"/>
              <a:t>The master keeps track of the location of these files 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E1E6-FCF6-46C3-8EF2-8DC9BCF7E549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2" name="Text Box 4"/>
          <p:cNvSpPr txBox="1">
            <a:spLocks noChangeArrowheads="1"/>
          </p:cNvSpPr>
          <p:nvPr/>
        </p:nvSpPr>
        <p:spPr bwMode="auto">
          <a:xfrm>
            <a:off x="933450" y="460375"/>
            <a:ext cx="74374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Basic Concept of Internet Clouds</a:t>
            </a:r>
          </a:p>
        </p:txBody>
      </p:sp>
      <p:pic>
        <p:nvPicPr>
          <p:cNvPr id="1118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4" r="11340" b="33844"/>
          <a:stretch>
            <a:fillRect/>
          </a:stretch>
        </p:blipFill>
        <p:spPr bwMode="auto">
          <a:xfrm>
            <a:off x="536575" y="1793875"/>
            <a:ext cx="8389938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8062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MapReduce</a:t>
            </a:r>
            <a:r>
              <a:rPr lang="en-IN" b="1" dirty="0"/>
              <a:t> Model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Reduce </a:t>
            </a:r>
            <a:r>
              <a:rPr lang="en-IN" b="1" dirty="0"/>
              <a:t>phase: 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–The master informs the reducers where the partial computations have been stored on local files of respective mappers </a:t>
            </a:r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–Reducers </a:t>
            </a:r>
            <a:r>
              <a:rPr lang="en-IN" dirty="0"/>
              <a:t>make remote procedure call requests to the mappers to fetch the files </a:t>
            </a:r>
          </a:p>
          <a:p>
            <a:pPr marL="400050" lvl="1" indent="0">
              <a:buNone/>
            </a:pPr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2074-5223-4F4B-ABE5-3CBEAED577AE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MapReduce</a:t>
            </a:r>
            <a:r>
              <a:rPr lang="en-IN" b="1" dirty="0"/>
              <a:t> Model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Reduce </a:t>
            </a:r>
            <a:r>
              <a:rPr lang="en-IN" b="1" dirty="0"/>
              <a:t>phase: 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–</a:t>
            </a:r>
            <a:r>
              <a:rPr lang="en-IN" dirty="0"/>
              <a:t>Each reducer groups the results of the map step using the same key and performs a function </a:t>
            </a:r>
            <a:r>
              <a:rPr lang="en-IN" i="1" dirty="0"/>
              <a:t>f </a:t>
            </a:r>
            <a:r>
              <a:rPr lang="en-IN" dirty="0"/>
              <a:t>on the list of values that correspond to these key value: </a:t>
            </a:r>
          </a:p>
          <a:p>
            <a:pPr marL="45720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–Final results are written back </a:t>
            </a:r>
            <a:r>
              <a:rPr lang="en-IN" dirty="0" smtClean="0"/>
              <a:t>to the file system.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47864"/>
            <a:ext cx="4968552" cy="56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2074-5223-4F4B-ABE5-3CBEAED577AE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MapReduce</a:t>
            </a:r>
            <a:r>
              <a:rPr lang="en-IN" b="1" dirty="0" smtClean="0"/>
              <a:t>: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938" y="1567333"/>
            <a:ext cx="3147891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3 </a:t>
            </a:r>
            <a:r>
              <a:rPr lang="en-IN" sz="2400" dirty="0"/>
              <a:t>mappers; 2 reducers </a:t>
            </a:r>
            <a:endParaRPr lang="en-IN" sz="2400" dirty="0" smtClean="0"/>
          </a:p>
          <a:p>
            <a:r>
              <a:rPr lang="en-IN" sz="2400" dirty="0" smtClean="0"/>
              <a:t>Map </a:t>
            </a:r>
            <a:r>
              <a:rPr lang="en-IN" sz="2400" dirty="0"/>
              <a:t>function: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Data d, Set of words w1,w2,w3…..</a:t>
            </a:r>
            <a:r>
              <a:rPr lang="en-IN" sz="2400" dirty="0" err="1" smtClean="0"/>
              <a:t>wn</a:t>
            </a:r>
            <a:endParaRPr lang="en-IN" sz="2400" dirty="0"/>
          </a:p>
          <a:p>
            <a:r>
              <a:rPr lang="en-IN" sz="2400" dirty="0" smtClean="0"/>
              <a:t>For every </a:t>
            </a:r>
            <a:r>
              <a:rPr lang="en-IN" sz="2400" dirty="0" err="1" smtClean="0"/>
              <a:t>wi</a:t>
            </a:r>
            <a:r>
              <a:rPr lang="en-IN" sz="2400" dirty="0" smtClean="0"/>
              <a:t> it produces count of it.</a:t>
            </a:r>
            <a:endParaRPr lang="en-IN" sz="2400" dirty="0"/>
          </a:p>
          <a:p>
            <a:r>
              <a:rPr lang="en-IN" sz="2400" dirty="0" smtClean="0"/>
              <a:t>Reduce </a:t>
            </a:r>
            <a:r>
              <a:rPr lang="en-IN" sz="2400" dirty="0"/>
              <a:t>function: 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39" y="2852936"/>
            <a:ext cx="2676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26546"/>
            <a:ext cx="22574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31F6-E6A1-4EB6-A8DE-9C66F3C810D8}" type="datetime1">
              <a:rPr lang="en-IN" smtClean="0"/>
              <a:t>14-01-2025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/>
          <a:stretch/>
        </p:blipFill>
        <p:spPr bwMode="auto">
          <a:xfrm>
            <a:off x="179512" y="620688"/>
            <a:ext cx="56642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1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35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MapReduce</a:t>
            </a:r>
            <a:r>
              <a:rPr lang="en-IN" b="1" dirty="0" smtClean="0"/>
              <a:t>: Example??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DCE5-B6C7-44BF-AFA1-3AF7B9389292}" type="datetime1">
              <a:rPr lang="en-IN" smtClean="0"/>
              <a:t>14-01-2025</a:t>
            </a:fld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476672"/>
            <a:ext cx="9144000" cy="5904656"/>
            <a:chOff x="0" y="476672"/>
            <a:chExt cx="9144000" cy="59046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78"/>
            <a:stretch/>
          </p:blipFill>
          <p:spPr bwMode="auto">
            <a:xfrm>
              <a:off x="0" y="476672"/>
              <a:ext cx="9144000" cy="5904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123480" y="2215897"/>
              <a:ext cx="33695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200" dirty="0" smtClean="0"/>
                <a:t>, 8</a:t>
              </a:r>
              <a:endParaRPr lang="en-IN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23480" y="2575937"/>
              <a:ext cx="415498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200" dirty="0" smtClean="0"/>
                <a:t>, 10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0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 err="1"/>
              <a:t>MapReduce</a:t>
            </a:r>
            <a:r>
              <a:rPr lang="en-IN" sz="2800" dirty="0"/>
              <a:t>: programming model developed at Google </a:t>
            </a:r>
          </a:p>
          <a:p>
            <a:r>
              <a:rPr lang="en-IN" sz="2800" dirty="0" err="1" smtClean="0"/>
              <a:t>Hadoop</a:t>
            </a:r>
            <a:r>
              <a:rPr lang="en-IN" sz="2800" dirty="0"/>
              <a:t>: open source implementation of </a:t>
            </a:r>
            <a:r>
              <a:rPr lang="en-IN" sz="2800" dirty="0" err="1"/>
              <a:t>MapReduce</a:t>
            </a:r>
            <a:r>
              <a:rPr lang="en-IN" sz="2800" dirty="0"/>
              <a:t> </a:t>
            </a:r>
            <a:r>
              <a:rPr lang="en-IN" sz="2800" dirty="0" smtClean="0"/>
              <a:t>,developed </a:t>
            </a:r>
            <a:r>
              <a:rPr lang="en-IN" sz="2800" dirty="0"/>
              <a:t>at Yahoo</a:t>
            </a:r>
            <a:r>
              <a:rPr lang="en-IN" sz="2800" dirty="0" smtClean="0"/>
              <a:t>!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6D75-D99B-4F92-BCBA-6C85F55B4DDF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1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sz="2400" dirty="0" err="1"/>
              <a:t>Hadoop</a:t>
            </a:r>
            <a:r>
              <a:rPr lang="en-US" sz="2400" dirty="0"/>
              <a:t> provides the runtime environment, and </a:t>
            </a:r>
            <a:endParaRPr lang="en-US" sz="2400" dirty="0" smtClean="0"/>
          </a:p>
          <a:p>
            <a:r>
              <a:rPr lang="en-US" sz="2400" dirty="0" smtClean="0"/>
              <a:t>developers </a:t>
            </a:r>
            <a:r>
              <a:rPr lang="en-US" sz="2400" dirty="0"/>
              <a:t>need only provide the input data and specify the map and reduce functions that need to be </a:t>
            </a:r>
            <a:r>
              <a:rPr lang="en-US" sz="2400" dirty="0" smtClean="0"/>
              <a:t>executed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6D75-D99B-4F92-BCBA-6C85F55B4DDF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Yahoo</a:t>
            </a:r>
            <a:r>
              <a:rPr lang="en-US" sz="2400" dirty="0"/>
              <a:t>!, the sponsor of the Apache </a:t>
            </a:r>
            <a:r>
              <a:rPr lang="en-US" sz="2400" dirty="0" err="1"/>
              <a:t>Hadoop</a:t>
            </a:r>
            <a:r>
              <a:rPr lang="en-US" sz="2400" dirty="0"/>
              <a:t> project, has put considerable effort into transforming the project into an enterprise-ready cloud computing platform for data processing. </a:t>
            </a:r>
            <a:endParaRPr lang="en-US" sz="2400" dirty="0" smtClean="0"/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/>
              <a:t>is an integral part of the Yahoo! cloud infrastructure and supports several business </a:t>
            </a:r>
            <a:r>
              <a:rPr lang="en-US" sz="2400" dirty="0" smtClean="0"/>
              <a:t>processes </a:t>
            </a:r>
            <a:r>
              <a:rPr lang="en-US" sz="2400" dirty="0"/>
              <a:t>of the company. </a:t>
            </a:r>
            <a:endParaRPr lang="en-US" sz="2400" dirty="0" smtClean="0"/>
          </a:p>
          <a:p>
            <a:r>
              <a:rPr lang="en-US" sz="2400" b="1" dirty="0" smtClean="0"/>
              <a:t>Currently</a:t>
            </a:r>
            <a:r>
              <a:rPr lang="en-US" sz="2400" b="1" dirty="0"/>
              <a:t>, Yahoo! manages the largest </a:t>
            </a:r>
            <a:r>
              <a:rPr lang="en-US" sz="2400" b="1" dirty="0" err="1"/>
              <a:t>Hadoop</a:t>
            </a:r>
            <a:r>
              <a:rPr lang="en-US" sz="2400" b="1" dirty="0"/>
              <a:t> cluster in the world, which is also available to academic institutions</a:t>
            </a:r>
            <a:endParaRPr lang="en-IN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6D75-D99B-4F92-BCBA-6C85F55B4DDF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6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Hadoop</a:t>
            </a:r>
            <a:r>
              <a:rPr lang="en-IN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 Software platform to </a:t>
            </a:r>
            <a:r>
              <a:rPr lang="en-IN" sz="2800" u="sng" dirty="0" smtClean="0"/>
              <a:t>write and run applications</a:t>
            </a:r>
            <a:r>
              <a:rPr lang="en-IN" sz="2800" dirty="0" smtClean="0"/>
              <a:t> over the vast amounts of </a:t>
            </a:r>
            <a:r>
              <a:rPr lang="en-IN" sz="2800" u="sng" dirty="0" smtClean="0"/>
              <a:t>distributed data. </a:t>
            </a:r>
          </a:p>
          <a:p>
            <a:r>
              <a:rPr lang="en-IN" sz="2800" dirty="0" smtClean="0"/>
              <a:t>Users can easily scale </a:t>
            </a:r>
            <a:r>
              <a:rPr lang="en-IN" sz="2800" dirty="0" err="1" smtClean="0"/>
              <a:t>Hadoop</a:t>
            </a:r>
            <a:r>
              <a:rPr lang="en-IN" sz="2800" dirty="0" smtClean="0"/>
              <a:t> to store and process petabytes of data in the web space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9C7B-0B3D-4D13-A38A-FFF06863713D}" type="datetime1">
              <a:rPr lang="en-IN" smtClean="0"/>
              <a:t>14-01-2025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Force.com is a cloud computing platform </a:t>
            </a:r>
            <a:r>
              <a:rPr lang="en-US" sz="2400" b="1" dirty="0"/>
              <a:t>for developing social enterprise applications. </a:t>
            </a:r>
            <a:endParaRPr lang="en-US" sz="2400" b="1" dirty="0" smtClean="0"/>
          </a:p>
          <a:p>
            <a:r>
              <a:rPr lang="en-US" sz="2400" b="1" dirty="0" smtClean="0"/>
              <a:t>PAAS </a:t>
            </a:r>
            <a:r>
              <a:rPr lang="en-US" sz="2400" b="1" dirty="0" err="1" smtClean="0"/>
              <a:t>soln</a:t>
            </a:r>
            <a:endParaRPr lang="en-US" sz="2400" b="1" dirty="0" smtClean="0"/>
          </a:p>
          <a:p>
            <a:r>
              <a:rPr lang="en-US" sz="2400" dirty="0" smtClean="0"/>
              <a:t>PAAS platform </a:t>
            </a:r>
            <a:r>
              <a:rPr lang="en-US" sz="2400" dirty="0"/>
              <a:t>that helps developers and business users to build powerful enterprise applications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/>
              <a:t>Enterprise applications are large-scale software solutions designed to streamline and automate various processes of an organization’s operations.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355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Force.com </a:t>
            </a:r>
            <a:r>
              <a:rPr lang="en-US" sz="2400" dirty="0"/>
              <a:t>allows developers to </a:t>
            </a:r>
            <a:r>
              <a:rPr lang="en-US" sz="2400" dirty="0" smtClean="0"/>
              <a:t>create </a:t>
            </a:r>
            <a:r>
              <a:rPr lang="en-US" sz="2400" dirty="0"/>
              <a:t>applications </a:t>
            </a:r>
            <a:endParaRPr lang="en-US" sz="2400" dirty="0" smtClean="0"/>
          </a:p>
          <a:p>
            <a:pPr lvl="1"/>
            <a:r>
              <a:rPr lang="en-US" sz="2400" dirty="0" smtClean="0"/>
              <a:t>by </a:t>
            </a:r>
            <a:r>
              <a:rPr lang="en-US" sz="2400" b="1" dirty="0"/>
              <a:t>composing ready-to-use blocks; </a:t>
            </a:r>
            <a:endParaRPr lang="en-US" sz="2400" b="1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complete set of components </a:t>
            </a:r>
            <a:r>
              <a:rPr lang="en-US" sz="2400" b="1" dirty="0"/>
              <a:t>supporting all the activities of an enterprise are </a:t>
            </a:r>
            <a:r>
              <a:rPr lang="en-US" sz="2400" b="1" dirty="0" smtClean="0"/>
              <a:t>available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also possible to develop your own components or integrate those available in AppExchange into your applications.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Cost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3" t="51190" r="26933" b="17614"/>
          <a:stretch/>
        </p:blipFill>
        <p:spPr bwMode="auto">
          <a:xfrm>
            <a:off x="395536" y="1484784"/>
            <a:ext cx="828092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439-610C-4825-B13B-5DEF583322F8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Force.com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5122912" cy="536145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you </a:t>
            </a:r>
            <a:r>
              <a:rPr lang="en-US" sz="2400" dirty="0"/>
              <a:t>buy some Force.com licenses and you would not have an out of the box </a:t>
            </a:r>
            <a:r>
              <a:rPr lang="en-US" sz="2400" dirty="0" smtClean="0"/>
              <a:t>solution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would have to build </a:t>
            </a:r>
            <a:endParaRPr lang="en-US" sz="2400" dirty="0" smtClean="0"/>
          </a:p>
          <a:p>
            <a:pPr lvl="1"/>
            <a:r>
              <a:rPr lang="en-US" sz="2000" dirty="0" smtClean="0"/>
              <a:t>Apps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Tabs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Custom </a:t>
            </a:r>
            <a:r>
              <a:rPr lang="en-US" sz="2000" dirty="0"/>
              <a:t>Objects, </a:t>
            </a:r>
            <a:endParaRPr lang="en-US" sz="2000" dirty="0" smtClean="0"/>
          </a:p>
          <a:p>
            <a:pPr lvl="1"/>
            <a:r>
              <a:rPr lang="en-US" sz="2000" dirty="0" smtClean="0"/>
              <a:t>Workflow </a:t>
            </a:r>
            <a:r>
              <a:rPr lang="en-US" sz="2000" dirty="0"/>
              <a:t>Rules </a:t>
            </a:r>
            <a:endParaRPr lang="en-US" sz="2000" dirty="0" smtClean="0"/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yourself to design the kind of system that you want to use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 when you are building Custom Objects and adding in Workflows, Approval Processes </a:t>
            </a:r>
            <a:r>
              <a:rPr lang="en-US" sz="2400" dirty="0" err="1"/>
              <a:t>etc</a:t>
            </a:r>
            <a:r>
              <a:rPr lang="en-US" sz="2400" dirty="0"/>
              <a:t>, this is all using Force.com. </a:t>
            </a:r>
            <a:r>
              <a:rPr lang="en-US" sz="24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93085"/>
            <a:ext cx="2948144" cy="343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070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SalesForce.com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SaaS</a:t>
            </a:r>
            <a:r>
              <a:rPr lang="en-US" sz="2400" dirty="0" smtClean="0"/>
              <a:t> </a:t>
            </a:r>
            <a:r>
              <a:rPr lang="en-US" sz="2400" dirty="0"/>
              <a:t>product, </a:t>
            </a:r>
            <a:endParaRPr lang="en-US" sz="2400" dirty="0" smtClean="0"/>
          </a:p>
          <a:p>
            <a:r>
              <a:rPr lang="en-US" sz="2400" dirty="0" smtClean="0"/>
              <a:t>Customer Relationship Management System</a:t>
            </a:r>
          </a:p>
          <a:p>
            <a:r>
              <a:rPr lang="en-US" sz="2400" dirty="0" smtClean="0"/>
              <a:t>Contains </a:t>
            </a:r>
            <a:r>
              <a:rPr lang="en-US" sz="2400" dirty="0"/>
              <a:t>in-built Out of Box (OOB) functionalities that enables </a:t>
            </a:r>
            <a:r>
              <a:rPr lang="en-US" sz="2400" b="1" dirty="0"/>
              <a:t>a CRM system to automate your sales, marketing, services, etc</a:t>
            </a:r>
            <a:r>
              <a:rPr lang="en-US" sz="2400" b="1" dirty="0" smtClean="0"/>
              <a:t>.</a:t>
            </a:r>
            <a:r>
              <a:rPr lang="en-US" sz="2400" b="1" dirty="0"/>
              <a:t> 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975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SalesForce.com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Force.com </a:t>
            </a:r>
            <a:r>
              <a:rPr lang="en-US" sz="2400" dirty="0" smtClean="0"/>
              <a:t>platform </a:t>
            </a:r>
            <a:r>
              <a:rPr lang="en-US" sz="2400" dirty="0"/>
              <a:t>is the basis for SalesForce.com, </a:t>
            </a:r>
            <a:endParaRPr lang="en-US" sz="2400" dirty="0" smtClean="0"/>
          </a:p>
          <a:p>
            <a:r>
              <a:rPr lang="en-US" sz="2400" dirty="0" smtClean="0"/>
              <a:t>SalesForce.com Is a </a:t>
            </a:r>
            <a:r>
              <a:rPr lang="en-US" sz="2400" dirty="0"/>
              <a:t>Software-as-a-Service solution for customer relationship management.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0899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SalesForce.com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sz="2400" dirty="0"/>
              <a:t>Salesforce.com is an out of the box solution with their three core products, </a:t>
            </a:r>
            <a:endParaRPr lang="en-US" sz="2400" dirty="0" smtClean="0"/>
          </a:p>
          <a:p>
            <a:pPr lvl="1"/>
            <a:r>
              <a:rPr lang="en-US" sz="2000" b="1" dirty="0" smtClean="0"/>
              <a:t>Sales </a:t>
            </a:r>
            <a:r>
              <a:rPr lang="en-US" sz="2000" b="1" dirty="0"/>
              <a:t>Cloud, 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Service </a:t>
            </a:r>
            <a:r>
              <a:rPr lang="en-US" sz="2000" b="1" dirty="0"/>
              <a:t>Cloud and 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Marketing </a:t>
            </a:r>
            <a:r>
              <a:rPr lang="en-US" sz="2000" b="1" dirty="0"/>
              <a:t>Cloud. </a:t>
            </a:r>
            <a:endParaRPr lang="en-US" sz="2000" b="1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could go out and buy the Sales Cloud today and starting logging leads, opportunities, running reports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299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Manjrasoft</a:t>
            </a:r>
            <a:r>
              <a:rPr lang="en-US" dirty="0"/>
              <a:t> Aneka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Aneka is a platform and a framework for </a:t>
            </a:r>
            <a:r>
              <a:rPr lang="en-US" sz="2400" b="1" dirty="0"/>
              <a:t>developing distributed applications on the Cloud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It </a:t>
            </a:r>
            <a:r>
              <a:rPr lang="en-US" sz="2400" b="1" dirty="0"/>
              <a:t>harnesses the spare CPU cycles of a heterogeneous network of desktop PCs and servers or datacenters on demand. </a:t>
            </a:r>
            <a:endParaRPr lang="en-US" sz="2400" b="1" dirty="0" smtClean="0"/>
          </a:p>
          <a:p>
            <a:r>
              <a:rPr lang="en-US" sz="2400" dirty="0" smtClean="0"/>
              <a:t>Aneka </a:t>
            </a:r>
            <a:r>
              <a:rPr lang="en-US" sz="2400" dirty="0"/>
              <a:t>provides developers with a rich set of APIs for transparently exploiting such resources and expressing the business logic of applications by using the preferred programming abstractions. 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942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Manjrasoft</a:t>
            </a:r>
            <a:r>
              <a:rPr lang="en-US" sz="2400" dirty="0"/>
              <a:t> Aneka </a:t>
            </a:r>
            <a:r>
              <a:rPr lang="en-US" sz="2400" dirty="0" smtClean="0"/>
              <a:t>is </a:t>
            </a:r>
            <a:r>
              <a:rPr lang="en-US" sz="2400" dirty="0"/>
              <a:t>a </a:t>
            </a:r>
            <a:r>
              <a:rPr lang="en-US" sz="2400" b="1" dirty="0"/>
              <a:t>.NET-based platform and framework designed for building and deploying distributed applications on clouds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Aneka </a:t>
            </a:r>
            <a:r>
              <a:rPr lang="en-US" sz="2400" dirty="0"/>
              <a:t>is also a market-oriented cloud platform since it </a:t>
            </a:r>
            <a:r>
              <a:rPr lang="en-US" sz="2400" b="1" dirty="0"/>
              <a:t>allows users to build and schedule applications, provision resources, and monitor results using pricing, accounting, and </a:t>
            </a:r>
            <a:r>
              <a:rPr lang="en-US" sz="2400" b="1" dirty="0" err="1"/>
              <a:t>QoS</a:t>
            </a:r>
            <a:r>
              <a:rPr lang="en-US" sz="2400" b="1" dirty="0"/>
              <a:t>/SLA services in private and/or public cloud environments.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853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Manjrasoft</a:t>
            </a:r>
            <a:r>
              <a:rPr lang="en-US" dirty="0"/>
              <a:t> Aneka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cloud application platform for </a:t>
            </a:r>
            <a:endParaRPr lang="en-US" sz="2400" dirty="0" smtClean="0"/>
          </a:p>
          <a:p>
            <a:pPr lvl="1"/>
            <a:r>
              <a:rPr lang="en-US" sz="2400" dirty="0" smtClean="0"/>
              <a:t>rapid </a:t>
            </a:r>
            <a:r>
              <a:rPr lang="en-US" sz="2400" dirty="0"/>
              <a:t>creation of scalable applications and </a:t>
            </a:r>
            <a:endParaRPr lang="en-US" sz="2400" dirty="0" smtClean="0"/>
          </a:p>
          <a:p>
            <a:pPr lvl="1"/>
            <a:r>
              <a:rPr lang="en-US" sz="2400" dirty="0" smtClean="0"/>
              <a:t>their </a:t>
            </a:r>
            <a:r>
              <a:rPr lang="en-US" sz="2400" dirty="0"/>
              <a:t>deployment on various types of clouds in a seamless and elastic manner.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PAAS </a:t>
            </a:r>
            <a:r>
              <a:rPr lang="en-US" sz="2400" b="1" dirty="0" err="1" smtClean="0"/>
              <a:t>soln</a:t>
            </a:r>
            <a:endParaRPr lang="en-US" sz="2400" b="1" dirty="0" smtClean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068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Manjrasoft</a:t>
            </a:r>
            <a:r>
              <a:rPr lang="en-US" dirty="0"/>
              <a:t> Aneka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Developers </a:t>
            </a:r>
            <a:r>
              <a:rPr lang="en-US" sz="2400" dirty="0"/>
              <a:t>can choose different abstractions to design their application: </a:t>
            </a:r>
            <a:endParaRPr lang="en-US" sz="2400" dirty="0" smtClean="0"/>
          </a:p>
          <a:p>
            <a:pPr lvl="1"/>
            <a:r>
              <a:rPr lang="en-US" sz="2400" dirty="0" smtClean="0"/>
              <a:t>tasks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distributed </a:t>
            </a:r>
            <a:r>
              <a:rPr lang="en-US" sz="2400" dirty="0"/>
              <a:t>threads, and </a:t>
            </a:r>
            <a:endParaRPr lang="en-US" sz="2400" dirty="0" smtClean="0"/>
          </a:p>
          <a:p>
            <a:pPr lvl="1"/>
            <a:r>
              <a:rPr lang="en-US" sz="2400" dirty="0" smtClean="0"/>
              <a:t>map-reduce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applications are then executed on the distributed service-oriented runtime environment, which can dynamically integrate additional resource on demand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7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Traditional Cost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 smtClean="0"/>
              <a:t>Users </a:t>
            </a:r>
            <a:r>
              <a:rPr lang="en-IN" sz="2000" dirty="0"/>
              <a:t>must acquire their </a:t>
            </a:r>
            <a:r>
              <a:rPr lang="en-IN" sz="2000" u="sng" dirty="0"/>
              <a:t>own computer and peripheral equipment </a:t>
            </a:r>
            <a:r>
              <a:rPr lang="en-IN" sz="2000" u="sng" dirty="0" smtClean="0"/>
              <a:t>as capital </a:t>
            </a:r>
            <a:r>
              <a:rPr lang="en-IN" sz="2000" u="sng" dirty="0"/>
              <a:t>expenses. </a:t>
            </a:r>
            <a:endParaRPr lang="en-IN" sz="2000" u="sng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addition, they have to face </a:t>
            </a:r>
            <a:r>
              <a:rPr lang="en-IN" sz="2000" u="sng" dirty="0"/>
              <a:t>operational expenditures </a:t>
            </a:r>
            <a:r>
              <a:rPr lang="en-IN" sz="2000" dirty="0" smtClean="0"/>
              <a:t>–</a:t>
            </a:r>
          </a:p>
          <a:p>
            <a:pPr lvl="1"/>
            <a:r>
              <a:rPr lang="en-IN" sz="2000" u="sng" dirty="0" smtClean="0"/>
              <a:t>in </a:t>
            </a:r>
            <a:r>
              <a:rPr lang="en-IN" sz="2000" u="sng" dirty="0"/>
              <a:t>operating and </a:t>
            </a:r>
            <a:r>
              <a:rPr lang="en-IN" sz="2000" u="sng" dirty="0" smtClean="0"/>
              <a:t>– </a:t>
            </a:r>
            <a:r>
              <a:rPr lang="en-IN" sz="2000" b="1" u="sng" dirty="0" smtClean="0"/>
              <a:t>(Power &amp; cooling)</a:t>
            </a:r>
          </a:p>
          <a:p>
            <a:pPr lvl="1"/>
            <a:r>
              <a:rPr lang="en-IN" sz="2000" u="sng" dirty="0" smtClean="0"/>
              <a:t>maintaining the </a:t>
            </a:r>
            <a:r>
              <a:rPr lang="en-IN" sz="2000" u="sng" dirty="0"/>
              <a:t>computer systems, </a:t>
            </a:r>
            <a:endParaRPr lang="en-IN" sz="2000" u="sng" dirty="0" smtClean="0"/>
          </a:p>
          <a:p>
            <a:pPr lvl="1"/>
            <a:r>
              <a:rPr lang="en-IN" sz="2000" u="sng" dirty="0" smtClean="0"/>
              <a:t>including </a:t>
            </a:r>
            <a:r>
              <a:rPr lang="en-IN" sz="2000" u="sng" dirty="0"/>
              <a:t>personnel and service costs. </a:t>
            </a:r>
            <a:endParaRPr lang="en-IN" sz="2000" u="sng" dirty="0" smtClean="0"/>
          </a:p>
          <a:p>
            <a:endParaRPr lang="en-IN" sz="2000" dirty="0"/>
          </a:p>
          <a:p>
            <a:r>
              <a:rPr lang="en-IN" sz="2000" b="1" dirty="0"/>
              <a:t>T</a:t>
            </a:r>
            <a:r>
              <a:rPr lang="en-IN" sz="2000" b="1" dirty="0" smtClean="0"/>
              <a:t>he </a:t>
            </a:r>
            <a:r>
              <a:rPr lang="en-IN" sz="2000" b="1" u="sng" dirty="0"/>
              <a:t>operational costs may increase sharply </a:t>
            </a:r>
            <a:r>
              <a:rPr lang="en-IN" sz="2000" b="1" dirty="0"/>
              <a:t>with a larger number of users. 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Therefore</a:t>
            </a:r>
            <a:r>
              <a:rPr lang="en-IN" sz="2000" b="1" dirty="0"/>
              <a:t>, </a:t>
            </a:r>
            <a:r>
              <a:rPr lang="en-IN" sz="2000" b="1" dirty="0" smtClean="0"/>
              <a:t>the total </a:t>
            </a:r>
            <a:r>
              <a:rPr lang="en-IN" sz="2000" b="1" dirty="0"/>
              <a:t>cost escalates quickly with massive numbers of users.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3760-D3A0-4215-B311-DB15EA88FA78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Computing Cost </a:t>
            </a:r>
            <a:r>
              <a:rPr lang="en-IN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Cloud </a:t>
            </a:r>
            <a:r>
              <a:rPr lang="en-IN" sz="2400" dirty="0"/>
              <a:t>computing applies a </a:t>
            </a:r>
            <a:r>
              <a:rPr lang="en-IN" sz="2400" b="1" u="sng" dirty="0"/>
              <a:t>pay-per-use business model, </a:t>
            </a:r>
            <a:r>
              <a:rPr lang="en-IN" sz="2400" dirty="0"/>
              <a:t>in which user jobs are </a:t>
            </a:r>
            <a:r>
              <a:rPr lang="en-IN" sz="2400" b="1" dirty="0"/>
              <a:t>outsourced to data </a:t>
            </a:r>
            <a:r>
              <a:rPr lang="en-IN" sz="2400" b="1" dirty="0" err="1"/>
              <a:t>centers</a:t>
            </a:r>
            <a:r>
              <a:rPr lang="en-IN" sz="2400" b="1" dirty="0"/>
              <a:t>. </a:t>
            </a:r>
            <a:endParaRPr lang="en-IN" sz="2400" b="1" dirty="0" smtClean="0"/>
          </a:p>
          <a:p>
            <a:pPr lvl="1"/>
            <a:r>
              <a:rPr lang="en-IN" sz="2400" dirty="0" smtClean="0"/>
              <a:t>To </a:t>
            </a:r>
            <a:r>
              <a:rPr lang="en-IN" sz="2400" dirty="0"/>
              <a:t>use the cloud, </a:t>
            </a:r>
            <a:r>
              <a:rPr lang="en-IN" sz="2400" b="1" u="sng" dirty="0"/>
              <a:t>one has no up-front cost in hardware acquisitions.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Only </a:t>
            </a:r>
            <a:r>
              <a:rPr lang="en-IN" sz="2400" b="1" u="sng" dirty="0"/>
              <a:t>variable costs are experienced by cloud </a:t>
            </a:r>
            <a:r>
              <a:rPr lang="en-IN" sz="2400" b="1" u="sng" dirty="0" smtClean="0"/>
              <a:t>users</a:t>
            </a:r>
            <a:endParaRPr lang="en-IN" sz="24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9FCB-3A69-4F7B-B9C5-1607615758D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0" t="51190" r="26933" b="25884"/>
          <a:stretch/>
        </p:blipFill>
        <p:spPr bwMode="auto">
          <a:xfrm>
            <a:off x="4860032" y="1700808"/>
            <a:ext cx="4140460" cy="333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The Next Revolution in IT -Cloud Computing </a:t>
            </a:r>
            <a:br>
              <a:rPr lang="en-IN" sz="2800" dirty="0" smtClean="0"/>
            </a:br>
            <a:r>
              <a:rPr lang="en-IN" sz="2800" b="1" dirty="0"/>
              <a:t>Cloud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 smtClean="0"/>
              <a:t>Classical </a:t>
            </a:r>
            <a:r>
              <a:rPr lang="en-IN" sz="3400" b="1" dirty="0"/>
              <a:t>Computing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dirty="0">
                <a:solidFill>
                  <a:schemeClr val="accent1"/>
                </a:solidFill>
              </a:rPr>
              <a:t>Buy &amp; Own </a:t>
            </a:r>
          </a:p>
          <a:p>
            <a:pPr lvl="1"/>
            <a:r>
              <a:rPr lang="en-IN" dirty="0" smtClean="0">
                <a:solidFill>
                  <a:schemeClr val="accent1"/>
                </a:solidFill>
              </a:rPr>
              <a:t>Hardware</a:t>
            </a:r>
            <a:r>
              <a:rPr lang="en-IN" dirty="0">
                <a:solidFill>
                  <a:schemeClr val="accent1"/>
                </a:solidFill>
              </a:rPr>
              <a:t>, System Software, Applications often to meet peak needs.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–Install, Configure, Test, Verify, Evaluate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–Manage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–..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–Finally, use it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–$$$$....$(High </a:t>
            </a:r>
            <a:r>
              <a:rPr lang="en-IN" dirty="0" err="1">
                <a:solidFill>
                  <a:schemeClr val="accent1"/>
                </a:solidFill>
              </a:rPr>
              <a:t>CapEx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400" b="1" dirty="0" smtClean="0"/>
              <a:t>Cloud </a:t>
            </a:r>
            <a:r>
              <a:rPr lang="en-IN" sz="3400" b="1" dirty="0"/>
              <a:t>Computing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dirty="0">
                <a:solidFill>
                  <a:schemeClr val="accent1"/>
                </a:solidFill>
              </a:rPr>
              <a:t>Subscribe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–Use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–$ - pay for what you use, based on </a:t>
            </a:r>
            <a:r>
              <a:rPr lang="en-IN" dirty="0" err="1">
                <a:solidFill>
                  <a:schemeClr val="accent1"/>
                </a:solidFill>
              </a:rPr>
              <a:t>QoS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FB2-9C1B-4207-AD97-EA4093012A00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Cloud Design </a:t>
            </a:r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following list highlights six design objectives for cloud computing: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dirty="0">
                <a:solidFill>
                  <a:srgbClr val="FF0000"/>
                </a:solidFill>
              </a:rPr>
              <a:t>Shifting computing from desktops to data </a:t>
            </a:r>
            <a:r>
              <a:rPr lang="en-IN" sz="2400" dirty="0" err="1">
                <a:solidFill>
                  <a:srgbClr val="FF0000"/>
                </a:solidFill>
              </a:rPr>
              <a:t>centers</a:t>
            </a:r>
            <a:r>
              <a:rPr lang="en-IN" sz="2400" dirty="0"/>
              <a:t> </a:t>
            </a:r>
          </a:p>
          <a:p>
            <a:pPr lvl="1"/>
            <a:r>
              <a:rPr lang="en-IN" sz="2000" dirty="0" smtClean="0"/>
              <a:t>Computer </a:t>
            </a:r>
            <a:r>
              <a:rPr lang="en-IN" sz="2000" dirty="0"/>
              <a:t>processing, storage, and </a:t>
            </a:r>
            <a:r>
              <a:rPr lang="en-IN" sz="2000" dirty="0" smtClean="0"/>
              <a:t>software delivery </a:t>
            </a:r>
            <a:r>
              <a:rPr lang="en-IN" sz="2000" dirty="0"/>
              <a:t>is shifted away from desktops and local servers and toward data </a:t>
            </a:r>
            <a:r>
              <a:rPr lang="en-IN" sz="2000" dirty="0" err="1"/>
              <a:t>centers</a:t>
            </a:r>
            <a:r>
              <a:rPr lang="en-IN" sz="2000" dirty="0"/>
              <a:t> over </a:t>
            </a:r>
            <a:r>
              <a:rPr lang="en-IN" sz="2000" dirty="0" smtClean="0"/>
              <a:t>the Internet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dirty="0">
                <a:solidFill>
                  <a:srgbClr val="FF0000"/>
                </a:solidFill>
              </a:rPr>
              <a:t>Service provisioning and cloud economics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000" dirty="0" smtClean="0"/>
              <a:t>Providers </a:t>
            </a:r>
            <a:r>
              <a:rPr lang="en-IN" sz="2000" dirty="0"/>
              <a:t>supply </a:t>
            </a:r>
            <a:r>
              <a:rPr lang="en-IN" sz="2000" u="sng" dirty="0"/>
              <a:t>cloud services by signing </a:t>
            </a:r>
            <a:r>
              <a:rPr lang="en-IN" sz="2000" u="sng" dirty="0" smtClean="0"/>
              <a:t>SLAs with </a:t>
            </a:r>
            <a:r>
              <a:rPr lang="en-IN" sz="2000" u="sng" dirty="0"/>
              <a:t>consumers and end users. </a:t>
            </a:r>
            <a:r>
              <a:rPr lang="en-IN" sz="2000" dirty="0"/>
              <a:t>The services must be efficient in terms of computing, storage</a:t>
            </a:r>
            <a:r>
              <a:rPr lang="en-IN" sz="2000" dirty="0" smtClean="0"/>
              <a:t>, and </a:t>
            </a:r>
            <a:r>
              <a:rPr lang="en-IN" sz="2000" dirty="0"/>
              <a:t>power consumption. Pricing is based on </a:t>
            </a:r>
            <a:r>
              <a:rPr lang="en-IN" sz="2000" u="sng" dirty="0">
                <a:solidFill>
                  <a:srgbClr val="FF0000"/>
                </a:solidFill>
              </a:rPr>
              <a:t>a pay-as-you-go policy.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dirty="0">
                <a:solidFill>
                  <a:srgbClr val="FF0000"/>
                </a:solidFill>
              </a:rPr>
              <a:t>Scalability in performance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cloud platforms and software and infrastructure services </a:t>
            </a:r>
            <a:r>
              <a:rPr lang="en-IN" sz="2000" dirty="0" smtClean="0"/>
              <a:t>must be </a:t>
            </a:r>
            <a:r>
              <a:rPr lang="en-IN" sz="2000" dirty="0"/>
              <a:t>able to </a:t>
            </a:r>
            <a:r>
              <a:rPr lang="en-IN" sz="2000" u="sng" dirty="0">
                <a:solidFill>
                  <a:srgbClr val="FF0000"/>
                </a:solidFill>
              </a:rPr>
              <a:t>scale in performance as the number of users increases.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1BB-F58A-4FF1-99D4-4BA97CB67F5F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privacy protection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Can </a:t>
            </a:r>
            <a:r>
              <a:rPr lang="en-IN" sz="2000" dirty="0">
                <a:solidFill>
                  <a:srgbClr val="FF0000"/>
                </a:solidFill>
              </a:rPr>
              <a:t>you trust data </a:t>
            </a:r>
            <a:r>
              <a:rPr lang="en-IN" sz="2000" dirty="0" err="1">
                <a:solidFill>
                  <a:srgbClr val="FF0000"/>
                </a:solidFill>
              </a:rPr>
              <a:t>centers</a:t>
            </a:r>
            <a:r>
              <a:rPr lang="en-IN" sz="2000" dirty="0">
                <a:solidFill>
                  <a:srgbClr val="FF0000"/>
                </a:solidFill>
              </a:rPr>
              <a:t> to handle your private data and records</a:t>
            </a:r>
            <a:r>
              <a:rPr lang="en-IN" sz="2000" dirty="0" smtClean="0"/>
              <a:t>? This </a:t>
            </a:r>
            <a:r>
              <a:rPr lang="en-IN" sz="2000" dirty="0"/>
              <a:t>concern must be addressed to make clouds successful as trusted services</a:t>
            </a:r>
            <a:r>
              <a:rPr lang="en-IN" sz="2000" dirty="0" smtClean="0"/>
              <a:t>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High </a:t>
            </a:r>
            <a:r>
              <a:rPr lang="en-IN" sz="2400" dirty="0">
                <a:solidFill>
                  <a:srgbClr val="FF0000"/>
                </a:solidFill>
              </a:rPr>
              <a:t>quality of cloud services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000" dirty="0" smtClean="0"/>
              <a:t>The </a:t>
            </a:r>
            <a:r>
              <a:rPr lang="en-IN" sz="2000" dirty="0" err="1">
                <a:solidFill>
                  <a:srgbClr val="FF0000"/>
                </a:solidFill>
              </a:rPr>
              <a:t>QoS</a:t>
            </a:r>
            <a:r>
              <a:rPr lang="en-IN" sz="2000" dirty="0"/>
              <a:t> of cloud computing must be standardized to </a:t>
            </a:r>
            <a:r>
              <a:rPr lang="en-IN" sz="2000" dirty="0" smtClean="0"/>
              <a:t>make clouds </a:t>
            </a:r>
            <a:r>
              <a:rPr lang="en-IN" sz="2000" dirty="0"/>
              <a:t>interoperable among multiple providers.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New </a:t>
            </a:r>
            <a:r>
              <a:rPr lang="en-IN" sz="2400" dirty="0">
                <a:solidFill>
                  <a:srgbClr val="FF0000"/>
                </a:solidFill>
              </a:rPr>
              <a:t>standards and interfaces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000" dirty="0" smtClean="0"/>
              <a:t>This </a:t>
            </a:r>
            <a:r>
              <a:rPr lang="en-IN" sz="2000" dirty="0"/>
              <a:t>refers to </a:t>
            </a:r>
            <a:r>
              <a:rPr lang="en-IN" sz="2000" dirty="0">
                <a:solidFill>
                  <a:srgbClr val="FF0000"/>
                </a:solidFill>
              </a:rPr>
              <a:t>solving the data lock-in problem </a:t>
            </a:r>
            <a:r>
              <a:rPr lang="en-IN" sz="2000" dirty="0"/>
              <a:t>associated </a:t>
            </a:r>
            <a:r>
              <a:rPr lang="en-IN" sz="2000" dirty="0" smtClean="0"/>
              <a:t>with data </a:t>
            </a:r>
            <a:r>
              <a:rPr lang="en-IN" sz="2000" dirty="0" err="1"/>
              <a:t>centers</a:t>
            </a:r>
            <a:r>
              <a:rPr lang="en-IN" sz="2000" dirty="0"/>
              <a:t> or cloud providers. </a:t>
            </a:r>
            <a:endParaRPr lang="en-IN" sz="2000" dirty="0" smtClean="0"/>
          </a:p>
          <a:p>
            <a:pPr lvl="1"/>
            <a:r>
              <a:rPr lang="en-IN" sz="2000" u="sng" dirty="0" smtClean="0"/>
              <a:t>Universally </a:t>
            </a:r>
            <a:r>
              <a:rPr lang="en-IN" sz="2000" u="sng" dirty="0"/>
              <a:t>accepted APIs and access protocols are needed </a:t>
            </a:r>
            <a:r>
              <a:rPr lang="en-IN" sz="2000" u="sng" dirty="0" smtClean="0"/>
              <a:t>to provide </a:t>
            </a:r>
            <a:r>
              <a:rPr lang="en-IN" sz="2000" u="sng" dirty="0"/>
              <a:t>high portability </a:t>
            </a:r>
            <a:r>
              <a:rPr lang="en-IN" sz="2000" dirty="0"/>
              <a:t>and flexibility of virtualized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C2F9-5188-49A1-A4C1-2A37B08EEAB4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Advantages of Cloud Computing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5536" y="1340768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•</a:t>
            </a:r>
            <a:r>
              <a:rPr lang="en-IN" sz="2400" b="1" dirty="0"/>
              <a:t>Lower computer costs</a:t>
            </a:r>
            <a:r>
              <a:rPr lang="en-IN" sz="2400" dirty="0"/>
              <a:t>: </a:t>
            </a:r>
          </a:p>
          <a:p>
            <a:r>
              <a:rPr lang="en-IN" sz="2400" dirty="0"/>
              <a:t>–</a:t>
            </a:r>
            <a:r>
              <a:rPr lang="en-IN" sz="2400" dirty="0">
                <a:solidFill>
                  <a:schemeClr val="accent1"/>
                </a:solidFill>
              </a:rPr>
              <a:t>No need of a high-powered and high-priced computer </a:t>
            </a:r>
            <a:r>
              <a:rPr lang="en-IN" sz="2400" dirty="0"/>
              <a:t>to run cloud computing's web-based applications. </a:t>
            </a:r>
          </a:p>
          <a:p>
            <a:r>
              <a:rPr lang="en-IN" sz="2400" dirty="0"/>
              <a:t>–</a:t>
            </a:r>
            <a:r>
              <a:rPr lang="en-IN" sz="2400" dirty="0">
                <a:solidFill>
                  <a:schemeClr val="accent1"/>
                </a:solidFill>
              </a:rPr>
              <a:t>Since applications run in the cloud</a:t>
            </a:r>
            <a:r>
              <a:rPr lang="en-IN" sz="2400" dirty="0"/>
              <a:t>, not on the desktop PC, your desktop PC does </a:t>
            </a:r>
            <a:r>
              <a:rPr lang="en-IN" sz="2400" dirty="0">
                <a:solidFill>
                  <a:schemeClr val="accent1"/>
                </a:solidFill>
              </a:rPr>
              <a:t>not need the processing power or hard disk space demanded by traditional desktop software. </a:t>
            </a:r>
          </a:p>
          <a:p>
            <a:r>
              <a:rPr lang="en-IN" sz="2400" dirty="0"/>
              <a:t>–When you are using web-based applications, your </a:t>
            </a:r>
            <a:r>
              <a:rPr lang="en-IN" sz="2400" dirty="0">
                <a:solidFill>
                  <a:schemeClr val="accent1"/>
                </a:solidFill>
              </a:rPr>
              <a:t>PC can be less expensive, with a smaller hard disk, less memory, more efficient processor... </a:t>
            </a:r>
          </a:p>
          <a:p>
            <a:r>
              <a:rPr lang="en-IN" sz="2400" dirty="0"/>
              <a:t>–In fact, your PC in this scenario </a:t>
            </a:r>
            <a:r>
              <a:rPr lang="en-IN" sz="2400" dirty="0">
                <a:solidFill>
                  <a:schemeClr val="accent1"/>
                </a:solidFill>
              </a:rPr>
              <a:t>does not even need a CD or DVD drive, as no software programs have to be loaded and no document files need to be saved. 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761E-1007-4F4F-9F8D-22B548241838}" type="datetime1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b="1" dirty="0"/>
              <a:t>Improved performance: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–With </a:t>
            </a:r>
            <a:r>
              <a:rPr lang="en-IN" dirty="0">
                <a:solidFill>
                  <a:schemeClr val="accent1"/>
                </a:solidFill>
              </a:rPr>
              <a:t>few large programs hogging your computer's memory</a:t>
            </a:r>
            <a:r>
              <a:rPr lang="en-IN" dirty="0"/>
              <a:t>, you will see better performance from your PC. </a:t>
            </a:r>
          </a:p>
          <a:p>
            <a:pPr marL="0" indent="0">
              <a:buNone/>
            </a:pPr>
            <a:r>
              <a:rPr lang="en-IN" dirty="0"/>
              <a:t>–Computers in a cloud computing system boot and run faster because they have fewer programs and processes loaded into memory.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b="1" dirty="0"/>
              <a:t>Reduced software costs: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dirty="0">
                <a:solidFill>
                  <a:schemeClr val="accent1"/>
                </a:solidFill>
              </a:rPr>
              <a:t>Instead of purchasing expensive software applications, you can get most of what you need for free. </a:t>
            </a:r>
          </a:p>
          <a:p>
            <a:pPr marL="400050" lvl="1" indent="0">
              <a:buNone/>
            </a:pPr>
            <a:r>
              <a:rPr lang="en-IN" dirty="0" smtClean="0"/>
              <a:t>•</a:t>
            </a:r>
            <a:r>
              <a:rPr lang="en-IN" dirty="0"/>
              <a:t>most cloud computing applications today, such as the Google Docs suite. </a:t>
            </a:r>
          </a:p>
          <a:p>
            <a:pPr marL="0" indent="0">
              <a:buNone/>
            </a:pPr>
            <a:r>
              <a:rPr lang="en-IN" dirty="0"/>
              <a:t>–better than paying for similar commercial software </a:t>
            </a:r>
          </a:p>
          <a:p>
            <a:pPr marL="400050" lvl="1" indent="0">
              <a:buNone/>
            </a:pPr>
            <a:r>
              <a:rPr lang="en-IN" dirty="0"/>
              <a:t>•which alone may be justification for switching to cloud applications. </a:t>
            </a:r>
          </a:p>
          <a:p>
            <a:pPr marL="400050" lvl="1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90A-794E-4CDE-A8B7-C9F74EC22ED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99392"/>
            <a:ext cx="8229600" cy="360039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US </a:t>
            </a:r>
            <a:r>
              <a:rPr lang="en-IN" b="1" dirty="0"/>
              <a:t>National Institute of Standards and Technology (NIST</a:t>
            </a:r>
            <a:r>
              <a:rPr lang="en-IN" b="1" dirty="0" smtClean="0"/>
              <a:t>)’s 3-4-5 definition</a:t>
            </a:r>
            <a:endParaRPr lang="en-IN" b="1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3618"/>
            <a:ext cx="59817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D4AC-D89D-4D76-9DF3-6D07BDD0A16E}" type="datetime1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Instant </a:t>
            </a:r>
            <a:r>
              <a:rPr lang="en-IN" b="1" dirty="0"/>
              <a:t>software updates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–Another advantage to cloud computing is that you are no longer faced with choosing between obsolete software and high upgrade costs. 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–When the </a:t>
            </a:r>
            <a:r>
              <a:rPr lang="en-IN" b="1" dirty="0">
                <a:solidFill>
                  <a:schemeClr val="accent1"/>
                </a:solidFill>
              </a:rPr>
              <a:t>application is web-based, updates happen automatically available the next time you log into the cloud.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>
                <a:solidFill>
                  <a:schemeClr val="accent1"/>
                </a:solidFill>
              </a:rPr>
              <a:t>When you access a web-based application, you get the latest version without needing to pay for or download an upgrade. </a:t>
            </a:r>
          </a:p>
          <a:p>
            <a:endParaRPr lang="en-IN" dirty="0"/>
          </a:p>
          <a:p>
            <a:r>
              <a:rPr lang="en-IN" b="1" dirty="0" smtClean="0"/>
              <a:t>Improved </a:t>
            </a:r>
            <a:r>
              <a:rPr lang="en-IN" b="1" dirty="0"/>
              <a:t>document format compatibility.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u="sng" dirty="0"/>
              <a:t>You do not have to worry about the </a:t>
            </a:r>
            <a:r>
              <a:rPr lang="en-IN" b="1" u="sng" dirty="0">
                <a:solidFill>
                  <a:schemeClr val="accent1"/>
                </a:solidFill>
              </a:rPr>
              <a:t>documents you create on your machine being compatible with other users' applications or OS. </a:t>
            </a:r>
          </a:p>
          <a:p>
            <a:pPr marL="0" indent="0">
              <a:buNone/>
            </a:pPr>
            <a:r>
              <a:rPr lang="en-IN" dirty="0"/>
              <a:t>–There are less format incompatibilities when everyone is sharing documents and applications in the cloud.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1564-2C1D-415F-AD79-FCDBA76F2C3B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Unlimited </a:t>
            </a:r>
            <a:r>
              <a:rPr lang="en-IN" b="1" dirty="0"/>
              <a:t>storage capacity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–Cloud computing offers </a:t>
            </a:r>
            <a:r>
              <a:rPr lang="en-IN" b="1" dirty="0"/>
              <a:t>virtually limitless storage.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/>
              <a:t>Your </a:t>
            </a:r>
            <a:r>
              <a:rPr lang="en-IN" b="1" dirty="0">
                <a:solidFill>
                  <a:schemeClr val="accent1"/>
                </a:solidFill>
              </a:rPr>
              <a:t>computer's current 1 </a:t>
            </a:r>
            <a:r>
              <a:rPr lang="en-IN" b="1" dirty="0" err="1">
                <a:solidFill>
                  <a:schemeClr val="accent1"/>
                </a:solidFill>
              </a:rPr>
              <a:t>Tera</a:t>
            </a:r>
            <a:r>
              <a:rPr lang="en-IN" b="1" dirty="0">
                <a:solidFill>
                  <a:schemeClr val="accent1"/>
                </a:solidFill>
              </a:rPr>
              <a:t> Bytes hard drive </a:t>
            </a:r>
            <a:r>
              <a:rPr lang="en-IN" b="1" dirty="0"/>
              <a:t>is small compared to </a:t>
            </a:r>
            <a:r>
              <a:rPr lang="en-IN" b="1" dirty="0">
                <a:solidFill>
                  <a:schemeClr val="accent1"/>
                </a:solidFill>
              </a:rPr>
              <a:t>the hundreds of </a:t>
            </a:r>
            <a:r>
              <a:rPr lang="en-IN" b="1" dirty="0" err="1">
                <a:solidFill>
                  <a:schemeClr val="accent1"/>
                </a:solidFill>
              </a:rPr>
              <a:t>Peta</a:t>
            </a:r>
            <a:r>
              <a:rPr lang="en-IN" b="1" dirty="0">
                <a:solidFill>
                  <a:schemeClr val="accent1"/>
                </a:solidFill>
              </a:rPr>
              <a:t> Bytes available in the cloud. </a:t>
            </a:r>
            <a:endParaRPr lang="en-IN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•</a:t>
            </a:r>
            <a:r>
              <a:rPr lang="en-IN" b="1" dirty="0"/>
              <a:t>Increased data reliability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–Unlike desktop computing, in which if </a:t>
            </a:r>
            <a:r>
              <a:rPr lang="en-IN" b="1" dirty="0">
                <a:solidFill>
                  <a:schemeClr val="accent1"/>
                </a:solidFill>
              </a:rPr>
              <a:t>a hard disk crashes and destroy all your valuable data, a computer crashing in the cloud should not affect the storage of your data. </a:t>
            </a:r>
          </a:p>
          <a:p>
            <a:pPr marL="400050" lvl="1" indent="0">
              <a:buNone/>
            </a:pPr>
            <a:r>
              <a:rPr lang="en-IN" b="1" dirty="0"/>
              <a:t>•</a:t>
            </a:r>
            <a:r>
              <a:rPr lang="en-IN" b="1" dirty="0">
                <a:solidFill>
                  <a:schemeClr val="accent1"/>
                </a:solidFill>
              </a:rPr>
              <a:t>if your personal computer crashes, all your data is still out there in the cloud, still accessible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92AC-3FD6-4EC9-BB89-8E5FC9CFB52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Universal </a:t>
            </a:r>
            <a:r>
              <a:rPr lang="en-IN" b="1" dirty="0"/>
              <a:t>information access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–That is not a problem with cloud computing, </a:t>
            </a:r>
            <a:r>
              <a:rPr lang="en-IN" b="1" dirty="0"/>
              <a:t>because </a:t>
            </a:r>
            <a:r>
              <a:rPr lang="en-IN" b="1" dirty="0">
                <a:solidFill>
                  <a:schemeClr val="accent1"/>
                </a:solidFill>
              </a:rPr>
              <a:t>you do not take your documents with you.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/>
              <a:t>Instead, they stay in the cloud, and you can access them </a:t>
            </a:r>
            <a:r>
              <a:rPr lang="en-IN" b="1" dirty="0">
                <a:solidFill>
                  <a:schemeClr val="accent1"/>
                </a:solidFill>
              </a:rPr>
              <a:t>whenever you have a computer and an Internet connection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</a:t>
            </a:r>
            <a:r>
              <a:rPr lang="en-IN" b="1" dirty="0"/>
              <a:t>Latest version availability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>
                <a:solidFill>
                  <a:schemeClr val="accent1"/>
                </a:solidFill>
              </a:rPr>
              <a:t>When you edit a document at home, that edited version is what you see </a:t>
            </a:r>
            <a:r>
              <a:rPr lang="en-IN" b="1" dirty="0"/>
              <a:t>when you access the document at work. </a:t>
            </a:r>
          </a:p>
          <a:p>
            <a:pPr marL="0" indent="0">
              <a:buNone/>
            </a:pPr>
            <a:r>
              <a:rPr lang="en-IN" b="1" dirty="0"/>
              <a:t>–</a:t>
            </a:r>
            <a:r>
              <a:rPr lang="en-IN" dirty="0"/>
              <a:t>The cloud always hosts the </a:t>
            </a:r>
            <a:r>
              <a:rPr lang="en-IN" dirty="0">
                <a:solidFill>
                  <a:schemeClr val="accent1"/>
                </a:solidFill>
              </a:rPr>
              <a:t>latest version of your documents </a:t>
            </a:r>
            <a:r>
              <a:rPr lang="en-IN" dirty="0"/>
              <a:t>as long as you are connected, you are not in danger of having an </a:t>
            </a:r>
            <a:r>
              <a:rPr lang="en-IN" dirty="0" err="1"/>
              <a:t>outdated</a:t>
            </a:r>
            <a:r>
              <a:rPr lang="en-IN" dirty="0"/>
              <a:t> version.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CAA8-3308-4AA4-BD92-EB49156852B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b="1" dirty="0" smtClean="0"/>
              <a:t>Easier </a:t>
            </a:r>
            <a:r>
              <a:rPr lang="en-IN" b="1" dirty="0"/>
              <a:t>group collaboration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>
                <a:solidFill>
                  <a:schemeClr val="accent1"/>
                </a:solidFill>
              </a:rPr>
              <a:t>Sharing documents leads directly to better collaboration. </a:t>
            </a:r>
          </a:p>
          <a:p>
            <a:pPr marL="0" indent="0">
              <a:buNone/>
            </a:pPr>
            <a:r>
              <a:rPr lang="en-IN" b="1" dirty="0"/>
              <a:t>–</a:t>
            </a:r>
            <a:r>
              <a:rPr lang="en-IN" dirty="0"/>
              <a:t>Many users do this as it is an important advantages of cloud computing </a:t>
            </a:r>
            <a:r>
              <a:rPr lang="en-IN" b="1" dirty="0">
                <a:solidFill>
                  <a:schemeClr val="accent1"/>
                </a:solidFill>
              </a:rPr>
              <a:t>multiple users can collaborate easily on documents and projects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•</a:t>
            </a:r>
            <a:r>
              <a:rPr lang="en-IN" b="1" dirty="0"/>
              <a:t>Device independence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>
                <a:solidFill>
                  <a:schemeClr val="accent1"/>
                </a:solidFill>
              </a:rPr>
              <a:t>You are no longer tethered to a single computer or network</a:t>
            </a:r>
            <a:r>
              <a:rPr lang="en-IN" b="1" dirty="0"/>
              <a:t>. </a:t>
            </a:r>
          </a:p>
          <a:p>
            <a:pPr marL="0" indent="0">
              <a:buNone/>
            </a:pPr>
            <a:r>
              <a:rPr lang="en-IN" dirty="0" smtClean="0"/>
              <a:t>––</a:t>
            </a:r>
            <a:r>
              <a:rPr lang="en-IN" dirty="0"/>
              <a:t>Move to a portable device, and your applications and documents are still available.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CE2-AC74-4AA3-BCD5-88BEDD46180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Disadvantages of Cloud Computing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Requires </a:t>
            </a:r>
            <a:r>
              <a:rPr lang="en-IN" sz="2400" b="1" dirty="0"/>
              <a:t>a constant internet connection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–Cloud computing is </a:t>
            </a:r>
            <a:r>
              <a:rPr lang="en-IN" sz="2400" b="1" dirty="0">
                <a:solidFill>
                  <a:schemeClr val="accent1"/>
                </a:solidFill>
              </a:rPr>
              <a:t>impossible if you cannot connect to the Internet.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–</a:t>
            </a:r>
            <a:r>
              <a:rPr lang="en-IN" sz="2400" dirty="0"/>
              <a:t>Since you use the Internet to connect to both your applications and documents, if you do not have an Internet connection you cannot access anything, even your own documents.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–</a:t>
            </a:r>
            <a:r>
              <a:rPr lang="en-IN" sz="2400" b="1" dirty="0" smtClean="0"/>
              <a:t>A </a:t>
            </a:r>
            <a:r>
              <a:rPr lang="en-IN" sz="2400" b="1" dirty="0">
                <a:solidFill>
                  <a:schemeClr val="accent1"/>
                </a:solidFill>
              </a:rPr>
              <a:t>dead Internet connection means no work and in areas where Internet connections are few or inherently </a:t>
            </a:r>
            <a:r>
              <a:rPr lang="en-IN" sz="2400" b="1" dirty="0" smtClean="0">
                <a:solidFill>
                  <a:schemeClr val="accent1"/>
                </a:solidFill>
              </a:rPr>
              <a:t>unreliable, this could be </a:t>
            </a:r>
            <a:r>
              <a:rPr lang="en-IN" sz="2400" b="1" dirty="0">
                <a:solidFill>
                  <a:schemeClr val="accent1"/>
                </a:solidFill>
              </a:rPr>
              <a:t>a deal-breaker</a:t>
            </a:r>
            <a:r>
              <a:rPr lang="en-IN" sz="4600" b="1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9533-F939-4EE5-848E-34FB211BDA2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Disadvantages of Cloud Computing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2400" b="1" dirty="0" smtClean="0"/>
              <a:t>Does </a:t>
            </a:r>
            <a:r>
              <a:rPr lang="en-IN" sz="2400" b="1" dirty="0"/>
              <a:t>not work well with low-speed connections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–Similarly</a:t>
            </a:r>
            <a:r>
              <a:rPr lang="en-IN" sz="2400" dirty="0">
                <a:solidFill>
                  <a:schemeClr val="accent1"/>
                </a:solidFill>
              </a:rPr>
              <a:t>, </a:t>
            </a:r>
            <a:r>
              <a:rPr lang="en-IN" sz="2400" b="1" dirty="0">
                <a:solidFill>
                  <a:schemeClr val="accent1"/>
                </a:solidFill>
              </a:rPr>
              <a:t>a low-speed Internet connection, such as that found with dial-up services, makes cloud computing painful </a:t>
            </a:r>
            <a:r>
              <a:rPr lang="en-IN" sz="2400" dirty="0"/>
              <a:t>at best and often impossible.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–</a:t>
            </a:r>
            <a:r>
              <a:rPr lang="en-IN" sz="2400" b="1" u="sng" dirty="0"/>
              <a:t>Web-based applications require a lot of bandwidth to download, as do large documents. </a:t>
            </a:r>
          </a:p>
          <a:p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9533-F939-4EE5-848E-34FB211BDA2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of Cloud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Features </a:t>
            </a:r>
            <a:r>
              <a:rPr lang="en-IN" sz="2400" b="1" dirty="0"/>
              <a:t>might be limited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–This situation is bound to change, but today </a:t>
            </a:r>
            <a:r>
              <a:rPr lang="en-IN" sz="2400" b="1" dirty="0">
                <a:solidFill>
                  <a:schemeClr val="accent1"/>
                </a:solidFill>
              </a:rPr>
              <a:t>many web-based applications simply are not as full-featured as their desktop-based applications.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u="sng" dirty="0" smtClean="0"/>
              <a:t>For </a:t>
            </a:r>
            <a:r>
              <a:rPr lang="en-IN" sz="2400" u="sng" dirty="0"/>
              <a:t>example, you can </a:t>
            </a:r>
            <a:r>
              <a:rPr lang="en-IN" sz="2400" b="1" u="sng" dirty="0">
                <a:solidFill>
                  <a:schemeClr val="accent1"/>
                </a:solidFill>
              </a:rPr>
              <a:t>do a lot more with Microsoft PowerPoint than with Google Presentation's web-based offering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619E-26C9-4524-980C-73D64C10BEE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of Cloud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Can </a:t>
            </a:r>
            <a:r>
              <a:rPr lang="en-IN" sz="2400" b="1" dirty="0"/>
              <a:t>be slow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–</a:t>
            </a:r>
            <a:r>
              <a:rPr lang="en-IN" sz="2400" b="1" dirty="0">
                <a:solidFill>
                  <a:schemeClr val="accent1"/>
                </a:solidFill>
              </a:rPr>
              <a:t>Even with a fast connection, web-based applications can sometimes be slower than accessing a similar software program on your desktop PC. </a:t>
            </a:r>
          </a:p>
          <a:p>
            <a:pPr marL="0" indent="0">
              <a:buNone/>
            </a:pPr>
            <a:r>
              <a:rPr lang="en-IN" sz="2400" dirty="0"/>
              <a:t>–</a:t>
            </a:r>
            <a:r>
              <a:rPr lang="en-IN" sz="2400" b="1" u="sng" dirty="0"/>
              <a:t>Everything about the program, from the interface to the current document, has to be sent back and forth from your computer to the computers in the cloud. </a:t>
            </a:r>
          </a:p>
          <a:p>
            <a:pPr marL="0" indent="0">
              <a:buNone/>
            </a:pPr>
            <a:r>
              <a:rPr lang="en-IN" sz="2400" b="1" dirty="0" smtClean="0"/>
              <a:t>–</a:t>
            </a:r>
            <a:r>
              <a:rPr lang="en-IN" sz="2400" b="1" u="sng" dirty="0" smtClean="0"/>
              <a:t>If </a:t>
            </a:r>
            <a:r>
              <a:rPr lang="en-IN" sz="2400" b="1" u="sng" dirty="0"/>
              <a:t>the cloud servers happen to be backed up at that moment</a:t>
            </a:r>
            <a:r>
              <a:rPr lang="en-IN" sz="2400" b="1" dirty="0"/>
              <a:t>, </a:t>
            </a:r>
            <a:r>
              <a:rPr lang="en-IN" sz="2400" b="1" dirty="0" smtClean="0"/>
              <a:t>or</a:t>
            </a:r>
          </a:p>
          <a:p>
            <a:pPr marL="0" indent="0">
              <a:buNone/>
            </a:pPr>
            <a:r>
              <a:rPr lang="en-IN" sz="2400" b="1" dirty="0" smtClean="0"/>
              <a:t>–</a:t>
            </a:r>
            <a:r>
              <a:rPr lang="en-IN" sz="2400" b="1" u="sng" dirty="0" smtClean="0"/>
              <a:t>If </a:t>
            </a:r>
            <a:r>
              <a:rPr lang="en-IN" sz="2400" b="1" u="sng" dirty="0"/>
              <a:t>the Internet is having a slow day</a:t>
            </a:r>
            <a:r>
              <a:rPr lang="en-IN" sz="2400" dirty="0"/>
              <a:t>, you would not get the instantaneous access you might expect from desktop applications.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619E-26C9-4524-980C-73D64C10BEE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of Cloud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Stored </a:t>
            </a:r>
            <a:r>
              <a:rPr lang="en-IN" b="1" dirty="0"/>
              <a:t>data might not be secured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–With cloud computing, all your data is stored on the cloud. </a:t>
            </a:r>
          </a:p>
          <a:p>
            <a:pPr marL="0" indent="0">
              <a:buNone/>
            </a:pPr>
            <a:r>
              <a:rPr lang="en-IN" dirty="0"/>
              <a:t>•The questions is </a:t>
            </a:r>
            <a:r>
              <a:rPr lang="en-IN" b="1" dirty="0">
                <a:solidFill>
                  <a:schemeClr val="accent1"/>
                </a:solidFill>
              </a:rPr>
              <a:t>How secure is the cloud?</a:t>
            </a:r>
            <a:r>
              <a:rPr lang="en-IN" b="1" dirty="0"/>
              <a:t>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b="1" dirty="0">
                <a:solidFill>
                  <a:schemeClr val="accent1"/>
                </a:solidFill>
              </a:rPr>
              <a:t>Can unauthorized users gain access to your confidential data </a:t>
            </a:r>
            <a:r>
              <a:rPr lang="en-IN" b="1" dirty="0"/>
              <a:t>?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Stored </a:t>
            </a:r>
            <a:r>
              <a:rPr lang="en-IN" b="1" dirty="0"/>
              <a:t>data can be lost!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–Theoretically, data stored in the cloud is safe, </a:t>
            </a:r>
            <a:r>
              <a:rPr lang="en-IN" b="1" dirty="0">
                <a:solidFill>
                  <a:schemeClr val="accent1"/>
                </a:solidFill>
              </a:rPr>
              <a:t>replicated across multiple machines. </a:t>
            </a:r>
          </a:p>
          <a:p>
            <a:pPr marL="0" indent="0">
              <a:buNone/>
            </a:pPr>
            <a:r>
              <a:rPr lang="en-IN" b="1" dirty="0"/>
              <a:t>–But on the </a:t>
            </a:r>
            <a:r>
              <a:rPr lang="en-IN" b="1" dirty="0">
                <a:solidFill>
                  <a:schemeClr val="accent1"/>
                </a:solidFill>
              </a:rPr>
              <a:t>off chance that your data goes missing, you have no physical or local backup. </a:t>
            </a:r>
          </a:p>
          <a:p>
            <a:pPr marL="0" indent="0">
              <a:buNone/>
            </a:pPr>
            <a:r>
              <a:rPr lang="en-IN" dirty="0"/>
              <a:t>•Put simply, relying on the cloud puts you at risk if the cloud lets you down.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12FF-54FA-41C2-ABBC-2E9F0FC7965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of Cloud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HPC </a:t>
            </a:r>
            <a:r>
              <a:rPr lang="en-IN" b="1" dirty="0"/>
              <a:t>Systems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–Not clear that you can run compute-intensive HPC applications that use MPI/</a:t>
            </a:r>
            <a:r>
              <a:rPr lang="en-IN" dirty="0" err="1"/>
              <a:t>OpenMP</a:t>
            </a:r>
            <a:r>
              <a:rPr lang="en-IN" dirty="0"/>
              <a:t>!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dirty="0">
                <a:solidFill>
                  <a:schemeClr val="accent1"/>
                </a:solidFill>
              </a:rPr>
              <a:t>Scheduling is important with this type of application </a:t>
            </a:r>
            <a:r>
              <a:rPr lang="en-IN" dirty="0" smtClean="0"/>
              <a:t>as </a:t>
            </a:r>
            <a:r>
              <a:rPr lang="en-IN" dirty="0"/>
              <a:t>you want all the </a:t>
            </a:r>
            <a:r>
              <a:rPr lang="en-IN" dirty="0">
                <a:solidFill>
                  <a:schemeClr val="accent1"/>
                </a:solidFill>
              </a:rPr>
              <a:t>VM to be co-located to minimize communication latency!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General </a:t>
            </a:r>
            <a:r>
              <a:rPr lang="en-IN" b="1" dirty="0"/>
              <a:t>Concerns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–Each </a:t>
            </a:r>
            <a:r>
              <a:rPr lang="en-IN" b="1" dirty="0">
                <a:solidFill>
                  <a:schemeClr val="accent1"/>
                </a:solidFill>
              </a:rPr>
              <a:t>cloud systems uses different protocols and different APIs </a:t>
            </a:r>
          </a:p>
          <a:p>
            <a:pPr marL="0" indent="0">
              <a:buNone/>
            </a:pPr>
            <a:r>
              <a:rPr lang="en-IN" b="1" dirty="0"/>
              <a:t>•may not be possible to run applications between cloud based systems </a:t>
            </a:r>
          </a:p>
          <a:p>
            <a:pPr marL="0" indent="0">
              <a:buNone/>
            </a:pPr>
            <a:r>
              <a:rPr lang="en-IN" dirty="0"/>
              <a:t>–Amazon has created its own DB system (not SQL 92), and workflow system (many popular workflow systems out there) </a:t>
            </a:r>
          </a:p>
          <a:p>
            <a:pPr marL="0" indent="0">
              <a:buNone/>
            </a:pPr>
            <a:r>
              <a:rPr lang="en-IN" dirty="0"/>
              <a:t>•so your normal applications will have to be adapted to execute on these platforms.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90-AD5B-4B59-9B6F-968840C45E7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99392"/>
            <a:ext cx="8229600" cy="3600399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US </a:t>
            </a:r>
            <a:r>
              <a:rPr lang="en-IN" b="1" dirty="0"/>
              <a:t>National Institute of Standards and Technology (NIST) </a:t>
            </a:r>
            <a:r>
              <a:rPr lang="en-IN" dirty="0"/>
              <a:t>defines Computing as: </a:t>
            </a:r>
          </a:p>
          <a:p>
            <a:r>
              <a:rPr lang="en-IN" dirty="0"/>
              <a:t>“ Cloud computing is a model for enabling ubiquitous, convenient, </a:t>
            </a:r>
            <a:r>
              <a:rPr lang="en-IN" dirty="0">
                <a:solidFill>
                  <a:schemeClr val="accent1"/>
                </a:solidFill>
              </a:rPr>
              <a:t>on-demand network access </a:t>
            </a:r>
            <a:r>
              <a:rPr lang="en-IN" dirty="0"/>
              <a:t>to a shared </a:t>
            </a:r>
            <a:r>
              <a:rPr lang="en-IN" dirty="0">
                <a:solidFill>
                  <a:schemeClr val="accent1"/>
                </a:solidFill>
              </a:rPr>
              <a:t>pool</a:t>
            </a:r>
            <a:r>
              <a:rPr lang="en-IN" dirty="0"/>
              <a:t> of configurable computing resources (e.g. networks, servers, storage, applications, and services) that can be </a:t>
            </a:r>
            <a:r>
              <a:rPr lang="en-IN" dirty="0">
                <a:solidFill>
                  <a:schemeClr val="accent1"/>
                </a:solidFill>
              </a:rPr>
              <a:t>rapidly provisioned and released </a:t>
            </a:r>
            <a:r>
              <a:rPr lang="en-IN" dirty="0"/>
              <a:t>with </a:t>
            </a:r>
            <a:r>
              <a:rPr lang="en-IN" dirty="0">
                <a:solidFill>
                  <a:schemeClr val="accent1"/>
                </a:solidFill>
              </a:rPr>
              <a:t>minimal management effort or service provider interaction. ” </a:t>
            </a:r>
            <a:endParaRPr lang="en-IN" dirty="0" smtClean="0">
              <a:solidFill>
                <a:schemeClr val="accent1"/>
              </a:solidFill>
            </a:endParaRP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502868"/>
            <a:ext cx="59817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D4AC-D89D-4D76-9DF3-6D07BDD0A16E}" type="datetime1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8738"/>
            <a:ext cx="8229600" cy="1023937"/>
          </a:xfrm>
          <a:gradFill rotWithShape="1">
            <a:gsLst>
              <a:gs pos="0">
                <a:srgbClr val="0C0C2A"/>
              </a:gs>
              <a:gs pos="100000">
                <a:srgbClr val="1D1D69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 cap="flat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>
            <a:normAutofit fontScale="90000"/>
          </a:bodyPr>
          <a:lstStyle/>
          <a:p>
            <a:pPr eaLnBrk="1" hangingPunct="1"/>
            <a:r>
              <a:rPr lang="it-IT" altLang="en-US" sz="3600" b="0" smtClean="0">
                <a:solidFill>
                  <a:srgbClr val="FFFF00"/>
                </a:solidFill>
                <a:effectLst/>
              </a:rPr>
              <a:t>Cloud Computing Challenges: </a:t>
            </a:r>
            <a:br>
              <a:rPr lang="it-IT" altLang="en-US" sz="3600" b="0" smtClean="0">
                <a:solidFill>
                  <a:srgbClr val="FFFF00"/>
                </a:solidFill>
                <a:effectLst/>
              </a:rPr>
            </a:br>
            <a:r>
              <a:rPr lang="it-IT" altLang="en-US" sz="3200" b="0" smtClean="0">
                <a:solidFill>
                  <a:srgbClr val="00FFFF"/>
                </a:solidFill>
                <a:effectLst/>
              </a:rPr>
              <a:t>Dealing with too many issues </a:t>
            </a:r>
            <a:r>
              <a:rPr lang="it-IT" altLang="en-US" sz="1600" smtClean="0">
                <a:solidFill>
                  <a:srgbClr val="66FFFF"/>
                </a:solidFill>
                <a:effectLst/>
              </a:rPr>
              <a:t>(Courtesy of R. Buyya)</a:t>
            </a:r>
            <a:endParaRPr lang="en-US" altLang="en-US" sz="1600" smtClean="0">
              <a:solidFill>
                <a:srgbClr val="66FFFF"/>
              </a:solidFill>
              <a:effectLst/>
            </a:endParaRP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457200" y="1427163"/>
            <a:ext cx="8432800" cy="5097462"/>
            <a:chOff x="288" y="899"/>
            <a:chExt cx="5312" cy="3211"/>
          </a:xfrm>
        </p:grpSpPr>
        <p:sp>
          <p:nvSpPr>
            <p:cNvPr id="1283076" name="Cloud"/>
            <p:cNvSpPr>
              <a:spLocks noChangeAspect="1" noEditPoints="1" noChangeArrowheads="1"/>
            </p:cNvSpPr>
            <p:nvPr/>
          </p:nvSpPr>
          <p:spPr bwMode="auto">
            <a:xfrm>
              <a:off x="2086" y="3055"/>
              <a:ext cx="1888" cy="105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283077" name="Cloud"/>
            <p:cNvSpPr>
              <a:spLocks noChangeAspect="1" noEditPoints="1" noChangeArrowheads="1"/>
            </p:cNvSpPr>
            <p:nvPr/>
          </p:nvSpPr>
          <p:spPr bwMode="auto">
            <a:xfrm>
              <a:off x="3712" y="899"/>
              <a:ext cx="1888" cy="12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283078" name="Cloud"/>
            <p:cNvSpPr>
              <a:spLocks noChangeAspect="1" noEditPoints="1" noChangeArrowheads="1"/>
            </p:cNvSpPr>
            <p:nvPr/>
          </p:nvSpPr>
          <p:spPr bwMode="auto">
            <a:xfrm>
              <a:off x="432" y="2558"/>
              <a:ext cx="1888" cy="12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283079" name="Cloud"/>
            <p:cNvSpPr>
              <a:spLocks noChangeAspect="1" noEditPoints="1" noChangeArrowheads="1"/>
            </p:cNvSpPr>
            <p:nvPr/>
          </p:nvSpPr>
          <p:spPr bwMode="auto">
            <a:xfrm>
              <a:off x="2512" y="899"/>
              <a:ext cx="1888" cy="12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283080" name="Cloud"/>
            <p:cNvSpPr>
              <a:spLocks noChangeAspect="1" noEditPoints="1" noChangeArrowheads="1"/>
            </p:cNvSpPr>
            <p:nvPr/>
          </p:nvSpPr>
          <p:spPr bwMode="auto">
            <a:xfrm>
              <a:off x="1360" y="1729"/>
              <a:ext cx="2384" cy="159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283081" name="Cloud"/>
            <p:cNvSpPr>
              <a:spLocks noChangeAspect="1" noEditPoints="1" noChangeArrowheads="1"/>
            </p:cNvSpPr>
            <p:nvPr/>
          </p:nvSpPr>
          <p:spPr bwMode="auto">
            <a:xfrm>
              <a:off x="760" y="1003"/>
              <a:ext cx="1888" cy="12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283093" name="Cloud"/>
            <p:cNvSpPr>
              <a:spLocks noChangeAspect="1" noEditPoints="1" noChangeArrowheads="1"/>
            </p:cNvSpPr>
            <p:nvPr/>
          </p:nvSpPr>
          <p:spPr bwMode="auto">
            <a:xfrm>
              <a:off x="3456" y="1763"/>
              <a:ext cx="1888" cy="12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pPr algn="r">
                <a:defRPr/>
              </a:pPr>
              <a:endParaRPr lang="en-US" sz="1800" b="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66571" name="AutoShape 30"/>
            <p:cNvSpPr>
              <a:spLocks noChangeArrowheads="1"/>
            </p:cNvSpPr>
            <p:nvPr/>
          </p:nvSpPr>
          <p:spPr bwMode="auto">
            <a:xfrm>
              <a:off x="3700" y="2999"/>
              <a:ext cx="1315" cy="752"/>
            </a:xfrm>
            <a:prstGeom prst="cloudCallout">
              <a:avLst>
                <a:gd name="adj1" fmla="val 30227"/>
                <a:gd name="adj2" fmla="val 67685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800" b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283085" name="Text Box 13"/>
            <p:cNvSpPr txBox="1">
              <a:spLocks noChangeArrowheads="1"/>
            </p:cNvSpPr>
            <p:nvPr/>
          </p:nvSpPr>
          <p:spPr bwMode="auto">
            <a:xfrm rot="-1200000">
              <a:off x="952" y="1344"/>
              <a:ext cx="937" cy="31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Virtualization</a:t>
              </a:r>
            </a:p>
          </p:txBody>
        </p:sp>
        <p:sp>
          <p:nvSpPr>
            <p:cNvPr id="66573" name="Text Box 11"/>
            <p:cNvSpPr txBox="1">
              <a:spLocks noChangeArrowheads="1"/>
            </p:cNvSpPr>
            <p:nvPr/>
          </p:nvSpPr>
          <p:spPr bwMode="auto">
            <a:xfrm rot="-1237057">
              <a:off x="1542" y="1661"/>
              <a:ext cx="641" cy="312"/>
            </a:xfrm>
            <a:prstGeom prst="rect">
              <a:avLst/>
            </a:prstGeom>
            <a:gradFill rotWithShape="1">
              <a:gsLst>
                <a:gs pos="0">
                  <a:srgbClr val="0A5804"/>
                </a:gs>
                <a:gs pos="100000">
                  <a:srgbClr val="009900"/>
                </a:gs>
              </a:gsLst>
              <a:lin ang="5400000" scaled="1"/>
            </a:gradFill>
            <a:ln w="9525" algn="ctr">
              <a:solidFill>
                <a:srgbClr val="0A5804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QoS</a:t>
              </a:r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 rot="-2165441">
              <a:off x="1451" y="2160"/>
              <a:ext cx="981" cy="446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Service Level </a:t>
              </a:r>
            </a:p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Agreements</a:t>
              </a:r>
            </a:p>
          </p:txBody>
        </p:sp>
        <p:sp>
          <p:nvSpPr>
            <p:cNvPr id="66575" name="Text Box 22"/>
            <p:cNvSpPr txBox="1">
              <a:spLocks noChangeArrowheads="1"/>
            </p:cNvSpPr>
            <p:nvPr/>
          </p:nvSpPr>
          <p:spPr bwMode="auto">
            <a:xfrm rot="1140777">
              <a:off x="2812" y="1480"/>
              <a:ext cx="1241" cy="312"/>
            </a:xfrm>
            <a:prstGeom prst="rect">
              <a:avLst/>
            </a:prstGeom>
            <a:gradFill rotWithShape="1">
              <a:gsLst>
                <a:gs pos="0">
                  <a:srgbClr val="990033"/>
                </a:gs>
                <a:gs pos="100000">
                  <a:srgbClr val="CC0066"/>
                </a:gs>
              </a:gsLst>
              <a:lin ang="5400000" scaled="1"/>
            </a:gradFill>
            <a:ln w="9525" algn="ctr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Resource Metering</a:t>
              </a:r>
            </a:p>
          </p:txBody>
        </p:sp>
        <p:sp>
          <p:nvSpPr>
            <p:cNvPr id="66576" name="Text Box 10"/>
            <p:cNvSpPr txBox="1">
              <a:spLocks noChangeArrowheads="1"/>
            </p:cNvSpPr>
            <p:nvPr/>
          </p:nvSpPr>
          <p:spPr bwMode="auto">
            <a:xfrm>
              <a:off x="2835" y="1911"/>
              <a:ext cx="641" cy="312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Billing</a:t>
              </a:r>
            </a:p>
          </p:txBody>
        </p:sp>
        <p:sp>
          <p:nvSpPr>
            <p:cNvPr id="66577" name="Text Box 20"/>
            <p:cNvSpPr txBox="1">
              <a:spLocks noChangeArrowheads="1"/>
            </p:cNvSpPr>
            <p:nvPr/>
          </p:nvSpPr>
          <p:spPr bwMode="auto">
            <a:xfrm rot="-841391">
              <a:off x="3311" y="1049"/>
              <a:ext cx="615" cy="312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Pricing</a:t>
              </a:r>
            </a:p>
          </p:txBody>
        </p:sp>
        <p:sp>
          <p:nvSpPr>
            <p:cNvPr id="66578" name="Text Box 15"/>
            <p:cNvSpPr txBox="1">
              <a:spLocks noChangeArrowheads="1"/>
            </p:cNvSpPr>
            <p:nvPr/>
          </p:nvSpPr>
          <p:spPr bwMode="auto">
            <a:xfrm rot="390885">
              <a:off x="2443" y="2352"/>
              <a:ext cx="943" cy="446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Provisioning </a:t>
              </a:r>
            </a:p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on Demand</a:t>
              </a:r>
            </a:p>
          </p:txBody>
        </p:sp>
        <p:sp>
          <p:nvSpPr>
            <p:cNvPr id="66579" name="Text Box 24"/>
            <p:cNvSpPr txBox="1">
              <a:spLocks noChangeArrowheads="1"/>
            </p:cNvSpPr>
            <p:nvPr/>
          </p:nvSpPr>
          <p:spPr bwMode="auto">
            <a:xfrm>
              <a:off x="3552" y="2400"/>
              <a:ext cx="985" cy="446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Utility &amp; Risk Management</a:t>
              </a:r>
            </a:p>
          </p:txBody>
        </p:sp>
        <p:sp>
          <p:nvSpPr>
            <p:cNvPr id="66580" name="Text Box 42"/>
            <p:cNvSpPr txBox="1">
              <a:spLocks noChangeArrowheads="1"/>
            </p:cNvSpPr>
            <p:nvPr/>
          </p:nvSpPr>
          <p:spPr bwMode="auto">
            <a:xfrm>
              <a:off x="4080" y="1104"/>
              <a:ext cx="788" cy="31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FF66FF"/>
                </a:gs>
              </a:gsLst>
              <a:lin ang="5400000" scaled="1"/>
            </a:gra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AU" altLang="en-US" sz="1400">
                  <a:solidFill>
                    <a:schemeClr val="bg1"/>
                  </a:solidFill>
                  <a:ea typeface="宋体" pitchFamily="2" charset="-122"/>
                </a:rPr>
                <a:t>Scalability</a:t>
              </a:r>
              <a:endParaRPr lang="en-US" altLang="en-US" sz="14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66581" name="Text Box 43"/>
            <p:cNvSpPr txBox="1">
              <a:spLocks noChangeArrowheads="1"/>
            </p:cNvSpPr>
            <p:nvPr/>
          </p:nvSpPr>
          <p:spPr bwMode="auto">
            <a:xfrm>
              <a:off x="4560" y="1536"/>
              <a:ext cx="763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AU" altLang="en-US" sz="1400">
                  <a:ea typeface="宋体" pitchFamily="2" charset="-122"/>
                </a:rPr>
                <a:t>Reliability</a:t>
              </a:r>
              <a:endParaRPr lang="en-US" altLang="en-US" sz="1400">
                <a:ea typeface="宋体" pitchFamily="2" charset="-122"/>
              </a:endParaRPr>
            </a:p>
          </p:txBody>
        </p:sp>
        <p:sp>
          <p:nvSpPr>
            <p:cNvPr id="1283120" name="Text Box 48"/>
            <p:cNvSpPr txBox="1">
              <a:spLocks noChangeArrowheads="1"/>
            </p:cNvSpPr>
            <p:nvPr/>
          </p:nvSpPr>
          <p:spPr bwMode="auto">
            <a:xfrm rot="1140777">
              <a:off x="4082" y="2137"/>
              <a:ext cx="1173" cy="312"/>
            </a:xfrm>
            <a:prstGeom prst="rect">
              <a:avLst/>
            </a:pr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5400000" scaled="1"/>
            </a:gradFill>
            <a:ln w="9525" algn="ctr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AU" altLang="en-US" sz="1400">
                  <a:solidFill>
                    <a:schemeClr val="bg1"/>
                  </a:solidFill>
                  <a:ea typeface="宋体" pitchFamily="2" charset="-122"/>
                </a:rPr>
                <a:t>Energy Efficiency</a:t>
              </a:r>
              <a:endParaRPr lang="en-US" altLang="en-US" sz="14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66583" name="Text Box 25"/>
            <p:cNvSpPr txBox="1">
              <a:spLocks noChangeArrowheads="1"/>
            </p:cNvSpPr>
            <p:nvPr/>
          </p:nvSpPr>
          <p:spPr bwMode="auto">
            <a:xfrm rot="-1120015">
              <a:off x="288" y="2834"/>
              <a:ext cx="954" cy="31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777777"/>
                </a:gs>
              </a:gsLst>
              <a:lin ang="5400000" scaled="1"/>
            </a:gradFill>
            <a:ln w="9525" algn="ctr">
              <a:solidFill>
                <a:srgbClr val="292929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Security</a:t>
              </a:r>
            </a:p>
          </p:txBody>
        </p:sp>
        <p:sp>
          <p:nvSpPr>
            <p:cNvPr id="66584" name="Text Box 26"/>
            <p:cNvSpPr txBox="1">
              <a:spLocks noChangeArrowheads="1"/>
            </p:cNvSpPr>
            <p:nvPr/>
          </p:nvSpPr>
          <p:spPr bwMode="auto">
            <a:xfrm rot="-246898">
              <a:off x="748" y="3170"/>
              <a:ext cx="634" cy="31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FF66FF"/>
                </a:gs>
              </a:gsLst>
              <a:lin ang="5400000" scaled="1"/>
            </a:gra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Privacy</a:t>
              </a:r>
            </a:p>
          </p:txBody>
        </p:sp>
        <p:sp>
          <p:nvSpPr>
            <p:cNvPr id="66585" name="Text Box 51"/>
            <p:cNvSpPr txBox="1">
              <a:spLocks noChangeArrowheads="1"/>
            </p:cNvSpPr>
            <p:nvPr/>
          </p:nvSpPr>
          <p:spPr bwMode="auto">
            <a:xfrm rot="-1200000">
              <a:off x="1200" y="3410"/>
              <a:ext cx="641" cy="312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Trust</a:t>
              </a:r>
            </a:p>
          </p:txBody>
        </p:sp>
        <p:sp>
          <p:nvSpPr>
            <p:cNvPr id="66586" name="Text Box 52"/>
            <p:cNvSpPr txBox="1">
              <a:spLocks noChangeArrowheads="1"/>
            </p:cNvSpPr>
            <p:nvPr/>
          </p:nvSpPr>
          <p:spPr bwMode="auto">
            <a:xfrm rot="244232">
              <a:off x="1995" y="2818"/>
              <a:ext cx="819" cy="446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Legal &amp;</a:t>
              </a:r>
              <a:b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</a:br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Regulatory</a:t>
              </a:r>
            </a:p>
          </p:txBody>
        </p:sp>
        <p:sp>
          <p:nvSpPr>
            <p:cNvPr id="66587" name="Text Box 46"/>
            <p:cNvSpPr txBox="1">
              <a:spLocks noChangeArrowheads="1"/>
            </p:cNvSpPr>
            <p:nvPr/>
          </p:nvSpPr>
          <p:spPr bwMode="auto">
            <a:xfrm>
              <a:off x="3923" y="3158"/>
              <a:ext cx="1104" cy="446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ea typeface="宋体" pitchFamily="2" charset="-122"/>
                </a:rPr>
                <a:t>Software Eng. Complexity</a:t>
              </a:r>
            </a:p>
          </p:txBody>
        </p:sp>
        <p:sp>
          <p:nvSpPr>
            <p:cNvPr id="66588" name="Text Box 54"/>
            <p:cNvSpPr txBox="1">
              <a:spLocks noChangeArrowheads="1"/>
            </p:cNvSpPr>
            <p:nvPr/>
          </p:nvSpPr>
          <p:spPr bwMode="auto">
            <a:xfrm>
              <a:off x="2404" y="3430"/>
              <a:ext cx="1344" cy="446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Programming Env. </a:t>
              </a:r>
              <a:b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</a:br>
              <a:r>
                <a:rPr lang="en-US" altLang="en-US" sz="1400">
                  <a:solidFill>
                    <a:schemeClr val="bg1"/>
                  </a:solidFill>
                  <a:ea typeface="宋体" pitchFamily="2" charset="-122"/>
                </a:rPr>
                <a:t>&amp; Application Dev.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148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Service Models (</a:t>
            </a:r>
            <a:r>
              <a:rPr lang="en-IN" b="1" dirty="0" err="1"/>
              <a:t>XaaS</a:t>
            </a:r>
            <a:r>
              <a:rPr lang="en-IN" b="1" dirty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Combination </a:t>
            </a:r>
            <a:r>
              <a:rPr lang="en-IN" sz="2400" dirty="0"/>
              <a:t>of Service-Oriented Infrastructure (</a:t>
            </a:r>
            <a:r>
              <a:rPr lang="en-IN" sz="2400" dirty="0" smtClean="0"/>
              <a:t>SOI</a:t>
            </a:r>
            <a:r>
              <a:rPr lang="en-IN" sz="2400" dirty="0"/>
              <a:t>) and cloud computing realizes to </a:t>
            </a:r>
            <a:r>
              <a:rPr lang="en-IN" sz="2400" dirty="0" err="1"/>
              <a:t>XaaS</a:t>
            </a:r>
            <a:r>
              <a:rPr lang="en-IN" sz="2400" dirty="0"/>
              <a:t>. </a:t>
            </a:r>
          </a:p>
          <a:p>
            <a:pPr marL="0" indent="0">
              <a:buNone/>
            </a:pPr>
            <a:r>
              <a:rPr lang="en-IN" sz="2400" b="0" i="0" u="none" strike="noStrike" baseline="0" dirty="0" smtClean="0">
                <a:latin typeface="Wingdings 2"/>
              </a:rPr>
              <a:t></a:t>
            </a:r>
            <a:r>
              <a:rPr lang="en-IN" sz="2400" b="1" dirty="0"/>
              <a:t>X as a Service (</a:t>
            </a:r>
            <a:r>
              <a:rPr lang="en-IN" sz="2400" b="1" dirty="0" err="1"/>
              <a:t>XaaS</a:t>
            </a:r>
            <a:r>
              <a:rPr lang="en-IN" sz="2400" b="1" dirty="0"/>
              <a:t>) is a </a:t>
            </a:r>
            <a:r>
              <a:rPr lang="en-IN" sz="2400" b="1" dirty="0">
                <a:solidFill>
                  <a:schemeClr val="accent1"/>
                </a:solidFill>
              </a:rPr>
              <a:t>generalization for cloud-related services </a:t>
            </a:r>
          </a:p>
          <a:p>
            <a:pPr marL="0" indent="0">
              <a:buNone/>
            </a:pPr>
            <a:r>
              <a:rPr lang="en-IN" sz="2400" b="1" i="0" u="none" strike="noStrike" baseline="0" dirty="0" smtClean="0">
                <a:latin typeface="Wingdings 2"/>
              </a:rPr>
              <a:t></a:t>
            </a:r>
            <a:r>
              <a:rPr lang="en-IN" sz="2400" b="1" dirty="0" err="1"/>
              <a:t>XaaS</a:t>
            </a:r>
            <a:r>
              <a:rPr lang="en-IN" sz="2400" b="1" dirty="0"/>
              <a:t> stands for "</a:t>
            </a:r>
            <a:r>
              <a:rPr lang="en-IN" sz="2400" b="1" dirty="0">
                <a:solidFill>
                  <a:schemeClr val="accent1"/>
                </a:solidFill>
              </a:rPr>
              <a:t>anything as a service" or "everything as a service“ </a:t>
            </a:r>
          </a:p>
          <a:p>
            <a:pPr marL="0" indent="0">
              <a:buNone/>
            </a:pPr>
            <a:r>
              <a:rPr lang="en-IN" sz="2400" b="1" i="0" u="none" strike="noStrike" baseline="0" dirty="0" smtClean="0">
                <a:latin typeface="Wingdings 2"/>
              </a:rPr>
              <a:t></a:t>
            </a:r>
            <a:r>
              <a:rPr lang="en-IN" sz="2400" b="1" dirty="0" err="1"/>
              <a:t>XaaS</a:t>
            </a:r>
            <a:r>
              <a:rPr lang="en-IN" sz="2400" b="1" dirty="0"/>
              <a:t> refers to an </a:t>
            </a:r>
            <a:r>
              <a:rPr lang="en-IN" sz="2400" b="1" dirty="0" smtClean="0">
                <a:solidFill>
                  <a:schemeClr val="accent1"/>
                </a:solidFill>
              </a:rPr>
              <a:t>increasing number of services that are delivered over the Internet</a:t>
            </a:r>
            <a:r>
              <a:rPr lang="en-IN" sz="2400" dirty="0" smtClean="0">
                <a:solidFill>
                  <a:schemeClr val="accent1"/>
                </a:solidFill>
              </a:rPr>
              <a:t> </a:t>
            </a:r>
            <a:r>
              <a:rPr lang="en-IN" sz="2400" dirty="0" smtClean="0"/>
              <a:t>rather </a:t>
            </a:r>
            <a:r>
              <a:rPr lang="en-IN" sz="2400" dirty="0"/>
              <a:t>than provided locally or on-site </a:t>
            </a:r>
          </a:p>
          <a:p>
            <a:pPr marL="0" indent="0">
              <a:buNone/>
            </a:pPr>
            <a:r>
              <a:rPr lang="en-IN" sz="2400" b="0" i="0" u="none" strike="noStrike" baseline="0" dirty="0" smtClean="0">
                <a:latin typeface="Wingdings 2"/>
              </a:rPr>
              <a:t> </a:t>
            </a:r>
            <a:r>
              <a:rPr lang="en-IN" sz="2400" dirty="0" err="1"/>
              <a:t>XaaS</a:t>
            </a:r>
            <a:r>
              <a:rPr lang="en-IN" sz="2400" dirty="0"/>
              <a:t> is the essence of cloud computing.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B0B2-1237-4BE1-BAA2-16C8BFEA2A3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Service </a:t>
            </a:r>
            <a:r>
              <a:rPr lang="en-IN" b="1" dirty="0"/>
              <a:t>Models (</a:t>
            </a:r>
            <a:r>
              <a:rPr lang="en-IN" b="1" dirty="0" err="1"/>
              <a:t>XaaS</a:t>
            </a:r>
            <a:r>
              <a:rPr lang="en-IN" b="1" dirty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3" y="1712565"/>
            <a:ext cx="8460431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5783-B1BF-4E47-B9FD-156E7F9D30CF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Service </a:t>
            </a:r>
            <a:r>
              <a:rPr lang="en-IN" b="1" dirty="0"/>
              <a:t>Models (</a:t>
            </a:r>
            <a:r>
              <a:rPr lang="en-IN" b="1" dirty="0" err="1"/>
              <a:t>XaaS</a:t>
            </a:r>
            <a:r>
              <a:rPr lang="en-IN" b="1" dirty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768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ACE9-C267-4EB3-AF43-66E2D6549FF3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60648"/>
            <a:ext cx="77048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Basic Service Models </a:t>
            </a:r>
            <a:endParaRPr lang="en-IN" sz="2400" b="1" dirty="0" smtClean="0"/>
          </a:p>
          <a:p>
            <a:r>
              <a:rPr lang="en-IN" sz="2400" b="1" dirty="0" err="1" smtClean="0"/>
              <a:t>SaaS</a:t>
            </a:r>
            <a:r>
              <a:rPr lang="en-IN" sz="2400" b="1" dirty="0" smtClean="0"/>
              <a:t> </a:t>
            </a:r>
            <a:r>
              <a:rPr lang="en-IN" sz="2400" b="1" dirty="0"/>
              <a:t>- Software-as-a-Service </a:t>
            </a:r>
            <a:r>
              <a:rPr lang="en-IN" sz="2400" dirty="0"/>
              <a:t>Where the business subscribes to an application it accesses over the Internet.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err="1" smtClean="0"/>
              <a:t>PaaS</a:t>
            </a:r>
            <a:r>
              <a:rPr lang="en-IN" sz="2400" b="1" dirty="0" smtClean="0"/>
              <a:t> </a:t>
            </a:r>
            <a:r>
              <a:rPr lang="en-IN" sz="2400" b="1" dirty="0"/>
              <a:t>- Platform-as-a-Service </a:t>
            </a:r>
            <a:r>
              <a:rPr lang="en-IN" sz="2400" dirty="0"/>
              <a:t>Where a business can create its own custom applications for use by all in the company.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err="1" smtClean="0"/>
              <a:t>IaaS</a:t>
            </a:r>
            <a:r>
              <a:rPr lang="en-IN" sz="2400" b="1" dirty="0" smtClean="0"/>
              <a:t> </a:t>
            </a:r>
            <a:r>
              <a:rPr lang="en-IN" sz="2400" b="1" dirty="0"/>
              <a:t>- Infrastructure-as-a-Service </a:t>
            </a:r>
            <a:endParaRPr lang="en-IN" sz="2400" dirty="0"/>
          </a:p>
          <a:p>
            <a:r>
              <a:rPr lang="en-IN" sz="2400" dirty="0"/>
              <a:t>Where players like Amazon, Microsoft, Google, and </a:t>
            </a:r>
            <a:r>
              <a:rPr lang="en-IN" sz="2400" dirty="0" err="1"/>
              <a:t>Rackspace</a:t>
            </a:r>
            <a:r>
              <a:rPr lang="en-IN" sz="2400" dirty="0"/>
              <a:t> provide a backbone that can be "rented out" by other companies. </a:t>
            </a:r>
          </a:p>
          <a:p>
            <a:r>
              <a:rPr lang="en-IN" sz="2400" dirty="0"/>
              <a:t>(</a:t>
            </a:r>
            <a:r>
              <a:rPr lang="en-IN" sz="2400" dirty="0" err="1"/>
              <a:t>IaaS</a:t>
            </a:r>
            <a:r>
              <a:rPr lang="en-IN" sz="2400" dirty="0"/>
              <a:t> is the game changer as it allows clients to fully outsourced service on demand rather than purchasing servers, software, </a:t>
            </a:r>
            <a:r>
              <a:rPr lang="en-IN" sz="2400" dirty="0" err="1"/>
              <a:t>datacenter</a:t>
            </a:r>
            <a:r>
              <a:rPr lang="en-IN" sz="2400" dirty="0"/>
              <a:t> space or network equipment</a:t>
            </a:r>
            <a:r>
              <a:rPr lang="en-IN" sz="2400" dirty="0" smtClean="0"/>
              <a:t>.)</a:t>
            </a:r>
          </a:p>
          <a:p>
            <a:r>
              <a:rPr lang="en-IN" sz="2400" dirty="0" smtClean="0"/>
              <a:t> </a:t>
            </a:r>
            <a:endParaRPr lang="en-IN" sz="2400" dirty="0"/>
          </a:p>
          <a:p>
            <a:r>
              <a:rPr lang="en-IN" sz="2400" b="1" dirty="0" err="1"/>
              <a:t>DaaS</a:t>
            </a:r>
            <a:r>
              <a:rPr lang="en-IN" sz="2400" b="1" dirty="0"/>
              <a:t> - Desktop-as-a-Service </a:t>
            </a:r>
            <a:endParaRPr lang="en-IN" sz="2400" dirty="0"/>
          </a:p>
          <a:p>
            <a:r>
              <a:rPr lang="en-IN" sz="2400" dirty="0" err="1"/>
              <a:t>DaaS</a:t>
            </a:r>
            <a:r>
              <a:rPr lang="en-IN" sz="2400" dirty="0"/>
              <a:t> is a cloud service where the back-end of a virtual desktop is hosted by a cloud provider.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8547-DDC3-4876-A813-DD9C547F22EE}" type="datetime1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Service </a:t>
            </a:r>
            <a:r>
              <a:rPr lang="en-IN" b="1" dirty="0"/>
              <a:t>Models (</a:t>
            </a:r>
            <a:r>
              <a:rPr lang="en-IN" b="1" dirty="0" err="1"/>
              <a:t>XaaS</a:t>
            </a:r>
            <a:r>
              <a:rPr lang="en-IN" b="1" dirty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600" b="1" dirty="0" smtClean="0"/>
              <a:t>Most </a:t>
            </a:r>
            <a:r>
              <a:rPr lang="en-IN" sz="3600" b="1" dirty="0"/>
              <a:t>common examples of </a:t>
            </a:r>
            <a:r>
              <a:rPr lang="en-IN" sz="3600" b="1" dirty="0" err="1"/>
              <a:t>XaaS</a:t>
            </a:r>
            <a:r>
              <a:rPr lang="en-IN" sz="3600" b="1" dirty="0"/>
              <a:t> are </a:t>
            </a:r>
            <a:endParaRPr lang="en-IN" sz="3600" dirty="0"/>
          </a:p>
          <a:p>
            <a:pPr marL="0" indent="0">
              <a:buNone/>
            </a:pPr>
            <a:r>
              <a:rPr lang="en-IN" b="0" i="0" u="none" strike="noStrike" baseline="0" dirty="0" smtClean="0">
                <a:latin typeface="Wingdings 2"/>
              </a:rPr>
              <a:t></a:t>
            </a:r>
            <a:r>
              <a:rPr lang="en-IN" dirty="0"/>
              <a:t>Software as a Service (</a:t>
            </a:r>
            <a:r>
              <a:rPr lang="en-IN" dirty="0" err="1"/>
              <a:t>SaaS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latin typeface="Wingdings 2"/>
              </a:rPr>
              <a:t></a:t>
            </a:r>
            <a:r>
              <a:rPr lang="en-IN" dirty="0"/>
              <a:t>Platform as a Service (</a:t>
            </a:r>
            <a:r>
              <a:rPr lang="en-IN" dirty="0" err="1"/>
              <a:t>PaaS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latin typeface="Wingdings 2"/>
              </a:rPr>
              <a:t></a:t>
            </a:r>
            <a:r>
              <a:rPr lang="en-IN" dirty="0"/>
              <a:t>Infrastructure as a Service (</a:t>
            </a:r>
            <a:r>
              <a:rPr lang="en-IN" dirty="0" err="1"/>
              <a:t>IaaS</a:t>
            </a:r>
            <a:r>
              <a:rPr lang="en-IN" dirty="0"/>
              <a:t>) </a:t>
            </a:r>
          </a:p>
          <a:p>
            <a:pPr marL="0" indent="0">
              <a:buNone/>
            </a:pPr>
            <a:endParaRPr lang="en-IN" sz="3600" b="1" dirty="0" smtClean="0"/>
          </a:p>
          <a:p>
            <a:pPr marL="0" indent="0">
              <a:buNone/>
            </a:pPr>
            <a:r>
              <a:rPr lang="en-IN" sz="3600" b="1" dirty="0" smtClean="0"/>
              <a:t>Other </a:t>
            </a:r>
            <a:r>
              <a:rPr lang="en-IN" sz="3600" b="1" dirty="0"/>
              <a:t>examples of </a:t>
            </a:r>
            <a:r>
              <a:rPr lang="en-IN" sz="3600" b="1" dirty="0" err="1"/>
              <a:t>XaaS</a:t>
            </a:r>
            <a:r>
              <a:rPr lang="en-IN" sz="3600" b="1" dirty="0"/>
              <a:t> include </a:t>
            </a:r>
            <a:endParaRPr lang="en-IN" sz="3600" dirty="0"/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Business Process as a Service (</a:t>
            </a:r>
            <a:r>
              <a:rPr lang="en-IN" dirty="0" err="1">
                <a:solidFill>
                  <a:schemeClr val="accent1"/>
                </a:solidFill>
              </a:rPr>
              <a:t>BPaaS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Storage as a service (another </a:t>
            </a:r>
            <a:r>
              <a:rPr lang="en-IN" dirty="0" err="1">
                <a:solidFill>
                  <a:schemeClr val="accent1"/>
                </a:solidFill>
              </a:rPr>
              <a:t>SaaS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Security as a service (</a:t>
            </a:r>
            <a:r>
              <a:rPr lang="en-IN" dirty="0" err="1">
                <a:solidFill>
                  <a:schemeClr val="accent1"/>
                </a:solidFill>
              </a:rPr>
              <a:t>SECaaS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pt-BR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pt-BR" dirty="0">
                <a:solidFill>
                  <a:schemeClr val="accent1"/>
                </a:solidFill>
              </a:rPr>
              <a:t>Database as a service (DaaS)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Monitoring/management as a service (</a:t>
            </a:r>
            <a:r>
              <a:rPr lang="en-IN" dirty="0" err="1">
                <a:solidFill>
                  <a:schemeClr val="accent1"/>
                </a:solidFill>
              </a:rPr>
              <a:t>MaaS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Communications, content and computing as a service (</a:t>
            </a:r>
            <a:r>
              <a:rPr lang="en-IN" dirty="0" err="1">
                <a:solidFill>
                  <a:schemeClr val="accent1"/>
                </a:solidFill>
              </a:rPr>
              <a:t>CaaS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Identity as a service (</a:t>
            </a:r>
            <a:r>
              <a:rPr lang="en-IN" dirty="0" err="1">
                <a:solidFill>
                  <a:schemeClr val="accent1"/>
                </a:solidFill>
              </a:rPr>
              <a:t>IDaaS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Backup as a service (</a:t>
            </a:r>
            <a:r>
              <a:rPr lang="en-IN" dirty="0" err="1">
                <a:solidFill>
                  <a:schemeClr val="accent1"/>
                </a:solidFill>
              </a:rPr>
              <a:t>BaaS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chemeClr val="accent1"/>
                </a:solidFill>
                <a:latin typeface="Wingdings 2"/>
              </a:rPr>
              <a:t></a:t>
            </a:r>
            <a:r>
              <a:rPr lang="en-IN" dirty="0">
                <a:solidFill>
                  <a:schemeClr val="accent1"/>
                </a:solidFill>
              </a:rPr>
              <a:t>Desktop as a service (</a:t>
            </a:r>
            <a:r>
              <a:rPr lang="en-IN" dirty="0" err="1">
                <a:solidFill>
                  <a:schemeClr val="accent1"/>
                </a:solidFill>
              </a:rPr>
              <a:t>DaaS</a:t>
            </a:r>
            <a:r>
              <a:rPr lang="en-IN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604B-A0DD-40C7-8EE1-3BB933932037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Simplified description of cloud service models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2400" b="1" dirty="0" err="1" smtClean="0"/>
              <a:t>SaaS</a:t>
            </a:r>
            <a:r>
              <a:rPr lang="en-IN" sz="2400" b="1" dirty="0" smtClean="0"/>
              <a:t> </a:t>
            </a:r>
            <a:r>
              <a:rPr lang="en-IN" sz="2400" dirty="0"/>
              <a:t>applications are designed for end users and are delivered over the web </a:t>
            </a:r>
          </a:p>
          <a:p>
            <a:r>
              <a:rPr lang="en-IN" sz="2400" b="1" dirty="0" err="1" smtClean="0"/>
              <a:t>PaaS</a:t>
            </a:r>
            <a:r>
              <a:rPr lang="en-IN" sz="2400" b="1" dirty="0" smtClean="0"/>
              <a:t> </a:t>
            </a:r>
            <a:r>
              <a:rPr lang="en-IN" sz="2400" dirty="0"/>
              <a:t>is the </a:t>
            </a:r>
            <a:r>
              <a:rPr lang="en-IN" sz="2400" dirty="0">
                <a:solidFill>
                  <a:schemeClr val="accent1"/>
                </a:solidFill>
              </a:rPr>
              <a:t>set of tools and services designed to make coding and deploying applications </a:t>
            </a:r>
            <a:r>
              <a:rPr lang="en-IN" sz="2400" dirty="0"/>
              <a:t>quickly and efficiently </a:t>
            </a:r>
          </a:p>
          <a:p>
            <a:r>
              <a:rPr lang="en-IN" sz="2400" b="1" dirty="0" err="1" smtClean="0"/>
              <a:t>IaaS</a:t>
            </a:r>
            <a:r>
              <a:rPr lang="en-IN" sz="2400" b="1" dirty="0" smtClean="0"/>
              <a:t> </a:t>
            </a:r>
            <a:r>
              <a:rPr lang="en-IN" sz="2400" dirty="0"/>
              <a:t>is the </a:t>
            </a:r>
            <a:r>
              <a:rPr lang="en-IN" sz="2400" dirty="0">
                <a:solidFill>
                  <a:schemeClr val="accent1"/>
                </a:solidFill>
              </a:rPr>
              <a:t>hardware and software that powers it all – servers, storage, network, operating systems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8F0B-B7B6-4FA9-8295-A14A1B8D7ACB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Software as a Service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err="1" smtClean="0"/>
              <a:t>SaaS</a:t>
            </a:r>
            <a:r>
              <a:rPr lang="en-IN" sz="2400" dirty="0" smtClean="0"/>
              <a:t> </a:t>
            </a:r>
            <a:r>
              <a:rPr lang="en-IN" sz="2400" dirty="0"/>
              <a:t>is defined as </a:t>
            </a:r>
            <a:r>
              <a:rPr lang="en-IN" sz="2400" dirty="0">
                <a:solidFill>
                  <a:srgbClr val="FF0000"/>
                </a:solidFill>
              </a:rPr>
              <a:t>software that is deployed over the internet.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With </a:t>
            </a:r>
            <a:r>
              <a:rPr lang="en-IN" sz="2400" dirty="0" err="1"/>
              <a:t>SaaS</a:t>
            </a:r>
            <a:r>
              <a:rPr lang="en-IN" sz="2400" dirty="0"/>
              <a:t>, a provider licenses an application to customers </a:t>
            </a:r>
            <a:endParaRPr lang="en-IN" sz="2400" dirty="0" smtClean="0"/>
          </a:p>
          <a:p>
            <a:pPr lvl="1"/>
            <a:r>
              <a:rPr lang="en-IN" sz="2400" dirty="0" smtClean="0">
                <a:solidFill>
                  <a:schemeClr val="accent1"/>
                </a:solidFill>
              </a:rPr>
              <a:t>a </a:t>
            </a:r>
            <a:r>
              <a:rPr lang="en-IN" sz="2400" dirty="0">
                <a:solidFill>
                  <a:schemeClr val="accent1"/>
                </a:solidFill>
              </a:rPr>
              <a:t>service on demand, </a:t>
            </a:r>
            <a:endParaRPr lang="en-IN" sz="2400" dirty="0" smtClean="0">
              <a:solidFill>
                <a:schemeClr val="accent1"/>
              </a:solidFill>
            </a:endParaRPr>
          </a:p>
          <a:p>
            <a:pPr lvl="1"/>
            <a:r>
              <a:rPr lang="en-IN" sz="2400" dirty="0" smtClean="0">
                <a:solidFill>
                  <a:schemeClr val="accent1"/>
                </a:solidFill>
              </a:rPr>
              <a:t>Either through </a:t>
            </a:r>
            <a:r>
              <a:rPr lang="en-IN" sz="2400" dirty="0">
                <a:solidFill>
                  <a:schemeClr val="accent1"/>
                </a:solidFill>
              </a:rPr>
              <a:t>a subscription, in a “pay-as-you-go” model</a:t>
            </a:r>
            <a:r>
              <a:rPr lang="en-IN" sz="2400" dirty="0"/>
              <a:t>, </a:t>
            </a:r>
            <a:r>
              <a:rPr lang="en-IN" sz="2400" dirty="0" smtClean="0"/>
              <a:t>or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(increasingly) </a:t>
            </a:r>
            <a:r>
              <a:rPr lang="en-IN" sz="2400" dirty="0">
                <a:solidFill>
                  <a:schemeClr val="accent1"/>
                </a:solidFill>
              </a:rPr>
              <a:t>at no charge when there is opportunity to generate revenue from streams other than the user, such as from advertisement or user list sales</a:t>
            </a:r>
            <a:r>
              <a:rPr lang="en-IN" sz="2400" dirty="0"/>
              <a:t>. </a:t>
            </a:r>
          </a:p>
          <a:p>
            <a:endParaRPr lang="en-IN" dirty="0" smtClean="0"/>
          </a:p>
          <a:p>
            <a:r>
              <a:rPr lang="en-IN" sz="2400" dirty="0" smtClean="0"/>
              <a:t>E.g</a:t>
            </a:r>
            <a:r>
              <a:rPr lang="en-IN" sz="2400" dirty="0"/>
              <a:t>. of </a:t>
            </a:r>
            <a:r>
              <a:rPr lang="en-IN" sz="2400" dirty="0" err="1"/>
              <a:t>SaaS</a:t>
            </a:r>
            <a:r>
              <a:rPr lang="en-IN" sz="2400" dirty="0"/>
              <a:t>: Sales Force Customer Relationship Management (CRM) software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FE07-AA9D-4A1E-B9F2-A1DB61AC75D8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Applications where </a:t>
            </a:r>
            <a:r>
              <a:rPr lang="en-IN" b="1" dirty="0" err="1"/>
              <a:t>SaaS</a:t>
            </a:r>
            <a:r>
              <a:rPr lang="en-IN" b="1" dirty="0"/>
              <a:t> is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sz="2600" dirty="0"/>
              <a:t>Applications where there is </a:t>
            </a:r>
            <a:r>
              <a:rPr lang="en-IN" sz="2600" dirty="0">
                <a:solidFill>
                  <a:schemeClr val="accent1"/>
                </a:solidFill>
              </a:rPr>
              <a:t>significant interplay between organization and outside world</a:t>
            </a:r>
            <a:r>
              <a:rPr lang="en-IN" sz="2600" dirty="0"/>
              <a:t>. </a:t>
            </a:r>
            <a:r>
              <a:rPr lang="en-IN" sz="2600" dirty="0" smtClean="0"/>
              <a:t>				</a:t>
            </a:r>
            <a:r>
              <a:rPr lang="en-IN" sz="2800" dirty="0">
                <a:solidFill>
                  <a:srgbClr val="0070C0"/>
                </a:solidFill>
              </a:rPr>
              <a:t> </a:t>
            </a:r>
            <a:r>
              <a:rPr lang="en-IN" sz="3500" b="1" dirty="0">
                <a:solidFill>
                  <a:srgbClr val="0070C0"/>
                </a:solidFill>
              </a:rPr>
              <a:t>√</a:t>
            </a:r>
            <a:endParaRPr lang="en-IN" sz="2600" b="1" dirty="0" smtClean="0"/>
          </a:p>
          <a:p>
            <a:pPr marL="0" indent="0">
              <a:buNone/>
            </a:pPr>
            <a:r>
              <a:rPr lang="en-IN" sz="2600" dirty="0" smtClean="0"/>
              <a:t>E.g</a:t>
            </a:r>
            <a:r>
              <a:rPr lang="en-IN" sz="2600" dirty="0"/>
              <a:t>. email newsletter campaign software </a:t>
            </a:r>
          </a:p>
          <a:p>
            <a:pPr marL="0" indent="0">
              <a:buNone/>
            </a:pPr>
            <a:r>
              <a:rPr lang="en-IN" sz="2600" dirty="0"/>
              <a:t>•Applications that </a:t>
            </a:r>
            <a:r>
              <a:rPr lang="en-IN" sz="2600" dirty="0">
                <a:solidFill>
                  <a:schemeClr val="accent1"/>
                </a:solidFill>
              </a:rPr>
              <a:t>have need for web or mobile access. </a:t>
            </a:r>
            <a:r>
              <a:rPr lang="en-IN" sz="3900" b="1" dirty="0">
                <a:solidFill>
                  <a:srgbClr val="0070C0"/>
                </a:solidFill>
              </a:rPr>
              <a:t>√</a:t>
            </a:r>
            <a:endParaRPr lang="en-IN" sz="26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600" dirty="0" smtClean="0">
                <a:solidFill>
                  <a:schemeClr val="accent1"/>
                </a:solidFill>
              </a:rPr>
              <a:t>E.g</a:t>
            </a:r>
            <a:r>
              <a:rPr lang="en-IN" sz="2600" dirty="0">
                <a:solidFill>
                  <a:schemeClr val="accent1"/>
                </a:solidFill>
              </a:rPr>
              <a:t>. mobile sales management </a:t>
            </a:r>
            <a:r>
              <a:rPr lang="en-IN" sz="2600" dirty="0" smtClean="0">
                <a:solidFill>
                  <a:schemeClr val="accent1"/>
                </a:solidFill>
              </a:rPr>
              <a:t>software.</a:t>
            </a:r>
            <a:endParaRPr lang="en-IN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600" dirty="0"/>
              <a:t>•</a:t>
            </a:r>
            <a:r>
              <a:rPr lang="en-IN" sz="2600" b="1" dirty="0"/>
              <a:t>Software that is </a:t>
            </a:r>
            <a:r>
              <a:rPr lang="en-IN" sz="2600" b="1" dirty="0">
                <a:solidFill>
                  <a:schemeClr val="accent1"/>
                </a:solidFill>
              </a:rPr>
              <a:t>only to be used for a short</a:t>
            </a:r>
            <a:r>
              <a:rPr lang="en-IN" sz="2600" b="1" dirty="0"/>
              <a:t> term need. </a:t>
            </a:r>
            <a:r>
              <a:rPr lang="en-IN" sz="4400" b="1" dirty="0">
                <a:solidFill>
                  <a:srgbClr val="0070C0"/>
                </a:solidFill>
              </a:rPr>
              <a:t>√</a:t>
            </a:r>
            <a:endParaRPr lang="en-IN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600" b="1" dirty="0"/>
              <a:t>•Software where </a:t>
            </a:r>
            <a:r>
              <a:rPr lang="en-IN" sz="2600" b="1" dirty="0">
                <a:solidFill>
                  <a:schemeClr val="accent1"/>
                </a:solidFill>
              </a:rPr>
              <a:t>demand spikes significantly</a:t>
            </a:r>
            <a:r>
              <a:rPr lang="en-IN" sz="2600" b="1" dirty="0"/>
              <a:t>. </a:t>
            </a:r>
            <a:r>
              <a:rPr lang="en-IN" sz="2600" b="1" dirty="0" smtClean="0"/>
              <a:t>		</a:t>
            </a:r>
            <a:r>
              <a:rPr lang="en-IN" sz="3900" b="1" dirty="0" smtClean="0">
                <a:solidFill>
                  <a:srgbClr val="0070C0"/>
                </a:solidFill>
              </a:rPr>
              <a:t>√</a:t>
            </a:r>
            <a:r>
              <a:rPr lang="en-IN" sz="3000" b="1" dirty="0" smtClean="0">
                <a:solidFill>
                  <a:srgbClr val="0070C0"/>
                </a:solidFill>
              </a:rPr>
              <a:t> </a:t>
            </a:r>
            <a:endParaRPr lang="en-IN" sz="3000" b="1" dirty="0" smtClean="0"/>
          </a:p>
          <a:p>
            <a:pPr marL="0" indent="0">
              <a:buNone/>
            </a:pPr>
            <a:r>
              <a:rPr lang="en-IN" sz="2600" dirty="0" smtClean="0"/>
              <a:t>E.g</a:t>
            </a:r>
            <a:r>
              <a:rPr lang="en-IN" sz="2600" dirty="0"/>
              <a:t>. </a:t>
            </a:r>
            <a:r>
              <a:rPr lang="en-IN" sz="2600" dirty="0" smtClean="0"/>
              <a:t>Tax/Billing </a:t>
            </a:r>
            <a:r>
              <a:rPr lang="en-IN" sz="2600" dirty="0" err="1"/>
              <a:t>softwares</a:t>
            </a:r>
            <a:r>
              <a:rPr lang="en-IN" sz="26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F739-E592-4297-9D76-957DCA37C97E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Applications where </a:t>
            </a:r>
            <a:r>
              <a:rPr lang="en-IN" b="1" dirty="0" err="1"/>
              <a:t>SaaS</a:t>
            </a:r>
            <a:r>
              <a:rPr lang="en-IN" b="1" dirty="0"/>
              <a:t> may not be the best option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sz="2400" dirty="0"/>
              <a:t>Applications where </a:t>
            </a:r>
            <a:r>
              <a:rPr lang="en-IN" sz="2400" dirty="0">
                <a:solidFill>
                  <a:schemeClr val="accent1"/>
                </a:solidFill>
              </a:rPr>
              <a:t>extremely fast processing </a:t>
            </a:r>
            <a:r>
              <a:rPr lang="en-IN" sz="2400" dirty="0"/>
              <a:t>of real time data is needed </a:t>
            </a:r>
            <a:r>
              <a:rPr lang="en-IN" sz="2400" dirty="0" smtClean="0"/>
              <a:t>							</a:t>
            </a:r>
            <a:r>
              <a:rPr lang="en-IN" sz="3600" b="1" dirty="0" smtClean="0">
                <a:solidFill>
                  <a:srgbClr val="0070C0"/>
                </a:solidFill>
              </a:rPr>
              <a:t>√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•</a:t>
            </a:r>
            <a:r>
              <a:rPr lang="en-IN" sz="2400" b="1" dirty="0"/>
              <a:t>Applications where </a:t>
            </a:r>
            <a:r>
              <a:rPr lang="en-IN" sz="2400" b="1" dirty="0">
                <a:solidFill>
                  <a:schemeClr val="accent1"/>
                </a:solidFill>
              </a:rPr>
              <a:t>legislation or other regulation does not permit </a:t>
            </a:r>
            <a:r>
              <a:rPr lang="en-IN" sz="2400" b="1" dirty="0"/>
              <a:t>data being hosted externally </a:t>
            </a:r>
            <a:r>
              <a:rPr lang="en-IN" sz="2400" b="1" dirty="0" smtClean="0"/>
              <a:t>	</a:t>
            </a:r>
            <a:r>
              <a:rPr lang="en-IN" sz="2400" dirty="0" smtClean="0"/>
              <a:t>			</a:t>
            </a:r>
            <a:r>
              <a:rPr lang="en-IN" sz="3600" b="1" dirty="0" smtClean="0">
                <a:solidFill>
                  <a:srgbClr val="0070C0"/>
                </a:solidFill>
              </a:rPr>
              <a:t>√</a:t>
            </a:r>
            <a:endParaRPr lang="en-IN" sz="36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•</a:t>
            </a:r>
            <a:r>
              <a:rPr lang="en-IN" sz="2400" b="1" dirty="0"/>
              <a:t>Applications where </a:t>
            </a:r>
            <a:r>
              <a:rPr lang="en-IN" sz="2400" b="1" dirty="0">
                <a:solidFill>
                  <a:schemeClr val="accent1"/>
                </a:solidFill>
              </a:rPr>
              <a:t>an existing on-premise solution </a:t>
            </a:r>
            <a:r>
              <a:rPr lang="en-IN" sz="2400" b="1" dirty="0" err="1"/>
              <a:t>fulfills</a:t>
            </a:r>
            <a:r>
              <a:rPr lang="en-IN" sz="2400" b="1" dirty="0"/>
              <a:t> all of the organization’s needs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							</a:t>
            </a:r>
            <a:r>
              <a:rPr lang="en-IN" sz="3600" b="1" dirty="0" smtClean="0">
                <a:solidFill>
                  <a:srgbClr val="0070C0"/>
                </a:solidFill>
              </a:rPr>
              <a:t>√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0FF8-51BC-45D9-BD69-8BB1D8756A19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NIST Cloud Definition – Pictorial 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85913"/>
            <a:ext cx="8136904" cy="43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ADE4-319D-4C96-B58E-3AFA026C41D7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Platform as a Service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/>
              <a:t>PaaS</a:t>
            </a:r>
            <a:r>
              <a:rPr lang="en-IN" sz="2400" dirty="0" smtClean="0"/>
              <a:t> </a:t>
            </a:r>
            <a:r>
              <a:rPr lang="en-IN" sz="2400" dirty="0"/>
              <a:t>can be defined as a </a:t>
            </a:r>
            <a:r>
              <a:rPr lang="en-IN" sz="2400" dirty="0">
                <a:solidFill>
                  <a:srgbClr val="FF0000"/>
                </a:solidFill>
              </a:rPr>
              <a:t>computing platform that allows 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creation of web applications quickly </a:t>
            </a:r>
            <a:r>
              <a:rPr lang="en-IN" sz="2400" b="1" dirty="0"/>
              <a:t>and easily and </a:t>
            </a:r>
            <a:endParaRPr lang="en-IN" sz="2400" b="1" dirty="0" smtClean="0"/>
          </a:p>
          <a:p>
            <a:pPr lvl="1"/>
            <a:r>
              <a:rPr lang="en-IN" sz="2400" b="1" dirty="0" smtClean="0"/>
              <a:t>without </a:t>
            </a:r>
            <a:r>
              <a:rPr lang="en-IN" sz="2400" b="1" dirty="0"/>
              <a:t>the complexity of buying and maintaining the software and infrastructure underneath it. </a:t>
            </a:r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D0E4-E40A-4C18-8071-886106638814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Platform as a Service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/>
              <a:t>PaaS</a:t>
            </a:r>
            <a:r>
              <a:rPr lang="en-IN" sz="2400" dirty="0" smtClean="0"/>
              <a:t> </a:t>
            </a:r>
            <a:r>
              <a:rPr lang="en-IN" sz="2400" dirty="0"/>
              <a:t>is analogous to </a:t>
            </a:r>
            <a:r>
              <a:rPr lang="en-IN" sz="2400" dirty="0" err="1"/>
              <a:t>SaaS</a:t>
            </a:r>
            <a:r>
              <a:rPr lang="en-IN" sz="2400" dirty="0"/>
              <a:t> except that, </a:t>
            </a:r>
            <a:endParaRPr lang="en-IN" sz="2400" dirty="0" smtClean="0"/>
          </a:p>
          <a:p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R</a:t>
            </a:r>
            <a:r>
              <a:rPr lang="en-IN" sz="2400" b="1" dirty="0" smtClean="0">
                <a:solidFill>
                  <a:srgbClr val="FF0000"/>
                </a:solidFill>
              </a:rPr>
              <a:t>ather </a:t>
            </a:r>
            <a:r>
              <a:rPr lang="en-IN" sz="2400" b="1" dirty="0">
                <a:solidFill>
                  <a:srgbClr val="FF0000"/>
                </a:solidFill>
              </a:rPr>
              <a:t>than being software delivered over the web, it is a p</a:t>
            </a:r>
            <a:r>
              <a:rPr lang="en-IN" sz="2400" b="1" dirty="0" smtClean="0">
                <a:solidFill>
                  <a:srgbClr val="FF0000"/>
                </a:solidFill>
              </a:rPr>
              <a:t>latform </a:t>
            </a:r>
            <a:r>
              <a:rPr lang="en-IN" sz="2400" b="1" dirty="0">
                <a:solidFill>
                  <a:srgbClr val="FF0000"/>
                </a:solidFill>
              </a:rPr>
              <a:t>for the creation of software, delivered over the web</a:t>
            </a:r>
            <a:r>
              <a:rPr lang="en-IN" sz="2400" b="1" dirty="0"/>
              <a:t>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PaaS</a:t>
            </a:r>
            <a:r>
              <a:rPr lang="en-IN" sz="2400" dirty="0" smtClean="0"/>
              <a:t> </a:t>
            </a:r>
            <a:r>
              <a:rPr lang="en-IN" sz="2400" dirty="0"/>
              <a:t>Examples: </a:t>
            </a:r>
            <a:r>
              <a:rPr lang="en-IN" sz="2400" dirty="0">
                <a:solidFill>
                  <a:srgbClr val="FF0000"/>
                </a:solidFill>
              </a:rPr>
              <a:t>Microsoft Azure, Google App Engine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D0E4-E40A-4C18-8071-886106638814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41</a:t>
            </a:fld>
            <a:endParaRPr lang="en-IN"/>
          </a:p>
        </p:txBody>
      </p:sp>
      <p:sp>
        <p:nvSpPr>
          <p:cNvPr id="7" name="Frame 6"/>
          <p:cNvSpPr/>
          <p:nvPr/>
        </p:nvSpPr>
        <p:spPr>
          <a:xfrm>
            <a:off x="214180" y="2348880"/>
            <a:ext cx="8640960" cy="1080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Scenarios where </a:t>
            </a:r>
            <a:r>
              <a:rPr lang="en-IN" b="1" dirty="0" err="1"/>
              <a:t>PaaS</a:t>
            </a:r>
            <a:r>
              <a:rPr lang="en-IN" b="1" dirty="0"/>
              <a:t> is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en-IN" sz="2400" dirty="0" err="1" smtClean="0"/>
              <a:t>PaaS</a:t>
            </a:r>
            <a:r>
              <a:rPr lang="en-IN" sz="2400" dirty="0" smtClean="0"/>
              <a:t> </a:t>
            </a:r>
            <a:r>
              <a:rPr lang="en-IN" sz="2400" dirty="0"/>
              <a:t>is especially useful in any situation where </a:t>
            </a:r>
            <a:endParaRPr lang="en-IN" sz="2400" dirty="0" smtClean="0"/>
          </a:p>
          <a:p>
            <a:pPr lvl="1"/>
            <a:r>
              <a:rPr lang="en-IN" sz="2400" b="1" dirty="0" smtClean="0">
                <a:solidFill>
                  <a:schemeClr val="accent1"/>
                </a:solidFill>
              </a:rPr>
              <a:t>multiple </a:t>
            </a:r>
            <a:r>
              <a:rPr lang="en-IN" sz="2400" b="1" dirty="0">
                <a:solidFill>
                  <a:schemeClr val="accent1"/>
                </a:solidFill>
              </a:rPr>
              <a:t>developers will be working on a development project </a:t>
            </a:r>
            <a:endParaRPr lang="en-IN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IN" sz="2400" b="1" dirty="0" smtClean="0">
                <a:solidFill>
                  <a:schemeClr val="accent1"/>
                </a:solidFill>
              </a:rPr>
              <a:t>Or where </a:t>
            </a:r>
            <a:r>
              <a:rPr lang="en-IN" sz="2400" b="1" dirty="0">
                <a:solidFill>
                  <a:schemeClr val="accent1"/>
                </a:solidFill>
              </a:rPr>
              <a:t>other external parties need to interact</a:t>
            </a:r>
            <a:r>
              <a:rPr lang="en-IN" sz="2400" b="1" dirty="0"/>
              <a:t> with the development process </a:t>
            </a:r>
            <a:r>
              <a:rPr lang="en-IN" sz="2400" b="1" dirty="0" smtClean="0"/>
              <a:t>.</a:t>
            </a:r>
          </a:p>
          <a:p>
            <a:pPr lvl="1"/>
            <a:endParaRPr lang="en-IN" sz="2400" dirty="0"/>
          </a:p>
          <a:p>
            <a:r>
              <a:rPr lang="en-IN" sz="2400" dirty="0" err="1" smtClean="0"/>
              <a:t>PaaS</a:t>
            </a:r>
            <a:r>
              <a:rPr lang="en-IN" sz="2400" dirty="0" smtClean="0"/>
              <a:t> </a:t>
            </a:r>
            <a:r>
              <a:rPr lang="en-IN" sz="2400" dirty="0"/>
              <a:t>is useful where developers </a:t>
            </a:r>
            <a:r>
              <a:rPr lang="en-IN" sz="2400" b="1" dirty="0">
                <a:solidFill>
                  <a:schemeClr val="accent1"/>
                </a:solidFill>
              </a:rPr>
              <a:t>wish to automate testing and deployment services</a:t>
            </a:r>
            <a:r>
              <a:rPr lang="en-IN" sz="2400" b="1" dirty="0"/>
              <a:t>. </a:t>
            </a:r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6322-EEB2-4C44-8A16-F0625DF0791F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Scenarios where </a:t>
            </a:r>
            <a:r>
              <a:rPr lang="en-IN" b="1" dirty="0" err="1"/>
              <a:t>PaaS</a:t>
            </a:r>
            <a:r>
              <a:rPr lang="en-IN" b="1" dirty="0"/>
              <a:t> is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popularity of agile software development, a group of software development </a:t>
            </a:r>
            <a:r>
              <a:rPr lang="en-IN" sz="2400" b="1" dirty="0"/>
              <a:t>methodologies based on iterative and incremental development</a:t>
            </a:r>
            <a:r>
              <a:rPr lang="en-IN" sz="2400" b="1" dirty="0" smtClean="0"/>
              <a:t>,</a:t>
            </a:r>
          </a:p>
          <a:p>
            <a:pPr lvl="1"/>
            <a:r>
              <a:rPr lang="en-IN" sz="2400" b="1" dirty="0" smtClean="0"/>
              <a:t> </a:t>
            </a:r>
            <a:r>
              <a:rPr lang="en-IN" sz="2400" b="1" dirty="0"/>
              <a:t>will also increase the uptake of </a:t>
            </a:r>
            <a:r>
              <a:rPr lang="en-IN" sz="2400" b="1" dirty="0" err="1"/>
              <a:t>PaaS</a:t>
            </a:r>
            <a:r>
              <a:rPr lang="en-IN" sz="2400" b="1" dirty="0"/>
              <a:t> as it eases the difficulties around rapid development and iteration of software.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6322-EEB2-4C44-8A16-F0625DF0791F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Scenarios where </a:t>
            </a:r>
            <a:r>
              <a:rPr lang="en-IN" b="1" dirty="0" err="1"/>
              <a:t>PaaS</a:t>
            </a:r>
            <a:r>
              <a:rPr lang="en-IN" b="1" dirty="0"/>
              <a:t> is not ideal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•</a:t>
            </a:r>
            <a:r>
              <a:rPr lang="en-IN" sz="2400" b="1" dirty="0"/>
              <a:t>Where </a:t>
            </a:r>
            <a:r>
              <a:rPr lang="en-IN" sz="2400" b="1" dirty="0">
                <a:solidFill>
                  <a:schemeClr val="accent1"/>
                </a:solidFill>
              </a:rPr>
              <a:t>proprietary languages or approaches </a:t>
            </a:r>
            <a:r>
              <a:rPr lang="en-IN" sz="2400" b="1" dirty="0"/>
              <a:t>would impact on the development process </a:t>
            </a: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•</a:t>
            </a:r>
            <a:r>
              <a:rPr lang="en-IN" sz="2400" b="1" dirty="0"/>
              <a:t>Where a </a:t>
            </a:r>
            <a:r>
              <a:rPr lang="en-IN" sz="2400" b="1" dirty="0">
                <a:solidFill>
                  <a:schemeClr val="accent1"/>
                </a:solidFill>
              </a:rPr>
              <a:t>proprietary language would hinder later moves to another provider </a:t>
            </a:r>
            <a:r>
              <a:rPr lang="en-IN" sz="2400" dirty="0"/>
              <a:t>– concerns are raised about </a:t>
            </a:r>
            <a:r>
              <a:rPr lang="en-IN" sz="2400" b="1" dirty="0"/>
              <a:t>vendor lock in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•</a:t>
            </a:r>
            <a:r>
              <a:rPr lang="en-IN" sz="2400" dirty="0"/>
              <a:t>Where </a:t>
            </a:r>
            <a:r>
              <a:rPr lang="en-IN" sz="2400" dirty="0">
                <a:solidFill>
                  <a:schemeClr val="accent1"/>
                </a:solidFill>
              </a:rPr>
              <a:t>application performance requires </a:t>
            </a:r>
            <a:r>
              <a:rPr lang="en-IN" sz="2400" b="1" dirty="0">
                <a:solidFill>
                  <a:schemeClr val="accent1"/>
                </a:solidFill>
              </a:rPr>
              <a:t>customization of the underlying hardware and software 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C80-9C2B-4EB7-BF5E-DBDB61474331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13641" y="1706905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√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8512654" y="2924944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√</a:t>
            </a:r>
            <a:endParaRPr lang="en-IN" sz="4000" dirty="0"/>
          </a:p>
        </p:txBody>
      </p:sp>
      <p:sp>
        <p:nvSpPr>
          <p:cNvPr id="9" name="Rectangle 8"/>
          <p:cNvSpPr/>
          <p:nvPr/>
        </p:nvSpPr>
        <p:spPr>
          <a:xfrm>
            <a:off x="8566041" y="4149080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√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050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Infrastructure as a Service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sz="2400" dirty="0"/>
              <a:t>Infrastructure as a Service (</a:t>
            </a:r>
            <a:r>
              <a:rPr lang="en-IN" sz="2400" dirty="0" err="1"/>
              <a:t>IaaS</a:t>
            </a:r>
            <a:r>
              <a:rPr lang="en-IN" sz="2400" dirty="0"/>
              <a:t>) is a way of </a:t>
            </a:r>
            <a:r>
              <a:rPr lang="en-IN" sz="2400" b="1" dirty="0">
                <a:solidFill>
                  <a:srgbClr val="FF0000"/>
                </a:solidFill>
              </a:rPr>
              <a:t>delivering Cloud Computing infrastructure – servers, storage, network and operating systems </a:t>
            </a:r>
            <a:r>
              <a:rPr lang="en-IN" sz="2400" dirty="0"/>
              <a:t>– as an on-demand service.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•Rather </a:t>
            </a:r>
            <a:r>
              <a:rPr lang="en-IN" sz="2400" dirty="0"/>
              <a:t>than purchasing </a:t>
            </a:r>
            <a:r>
              <a:rPr lang="en-IN" sz="2400" dirty="0" smtClean="0"/>
              <a:t>servers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software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err="1" smtClean="0"/>
              <a:t>datacenter</a:t>
            </a:r>
            <a:r>
              <a:rPr lang="en-IN" sz="2400" dirty="0" smtClean="0"/>
              <a:t> </a:t>
            </a:r>
            <a:r>
              <a:rPr lang="en-IN" sz="2400" dirty="0"/>
              <a:t>space or </a:t>
            </a:r>
            <a:endParaRPr lang="en-IN" sz="2400" dirty="0" smtClean="0"/>
          </a:p>
          <a:p>
            <a:pPr lvl="1"/>
            <a:r>
              <a:rPr lang="en-IN" sz="2400" dirty="0" smtClean="0"/>
              <a:t>network </a:t>
            </a:r>
            <a:r>
              <a:rPr lang="en-IN" sz="2400" dirty="0"/>
              <a:t>equipment, </a:t>
            </a:r>
            <a:endParaRPr lang="en-IN" sz="2400" dirty="0" smtClean="0"/>
          </a:p>
          <a:p>
            <a:pPr lvl="1"/>
            <a:r>
              <a:rPr lang="en-IN" sz="2400" dirty="0" smtClean="0"/>
              <a:t>clients </a:t>
            </a:r>
            <a:r>
              <a:rPr lang="en-IN" sz="2400" dirty="0"/>
              <a:t>instead buy those </a:t>
            </a:r>
            <a:r>
              <a:rPr lang="en-IN" sz="2400" b="1" dirty="0"/>
              <a:t>resources as a fully outsourced service on demand. 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513D-674A-4171-AD95-B409675569A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Scenarios where </a:t>
            </a:r>
            <a:r>
              <a:rPr lang="en-IN" b="1" dirty="0" err="1"/>
              <a:t>IaaS</a:t>
            </a:r>
            <a:r>
              <a:rPr lang="en-IN" b="1" dirty="0"/>
              <a:t> makes sense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Where </a:t>
            </a:r>
            <a:r>
              <a:rPr lang="en-IN" sz="2600" dirty="0">
                <a:solidFill>
                  <a:schemeClr val="accent1"/>
                </a:solidFill>
              </a:rPr>
              <a:t>demand is very volatile </a:t>
            </a:r>
            <a:r>
              <a:rPr lang="en-IN" sz="2600" dirty="0"/>
              <a:t>– any time there are significant </a:t>
            </a:r>
            <a:r>
              <a:rPr lang="en-IN" sz="2600" dirty="0">
                <a:solidFill>
                  <a:schemeClr val="accent1"/>
                </a:solidFill>
              </a:rPr>
              <a:t>spikes and troughs </a:t>
            </a:r>
            <a:r>
              <a:rPr lang="en-IN" sz="2600" dirty="0"/>
              <a:t>in terms of demand on the infrastructure </a:t>
            </a:r>
          </a:p>
          <a:p>
            <a:r>
              <a:rPr lang="en-IN" sz="2600" dirty="0" smtClean="0"/>
              <a:t>For </a:t>
            </a:r>
            <a:r>
              <a:rPr lang="en-IN" sz="2600" b="1" dirty="0">
                <a:solidFill>
                  <a:schemeClr val="accent1"/>
                </a:solidFill>
              </a:rPr>
              <a:t>new organizations without the capital</a:t>
            </a:r>
            <a:r>
              <a:rPr lang="en-IN" sz="2600" b="1" dirty="0"/>
              <a:t> </a:t>
            </a:r>
            <a:r>
              <a:rPr lang="en-IN" sz="2600" dirty="0"/>
              <a:t>to invest in hardware </a:t>
            </a:r>
          </a:p>
          <a:p>
            <a:r>
              <a:rPr lang="en-IN" sz="2600" dirty="0" smtClean="0"/>
              <a:t>Where </a:t>
            </a:r>
            <a:r>
              <a:rPr lang="en-IN" sz="2600" dirty="0"/>
              <a:t>the </a:t>
            </a:r>
            <a:r>
              <a:rPr lang="en-IN" sz="2600" b="1" dirty="0">
                <a:solidFill>
                  <a:schemeClr val="accent1"/>
                </a:solidFill>
              </a:rPr>
              <a:t>organization is growing rapidly and scaling </a:t>
            </a:r>
            <a:r>
              <a:rPr lang="en-IN" sz="2600" dirty="0"/>
              <a:t>hardware would be problematic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0E14-AEE2-447B-B3E9-4858F816565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46</a:t>
            </a:fld>
            <a:endParaRPr lang="en-IN"/>
          </a:p>
        </p:txBody>
      </p:sp>
      <p:sp>
        <p:nvSpPr>
          <p:cNvPr id="7" name="Up Arrow 6"/>
          <p:cNvSpPr/>
          <p:nvPr/>
        </p:nvSpPr>
        <p:spPr>
          <a:xfrm>
            <a:off x="7488324" y="4437112"/>
            <a:ext cx="216024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7920372" y="4437112"/>
            <a:ext cx="21602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Scenarios where </a:t>
            </a:r>
            <a:r>
              <a:rPr lang="en-IN" b="1" dirty="0" err="1"/>
              <a:t>IaaS</a:t>
            </a:r>
            <a:r>
              <a:rPr lang="en-IN" b="1" dirty="0"/>
              <a:t> makes sense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Where </a:t>
            </a:r>
            <a:r>
              <a:rPr lang="en-IN" sz="2600" dirty="0"/>
              <a:t>there is </a:t>
            </a:r>
            <a:r>
              <a:rPr lang="en-IN" sz="2600" b="1" dirty="0">
                <a:solidFill>
                  <a:schemeClr val="accent1"/>
                </a:solidFill>
              </a:rPr>
              <a:t>pressure on the organization to limit capital expenditure</a:t>
            </a:r>
            <a:r>
              <a:rPr lang="en-IN" sz="2600" b="1" dirty="0"/>
              <a:t> </a:t>
            </a:r>
            <a:r>
              <a:rPr lang="en-IN" sz="2600" dirty="0"/>
              <a:t>and to move to operating expenditure </a:t>
            </a:r>
          </a:p>
          <a:p>
            <a:r>
              <a:rPr lang="en-IN" sz="2600" dirty="0" smtClean="0"/>
              <a:t>For </a:t>
            </a:r>
            <a:r>
              <a:rPr lang="en-IN" sz="2600" dirty="0"/>
              <a:t>specific line of business</a:t>
            </a:r>
            <a:r>
              <a:rPr lang="en-IN" sz="2600" b="1" dirty="0"/>
              <a:t>, </a:t>
            </a:r>
            <a:r>
              <a:rPr lang="en-IN" sz="2600" b="1" dirty="0">
                <a:solidFill>
                  <a:schemeClr val="accent1"/>
                </a:solidFill>
              </a:rPr>
              <a:t>trial or temporary infrastructural needs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0E14-AEE2-447B-B3E9-4858F816565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47</a:t>
            </a:fld>
            <a:endParaRPr lang="en-IN"/>
          </a:p>
        </p:txBody>
      </p:sp>
      <p:sp>
        <p:nvSpPr>
          <p:cNvPr id="9" name="&quot;No&quot; Symbol 8"/>
          <p:cNvSpPr/>
          <p:nvPr/>
        </p:nvSpPr>
        <p:spPr>
          <a:xfrm>
            <a:off x="7596336" y="2276872"/>
            <a:ext cx="864096" cy="43204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Scenarios where </a:t>
            </a:r>
            <a:r>
              <a:rPr lang="en-IN" b="1" dirty="0" err="1"/>
              <a:t>IaaS</a:t>
            </a:r>
            <a:r>
              <a:rPr lang="en-IN" b="1" dirty="0"/>
              <a:t> may not be the best option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•</a:t>
            </a:r>
            <a:r>
              <a:rPr lang="en-IN" sz="2400" dirty="0"/>
              <a:t>Where </a:t>
            </a:r>
            <a:r>
              <a:rPr lang="en-IN" sz="2400" b="1" dirty="0">
                <a:solidFill>
                  <a:schemeClr val="accent1"/>
                </a:solidFill>
              </a:rPr>
              <a:t>regulatory compliance </a:t>
            </a:r>
            <a:r>
              <a:rPr lang="en-IN" sz="2400" dirty="0"/>
              <a:t>makes the </a:t>
            </a:r>
            <a:r>
              <a:rPr lang="en-IN" sz="2400" b="1" dirty="0">
                <a:solidFill>
                  <a:schemeClr val="accent1"/>
                </a:solidFill>
              </a:rPr>
              <a:t>offshoring or outsourcing of data storage and processing </a:t>
            </a:r>
            <a:r>
              <a:rPr lang="en-IN" sz="2400" b="1" dirty="0" smtClean="0">
                <a:solidFill>
                  <a:schemeClr val="accent1"/>
                </a:solidFill>
              </a:rPr>
              <a:t>difficult.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400" dirty="0"/>
              <a:t>•Where the </a:t>
            </a:r>
            <a:r>
              <a:rPr lang="en-IN" sz="2400" b="1" dirty="0">
                <a:solidFill>
                  <a:schemeClr val="accent1"/>
                </a:solidFill>
              </a:rPr>
              <a:t>highest levels of performance </a:t>
            </a:r>
            <a:r>
              <a:rPr lang="en-IN" sz="2400" dirty="0"/>
              <a:t>are required, and </a:t>
            </a:r>
            <a:r>
              <a:rPr lang="en-IN" sz="2400" b="1" dirty="0">
                <a:solidFill>
                  <a:schemeClr val="accent1"/>
                </a:solidFill>
              </a:rPr>
              <a:t>on-premise or dedicated hosted infrastructure has the capacity</a:t>
            </a:r>
            <a:r>
              <a:rPr lang="en-IN" sz="2400" dirty="0"/>
              <a:t> to meet the organization’s needs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D6D-36EE-44E2-A258-E197FA1B642E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13641" y="1706905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√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8460432" y="3297178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√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835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SaaS</a:t>
            </a:r>
            <a:r>
              <a:rPr lang="en-IN" b="1" dirty="0" smtClean="0"/>
              <a:t> providers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7853"/>
            <a:ext cx="8424936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995-CCD9-4E45-9E15-9E1DFA65E8CB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Computing (Definition)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1276"/>
            <a:ext cx="756084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A765-4F48-432F-BFF2-1C1B093FB8CE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Feature </a:t>
            </a:r>
            <a:r>
              <a:rPr lang="en-IN" b="1" dirty="0"/>
              <a:t>comparison of </a:t>
            </a:r>
            <a:r>
              <a:rPr lang="en-IN" b="1" dirty="0" err="1"/>
              <a:t>PaaS</a:t>
            </a:r>
            <a:r>
              <a:rPr lang="en-IN" b="1" dirty="0"/>
              <a:t> providers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52928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BEAC-4027-42E1-8DF2-C063AFB6CB99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Feature </a:t>
            </a:r>
            <a:r>
              <a:rPr lang="en-IN" b="1" dirty="0"/>
              <a:t>comparison of </a:t>
            </a:r>
            <a:r>
              <a:rPr lang="en-IN" b="1" dirty="0" err="1"/>
              <a:t>IaaS</a:t>
            </a:r>
            <a:r>
              <a:rPr lang="en-IN" b="1" dirty="0"/>
              <a:t> providers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9336"/>
            <a:ext cx="835292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DE6B-1162-47E1-B677-1F8A7439531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 smtClean="0"/>
              <a:t>Public </a:t>
            </a:r>
            <a:r>
              <a:rPr lang="en-IN" dirty="0"/>
              <a:t>Cloud </a:t>
            </a:r>
          </a:p>
          <a:p>
            <a:r>
              <a:rPr lang="en-IN" dirty="0" smtClean="0"/>
              <a:t>Private </a:t>
            </a:r>
            <a:r>
              <a:rPr lang="en-IN" dirty="0"/>
              <a:t>Cloud </a:t>
            </a:r>
          </a:p>
          <a:p>
            <a:r>
              <a:rPr lang="en-IN" dirty="0" smtClean="0"/>
              <a:t>Hybrid </a:t>
            </a:r>
            <a:r>
              <a:rPr lang="en-IN" dirty="0"/>
              <a:t>Cloud </a:t>
            </a:r>
          </a:p>
          <a:p>
            <a:r>
              <a:rPr lang="en-IN" dirty="0" smtClean="0"/>
              <a:t>Community </a:t>
            </a:r>
            <a:r>
              <a:rPr lang="en-IN" dirty="0"/>
              <a:t>Cloud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4723-4058-4E42-9E49-57845DF950A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Public Cloud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used by whom?</a:t>
            </a:r>
            <a:endParaRPr lang="en-IN" sz="2400" dirty="0"/>
          </a:p>
          <a:p>
            <a:r>
              <a:rPr lang="en-IN" sz="2400" u="sng" dirty="0" smtClean="0"/>
              <a:t>owned</a:t>
            </a:r>
            <a:r>
              <a:rPr lang="en-IN" sz="2400" u="sng" dirty="0"/>
              <a:t>, managed, and operated by </a:t>
            </a:r>
            <a:r>
              <a:rPr lang="en-IN" sz="2400" u="sng" dirty="0" smtClean="0"/>
              <a:t>?</a:t>
            </a:r>
          </a:p>
          <a:p>
            <a:r>
              <a:rPr lang="en-IN" sz="2400" dirty="0" smtClean="0"/>
              <a:t>location?</a:t>
            </a:r>
            <a:endParaRPr lang="en-IN" sz="2400" u="sng" dirty="0"/>
          </a:p>
          <a:p>
            <a:pPr marL="0" indent="0">
              <a:buNone/>
            </a:pPr>
            <a:endParaRPr lang="en-IN" sz="2400" u="sng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B2A0-7844-4FDB-8F58-FE57F75FD45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Public Cloud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Cloud infrastructure </a:t>
            </a:r>
            <a:r>
              <a:rPr lang="en-IN" sz="2400" dirty="0"/>
              <a:t>is </a:t>
            </a:r>
            <a:r>
              <a:rPr lang="en-IN" sz="2400" dirty="0">
                <a:solidFill>
                  <a:srgbClr val="FF0000"/>
                </a:solidFill>
              </a:rPr>
              <a:t>provisioned for open use by the general public.</a:t>
            </a:r>
            <a:r>
              <a:rPr lang="en-IN" sz="2400" dirty="0"/>
              <a:t> </a:t>
            </a:r>
            <a:endParaRPr lang="en-IN" sz="2400" dirty="0" smtClean="0"/>
          </a:p>
          <a:p>
            <a:pPr lvl="1"/>
            <a:r>
              <a:rPr lang="en-IN" sz="2400" dirty="0" smtClean="0"/>
              <a:t>It </a:t>
            </a:r>
            <a:r>
              <a:rPr lang="en-IN" sz="2400" dirty="0"/>
              <a:t>may be </a:t>
            </a:r>
            <a:r>
              <a:rPr lang="en-IN" sz="2400" u="sng" dirty="0">
                <a:solidFill>
                  <a:srgbClr val="FF0000"/>
                </a:solidFill>
              </a:rPr>
              <a:t>owned, managed, and operated by a business, academic, or government organization, or some combination of them. </a:t>
            </a:r>
            <a:endParaRPr lang="en-IN" sz="2400" u="sng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/>
              <a:t>It </a:t>
            </a:r>
            <a:r>
              <a:rPr lang="en-IN" sz="2400" dirty="0"/>
              <a:t>exists </a:t>
            </a:r>
            <a:r>
              <a:rPr lang="en-IN" sz="2400" u="sng" dirty="0">
                <a:solidFill>
                  <a:srgbClr val="FF0000"/>
                </a:solidFill>
              </a:rPr>
              <a:t>on the premises of the cloud provider. </a:t>
            </a:r>
          </a:p>
          <a:p>
            <a:pPr marL="0" indent="0">
              <a:buNone/>
            </a:pPr>
            <a:endParaRPr lang="en-IN" sz="2400" u="sng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B2A0-7844-4FDB-8F58-FE57F75FD45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Public Cloud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Examples </a:t>
            </a:r>
            <a:r>
              <a:rPr lang="en-IN" sz="2400" dirty="0"/>
              <a:t>of Public Cloud: </a:t>
            </a:r>
          </a:p>
          <a:p>
            <a:r>
              <a:rPr lang="en-IN" sz="2400" dirty="0" smtClean="0">
                <a:solidFill>
                  <a:schemeClr val="accent1"/>
                </a:solidFill>
              </a:rPr>
              <a:t>Google </a:t>
            </a:r>
            <a:r>
              <a:rPr lang="en-IN" sz="2400" dirty="0">
                <a:solidFill>
                  <a:schemeClr val="accent1"/>
                </a:solidFill>
              </a:rPr>
              <a:t>App Engine </a:t>
            </a:r>
          </a:p>
          <a:p>
            <a:r>
              <a:rPr lang="en-IN" sz="2400" dirty="0" smtClean="0">
                <a:solidFill>
                  <a:schemeClr val="accent1"/>
                </a:solidFill>
              </a:rPr>
              <a:t>Microsoft </a:t>
            </a:r>
            <a:r>
              <a:rPr lang="en-IN" sz="2400" dirty="0">
                <a:solidFill>
                  <a:schemeClr val="accent1"/>
                </a:solidFill>
              </a:rPr>
              <a:t>Windows Azure </a:t>
            </a:r>
          </a:p>
          <a:p>
            <a:r>
              <a:rPr lang="en-IN" sz="2400" dirty="0" smtClean="0">
                <a:solidFill>
                  <a:schemeClr val="accent1"/>
                </a:solidFill>
              </a:rPr>
              <a:t>IBM </a:t>
            </a:r>
            <a:r>
              <a:rPr lang="en-IN" sz="2400" dirty="0">
                <a:solidFill>
                  <a:schemeClr val="accent1"/>
                </a:solidFill>
              </a:rPr>
              <a:t>Smart Cloud </a:t>
            </a:r>
          </a:p>
          <a:p>
            <a:r>
              <a:rPr lang="en-IN" sz="2400" dirty="0" smtClean="0">
                <a:solidFill>
                  <a:schemeClr val="accent1"/>
                </a:solidFill>
              </a:rPr>
              <a:t>Amazon </a:t>
            </a:r>
            <a:r>
              <a:rPr lang="en-IN" sz="2400" dirty="0">
                <a:solidFill>
                  <a:schemeClr val="accent1"/>
                </a:solidFill>
              </a:rPr>
              <a:t>EC2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B2A0-7844-4FDB-8F58-FE57F75FD45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Public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965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Public setting, </a:t>
            </a:r>
            <a:r>
              <a:rPr lang="en-IN" sz="2400" u="sng" dirty="0"/>
              <a:t>the provider's computing and storage resources are potentially large; </a:t>
            </a:r>
            <a:endParaRPr lang="en-IN" sz="2400" u="sng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>
                <a:solidFill>
                  <a:schemeClr val="accent1"/>
                </a:solidFill>
              </a:rPr>
              <a:t>communication links can be assumed to be implemented over the public Internet; </a:t>
            </a:r>
            <a:r>
              <a:rPr lang="en-IN" sz="2400" dirty="0"/>
              <a:t>and </a:t>
            </a:r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cloud serves a diverse pool of clients (and possibly attackers). </a:t>
            </a:r>
          </a:p>
          <a:p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9144000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D8CB-6B31-4CDF-A7B2-59F7582AF5A0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Private </a:t>
            </a:r>
            <a:r>
              <a:rPr lang="en-IN" b="1" dirty="0"/>
              <a:t>Cloud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used by whom?</a:t>
            </a:r>
            <a:endParaRPr lang="en-IN" sz="2400" dirty="0"/>
          </a:p>
          <a:p>
            <a:r>
              <a:rPr lang="en-IN" sz="2400" u="sng" dirty="0" smtClean="0"/>
              <a:t>owned</a:t>
            </a:r>
            <a:r>
              <a:rPr lang="en-IN" sz="2400" u="sng" dirty="0"/>
              <a:t>, managed, and operated by </a:t>
            </a:r>
            <a:r>
              <a:rPr lang="en-IN" sz="2400" u="sng" dirty="0" smtClean="0"/>
              <a:t>?</a:t>
            </a:r>
          </a:p>
          <a:p>
            <a:r>
              <a:rPr lang="en-IN" sz="2400" dirty="0" smtClean="0"/>
              <a:t>premises/location?</a:t>
            </a:r>
            <a:endParaRPr lang="en-IN" sz="2400" u="sng" dirty="0"/>
          </a:p>
          <a:p>
            <a:pPr marL="0" indent="0">
              <a:buNone/>
            </a:pPr>
            <a:endParaRPr lang="en-IN" sz="2400" u="sng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B2A0-7844-4FDB-8F58-FE57F75FD45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Private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371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cloud infrastructure is provisioned for </a:t>
            </a:r>
            <a:r>
              <a:rPr lang="en-IN" sz="2400" dirty="0">
                <a:solidFill>
                  <a:srgbClr val="FF0000"/>
                </a:solidFill>
              </a:rPr>
              <a:t>exclusive use by a single organization comprising multiple consumers</a:t>
            </a:r>
            <a:r>
              <a:rPr lang="en-IN" sz="2400" dirty="0"/>
              <a:t> (e.g., business units). </a:t>
            </a:r>
            <a:endParaRPr lang="en-IN" sz="2400" dirty="0" smtClean="0"/>
          </a:p>
          <a:p>
            <a:pPr lvl="1"/>
            <a:r>
              <a:rPr lang="en-IN" sz="2400" dirty="0" smtClean="0"/>
              <a:t>It </a:t>
            </a:r>
            <a:r>
              <a:rPr lang="en-IN" sz="2400" dirty="0"/>
              <a:t>may be </a:t>
            </a:r>
            <a:r>
              <a:rPr lang="en-IN" sz="2400" u="sng" dirty="0">
                <a:solidFill>
                  <a:srgbClr val="FF0000"/>
                </a:solidFill>
              </a:rPr>
              <a:t>owned, managed, and operated by the organization, a third party, or some combination of them, and </a:t>
            </a:r>
            <a:endParaRPr lang="en-IN" sz="2400" u="sng" dirty="0" smtClean="0">
              <a:solidFill>
                <a:srgbClr val="FF0000"/>
              </a:solidFill>
            </a:endParaRPr>
          </a:p>
          <a:p>
            <a:pPr lvl="1"/>
            <a:r>
              <a:rPr lang="en-IN" sz="2400" u="sng" dirty="0" smtClean="0">
                <a:solidFill>
                  <a:srgbClr val="FF0000"/>
                </a:solidFill>
              </a:rPr>
              <a:t>it </a:t>
            </a:r>
            <a:r>
              <a:rPr lang="en-IN" sz="2400" u="sng" dirty="0">
                <a:solidFill>
                  <a:srgbClr val="FF0000"/>
                </a:solidFill>
              </a:rPr>
              <a:t>may exist on or off premises. 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248-328A-4598-AE06-5162CC8D8ABE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Private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Contrary </a:t>
            </a:r>
            <a:r>
              <a:rPr lang="en-IN" sz="2400" dirty="0"/>
              <a:t>to popular belief, private cloud may exist off premises and can be managed by a third party. Thus, two private cloud scenarios exist, as follows: </a:t>
            </a:r>
          </a:p>
          <a:p>
            <a:pPr marL="0" indent="0">
              <a:buNone/>
            </a:pPr>
            <a:r>
              <a:rPr lang="en-IN" sz="2400" dirty="0"/>
              <a:t>•</a:t>
            </a:r>
            <a:r>
              <a:rPr lang="en-IN" sz="2400" dirty="0">
                <a:solidFill>
                  <a:srgbClr val="FF0000"/>
                </a:solidFill>
              </a:rPr>
              <a:t>On-site Private Cloud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–</a:t>
            </a:r>
            <a:r>
              <a:rPr lang="en-IN" sz="2400" u="sng" dirty="0">
                <a:solidFill>
                  <a:srgbClr val="FF0000"/>
                </a:solidFill>
              </a:rPr>
              <a:t>Applies to private clouds implemented at a customer’s premises. </a:t>
            </a:r>
          </a:p>
          <a:p>
            <a:pPr marL="0" indent="0">
              <a:buNone/>
            </a:pPr>
            <a:r>
              <a:rPr lang="en-IN" sz="2400" dirty="0"/>
              <a:t>•</a:t>
            </a:r>
            <a:r>
              <a:rPr lang="en-IN" sz="2400" dirty="0">
                <a:solidFill>
                  <a:srgbClr val="FF0000"/>
                </a:solidFill>
              </a:rPr>
              <a:t>Outsourced Private Cloud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–</a:t>
            </a:r>
            <a:r>
              <a:rPr lang="en-IN" sz="2400" u="sng" dirty="0">
                <a:solidFill>
                  <a:srgbClr val="FF0000"/>
                </a:solidFill>
              </a:rPr>
              <a:t>Applies to private clouds where the server side is outsourced to a hosting company.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99AE-D5A5-4872-90B0-409BA2996CD8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Essential </a:t>
            </a:r>
            <a:r>
              <a:rPr lang="en-IN" b="1" dirty="0"/>
              <a:t>Characteristics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On-demand </a:t>
            </a:r>
            <a:r>
              <a:rPr lang="en-IN" sz="2400" b="1" dirty="0"/>
              <a:t>self-service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consumer can unilaterally provision computing </a:t>
            </a:r>
            <a:r>
              <a:rPr lang="en-IN" sz="2400" dirty="0" smtClean="0"/>
              <a:t>capabilities as </a:t>
            </a:r>
            <a:r>
              <a:rPr lang="en-IN" sz="2400" dirty="0"/>
              <a:t>needed automatically </a:t>
            </a:r>
            <a:r>
              <a:rPr lang="en-IN" sz="2400" u="sng" dirty="0"/>
              <a:t>without requiring human interaction with each service provider</a:t>
            </a:r>
            <a:r>
              <a:rPr lang="en-IN" sz="2400" u="sng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902F-701B-4068-A532-FA7C5AF4254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Private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Examples </a:t>
            </a:r>
            <a:r>
              <a:rPr lang="en-IN" dirty="0"/>
              <a:t>of Private Cloud: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dirty="0">
                <a:solidFill>
                  <a:schemeClr val="accent1"/>
                </a:solidFill>
              </a:rPr>
              <a:t>Eucalyptus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–Ubuntu Enterprise Cloud - UEC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–Amazon VPC (Virtual Private Cloud)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–VMware Cloud Infrastructure Suite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–Microsoft ECI data </a:t>
            </a:r>
            <a:r>
              <a:rPr lang="en-IN" dirty="0" err="1">
                <a:solidFill>
                  <a:schemeClr val="accent1"/>
                </a:solidFill>
              </a:rPr>
              <a:t>center</a:t>
            </a:r>
            <a:r>
              <a:rPr lang="en-IN" dirty="0"/>
              <a:t>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248-328A-4598-AE06-5162CC8D8ABE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Community </a:t>
            </a:r>
            <a:r>
              <a:rPr lang="en-IN" b="1" dirty="0"/>
              <a:t>Cloud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used by whom?</a:t>
            </a:r>
            <a:endParaRPr lang="en-IN" sz="2400" dirty="0"/>
          </a:p>
          <a:p>
            <a:r>
              <a:rPr lang="en-IN" sz="2400" u="sng" dirty="0" smtClean="0"/>
              <a:t>owned</a:t>
            </a:r>
            <a:r>
              <a:rPr lang="en-IN" sz="2400" u="sng" dirty="0"/>
              <a:t>, managed, and operated by </a:t>
            </a:r>
            <a:r>
              <a:rPr lang="en-IN" sz="2400" u="sng" dirty="0" smtClean="0"/>
              <a:t>?</a:t>
            </a:r>
          </a:p>
          <a:p>
            <a:r>
              <a:rPr lang="en-IN" sz="2400" dirty="0" smtClean="0"/>
              <a:t>premises/location?</a:t>
            </a:r>
            <a:endParaRPr lang="en-IN" sz="2400" u="sng" dirty="0"/>
          </a:p>
          <a:p>
            <a:pPr marL="0" indent="0">
              <a:buNone/>
            </a:pPr>
            <a:endParaRPr lang="en-IN" sz="2400" u="sng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B2A0-7844-4FDB-8F58-FE57F75FD45A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Community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Cloud </a:t>
            </a:r>
            <a:r>
              <a:rPr lang="en-IN" sz="2400" dirty="0"/>
              <a:t>infrastructure is provisioned for </a:t>
            </a:r>
            <a:r>
              <a:rPr lang="en-IN" sz="2400" dirty="0">
                <a:solidFill>
                  <a:srgbClr val="FF0000"/>
                </a:solidFill>
              </a:rPr>
              <a:t>exclusive use by a specific community of consumers 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from </a:t>
            </a:r>
            <a:r>
              <a:rPr lang="en-IN" sz="2400" dirty="0">
                <a:solidFill>
                  <a:srgbClr val="FF0000"/>
                </a:solidFill>
              </a:rPr>
              <a:t>organizations that have shared concerns </a:t>
            </a:r>
            <a:r>
              <a:rPr lang="en-IN" sz="2400" dirty="0" smtClean="0">
                <a:solidFill>
                  <a:srgbClr val="FF0000"/>
                </a:solidFill>
              </a:rPr>
              <a:t>e.g.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mission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security </a:t>
            </a:r>
            <a:r>
              <a:rPr lang="en-IN" sz="2400" dirty="0">
                <a:solidFill>
                  <a:srgbClr val="FF0000"/>
                </a:solidFill>
              </a:rPr>
              <a:t>requirements,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policy</a:t>
            </a:r>
            <a:r>
              <a:rPr lang="en-IN" sz="2400" dirty="0">
                <a:solidFill>
                  <a:srgbClr val="FF0000"/>
                </a:solidFill>
              </a:rPr>
              <a:t>, and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compliance considerations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A490-DADC-43FF-B4B9-75034449A07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Community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It </a:t>
            </a:r>
            <a:r>
              <a:rPr lang="en-IN" dirty="0">
                <a:solidFill>
                  <a:srgbClr val="FF0000"/>
                </a:solidFill>
              </a:rPr>
              <a:t>may be owned, managed, and operated by 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one </a:t>
            </a:r>
            <a:r>
              <a:rPr lang="en-IN" sz="2400" dirty="0">
                <a:solidFill>
                  <a:srgbClr val="FF0000"/>
                </a:solidFill>
              </a:rPr>
              <a:t>or more of the organizations in the community, 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a </a:t>
            </a:r>
            <a:r>
              <a:rPr lang="en-IN" sz="2400" dirty="0">
                <a:solidFill>
                  <a:srgbClr val="FF0000"/>
                </a:solidFill>
              </a:rPr>
              <a:t>third party, or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some </a:t>
            </a:r>
            <a:r>
              <a:rPr lang="en-IN" sz="2400" dirty="0">
                <a:solidFill>
                  <a:srgbClr val="FF0000"/>
                </a:solidFill>
              </a:rPr>
              <a:t>combination of them, and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it </a:t>
            </a:r>
            <a:r>
              <a:rPr lang="en-IN" sz="2400" dirty="0">
                <a:solidFill>
                  <a:srgbClr val="FF0000"/>
                </a:solidFill>
              </a:rPr>
              <a:t>may exist on or off premises.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A490-DADC-43FF-B4B9-75034449A07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Community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Examples </a:t>
            </a:r>
            <a:r>
              <a:rPr lang="en-IN" dirty="0"/>
              <a:t>of Community Cloud: 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Google </a:t>
            </a:r>
            <a:r>
              <a:rPr lang="en-IN" dirty="0">
                <a:solidFill>
                  <a:schemeClr val="accent1"/>
                </a:solidFill>
              </a:rPr>
              <a:t>Apps for Government 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Microsoft </a:t>
            </a:r>
            <a:r>
              <a:rPr lang="en-IN" dirty="0">
                <a:solidFill>
                  <a:schemeClr val="accent1"/>
                </a:solidFill>
              </a:rPr>
              <a:t>Government Community </a:t>
            </a:r>
            <a:r>
              <a:rPr lang="en-IN" dirty="0" smtClean="0">
                <a:solidFill>
                  <a:schemeClr val="accent1"/>
                </a:solidFill>
              </a:rPr>
              <a:t>Cloud 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A490-DADC-43FF-B4B9-75034449A07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Hybrid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cloud infrastructure is a </a:t>
            </a:r>
            <a:r>
              <a:rPr lang="en-IN" dirty="0">
                <a:solidFill>
                  <a:srgbClr val="FF0000"/>
                </a:solidFill>
              </a:rPr>
              <a:t>composition of two or more distinct cloud infrastructures (private, community, or public) that remain unique entities, 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but </a:t>
            </a:r>
            <a:r>
              <a:rPr lang="en-IN" dirty="0">
                <a:solidFill>
                  <a:srgbClr val="FF0000"/>
                </a:solidFill>
              </a:rPr>
              <a:t>are bound together by standardized or proprietary technology </a:t>
            </a:r>
            <a:r>
              <a:rPr lang="en-IN" dirty="0"/>
              <a:t>that enables data and application portability 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78C0-0502-4D63-BC5F-CC5D21FB859B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Hybrid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Examples </a:t>
            </a:r>
            <a:r>
              <a:rPr lang="en-IN" dirty="0"/>
              <a:t>of Hybrid Cloud: </a:t>
            </a:r>
          </a:p>
          <a:p>
            <a:pPr marL="0" indent="0">
              <a:buNone/>
            </a:pPr>
            <a:r>
              <a:rPr lang="en-IN" dirty="0"/>
              <a:t>–</a:t>
            </a:r>
            <a:r>
              <a:rPr lang="en-IN" dirty="0">
                <a:solidFill>
                  <a:schemeClr val="accent1"/>
                </a:solidFill>
              </a:rPr>
              <a:t>Windows Azure (capable of Hybrid Cloud)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–VMware </a:t>
            </a:r>
            <a:r>
              <a:rPr lang="en-IN" dirty="0" err="1">
                <a:solidFill>
                  <a:schemeClr val="accent1"/>
                </a:solidFill>
              </a:rPr>
              <a:t>vCloud</a:t>
            </a:r>
            <a:r>
              <a:rPr lang="en-IN" dirty="0">
                <a:solidFill>
                  <a:schemeClr val="accent1"/>
                </a:solidFill>
              </a:rPr>
              <a:t> (Hybrid Cloud Services) </a:t>
            </a: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- Cloud Bursting for Load Balancing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78C0-0502-4D63-BC5F-CC5D21FB859B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Cloud Bursting for Load balancing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Cloud </a:t>
            </a:r>
            <a:r>
              <a:rPr lang="en-IN" sz="2400" dirty="0"/>
              <a:t>bursting is a configuration which is set up between a private cloud and a public cloud to deal with </a:t>
            </a:r>
            <a:r>
              <a:rPr lang="en-IN" sz="2400" u="sng" dirty="0"/>
              <a:t>peaks in IT demand. </a:t>
            </a:r>
            <a:endParaRPr lang="en-IN" sz="2400" u="sng" dirty="0" smtClean="0"/>
          </a:p>
          <a:p>
            <a:pPr lvl="1"/>
            <a:endParaRPr lang="en-IN" sz="2400" u="sng" dirty="0" smtClean="0"/>
          </a:p>
          <a:p>
            <a:pPr lvl="1"/>
            <a:r>
              <a:rPr lang="en-IN" sz="2400" u="sng" dirty="0" smtClean="0"/>
              <a:t>If </a:t>
            </a:r>
            <a:r>
              <a:rPr lang="en-IN" sz="2400" u="sng" dirty="0"/>
              <a:t>an organisation using a private cloud reaches 100 </a:t>
            </a:r>
            <a:r>
              <a:rPr lang="en-IN" sz="2400" u="sng" dirty="0" err="1"/>
              <a:t>percent</a:t>
            </a:r>
            <a:r>
              <a:rPr lang="en-IN" sz="2400" u="sng" dirty="0"/>
              <a:t> of its resource capacity, </a:t>
            </a:r>
            <a:endParaRPr lang="en-IN" sz="2400" u="sng" dirty="0" smtClean="0"/>
          </a:p>
          <a:p>
            <a:pPr lvl="1"/>
            <a:r>
              <a:rPr lang="en-IN" sz="2400" u="sng" dirty="0" smtClean="0"/>
              <a:t>the </a:t>
            </a:r>
            <a:r>
              <a:rPr lang="en-IN" sz="2400" u="sng" dirty="0"/>
              <a:t>overflow traffic is directed to a public cloud so there is no interruption of services</a:t>
            </a:r>
            <a:r>
              <a:rPr lang="en-IN" sz="2400" u="sng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It is </a:t>
            </a:r>
            <a:r>
              <a:rPr lang="en-IN" sz="2400" dirty="0"/>
              <a:t>the ability to allocate resources across various public and private clouds as an organization's needs 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673B-C4B3-4983-BE93-F0088C9E2F68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Hybrid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sz="2400" dirty="0"/>
              <a:t>A hybrid cloud is </a:t>
            </a:r>
            <a:r>
              <a:rPr lang="en-IN" sz="2400" dirty="0">
                <a:solidFill>
                  <a:srgbClr val="FF0000"/>
                </a:solidFill>
              </a:rPr>
              <a:t>composed of two or more private, community, or public clouds. </a:t>
            </a:r>
          </a:p>
          <a:p>
            <a:pPr marL="0" indent="0">
              <a:buNone/>
            </a:pPr>
            <a:r>
              <a:rPr lang="en-IN" sz="2400" dirty="0"/>
              <a:t>•They have significant </a:t>
            </a:r>
            <a:r>
              <a:rPr lang="en-IN" sz="2400" dirty="0">
                <a:solidFill>
                  <a:srgbClr val="FF0000"/>
                </a:solidFill>
              </a:rPr>
              <a:t>variations in performance, reliability, and security properties 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depending </a:t>
            </a:r>
            <a:r>
              <a:rPr lang="en-IN" sz="2000" dirty="0">
                <a:solidFill>
                  <a:srgbClr val="FF0000"/>
                </a:solidFill>
              </a:rPr>
              <a:t>upon the type of cloud chosen to build hybrid cloud.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876625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DEB5-65C8-4130-9B01-962A47F35189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Hybrid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sz="2400" dirty="0"/>
              <a:t>A hybrid cloud can be </a:t>
            </a:r>
            <a:r>
              <a:rPr lang="en-IN" sz="2400" dirty="0">
                <a:solidFill>
                  <a:srgbClr val="FF0000"/>
                </a:solidFill>
              </a:rPr>
              <a:t>extremely complex </a:t>
            </a:r>
          </a:p>
          <a:p>
            <a:pPr marL="0" indent="0">
              <a:buNone/>
            </a:pPr>
            <a:r>
              <a:rPr lang="en-IN" sz="2400" dirty="0"/>
              <a:t>•A hybrid cloud may </a:t>
            </a:r>
            <a:r>
              <a:rPr lang="en-IN" sz="2400" u="sng" dirty="0">
                <a:solidFill>
                  <a:srgbClr val="FF0000"/>
                </a:solidFill>
              </a:rPr>
              <a:t>change over time with constituent clouds joining and leaving</a:t>
            </a:r>
            <a:r>
              <a:rPr lang="en-IN" sz="2400" u="sng" dirty="0"/>
              <a:t>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CDA1-B5E0-431F-AE42-B5163D0AB671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Essential </a:t>
            </a:r>
            <a:r>
              <a:rPr lang="en-IN" b="1" dirty="0"/>
              <a:t>Characteristics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Broad </a:t>
            </a:r>
            <a:r>
              <a:rPr lang="en-IN" sz="2400" b="1" dirty="0"/>
              <a:t>network access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Capabilities </a:t>
            </a:r>
            <a:r>
              <a:rPr lang="en-IN" sz="2400" dirty="0"/>
              <a:t>are available over the network and accessed through standard mechanisms that promote use by </a:t>
            </a:r>
            <a:r>
              <a:rPr lang="en-IN" sz="2400" u="sng" dirty="0"/>
              <a:t>heterogeneous thin or thick client platforms (e.g., mobile phones, tablets, laptops, and workstations).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902F-701B-4068-A532-FA7C5AF4254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7" t="30154" r="23283" b="22420"/>
          <a:stretch/>
        </p:blipFill>
        <p:spPr bwMode="auto">
          <a:xfrm>
            <a:off x="35496" y="377371"/>
            <a:ext cx="4699248" cy="3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9" t="34457" r="28704" b="21423"/>
          <a:stretch/>
        </p:blipFill>
        <p:spPr bwMode="auto">
          <a:xfrm>
            <a:off x="107504" y="3585926"/>
            <a:ext cx="4464497" cy="32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6" t="38443" r="26574" b="17311"/>
          <a:stretch/>
        </p:blipFill>
        <p:spPr bwMode="auto">
          <a:xfrm>
            <a:off x="4749306" y="332656"/>
            <a:ext cx="4359198" cy="31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4" t="52145" r="28359" b="6399"/>
          <a:stretch/>
        </p:blipFill>
        <p:spPr bwMode="auto">
          <a:xfrm>
            <a:off x="4572000" y="3585926"/>
            <a:ext cx="4608512" cy="32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BB1B-AA76-4574-A6A0-30245DFD6E94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549275"/>
            <a:ext cx="8437562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ECD-5F9E-487F-AFDC-89B03712277F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Types </a:t>
            </a:r>
            <a:r>
              <a:rPr lang="en-IN" b="1" dirty="0"/>
              <a:t>of Cloud (Deployment Models)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1723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8800" b="1" dirty="0" smtClean="0"/>
              <a:t>Private </a:t>
            </a:r>
            <a:r>
              <a:rPr lang="en-IN" sz="8800" b="1" dirty="0"/>
              <a:t>cloud </a:t>
            </a:r>
            <a:endParaRPr lang="en-IN" sz="8800" dirty="0"/>
          </a:p>
          <a:p>
            <a:pPr marL="0" indent="0">
              <a:buNone/>
            </a:pPr>
            <a:r>
              <a:rPr lang="en-IN" sz="8800" dirty="0"/>
              <a:t>The cloud infrastructure is operated solely for an organization. </a:t>
            </a:r>
          </a:p>
          <a:p>
            <a:pPr marL="0" indent="0">
              <a:buNone/>
            </a:pPr>
            <a:r>
              <a:rPr lang="en-IN" sz="8800" dirty="0" err="1"/>
              <a:t>e.g</a:t>
            </a:r>
            <a:r>
              <a:rPr lang="en-IN" sz="8800" dirty="0"/>
              <a:t> Window Server 'Hyper-V'. </a:t>
            </a:r>
          </a:p>
          <a:p>
            <a:pPr marL="0" indent="0">
              <a:buNone/>
            </a:pPr>
            <a:endParaRPr lang="en-IN" sz="8800" b="1" dirty="0" smtClean="0"/>
          </a:p>
          <a:p>
            <a:pPr marL="0" indent="0">
              <a:buNone/>
            </a:pPr>
            <a:r>
              <a:rPr lang="en-IN" sz="8800" b="1" dirty="0" smtClean="0"/>
              <a:t>Community </a:t>
            </a:r>
            <a:r>
              <a:rPr lang="en-IN" sz="8800" b="1" dirty="0"/>
              <a:t>cloud </a:t>
            </a:r>
            <a:endParaRPr lang="en-IN" sz="8800" dirty="0"/>
          </a:p>
          <a:p>
            <a:pPr marL="0" indent="0">
              <a:buNone/>
            </a:pPr>
            <a:r>
              <a:rPr lang="en-IN" sz="8800" dirty="0" smtClean="0"/>
              <a:t>The </a:t>
            </a:r>
            <a:r>
              <a:rPr lang="en-IN" sz="8800" dirty="0"/>
              <a:t>cloud infrastructure is shared by several organizations and supports a specific goal. </a:t>
            </a:r>
          </a:p>
          <a:p>
            <a:pPr marL="0" indent="0">
              <a:buNone/>
            </a:pPr>
            <a:endParaRPr lang="en-IN" sz="8800" b="1" dirty="0" smtClean="0"/>
          </a:p>
          <a:p>
            <a:pPr marL="0" indent="0">
              <a:buNone/>
            </a:pPr>
            <a:r>
              <a:rPr lang="en-IN" sz="8800" b="1" dirty="0" smtClean="0"/>
              <a:t>Public </a:t>
            </a:r>
            <a:r>
              <a:rPr lang="en-IN" sz="8800" b="1" dirty="0"/>
              <a:t>cloud </a:t>
            </a:r>
            <a:endParaRPr lang="en-IN" sz="8800" dirty="0"/>
          </a:p>
          <a:p>
            <a:pPr marL="0" indent="0">
              <a:buNone/>
            </a:pPr>
            <a:r>
              <a:rPr lang="en-IN" sz="8800" dirty="0" smtClean="0"/>
              <a:t>The </a:t>
            </a:r>
            <a:r>
              <a:rPr lang="en-IN" sz="8800" dirty="0"/>
              <a:t>cloud infrastructure is made available to the general public </a:t>
            </a:r>
          </a:p>
          <a:p>
            <a:pPr marL="0" indent="0">
              <a:buNone/>
            </a:pPr>
            <a:r>
              <a:rPr lang="en-IN" sz="8800" dirty="0" err="1"/>
              <a:t>e.g</a:t>
            </a:r>
            <a:r>
              <a:rPr lang="en-IN" sz="8800" dirty="0"/>
              <a:t> Google Doc, </a:t>
            </a:r>
            <a:r>
              <a:rPr lang="en-IN" sz="8800" dirty="0" err="1"/>
              <a:t>Spreadsheet</a:t>
            </a:r>
            <a:r>
              <a:rPr lang="en-IN" sz="8800" dirty="0"/>
              <a:t>, </a:t>
            </a:r>
          </a:p>
          <a:p>
            <a:pPr marL="0" indent="0">
              <a:buNone/>
            </a:pPr>
            <a:endParaRPr lang="en-IN" sz="8800" b="1" dirty="0" smtClean="0"/>
          </a:p>
          <a:p>
            <a:pPr marL="0" indent="0">
              <a:buNone/>
            </a:pPr>
            <a:r>
              <a:rPr lang="en-IN" sz="8800" b="1" dirty="0" smtClean="0"/>
              <a:t>Hybrid </a:t>
            </a:r>
            <a:r>
              <a:rPr lang="en-IN" sz="8800" b="1" dirty="0"/>
              <a:t>cloud </a:t>
            </a:r>
            <a:endParaRPr lang="en-IN" sz="8800" dirty="0"/>
          </a:p>
          <a:p>
            <a:pPr marL="0" indent="0">
              <a:buNone/>
            </a:pPr>
            <a:r>
              <a:rPr lang="en-IN" sz="8800" dirty="0" smtClean="0"/>
              <a:t>The </a:t>
            </a:r>
            <a:r>
              <a:rPr lang="en-IN" sz="8800" dirty="0"/>
              <a:t>cloud infrastructure is a composition of two or more clouds (private, community, or public) </a:t>
            </a:r>
          </a:p>
          <a:p>
            <a:pPr marL="0" indent="0">
              <a:buNone/>
            </a:pPr>
            <a:r>
              <a:rPr lang="en-IN" sz="8800" dirty="0" err="1"/>
              <a:t>e.g</a:t>
            </a:r>
            <a:r>
              <a:rPr lang="en-IN" sz="8800" dirty="0"/>
              <a:t> Cloud Bursting for load balancing between clouds.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0DEE-FB9B-4263-B4AF-3362E30F65A2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Evolutionary trend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00800" cy="420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016-9C30-4162-B31E-850D1AAFEED8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6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HPC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HPC systems emphasize the </a:t>
            </a:r>
            <a:r>
              <a:rPr lang="en-IN" sz="2400" dirty="0" smtClean="0">
                <a:solidFill>
                  <a:schemeClr val="accent1"/>
                </a:solidFill>
              </a:rPr>
              <a:t>raw speed performance. </a:t>
            </a:r>
          </a:p>
          <a:p>
            <a:r>
              <a:rPr lang="en-IN" sz="2400" dirty="0" smtClean="0"/>
              <a:t>The speed of HPC systems has increased from </a:t>
            </a:r>
            <a:r>
              <a:rPr lang="en-IN" sz="2400" dirty="0" err="1" smtClean="0"/>
              <a:t>Gflops</a:t>
            </a:r>
            <a:r>
              <a:rPr lang="en-IN" sz="2400" dirty="0" smtClean="0"/>
              <a:t> </a:t>
            </a:r>
            <a:r>
              <a:rPr lang="en-IN" sz="2400" dirty="0"/>
              <a:t>(</a:t>
            </a:r>
            <a:r>
              <a:rPr lang="en-IN" sz="2400" dirty="0" smtClean="0"/>
              <a:t>early 1990s) to </a:t>
            </a:r>
            <a:r>
              <a:rPr lang="en-IN" sz="2400" dirty="0" err="1" smtClean="0"/>
              <a:t>Pflops</a:t>
            </a:r>
            <a:r>
              <a:rPr lang="en-IN" sz="2400" dirty="0" smtClean="0"/>
              <a:t> (2010).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C114-6753-4AF6-9EE1-23E00A8D460A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762288"/>
              </p:ext>
            </p:extLst>
          </p:nvPr>
        </p:nvGraphicFramePr>
        <p:xfrm>
          <a:off x="481513" y="2217261"/>
          <a:ext cx="8229600" cy="3291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49758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Unit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kiloFLOPS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kFLOPS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r>
                        <a:rPr lang="en-IN" baseline="30000"/>
                        <a:t>3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megaFLOPS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MFLOPS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r>
                        <a:rPr lang="en-IN" baseline="30000"/>
                        <a:t>6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gigaFLOPS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GFLOPS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r>
                        <a:rPr lang="en-IN" baseline="30000"/>
                        <a:t>9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teraFLOPS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r>
                        <a:rPr lang="en-IN" baseline="30000"/>
                        <a:t>12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petaFLOPS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PFLOPS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r>
                        <a:rPr lang="en-IN" baseline="30000"/>
                        <a:t>15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exaFLOPS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EFLOPS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  <a:r>
                        <a:rPr lang="en-IN" baseline="30000"/>
                        <a:t>18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zettaFLOPS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21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75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yottaFLOPS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YFLOPS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24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8640"/>
            <a:ext cx="8229600" cy="295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FLOPS-</a:t>
            </a:r>
          </a:p>
          <a:p>
            <a:pPr marL="0" indent="0">
              <a:buNone/>
            </a:pPr>
            <a:r>
              <a:rPr lang="en-IN" sz="2200" dirty="0" smtClean="0"/>
              <a:t>In computing, floating point operations per second (FLOPS) is a measure of computer performance, useful in fields of scientific computations.</a:t>
            </a:r>
            <a:endParaRPr lang="en-IN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79F2-98C9-4764-86A6-8590780CA4F2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8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High Throughput Computing.</a:t>
            </a:r>
          </a:p>
          <a:p>
            <a:r>
              <a:rPr lang="en-IN" sz="2400" dirty="0" smtClean="0"/>
              <a:t>HTC pays more attention to High flux computing.</a:t>
            </a:r>
          </a:p>
          <a:p>
            <a:r>
              <a:rPr lang="en-IN" sz="2400" dirty="0" smtClean="0"/>
              <a:t>High flux computing application is in </a:t>
            </a:r>
            <a:r>
              <a:rPr lang="en-IN" sz="2400" dirty="0" smtClean="0">
                <a:solidFill>
                  <a:schemeClr val="accent1"/>
                </a:solidFill>
              </a:rPr>
              <a:t>Internet searches and web services </a:t>
            </a:r>
            <a:r>
              <a:rPr lang="en-IN" sz="2400" dirty="0" smtClean="0"/>
              <a:t>by millions or more users simultaneously.</a:t>
            </a:r>
          </a:p>
          <a:p>
            <a:r>
              <a:rPr lang="en-IN" sz="2400" dirty="0" smtClean="0"/>
              <a:t>The performance goals thus shifts to measure </a:t>
            </a:r>
            <a:r>
              <a:rPr lang="en-IN" sz="2400" dirty="0" smtClean="0">
                <a:solidFill>
                  <a:schemeClr val="accent1"/>
                </a:solidFill>
              </a:rPr>
              <a:t>high throughput or the number of tasks completed per unit of time.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7B1-27CD-4EA5-ABF9-607122AF6603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1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HPC vs HTC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dirty="0"/>
              <a:t>HPC tasks are characterized as needing </a:t>
            </a:r>
            <a:r>
              <a:rPr lang="en-IN" sz="2400" b="1" u="sng" dirty="0"/>
              <a:t>large amounts of computing power for short periods of time, </a:t>
            </a:r>
            <a:endParaRPr lang="en-IN" sz="2400" b="1" u="sng" dirty="0" smtClean="0"/>
          </a:p>
          <a:p>
            <a:r>
              <a:rPr lang="en-IN" sz="2400" dirty="0" smtClean="0"/>
              <a:t>HTC </a:t>
            </a:r>
            <a:r>
              <a:rPr lang="en-IN" sz="2400" dirty="0"/>
              <a:t>tasks also require </a:t>
            </a:r>
            <a:r>
              <a:rPr lang="en-IN" sz="2400" b="1" u="sng" dirty="0"/>
              <a:t>large amounts of computing, but for much longer times (months and years, rather than hours and days</a:t>
            </a:r>
            <a:r>
              <a:rPr lang="en-IN" sz="2400" b="1" u="sng" dirty="0" smtClean="0"/>
              <a:t>). </a:t>
            </a:r>
          </a:p>
          <a:p>
            <a:endParaRPr lang="en-IN" sz="2400" dirty="0"/>
          </a:p>
          <a:p>
            <a:r>
              <a:rPr lang="en-IN" sz="2400" dirty="0" smtClean="0"/>
              <a:t>HPC </a:t>
            </a:r>
            <a:r>
              <a:rPr lang="en-IN" sz="2400" dirty="0"/>
              <a:t>environments are often </a:t>
            </a:r>
            <a:r>
              <a:rPr lang="en-IN" sz="2400" b="1" u="sng" dirty="0"/>
              <a:t>measured in terms of FLOPS.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HTC community, however, is not concerned about operations per second, but </a:t>
            </a:r>
            <a:r>
              <a:rPr lang="en-IN" sz="2400" b="1" u="sng" dirty="0"/>
              <a:t>rather operations per month or per year. </a:t>
            </a:r>
            <a:endParaRPr lang="en-IN" sz="2400" b="1" u="sng" dirty="0" smtClean="0"/>
          </a:p>
          <a:p>
            <a:endParaRPr lang="en-IN" sz="2400" dirty="0"/>
          </a:p>
          <a:p>
            <a:r>
              <a:rPr lang="en-IN" sz="2400" dirty="0" smtClean="0"/>
              <a:t>Therefore</a:t>
            </a:r>
            <a:r>
              <a:rPr lang="en-IN" sz="2400" dirty="0"/>
              <a:t>, the HTC field is more interested in </a:t>
            </a:r>
            <a:r>
              <a:rPr lang="en-IN" sz="2400" b="1" u="sng" dirty="0"/>
              <a:t>how many jobs can be completed over a long period of time instead of how fast.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B450-C152-48E1-9DC9-621AAC2F7262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7544" y="6183405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Courtesy: https</a:t>
            </a:r>
            <a:r>
              <a:rPr lang="en-IN" sz="1400" dirty="0"/>
              <a:t>://en.wikipedia.org/wiki/High-throughput_computing</a:t>
            </a:r>
          </a:p>
        </p:txBody>
      </p:sp>
    </p:spTree>
    <p:extLst>
      <p:ext uri="{BB962C8B-B14F-4D97-AF65-F5344CB8AC3E}">
        <p14:creationId xmlns:p14="http://schemas.microsoft.com/office/powerpoint/2010/main" val="30056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 HPC Side-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4114800" cy="452596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On the HPC side, Supercomputers or MPPs (Massively Parallel  Processors) are gradually replaced by clusters of Co-operative computers out of desire to </a:t>
            </a:r>
            <a:r>
              <a:rPr lang="en-IN" sz="2200" b="1" u="sng" dirty="0" smtClean="0"/>
              <a:t>share computing resources.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26A0-C818-448B-9A07-56E9A0FBF52A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92488" cy="420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 HPC Side-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4114800" cy="452596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Clusters are collection of homogenous compute nodes that are physically connected in </a:t>
            </a:r>
            <a:r>
              <a:rPr lang="en-IN" sz="2200" b="1" u="sng" dirty="0" smtClean="0"/>
              <a:t>close range to one another.</a:t>
            </a:r>
          </a:p>
          <a:p>
            <a:endParaRPr lang="en-IN" sz="2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3F33-7A6B-4756-B83C-1E81091A7B16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92488" cy="420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4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Essential </a:t>
            </a:r>
            <a:r>
              <a:rPr lang="en-IN" b="1" dirty="0"/>
              <a:t>Characteristics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sz="2400" b="1" dirty="0" smtClean="0"/>
              <a:t>Resource </a:t>
            </a:r>
            <a:r>
              <a:rPr lang="en-IN" sz="2400" b="1" dirty="0"/>
              <a:t>pooling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provider’s computing</a:t>
            </a:r>
            <a:r>
              <a:rPr lang="en-IN" sz="2400" u="sng" dirty="0"/>
              <a:t> resources are pooled to serve multiple consumers </a:t>
            </a:r>
            <a:r>
              <a:rPr lang="en-IN" sz="2400" dirty="0"/>
              <a:t>using a multi-tenant model, with different physical and virtual resources dynamically assigned and reassigned according to consumer demand.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902F-701B-4068-A532-FA7C5AF42546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HTC Side-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P2P(Peer 2 Peer networks) are formed for distributed file sharing and content delivery applications.</a:t>
            </a:r>
          </a:p>
          <a:p>
            <a:endParaRPr lang="en-IN" sz="2200" dirty="0" smtClean="0"/>
          </a:p>
          <a:p>
            <a:r>
              <a:rPr lang="en-IN" sz="2200" dirty="0" smtClean="0"/>
              <a:t>P2P is built over many client machines</a:t>
            </a:r>
            <a:r>
              <a:rPr lang="en-IN" sz="2200" dirty="0"/>
              <a:t> </a:t>
            </a:r>
            <a:r>
              <a:rPr lang="en-IN" sz="2200" dirty="0" smtClean="0"/>
              <a:t>and </a:t>
            </a:r>
            <a:r>
              <a:rPr lang="en-IN" sz="2200" b="1" u="sng" dirty="0" smtClean="0"/>
              <a:t>are globally distributed in nature.</a:t>
            </a:r>
          </a:p>
          <a:p>
            <a:endParaRPr lang="en-IN" sz="2200" dirty="0" smtClean="0"/>
          </a:p>
          <a:p>
            <a:r>
              <a:rPr lang="en-IN" sz="2200" dirty="0" smtClean="0"/>
              <a:t>P2P,Cloud computing and Web Services platforms are more focussed on HTC applications.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38C7-1677-4AD2-9831-7F096B113824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92488" cy="420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980728"/>
            <a:ext cx="8229600" cy="4525963"/>
          </a:xfrm>
        </p:spPr>
        <p:txBody>
          <a:bodyPr/>
          <a:lstStyle/>
          <a:p>
            <a:r>
              <a:rPr lang="en-IN" sz="2400" b="1" u="sng" dirty="0" smtClean="0"/>
              <a:t>Clustering and P2P lead to development of Computational and data grids.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200800" cy="420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1DA2-4654-41CD-A26A-97714B9E78C5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4038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Compute </a:t>
            </a:r>
            <a:r>
              <a:rPr lang="en-IN" sz="2000" b="1" dirty="0"/>
              <a:t>grid </a:t>
            </a:r>
          </a:p>
          <a:p>
            <a:r>
              <a:rPr lang="en-IN" sz="2000" dirty="0" smtClean="0"/>
              <a:t>Compute </a:t>
            </a:r>
            <a:r>
              <a:rPr lang="en-IN" sz="2000" dirty="0"/>
              <a:t>grids allow you to take a computation, optionally split it into multiple parts, and execute them on different grid nodes in parallel. </a:t>
            </a:r>
            <a:endParaRPr lang="en-IN" sz="2000" dirty="0" smtClean="0"/>
          </a:p>
          <a:p>
            <a:r>
              <a:rPr lang="en-IN" sz="2000" dirty="0" smtClean="0"/>
              <a:t>Computation </a:t>
            </a:r>
            <a:r>
              <a:rPr lang="en-IN" sz="2000" dirty="0"/>
              <a:t>will perform faster as it now can use resources from all grid nodes in parallel. </a:t>
            </a:r>
            <a:endParaRPr lang="en-IN" sz="2000" dirty="0" smtClean="0"/>
          </a:p>
          <a:p>
            <a:r>
              <a:rPr lang="en-IN" sz="2000" dirty="0"/>
              <a:t>Features include-</a:t>
            </a:r>
          </a:p>
          <a:p>
            <a:pPr lvl="1"/>
            <a:r>
              <a:rPr lang="en-IN" sz="1600" b="1" dirty="0" smtClean="0"/>
              <a:t>load balancing</a:t>
            </a:r>
          </a:p>
          <a:p>
            <a:pPr lvl="1"/>
            <a:r>
              <a:rPr lang="en-IN" sz="1600" b="1" dirty="0" smtClean="0"/>
              <a:t>fail-over</a:t>
            </a:r>
          </a:p>
          <a:p>
            <a:pPr lvl="1"/>
            <a:r>
              <a:rPr lang="en-IN" sz="1600" b="1" dirty="0"/>
              <a:t>grid </a:t>
            </a:r>
            <a:r>
              <a:rPr lang="en-IN" sz="1600" b="1" dirty="0" smtClean="0"/>
              <a:t>events</a:t>
            </a:r>
          </a:p>
          <a:p>
            <a:pPr lvl="1"/>
            <a:r>
              <a:rPr lang="en-IN" sz="1600" b="1" dirty="0"/>
              <a:t>node metrics</a:t>
            </a:r>
            <a:endParaRPr lang="en-IN" sz="1600" dirty="0" smtClean="0"/>
          </a:p>
          <a:p>
            <a:endParaRPr lang="en-IN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332656"/>
            <a:ext cx="4038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Data grid </a:t>
            </a:r>
          </a:p>
          <a:p>
            <a:r>
              <a:rPr lang="en-IN" sz="2000" dirty="0"/>
              <a:t>Data grids allow you to distribute your data across the grid.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main goal of data grid is to provide as much data as possible from memory on every grid node and to ensure data coherency. </a:t>
            </a:r>
          </a:p>
          <a:p>
            <a:r>
              <a:rPr lang="en-IN" sz="2000" dirty="0"/>
              <a:t>Features include-</a:t>
            </a:r>
          </a:p>
          <a:p>
            <a:pPr lvl="1"/>
            <a:r>
              <a:rPr lang="en-IN" sz="1600" b="1" dirty="0"/>
              <a:t>data replication</a:t>
            </a:r>
          </a:p>
          <a:p>
            <a:pPr lvl="1"/>
            <a:r>
              <a:rPr lang="en-IN" sz="1600" b="1" dirty="0"/>
              <a:t>data backups</a:t>
            </a:r>
          </a:p>
          <a:p>
            <a:pPr lvl="1"/>
            <a:r>
              <a:rPr lang="en-IN" sz="1600" b="1" dirty="0"/>
              <a:t>data affinity/partitioning</a:t>
            </a:r>
            <a:endParaRPr lang="en-IN" sz="16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4BDC-B31B-479C-8DC4-E9B87F9D339C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Shweta</a:t>
            </a:r>
            <a:r>
              <a:rPr lang="en-IN" dirty="0" smtClean="0"/>
              <a:t> </a:t>
            </a:r>
            <a:r>
              <a:rPr lang="en-IN" dirty="0" err="1" smtClean="0"/>
              <a:t>Dhawan</a:t>
            </a:r>
            <a:r>
              <a:rPr lang="en-IN" dirty="0" smtClean="0"/>
              <a:t> </a:t>
            </a:r>
            <a:r>
              <a:rPr lang="en-IN" dirty="0" err="1" smtClean="0"/>
              <a:t>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is Grid Computing Used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All </a:t>
            </a:r>
            <a:r>
              <a:rPr lang="en-IN" sz="2400" dirty="0"/>
              <a:t>computing resources do not have to work on the same specific task, but can work on sub-tasks that collectively make up the end goal. </a:t>
            </a:r>
          </a:p>
          <a:p>
            <a:r>
              <a:rPr lang="en-IN" sz="2400" b="1" u="sng" dirty="0" smtClean="0"/>
              <a:t>For example,</a:t>
            </a:r>
          </a:p>
          <a:p>
            <a:r>
              <a:rPr lang="en-IN" sz="2400" b="1" u="sng" dirty="0" smtClean="0"/>
              <a:t>A </a:t>
            </a:r>
            <a:r>
              <a:rPr lang="en-IN" sz="2400" b="1" u="sng" dirty="0"/>
              <a:t>research team might </a:t>
            </a:r>
            <a:r>
              <a:rPr lang="en-IN" sz="2400" b="1" u="sng" dirty="0" err="1"/>
              <a:t>analyze</a:t>
            </a:r>
            <a:r>
              <a:rPr lang="en-IN" sz="2400" b="1" u="sng" dirty="0"/>
              <a:t> weather patterns in the North Atlantic region, </a:t>
            </a:r>
            <a:endParaRPr lang="en-IN" sz="2400" b="1" u="sng" dirty="0" smtClean="0"/>
          </a:p>
          <a:p>
            <a:r>
              <a:rPr lang="en-IN" sz="2400" b="1" u="sng" dirty="0" smtClean="0"/>
              <a:t>Another </a:t>
            </a:r>
            <a:r>
              <a:rPr lang="en-IN" sz="2400" b="1" u="sng" dirty="0"/>
              <a:t>team </a:t>
            </a:r>
            <a:r>
              <a:rPr lang="en-IN" sz="2400" b="1" u="sng" dirty="0" err="1"/>
              <a:t>analyzes</a:t>
            </a:r>
            <a:r>
              <a:rPr lang="en-IN" sz="2400" b="1" u="sng" dirty="0"/>
              <a:t> the south Atlantic region, </a:t>
            </a:r>
            <a:endParaRPr lang="en-IN" sz="2400" b="1" u="sng" dirty="0" smtClean="0"/>
          </a:p>
          <a:p>
            <a:r>
              <a:rPr lang="en-IN" sz="2400" b="1" u="sng" dirty="0" smtClean="0"/>
              <a:t>Both </a:t>
            </a:r>
            <a:r>
              <a:rPr lang="en-IN" sz="2400" b="1" u="sng" dirty="0"/>
              <a:t>results can be combined to deliver a complete picture of Atlantic weather patterns.</a:t>
            </a:r>
          </a:p>
          <a:p>
            <a:endParaRPr lang="en-IN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A76F-53D5-4A74-9D01-1F9F63687E35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is Grid Computing Used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Grid </a:t>
            </a:r>
            <a:r>
              <a:rPr lang="en-IN" sz="2400" dirty="0"/>
              <a:t>computing is especially useful when </a:t>
            </a:r>
            <a:endParaRPr lang="en-IN" sz="2400" dirty="0" smtClean="0"/>
          </a:p>
          <a:p>
            <a:pPr lvl="1"/>
            <a:r>
              <a:rPr lang="en-IN" sz="2400" dirty="0" smtClean="0"/>
              <a:t>different </a:t>
            </a:r>
            <a:r>
              <a:rPr lang="en-IN" sz="2400" dirty="0"/>
              <a:t>subject matter experts need to collaborate on a project but </a:t>
            </a:r>
            <a:endParaRPr lang="en-IN" sz="2400" dirty="0" smtClean="0"/>
          </a:p>
          <a:p>
            <a:pPr lvl="1"/>
            <a:r>
              <a:rPr lang="en-IN" sz="2400" dirty="0" smtClean="0"/>
              <a:t>do </a:t>
            </a:r>
            <a:r>
              <a:rPr lang="en-IN" sz="2400" dirty="0"/>
              <a:t>not necessarily have the means to immediately share data and computing resources in a single site.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By </a:t>
            </a:r>
            <a:r>
              <a:rPr lang="en-IN" sz="2400" dirty="0"/>
              <a:t>joining forces despite the geographical distance,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distributed teams are able to leverage their own resources that contribute to a bigger effort.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B214-8CA9-4C1A-B863-9D468B23615A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1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3 New Computing Paradigms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Internet </a:t>
            </a:r>
            <a:r>
              <a:rPr lang="en-IN" sz="2400" dirty="0" smtClean="0"/>
              <a:t>Clouds</a:t>
            </a:r>
          </a:p>
          <a:p>
            <a:r>
              <a:rPr lang="en-IN" sz="2400" dirty="0"/>
              <a:t>Internet of things(IOT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Web 2.0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A46C-6F76-41AE-8541-7EBED0B98913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92488" cy="420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7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3 New Computing Paradigms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maturity of </a:t>
            </a:r>
            <a:r>
              <a:rPr lang="en-IN" sz="2400" dirty="0" smtClean="0">
                <a:solidFill>
                  <a:schemeClr val="accent1"/>
                </a:solidFill>
              </a:rPr>
              <a:t>Radio frequency Identification(RFID), Global Positioning System(GPS) and sensor technologies </a:t>
            </a:r>
            <a:r>
              <a:rPr lang="en-IN" sz="2400" dirty="0" smtClean="0"/>
              <a:t>has triggered the development of the </a:t>
            </a:r>
            <a:r>
              <a:rPr lang="en-IN" sz="2400" dirty="0" smtClean="0">
                <a:solidFill>
                  <a:schemeClr val="accent1"/>
                </a:solidFill>
              </a:rPr>
              <a:t>Internet of things(IOT)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With the Introduction of </a:t>
            </a:r>
            <a:r>
              <a:rPr lang="en-IN" sz="2400" dirty="0" smtClean="0">
                <a:solidFill>
                  <a:schemeClr val="accent1"/>
                </a:solidFill>
              </a:rPr>
              <a:t>SOA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chemeClr val="accent1"/>
                </a:solidFill>
              </a:rPr>
              <a:t>Web Services </a:t>
            </a:r>
            <a:r>
              <a:rPr lang="en-IN" sz="2400" dirty="0" smtClean="0"/>
              <a:t>became available.</a:t>
            </a:r>
          </a:p>
          <a:p>
            <a:endParaRPr lang="en-IN" sz="2400" dirty="0" smtClean="0"/>
          </a:p>
          <a:p>
            <a:r>
              <a:rPr lang="en-IN" sz="2400" dirty="0" smtClean="0"/>
              <a:t>Advances in </a:t>
            </a:r>
            <a:r>
              <a:rPr lang="en-IN" sz="2400" dirty="0" smtClean="0">
                <a:solidFill>
                  <a:schemeClr val="accent1"/>
                </a:solidFill>
              </a:rPr>
              <a:t>Virtualization</a:t>
            </a:r>
            <a:r>
              <a:rPr lang="en-IN" sz="2400" dirty="0" smtClean="0"/>
              <a:t> led to the growth of Internet </a:t>
            </a:r>
            <a:r>
              <a:rPr lang="en-IN" sz="2400" dirty="0" smtClean="0">
                <a:solidFill>
                  <a:schemeClr val="accent1"/>
                </a:solidFill>
              </a:rPr>
              <a:t>Clouds</a:t>
            </a:r>
            <a:r>
              <a:rPr lang="en-IN" sz="2400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997B-4FE7-46F9-8879-533798ACFDFB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 dirty="0"/>
          </a:p>
        </p:txBody>
      </p:sp>
      <p:sp>
        <p:nvSpPr>
          <p:cNvPr id="6" name="Curved Down Arrow 5"/>
          <p:cNvSpPr/>
          <p:nvPr/>
        </p:nvSpPr>
        <p:spPr>
          <a:xfrm rot="1376542">
            <a:off x="4966885" y="1118228"/>
            <a:ext cx="3085561" cy="8049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4211960" y="3501008"/>
            <a:ext cx="720080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3982892">
            <a:off x="2079809" y="4866504"/>
            <a:ext cx="474300" cy="10302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Computing platforms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Development of a cloud computing application happens by </a:t>
            </a:r>
            <a:r>
              <a:rPr lang="en-US" sz="2400" b="1" dirty="0"/>
              <a:t>leveraging platforms and </a:t>
            </a:r>
            <a:r>
              <a:rPr lang="en-US" sz="2400" b="1" dirty="0" smtClean="0"/>
              <a:t>frameworks that </a:t>
            </a:r>
            <a:r>
              <a:rPr lang="en-US" sz="2400" b="1" dirty="0"/>
              <a:t>provide different types of services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Web Services (AWS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Amazon </a:t>
            </a:r>
            <a:r>
              <a:rPr lang="en-IN" dirty="0"/>
              <a:t>has been </a:t>
            </a:r>
            <a:r>
              <a:rPr lang="en-IN" dirty="0">
                <a:solidFill>
                  <a:schemeClr val="accent1"/>
                </a:solidFill>
              </a:rPr>
              <a:t>a </a:t>
            </a:r>
            <a:r>
              <a:rPr lang="en-IN" dirty="0" smtClean="0">
                <a:solidFill>
                  <a:schemeClr val="accent1"/>
                </a:solidFill>
              </a:rPr>
              <a:t>leader in </a:t>
            </a:r>
            <a:r>
              <a:rPr lang="en-IN" dirty="0">
                <a:solidFill>
                  <a:schemeClr val="accent1"/>
                </a:solidFill>
              </a:rPr>
              <a:t>providing public cloud services (http://aws.amazon.com/). 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dirty="0" smtClean="0"/>
              <a:t>Amazon </a:t>
            </a:r>
            <a:r>
              <a:rPr lang="en-IN" dirty="0"/>
              <a:t>applies the </a:t>
            </a:r>
            <a:r>
              <a:rPr lang="en-IN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IaaS</a:t>
            </a:r>
            <a:r>
              <a:rPr lang="en-I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in </a:t>
            </a:r>
            <a:r>
              <a:rPr lang="en-IN" dirty="0" smtClean="0"/>
              <a:t>providing its </a:t>
            </a:r>
            <a:r>
              <a:rPr lang="en-IN" dirty="0"/>
              <a:t>services.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2CBB-818B-4C4A-BF5D-2A3F50EC7AB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web services (AWS)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Amazon web services (AWS) AWS offers comprehensive cloud </a:t>
            </a:r>
            <a:r>
              <a:rPr lang="en-US" sz="2400" dirty="0" err="1"/>
              <a:t>IaaS</a:t>
            </a:r>
            <a:r>
              <a:rPr lang="en-US" sz="2400" dirty="0"/>
              <a:t> services ranging from virtual </a:t>
            </a:r>
            <a:endParaRPr lang="en-US" sz="2400" dirty="0" smtClean="0"/>
          </a:p>
          <a:p>
            <a:pPr lvl="1"/>
            <a:r>
              <a:rPr lang="en-US" sz="2400" dirty="0" smtClean="0"/>
              <a:t>compute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storage</a:t>
            </a:r>
            <a:r>
              <a:rPr lang="en-US" sz="2400" dirty="0"/>
              <a:t>, and </a:t>
            </a:r>
            <a:endParaRPr lang="en-US" sz="2400" dirty="0" smtClean="0"/>
          </a:p>
          <a:p>
            <a:pPr lvl="1"/>
            <a:r>
              <a:rPr lang="en-US" sz="2400" dirty="0" smtClean="0"/>
              <a:t>networking </a:t>
            </a:r>
            <a:r>
              <a:rPr lang="en-US" sz="2400" dirty="0"/>
              <a:t>to complete computing stacks.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Essential Characteristics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Measured </a:t>
            </a:r>
            <a:r>
              <a:rPr lang="en-IN" sz="2400" b="1" dirty="0"/>
              <a:t>Service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Cloud </a:t>
            </a:r>
            <a:r>
              <a:rPr lang="en-IN" sz="2400" dirty="0"/>
              <a:t>systems automatically control and optimize resource use by leveraging a </a:t>
            </a:r>
            <a:r>
              <a:rPr lang="en-IN" sz="2400" u="sng" dirty="0"/>
              <a:t>metering capability at some level of abstraction appropriate to the type of service </a:t>
            </a:r>
            <a:r>
              <a:rPr lang="en-IN" sz="2400" u="sng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u="sng" dirty="0" smtClean="0"/>
              <a:t>Resource </a:t>
            </a:r>
            <a:r>
              <a:rPr lang="en-IN" sz="2400" u="sng" dirty="0"/>
              <a:t>usage can be </a:t>
            </a:r>
            <a:r>
              <a:rPr lang="en-IN" sz="2400" u="sng" dirty="0" smtClean="0"/>
              <a:t> monitored</a:t>
            </a:r>
            <a:r>
              <a:rPr lang="en-IN" sz="2400" u="sng" dirty="0"/>
              <a:t>, controlled, and reported, </a:t>
            </a:r>
            <a:r>
              <a:rPr lang="en-IN" sz="2400" dirty="0"/>
              <a:t>providing transparency for both the provider and consumer of the utilized service.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23A-B2E8-424E-8450-503C3E3F9EF7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Amazon Web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208912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3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web services (AWS)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AWS </a:t>
            </a:r>
            <a:r>
              <a:rPr lang="en-US" sz="2400" dirty="0"/>
              <a:t>is mostly known for its compute and </a:t>
            </a:r>
            <a:r>
              <a:rPr lang="en-US" sz="2400" dirty="0" smtClean="0"/>
              <a:t>storage-on demand </a:t>
            </a:r>
            <a:r>
              <a:rPr lang="en-US" sz="2400" dirty="0"/>
              <a:t>services, namely </a:t>
            </a:r>
            <a:endParaRPr lang="en-US" sz="2400" dirty="0" smtClean="0"/>
          </a:p>
          <a:p>
            <a:pPr lvl="1"/>
            <a:r>
              <a:rPr lang="en-US" sz="2400" dirty="0" smtClean="0"/>
              <a:t>Elastic </a:t>
            </a:r>
            <a:r>
              <a:rPr lang="en-US" sz="2400" dirty="0"/>
              <a:t>Compute Cloud (EC2) and </a:t>
            </a:r>
            <a:endParaRPr lang="en-US" sz="2400" dirty="0" smtClean="0"/>
          </a:p>
          <a:p>
            <a:pPr lvl="1"/>
            <a:r>
              <a:rPr lang="en-US" sz="2400" dirty="0" smtClean="0"/>
              <a:t>Simple </a:t>
            </a:r>
            <a:r>
              <a:rPr lang="en-US" sz="2400" dirty="0"/>
              <a:t>Storage </a:t>
            </a:r>
            <a:r>
              <a:rPr lang="en-US" sz="2400" dirty="0" smtClean="0"/>
              <a:t>Service (S3)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Offerings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31255" r="9612" b="27122"/>
          <a:stretch>
            <a:fillRect/>
          </a:stretch>
        </p:blipFill>
        <p:spPr bwMode="auto">
          <a:xfrm>
            <a:off x="215900" y="1864643"/>
            <a:ext cx="8785225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317-6B0A-44AC-91BF-6996C88F091F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EC2 (Elastic Compute Cloud)</a:t>
            </a:r>
            <a:r>
              <a:rPr lang="en-IN" sz="2400" dirty="0" smtClean="0"/>
              <a:t> provides </a:t>
            </a:r>
            <a:r>
              <a:rPr lang="en-IN" sz="2400" dirty="0"/>
              <a:t>the virtualized platforms to the </a:t>
            </a:r>
            <a:r>
              <a:rPr lang="en-IN" sz="2400" dirty="0">
                <a:solidFill>
                  <a:schemeClr val="accent1"/>
                </a:solidFill>
              </a:rPr>
              <a:t>host VMs </a:t>
            </a:r>
            <a:r>
              <a:rPr lang="en-IN" sz="2400" dirty="0"/>
              <a:t>where the cloud application can run. </a:t>
            </a:r>
            <a:endParaRPr lang="en-IN" sz="2400" dirty="0" smtClean="0"/>
          </a:p>
          <a:p>
            <a:r>
              <a:rPr lang="en-IN" sz="2400" dirty="0" smtClean="0">
                <a:solidFill>
                  <a:schemeClr val="accent1"/>
                </a:solidFill>
              </a:rPr>
              <a:t>S3 </a:t>
            </a:r>
            <a:r>
              <a:rPr lang="en-IN" sz="2400" dirty="0">
                <a:solidFill>
                  <a:schemeClr val="accent1"/>
                </a:solidFill>
              </a:rPr>
              <a:t>(Simple Storage Service) </a:t>
            </a:r>
            <a:r>
              <a:rPr lang="en-IN" sz="2400" dirty="0"/>
              <a:t>provides the </a:t>
            </a:r>
            <a:r>
              <a:rPr lang="en-IN" sz="2400" dirty="0">
                <a:solidFill>
                  <a:schemeClr val="accent1"/>
                </a:solidFill>
              </a:rPr>
              <a:t>object-oriented storage service for users. 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EBS (Elastic Block Service) </a:t>
            </a:r>
            <a:r>
              <a:rPr lang="en-IN" sz="2400" dirty="0"/>
              <a:t>provides the </a:t>
            </a:r>
            <a:r>
              <a:rPr lang="en-IN" sz="2400" dirty="0">
                <a:solidFill>
                  <a:schemeClr val="accent1"/>
                </a:solidFill>
              </a:rPr>
              <a:t>block </a:t>
            </a:r>
            <a:r>
              <a:rPr lang="en-IN" sz="2400" dirty="0" smtClean="0">
                <a:solidFill>
                  <a:schemeClr val="accent1"/>
                </a:solidFill>
              </a:rPr>
              <a:t>storage interface </a:t>
            </a:r>
            <a:r>
              <a:rPr lang="en-IN" sz="2400" dirty="0"/>
              <a:t>which can be used to support traditional applications.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8509-58E0-416B-884F-E8C450DC05D3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Google App Engine (GAE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Google’s </a:t>
            </a:r>
            <a:r>
              <a:rPr lang="en-IN" sz="2400" dirty="0"/>
              <a:t>App Engine (</a:t>
            </a:r>
            <a:r>
              <a:rPr lang="en-IN" sz="2400" dirty="0" smtClean="0"/>
              <a:t>GAE) </a:t>
            </a:r>
            <a:r>
              <a:rPr lang="en-IN" sz="2400" dirty="0"/>
              <a:t>offers </a:t>
            </a:r>
            <a:r>
              <a:rPr lang="en-IN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24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en-IN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 </a:t>
            </a:r>
            <a:r>
              <a:rPr lang="en-IN" sz="2400" dirty="0"/>
              <a:t>supporting various cloud and web applications.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81C-5E48-464F-96FA-6B51A2E60FF3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Google App Engine (GAE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Google App Engine (often referred to as GAE or simply App Engine) is a cloud computing </a:t>
            </a:r>
            <a:r>
              <a:rPr lang="en-US" sz="2400" b="1" dirty="0"/>
              <a:t>platform as a service for developing and hosting web applications in Google-managed data centers. </a:t>
            </a:r>
            <a:endParaRPr lang="en-US" sz="2400" b="1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 algn="r">
              <a:buNone/>
            </a:pPr>
            <a:r>
              <a:rPr lang="en-US" sz="2400" b="1" dirty="0" smtClean="0"/>
              <a:t>-Definition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81C-5E48-464F-96FA-6B51A2E60FF3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</a:t>
            </a:r>
            <a:r>
              <a:rPr lang="en-IN" dirty="0" err="1"/>
              <a:t>AppEngine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AppEngine</a:t>
            </a:r>
            <a:r>
              <a:rPr lang="en-US" sz="2400" dirty="0"/>
              <a:t> provides both a secure execution environment and a </a:t>
            </a:r>
            <a:r>
              <a:rPr lang="en-US" sz="2400" dirty="0" smtClean="0"/>
              <a:t>collection </a:t>
            </a:r>
            <a:r>
              <a:rPr lang="en-US" sz="2400" dirty="0"/>
              <a:t>of services that simplify the development of scalable and high-performance Web </a:t>
            </a:r>
            <a:r>
              <a:rPr lang="en-US" sz="2400" dirty="0" smtClean="0"/>
              <a:t>applications.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languages currently supported are Python, Java, and Go.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Google App Engine (GAE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Google has hundreds of data </a:t>
            </a:r>
            <a:r>
              <a:rPr lang="en-IN" sz="2400" dirty="0" err="1"/>
              <a:t>centers</a:t>
            </a:r>
            <a:r>
              <a:rPr lang="en-IN" sz="2400" dirty="0"/>
              <a:t> and has installed more than </a:t>
            </a:r>
            <a:r>
              <a:rPr lang="en-IN" sz="2400" dirty="0">
                <a:solidFill>
                  <a:schemeClr val="accent1"/>
                </a:solidFill>
              </a:rPr>
              <a:t>460,000 servers worldwide</a:t>
            </a:r>
            <a:r>
              <a:rPr lang="en-IN" sz="2400" dirty="0"/>
              <a:t>.</a:t>
            </a:r>
          </a:p>
          <a:p>
            <a:r>
              <a:rPr lang="en-IN" sz="2400" u="sng" dirty="0"/>
              <a:t>For example, </a:t>
            </a:r>
            <a:r>
              <a:rPr lang="en-IN" sz="2400" u="sng" dirty="0">
                <a:solidFill>
                  <a:schemeClr val="accent1"/>
                </a:solidFill>
              </a:rPr>
              <a:t>200 Google data </a:t>
            </a:r>
            <a:r>
              <a:rPr lang="en-IN" sz="2400" u="sng" dirty="0" err="1">
                <a:solidFill>
                  <a:schemeClr val="accent1"/>
                </a:solidFill>
              </a:rPr>
              <a:t>centers</a:t>
            </a:r>
            <a:r>
              <a:rPr lang="en-IN" sz="2400" u="sng" dirty="0">
                <a:solidFill>
                  <a:schemeClr val="accent1"/>
                </a:solidFill>
              </a:rPr>
              <a:t> </a:t>
            </a:r>
            <a:r>
              <a:rPr lang="en-IN" sz="2400" u="sng" dirty="0"/>
              <a:t>are used at </a:t>
            </a:r>
            <a:r>
              <a:rPr lang="en-IN" sz="2400" u="sng" dirty="0">
                <a:solidFill>
                  <a:schemeClr val="accent1"/>
                </a:solidFill>
              </a:rPr>
              <a:t>one time</a:t>
            </a:r>
            <a:r>
              <a:rPr lang="en-IN" sz="2400" u="sng" dirty="0"/>
              <a:t> for a number of cloud applications.</a:t>
            </a:r>
          </a:p>
          <a:p>
            <a:endParaRPr lang="en-IN" sz="2400" dirty="0" smtClean="0">
              <a:solidFill>
                <a:schemeClr val="accent1"/>
              </a:solidFill>
            </a:endParaRPr>
          </a:p>
          <a:p>
            <a:r>
              <a:rPr lang="en-IN" sz="2400" dirty="0" smtClean="0">
                <a:solidFill>
                  <a:schemeClr val="accent1"/>
                </a:solidFill>
              </a:rPr>
              <a:t>Data </a:t>
            </a:r>
            <a:r>
              <a:rPr lang="en-IN" sz="2400" dirty="0">
                <a:solidFill>
                  <a:schemeClr val="accent1"/>
                </a:solidFill>
              </a:rPr>
              <a:t>items </a:t>
            </a:r>
            <a:r>
              <a:rPr lang="en-IN" sz="2400" dirty="0"/>
              <a:t>are stored in </a:t>
            </a:r>
            <a:r>
              <a:rPr lang="en-IN" sz="2400" dirty="0">
                <a:solidFill>
                  <a:schemeClr val="accent1"/>
                </a:solidFill>
              </a:rPr>
              <a:t>text, images, and video </a:t>
            </a:r>
            <a:r>
              <a:rPr lang="en-IN" sz="2400" dirty="0"/>
              <a:t>and are </a:t>
            </a:r>
            <a:r>
              <a:rPr lang="en-IN" sz="2400" dirty="0">
                <a:solidFill>
                  <a:schemeClr val="accent1"/>
                </a:solidFill>
              </a:rPr>
              <a:t>replicated to tolerate faults or failures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Here </a:t>
            </a:r>
            <a:r>
              <a:rPr lang="en-IN" sz="2400" dirty="0"/>
              <a:t>we discuss Google’s App Engine (GAE) which offers </a:t>
            </a:r>
            <a:r>
              <a:rPr lang="en-IN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24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en-IN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 </a:t>
            </a:r>
            <a:r>
              <a:rPr lang="en-IN" sz="2400" dirty="0"/>
              <a:t>supporting various cloud and web applications.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81C-5E48-464F-96FA-6B51A2E60FF3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Functional Modules of </a:t>
            </a:r>
            <a:r>
              <a:rPr lang="en-IN" dirty="0" smtClean="0"/>
              <a:t>GAE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>
            <a:normAutofit/>
          </a:bodyPr>
          <a:lstStyle/>
          <a:p>
            <a:pPr lvl="1"/>
            <a:r>
              <a:rPr lang="en-IN" sz="2400" dirty="0" smtClean="0"/>
              <a:t>The </a:t>
            </a:r>
            <a:r>
              <a:rPr lang="en-IN" sz="2400" dirty="0">
                <a:solidFill>
                  <a:srgbClr val="FF0000"/>
                </a:solidFill>
              </a:rPr>
              <a:t>application runtime environment</a:t>
            </a:r>
            <a:r>
              <a:rPr lang="en-IN" sz="2400" dirty="0"/>
              <a:t> offers a </a:t>
            </a:r>
            <a:r>
              <a:rPr lang="en-IN" sz="2400" dirty="0">
                <a:solidFill>
                  <a:schemeClr val="accent1"/>
                </a:solidFill>
              </a:rPr>
              <a:t>platform </a:t>
            </a:r>
            <a:r>
              <a:rPr lang="en-IN" sz="2400" dirty="0"/>
              <a:t>for scalable </a:t>
            </a:r>
            <a:r>
              <a:rPr lang="en-IN" sz="2400" dirty="0">
                <a:solidFill>
                  <a:schemeClr val="accent1"/>
                </a:solidFill>
              </a:rPr>
              <a:t>web programming and execution.</a:t>
            </a:r>
            <a:r>
              <a:rPr lang="en-IN" sz="2400" dirty="0"/>
              <a:t> It supports </a:t>
            </a:r>
            <a:r>
              <a:rPr lang="en-IN" sz="2400" dirty="0">
                <a:solidFill>
                  <a:srgbClr val="FF0000"/>
                </a:solidFill>
              </a:rPr>
              <a:t>two development languages: Python and Java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EB-8C3E-4092-B2B2-BEB209DA396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9675-7638-4C9C-9A8D-D68E2E13A863}" type="slidenum">
              <a:rPr lang="en-IN" smtClean="0"/>
              <a:t>98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9"/>
            <a:ext cx="9144000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8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</a:t>
            </a:r>
            <a:r>
              <a:rPr lang="en-IN" dirty="0" err="1"/>
              <a:t>AppEngine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Developers </a:t>
            </a:r>
            <a:r>
              <a:rPr lang="en-US" sz="2400" dirty="0"/>
              <a:t>can build and test applications on their own machines using the </a:t>
            </a:r>
            <a:r>
              <a:rPr lang="en-US" sz="2400" dirty="0" err="1"/>
              <a:t>AppEngine</a:t>
            </a:r>
            <a:r>
              <a:rPr lang="en-US" sz="2400" dirty="0"/>
              <a:t> software development kit (SDK), </a:t>
            </a:r>
            <a:endParaRPr lang="en-US" sz="24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replicates the production runtime environment and </a:t>
            </a:r>
            <a:endParaRPr lang="en-US" sz="2400" dirty="0" smtClean="0"/>
          </a:p>
          <a:p>
            <a:pPr lvl="1"/>
            <a:r>
              <a:rPr lang="en-US" sz="2400" dirty="0" smtClean="0"/>
              <a:t>helps </a:t>
            </a:r>
            <a:r>
              <a:rPr lang="en-US" sz="2400" dirty="0"/>
              <a:t>test and profile applications. </a:t>
            </a:r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development is complete, developers can easily migrate their application to </a:t>
            </a:r>
            <a:r>
              <a:rPr lang="en-US" sz="2400" dirty="0" err="1"/>
              <a:t>AppEngine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set </a:t>
            </a:r>
            <a:r>
              <a:rPr lang="en-US" sz="2400" dirty="0"/>
              <a:t>quotas to contain the costs generated, and </a:t>
            </a:r>
            <a:endParaRPr lang="en-US" sz="2400" dirty="0" smtClean="0"/>
          </a:p>
          <a:p>
            <a:pPr lvl="1"/>
            <a:r>
              <a:rPr lang="en-US" sz="2400" dirty="0" smtClean="0"/>
              <a:t>make </a:t>
            </a:r>
            <a:r>
              <a:rPr lang="en-US" sz="2400" dirty="0"/>
              <a:t>the application </a:t>
            </a:r>
            <a:r>
              <a:rPr lang="en-US" sz="2400" dirty="0" smtClean="0"/>
              <a:t>available </a:t>
            </a:r>
            <a:r>
              <a:rPr lang="en-US" sz="2400" dirty="0"/>
              <a:t>to the world. </a:t>
            </a:r>
            <a:endParaRPr lang="en-US" sz="2400" dirty="0" smtClean="0"/>
          </a:p>
          <a:p>
            <a:pPr lvl="1"/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0F-48CB-403C-8E8E-3A8000463A2D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7740-B559-4535-AC76-0DCAD392FE94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6346</Words>
  <Application>Microsoft Office PowerPoint</Application>
  <PresentationFormat>On-screen Show (4:3)</PresentationFormat>
  <Paragraphs>1040</Paragraphs>
  <Slides>127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Office Theme</vt:lpstr>
      <vt:lpstr>Cloud Computing </vt:lpstr>
      <vt:lpstr>PowerPoint Presentation</vt:lpstr>
      <vt:lpstr>PowerPoint Presentation</vt:lpstr>
      <vt:lpstr>NIST Cloud Definition – Pictorial representation </vt:lpstr>
      <vt:lpstr>Cloud Computing (Definition)</vt:lpstr>
      <vt:lpstr>Essential Characteristics </vt:lpstr>
      <vt:lpstr>Essential Characteristics </vt:lpstr>
      <vt:lpstr>Essential Characteristics </vt:lpstr>
      <vt:lpstr>Essential Characteristics </vt:lpstr>
      <vt:lpstr>Essential Characteristics </vt:lpstr>
      <vt:lpstr>PowerPoint Presentation</vt:lpstr>
      <vt:lpstr>Cost Model</vt:lpstr>
      <vt:lpstr>Traditional Cost Model</vt:lpstr>
      <vt:lpstr>Cloud Computing Cost Model</vt:lpstr>
      <vt:lpstr>The Next Revolution in IT -Cloud Computing  Cloud Ecosystem</vt:lpstr>
      <vt:lpstr>Cloud Design Objectives</vt:lpstr>
      <vt:lpstr>Cloud Design Objectives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 Disadvantages of Cloud Computing  </vt:lpstr>
      <vt:lpstr> Disadvantages of Cloud Computing  </vt:lpstr>
      <vt:lpstr>Disadvantages of Cloud Computing </vt:lpstr>
      <vt:lpstr>Disadvantages of Cloud Computing </vt:lpstr>
      <vt:lpstr>Disadvantages of Cloud Computing </vt:lpstr>
      <vt:lpstr>Disadvantages of Cloud Computing </vt:lpstr>
      <vt:lpstr>Cloud Computing Challenges:  Dealing with too many issues (Courtesy of R. Buyya)</vt:lpstr>
      <vt:lpstr> Service Models (XaaS) </vt:lpstr>
      <vt:lpstr>Service Models (XaaS) </vt:lpstr>
      <vt:lpstr>Service Models (XaaS) </vt:lpstr>
      <vt:lpstr>PowerPoint Presentation</vt:lpstr>
      <vt:lpstr>Service Models (XaaS) </vt:lpstr>
      <vt:lpstr>Simplified description of cloud service models </vt:lpstr>
      <vt:lpstr>Software as a Service  </vt:lpstr>
      <vt:lpstr>Applications where SaaS is used </vt:lpstr>
      <vt:lpstr>Applications where SaaS may not be the best option </vt:lpstr>
      <vt:lpstr>Platform as a Service  </vt:lpstr>
      <vt:lpstr>Platform as a Service  </vt:lpstr>
      <vt:lpstr>Scenarios where PaaS is used </vt:lpstr>
      <vt:lpstr>Scenarios where PaaS is used </vt:lpstr>
      <vt:lpstr>Scenarios where PaaS is not ideal </vt:lpstr>
      <vt:lpstr>Infrastructure as a Service </vt:lpstr>
      <vt:lpstr>Scenarios where IaaS makes sense </vt:lpstr>
      <vt:lpstr>Scenarios where IaaS makes sense </vt:lpstr>
      <vt:lpstr>Scenarios where IaaS may not be the best option </vt:lpstr>
      <vt:lpstr>SaaS providers</vt:lpstr>
      <vt:lpstr>Feature comparison of PaaS providers </vt:lpstr>
      <vt:lpstr>Feature comparison of IaaS providers </vt:lpstr>
      <vt:lpstr>Deployment Models</vt:lpstr>
      <vt:lpstr>Public Cloud  </vt:lpstr>
      <vt:lpstr>Public Cloud  </vt:lpstr>
      <vt:lpstr>Public Cloud  </vt:lpstr>
      <vt:lpstr>Public Cloud </vt:lpstr>
      <vt:lpstr>Private Cloud  </vt:lpstr>
      <vt:lpstr>Private Cloud </vt:lpstr>
      <vt:lpstr>Private Cloud </vt:lpstr>
      <vt:lpstr>Private Cloud </vt:lpstr>
      <vt:lpstr>Community Cloud  </vt:lpstr>
      <vt:lpstr>Community Cloud </vt:lpstr>
      <vt:lpstr>Community Cloud </vt:lpstr>
      <vt:lpstr>Community Cloud </vt:lpstr>
      <vt:lpstr>Hybrid Cloud </vt:lpstr>
      <vt:lpstr>Hybrid Cloud </vt:lpstr>
      <vt:lpstr>Cloud Bursting for Load balancing</vt:lpstr>
      <vt:lpstr>Hybrid Cloud </vt:lpstr>
      <vt:lpstr>Hybrid Cloud </vt:lpstr>
      <vt:lpstr>PowerPoint Presentation</vt:lpstr>
      <vt:lpstr>PowerPoint Presentation</vt:lpstr>
      <vt:lpstr>Types of Cloud (Deployment Models) </vt:lpstr>
      <vt:lpstr>Evolutionary trend</vt:lpstr>
      <vt:lpstr>HPC</vt:lpstr>
      <vt:lpstr>PowerPoint Presentation</vt:lpstr>
      <vt:lpstr>HTC</vt:lpstr>
      <vt:lpstr>HPC vs HTC</vt:lpstr>
      <vt:lpstr>On HPC Side- </vt:lpstr>
      <vt:lpstr>On HPC Side- </vt:lpstr>
      <vt:lpstr>On HTC Side-</vt:lpstr>
      <vt:lpstr>PowerPoint Presentation</vt:lpstr>
      <vt:lpstr>PowerPoint Presentation</vt:lpstr>
      <vt:lpstr>How is Grid Computing Used?</vt:lpstr>
      <vt:lpstr>How is Grid Computing Used?</vt:lpstr>
      <vt:lpstr>3 New Computing Paradigms</vt:lpstr>
      <vt:lpstr>3 New Computing Paradigms</vt:lpstr>
      <vt:lpstr>Computing platforms and technologies</vt:lpstr>
      <vt:lpstr>Amazon Web Services (AWS)</vt:lpstr>
      <vt:lpstr>Amazon web services (AWS)</vt:lpstr>
      <vt:lpstr>Amazon Web Services</vt:lpstr>
      <vt:lpstr>Amazon web services (AWS)</vt:lpstr>
      <vt:lpstr>AWS Offerings</vt:lpstr>
      <vt:lpstr>AWS</vt:lpstr>
      <vt:lpstr>Google App Engine (GAE)</vt:lpstr>
      <vt:lpstr>Google App Engine (GAE)</vt:lpstr>
      <vt:lpstr>Google AppEngine</vt:lpstr>
      <vt:lpstr>Google App Engine (GAE)</vt:lpstr>
      <vt:lpstr>Functional Modules of GAE</vt:lpstr>
      <vt:lpstr>Google AppEngine</vt:lpstr>
      <vt:lpstr>Microsoft Azure</vt:lpstr>
      <vt:lpstr>Microsoft Azure</vt:lpstr>
      <vt:lpstr>Microsoft Azure</vt:lpstr>
      <vt:lpstr>Microsoft Azure</vt:lpstr>
      <vt:lpstr>Parallel and Distributed Programming Models</vt:lpstr>
      <vt:lpstr>MapReduce</vt:lpstr>
      <vt:lpstr>MapReduce</vt:lpstr>
      <vt:lpstr>MapReduce Model </vt:lpstr>
      <vt:lpstr>MapReduce Model Contd… </vt:lpstr>
      <vt:lpstr>MapReduce Model Contd… </vt:lpstr>
      <vt:lpstr>MapReduce Model Contd… </vt:lpstr>
      <vt:lpstr>MapReduce Model Contd… </vt:lpstr>
      <vt:lpstr>MapReduce: Example </vt:lpstr>
      <vt:lpstr>MapReduce: Example?? </vt:lpstr>
      <vt:lpstr>Hadoop Library</vt:lpstr>
      <vt:lpstr>Hadoop Library</vt:lpstr>
      <vt:lpstr>Hadoop Library</vt:lpstr>
      <vt:lpstr>Hadoop Library</vt:lpstr>
      <vt:lpstr>Force.com</vt:lpstr>
      <vt:lpstr>PowerPoint Presentation</vt:lpstr>
      <vt:lpstr>Force.com</vt:lpstr>
      <vt:lpstr>SalesForce.com</vt:lpstr>
      <vt:lpstr>SalesForce.com</vt:lpstr>
      <vt:lpstr>SalesForce.com</vt:lpstr>
      <vt:lpstr>Manjrasoft Aneka</vt:lpstr>
      <vt:lpstr>PowerPoint Presentation</vt:lpstr>
      <vt:lpstr>Manjrasoft Aneka</vt:lpstr>
      <vt:lpstr>Manjrasoft Aneka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160</cp:revision>
  <dcterms:created xsi:type="dcterms:W3CDTF">2018-01-07T17:28:39Z</dcterms:created>
  <dcterms:modified xsi:type="dcterms:W3CDTF">2025-01-14T05:14:10Z</dcterms:modified>
</cp:coreProperties>
</file>