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87" r:id="rId3"/>
    <p:sldId id="297" r:id="rId4"/>
    <p:sldId id="296" r:id="rId5"/>
    <p:sldId id="258" r:id="rId6"/>
    <p:sldId id="259" r:id="rId7"/>
    <p:sldId id="260" r:id="rId8"/>
    <p:sldId id="261" r:id="rId9"/>
    <p:sldId id="290" r:id="rId10"/>
    <p:sldId id="291" r:id="rId11"/>
    <p:sldId id="292" r:id="rId12"/>
    <p:sldId id="293" r:id="rId13"/>
    <p:sldId id="294" r:id="rId14"/>
    <p:sldId id="262" r:id="rId15"/>
    <p:sldId id="285" r:id="rId16"/>
    <p:sldId id="263" r:id="rId17"/>
    <p:sldId id="264" r:id="rId18"/>
    <p:sldId id="286" r:id="rId19"/>
    <p:sldId id="269" r:id="rId20"/>
    <p:sldId id="270" r:id="rId21"/>
    <p:sldId id="289" r:id="rId22"/>
    <p:sldId id="271" r:id="rId23"/>
    <p:sldId id="272" r:id="rId24"/>
    <p:sldId id="273" r:id="rId25"/>
    <p:sldId id="274" r:id="rId26"/>
    <p:sldId id="275" r:id="rId27"/>
    <p:sldId id="276" r:id="rId28"/>
    <p:sldId id="277" r:id="rId29"/>
    <p:sldId id="295" r:id="rId30"/>
    <p:sldId id="278" r:id="rId31"/>
    <p:sldId id="279" r:id="rId32"/>
    <p:sldId id="280" r:id="rId33"/>
    <p:sldId id="281" r:id="rId34"/>
    <p:sldId id="282" r:id="rId35"/>
    <p:sldId id="283" r:id="rId36"/>
    <p:sldId id="28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1A6C18-46F9-42B1-8152-398A69D8C667}" type="datetimeFigureOut">
              <a:rPr lang="en-IN" smtClean="0"/>
              <a:t>19-04-2023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DBDE9A-0309-44D1-B157-4994456120CF}" type="slidenum">
              <a:rPr lang="en-IN" smtClean="0"/>
              <a:t>‹#›</a:t>
            </a:fld>
            <a:endParaRPr lang="en-IN"/>
          </a:p>
        </p:txBody>
      </p:sp>
    </p:spTree>
    <p:extLst>
      <p:ext uri="{BB962C8B-B14F-4D97-AF65-F5344CB8AC3E}">
        <p14:creationId xmlns:p14="http://schemas.microsoft.com/office/powerpoint/2010/main" val="251370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0CF763-598F-4434-975C-5139A6F7F3A4}"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195445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EC3923-E58D-46B7-B96F-FC4B6D8CEC57}"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189999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2887A0B-6F55-4AFD-B18A-4D25724749A1}"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313352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B0D0D4-07A6-47EE-A73D-D2085B926A06}"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5103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D1AE03-C1F6-4F7E-A2D4-DA17F5B7A31E}"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73760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4C7F75-7F55-4ADE-A015-C9A52F3198F7}" type="datetime1">
              <a:rPr lang="en-IN" smtClean="0"/>
              <a:t>19-04-2023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3484383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BA86C3-E137-44C6-BAF7-EEC236BA64A2}" type="datetime1">
              <a:rPr lang="en-IN" smtClean="0"/>
              <a:t>19-04-2023</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229168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E22DEC-0490-4DA4-B2CC-699DBF6A8261}" type="datetime1">
              <a:rPr lang="en-IN" smtClean="0"/>
              <a:t>19-04-2023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280811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6DC76-631F-4AD6-9DCF-2C17C7564DD3}" type="datetime1">
              <a:rPr lang="en-IN" smtClean="0"/>
              <a:t>19-04-2023</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177326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F816-A85C-4350-844F-6D7FA9767B2F}" type="datetime1">
              <a:rPr lang="en-IN" smtClean="0"/>
              <a:t>19-04-2023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304542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82EEA-30B4-4A28-8656-C3790FDF5737}" type="datetime1">
              <a:rPr lang="en-IN" smtClean="0"/>
              <a:t>19-04-2023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EA1BFE8F-3660-418B-A829-43CC6A39FCD6}" type="slidenum">
              <a:rPr lang="en-IN" smtClean="0"/>
              <a:t>‹#›</a:t>
            </a:fld>
            <a:endParaRPr lang="en-IN"/>
          </a:p>
        </p:txBody>
      </p:sp>
    </p:spTree>
    <p:extLst>
      <p:ext uri="{BB962C8B-B14F-4D97-AF65-F5344CB8AC3E}">
        <p14:creationId xmlns:p14="http://schemas.microsoft.com/office/powerpoint/2010/main" val="286823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DB584-6A0E-4AFD-A364-D0F2735679D8}" type="datetime1">
              <a:rPr lang="en-IN" smtClean="0"/>
              <a:t>19-04-2023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Prof. Shweta Dhawan Chachra</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1BFE8F-3660-418B-A829-43CC6A39FCD6}" type="slidenum">
              <a:rPr lang="en-IN" smtClean="0"/>
              <a:t>‹#›</a:t>
            </a:fld>
            <a:endParaRPr lang="en-IN"/>
          </a:p>
        </p:txBody>
      </p:sp>
    </p:spTree>
    <p:extLst>
      <p:ext uri="{BB962C8B-B14F-4D97-AF65-F5344CB8AC3E}">
        <p14:creationId xmlns:p14="http://schemas.microsoft.com/office/powerpoint/2010/main" val="95811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Module 3.2</a:t>
            </a:r>
            <a:endParaRPr lang="en-IN" dirty="0"/>
          </a:p>
        </p:txBody>
      </p:sp>
      <p:sp>
        <p:nvSpPr>
          <p:cNvPr id="3" name="Content Placeholder 2"/>
          <p:cNvSpPr>
            <a:spLocks noGrp="1"/>
          </p:cNvSpPr>
          <p:nvPr>
            <p:ph idx="1"/>
          </p:nvPr>
        </p:nvSpPr>
        <p:spPr>
          <a:xfrm>
            <a:off x="1835696" y="1556792"/>
            <a:ext cx="5194920" cy="3201219"/>
          </a:xfrm>
        </p:spPr>
        <p:txBody>
          <a:bodyPr/>
          <a:lstStyle/>
          <a:p>
            <a:pPr marL="0" indent="0" algn="ctr">
              <a:buNone/>
            </a:pPr>
            <a:r>
              <a:rPr lang="en-IN" dirty="0"/>
              <a:t>Google </a:t>
            </a:r>
            <a:r>
              <a:rPr lang="en-IN" dirty="0" err="1"/>
              <a:t>AppEngine</a:t>
            </a:r>
            <a:endParaRPr lang="en-IN" dirty="0"/>
          </a:p>
        </p:txBody>
      </p:sp>
      <p:sp>
        <p:nvSpPr>
          <p:cNvPr id="4" name="Date Placeholder 3"/>
          <p:cNvSpPr>
            <a:spLocks noGrp="1"/>
          </p:cNvSpPr>
          <p:nvPr>
            <p:ph type="dt" sz="half" idx="10"/>
          </p:nvPr>
        </p:nvSpPr>
        <p:spPr/>
        <p:txBody>
          <a:bodyPr/>
          <a:lstStyle/>
          <a:p>
            <a:fld id="{A82D0667-47E5-4433-B9FC-46DACA1F585E}"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a:t>
            </a:fld>
            <a:endParaRPr lang="en-IN"/>
          </a:p>
        </p:txBody>
      </p:sp>
    </p:spTree>
    <p:extLst>
      <p:ext uri="{BB962C8B-B14F-4D97-AF65-F5344CB8AC3E}">
        <p14:creationId xmlns:p14="http://schemas.microsoft.com/office/powerpoint/2010/main" val="1177226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runtimes</a:t>
            </a:r>
            <a:endParaRPr lang="en-IN" dirty="0"/>
          </a:p>
        </p:txBody>
      </p:sp>
      <p:sp>
        <p:nvSpPr>
          <p:cNvPr id="3" name="Content Placeholder 2"/>
          <p:cNvSpPr>
            <a:spLocks noGrp="1"/>
          </p:cNvSpPr>
          <p:nvPr>
            <p:ph idx="1"/>
          </p:nvPr>
        </p:nvSpPr>
        <p:spPr/>
        <p:txBody>
          <a:bodyPr>
            <a:normAutofit/>
          </a:bodyPr>
          <a:lstStyle/>
          <a:p>
            <a:r>
              <a:rPr lang="en-US" sz="2400" dirty="0"/>
              <a:t>Support for Python is provided by </a:t>
            </a:r>
            <a:r>
              <a:rPr lang="en-US" sz="2400" b="1" dirty="0"/>
              <a:t>an optimized Python </a:t>
            </a:r>
            <a:r>
              <a:rPr lang="en-US" sz="2400" b="1" dirty="0" smtClean="0"/>
              <a:t>interpreter</a:t>
            </a:r>
            <a:r>
              <a:rPr lang="en-US" sz="2400" b="1" dirty="0"/>
              <a:t>. </a:t>
            </a:r>
            <a:endParaRPr lang="en-US" sz="2400" b="1" dirty="0" smtClean="0"/>
          </a:p>
          <a:p>
            <a:r>
              <a:rPr lang="en-US" sz="2400" dirty="0" smtClean="0"/>
              <a:t>The environment </a:t>
            </a:r>
            <a:r>
              <a:rPr lang="en-US" sz="2400" dirty="0"/>
              <a:t>supports the Python standard library, but </a:t>
            </a:r>
            <a:r>
              <a:rPr lang="en-US" sz="2400" b="1" dirty="0"/>
              <a:t>some of the modules that implement potentially harmful operations have been removed</a:t>
            </a:r>
            <a:r>
              <a:rPr lang="en-US" sz="2400" dirty="0"/>
              <a:t>, and </a:t>
            </a:r>
            <a:r>
              <a:rPr lang="en-US" sz="2400" b="1" dirty="0"/>
              <a:t>attempts to import such modules or to call specific methods generate exceptions.</a:t>
            </a:r>
            <a:endParaRPr lang="en-IN" sz="2400" b="1" dirty="0"/>
          </a:p>
        </p:txBody>
      </p:sp>
      <p:sp>
        <p:nvSpPr>
          <p:cNvPr id="4" name="Date Placeholder 3"/>
          <p:cNvSpPr>
            <a:spLocks noGrp="1"/>
          </p:cNvSpPr>
          <p:nvPr>
            <p:ph type="dt" sz="half" idx="10"/>
          </p:nvPr>
        </p:nvSpPr>
        <p:spPr/>
        <p:txBody>
          <a:bodyPr/>
          <a:lstStyle/>
          <a:p>
            <a:fld id="{E213E7FE-1D14-46CC-9ADE-B3EA5483CA44}"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10</a:t>
            </a:fld>
            <a:endParaRPr lang="en-IN"/>
          </a:p>
        </p:txBody>
      </p:sp>
    </p:spTree>
    <p:extLst>
      <p:ext uri="{BB962C8B-B14F-4D97-AF65-F5344CB8AC3E}">
        <p14:creationId xmlns:p14="http://schemas.microsoft.com/office/powerpoint/2010/main" val="3785814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runtimes</a:t>
            </a:r>
            <a:endParaRPr lang="en-IN" dirty="0"/>
          </a:p>
        </p:txBody>
      </p:sp>
      <p:sp>
        <p:nvSpPr>
          <p:cNvPr id="3" name="Content Placeholder 2"/>
          <p:cNvSpPr>
            <a:spLocks noGrp="1"/>
          </p:cNvSpPr>
          <p:nvPr>
            <p:ph idx="1"/>
          </p:nvPr>
        </p:nvSpPr>
        <p:spPr/>
        <p:txBody>
          <a:bodyPr>
            <a:normAutofit/>
          </a:bodyPr>
          <a:lstStyle/>
          <a:p>
            <a:r>
              <a:rPr lang="en-US" sz="2400" dirty="0" smtClean="0"/>
              <a:t>Developers </a:t>
            </a:r>
            <a:r>
              <a:rPr lang="en-US" sz="2400" dirty="0"/>
              <a:t>can use the common tools for Web </a:t>
            </a:r>
            <a:r>
              <a:rPr lang="en-US" sz="2400" dirty="0" smtClean="0"/>
              <a:t>application </a:t>
            </a:r>
            <a:r>
              <a:rPr lang="en-US" sz="2400" dirty="0"/>
              <a:t>development in Java, </a:t>
            </a:r>
            <a:r>
              <a:rPr lang="en-US" sz="2400" b="1" dirty="0"/>
              <a:t>such as the Java Server Pages (JSP), and the applications interact with the environment by using the Java Servlet </a:t>
            </a:r>
            <a:r>
              <a:rPr lang="en-US" sz="2400" b="1" dirty="0" smtClean="0"/>
              <a:t>standard.</a:t>
            </a:r>
            <a:endParaRPr lang="en-IN" sz="2400" b="1" dirty="0"/>
          </a:p>
        </p:txBody>
      </p:sp>
      <p:sp>
        <p:nvSpPr>
          <p:cNvPr id="4" name="Date Placeholder 3"/>
          <p:cNvSpPr>
            <a:spLocks noGrp="1"/>
          </p:cNvSpPr>
          <p:nvPr>
            <p:ph type="dt" sz="half" idx="10"/>
          </p:nvPr>
        </p:nvSpPr>
        <p:spPr/>
        <p:txBody>
          <a:bodyPr/>
          <a:lstStyle/>
          <a:p>
            <a:fld id="{CB7AA438-75DC-4F2A-AA3C-03085AB245F1}"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11</a:t>
            </a:fld>
            <a:endParaRPr lang="en-IN"/>
          </a:p>
        </p:txBody>
      </p:sp>
    </p:spTree>
    <p:extLst>
      <p:ext uri="{BB962C8B-B14F-4D97-AF65-F5344CB8AC3E}">
        <p14:creationId xmlns:p14="http://schemas.microsoft.com/office/powerpoint/2010/main" val="2462922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runtimes</a:t>
            </a:r>
            <a:endParaRPr lang="en-IN" dirty="0"/>
          </a:p>
        </p:txBody>
      </p:sp>
      <p:sp>
        <p:nvSpPr>
          <p:cNvPr id="3" name="Content Placeholder 2"/>
          <p:cNvSpPr>
            <a:spLocks noGrp="1"/>
          </p:cNvSpPr>
          <p:nvPr>
            <p:ph idx="1"/>
          </p:nvPr>
        </p:nvSpPr>
        <p:spPr/>
        <p:txBody>
          <a:bodyPr>
            <a:normAutofit/>
          </a:bodyPr>
          <a:lstStyle/>
          <a:p>
            <a:r>
              <a:rPr lang="en-US" sz="2400" b="1" dirty="0"/>
              <a:t>The Go runtime environment allows applications developed with the Go programming language </a:t>
            </a:r>
            <a:r>
              <a:rPr lang="en-US" sz="2400" dirty="0"/>
              <a:t>to be hosted and executed in </a:t>
            </a:r>
            <a:r>
              <a:rPr lang="en-US" sz="2400" dirty="0" err="1"/>
              <a:t>AppEngine</a:t>
            </a:r>
            <a:r>
              <a:rPr lang="en-US" sz="2400" dirty="0"/>
              <a:t>.</a:t>
            </a:r>
            <a:endParaRPr lang="en-IN" sz="2400" b="1" dirty="0"/>
          </a:p>
        </p:txBody>
      </p:sp>
      <p:sp>
        <p:nvSpPr>
          <p:cNvPr id="4" name="Date Placeholder 3"/>
          <p:cNvSpPr>
            <a:spLocks noGrp="1"/>
          </p:cNvSpPr>
          <p:nvPr>
            <p:ph type="dt" sz="half" idx="10"/>
          </p:nvPr>
        </p:nvSpPr>
        <p:spPr/>
        <p:txBody>
          <a:bodyPr/>
          <a:lstStyle/>
          <a:p>
            <a:fld id="{DF86C64F-23BC-466D-9650-368A626381C2}"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12</a:t>
            </a:fld>
            <a:endParaRPr lang="en-IN"/>
          </a:p>
        </p:txBody>
      </p:sp>
    </p:spTree>
    <p:extLst>
      <p:ext uri="{BB962C8B-B14F-4D97-AF65-F5344CB8AC3E}">
        <p14:creationId xmlns:p14="http://schemas.microsoft.com/office/powerpoint/2010/main" val="1663850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runtimes</a:t>
            </a:r>
            <a:endParaRPr lang="en-IN" dirty="0"/>
          </a:p>
        </p:txBody>
      </p:sp>
      <p:sp>
        <p:nvSpPr>
          <p:cNvPr id="3" name="Content Placeholder 2"/>
          <p:cNvSpPr>
            <a:spLocks noGrp="1"/>
          </p:cNvSpPr>
          <p:nvPr>
            <p:ph idx="1"/>
          </p:nvPr>
        </p:nvSpPr>
        <p:spPr/>
        <p:txBody>
          <a:bodyPr>
            <a:normAutofit/>
          </a:bodyPr>
          <a:lstStyle/>
          <a:p>
            <a:endParaRPr lang="en-IN" sz="2400" dirty="0"/>
          </a:p>
        </p:txBody>
      </p:sp>
      <p:sp>
        <p:nvSpPr>
          <p:cNvPr id="4" name="Date Placeholder 3"/>
          <p:cNvSpPr>
            <a:spLocks noGrp="1"/>
          </p:cNvSpPr>
          <p:nvPr>
            <p:ph type="dt" sz="half" idx="10"/>
          </p:nvPr>
        </p:nvSpPr>
        <p:spPr/>
        <p:txBody>
          <a:bodyPr/>
          <a:lstStyle/>
          <a:p>
            <a:fld id="{DF86C64F-23BC-466D-9650-368A626381C2}"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13</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628800"/>
            <a:ext cx="8316215"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4440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Sandboxing</a:t>
            </a:r>
            <a:endParaRPr lang="en-IN" dirty="0"/>
          </a:p>
        </p:txBody>
      </p:sp>
      <p:sp>
        <p:nvSpPr>
          <p:cNvPr id="3" name="Content Placeholder 2"/>
          <p:cNvSpPr>
            <a:spLocks noGrp="1"/>
          </p:cNvSpPr>
          <p:nvPr>
            <p:ph idx="1"/>
          </p:nvPr>
        </p:nvSpPr>
        <p:spPr/>
        <p:txBody>
          <a:bodyPr>
            <a:normAutofit/>
          </a:bodyPr>
          <a:lstStyle/>
          <a:p>
            <a:r>
              <a:rPr lang="en-US" sz="2400" b="1" dirty="0" smtClean="0"/>
              <a:t>To </a:t>
            </a:r>
            <a:r>
              <a:rPr lang="en-US" sz="2400" b="1" dirty="0"/>
              <a:t>provide the application </a:t>
            </a:r>
            <a:r>
              <a:rPr lang="en-US" sz="2400" b="1" dirty="0" smtClean="0"/>
              <a:t>environment </a:t>
            </a:r>
            <a:r>
              <a:rPr lang="en-US" sz="2400" b="1" dirty="0"/>
              <a:t>with an isolated and protected context in which it can execute </a:t>
            </a:r>
            <a:endParaRPr lang="en-US" sz="2400" b="1" dirty="0" smtClean="0"/>
          </a:p>
          <a:p>
            <a:r>
              <a:rPr lang="en-US" sz="2400" b="1" dirty="0" smtClean="0">
                <a:solidFill>
                  <a:srgbClr val="FF0000"/>
                </a:solidFill>
              </a:rPr>
              <a:t>without </a:t>
            </a:r>
            <a:r>
              <a:rPr lang="en-US" sz="2400" b="1" dirty="0">
                <a:solidFill>
                  <a:srgbClr val="FF0000"/>
                </a:solidFill>
              </a:rPr>
              <a:t>causing a threat to the server and </a:t>
            </a:r>
            <a:endParaRPr lang="en-US" sz="2400" b="1" dirty="0" smtClean="0">
              <a:solidFill>
                <a:srgbClr val="FF0000"/>
              </a:solidFill>
            </a:endParaRPr>
          </a:p>
          <a:p>
            <a:r>
              <a:rPr lang="en-US" sz="2400" b="1" dirty="0" smtClean="0">
                <a:solidFill>
                  <a:srgbClr val="FF0000"/>
                </a:solidFill>
              </a:rPr>
              <a:t>without </a:t>
            </a:r>
            <a:r>
              <a:rPr lang="en-US" sz="2400" b="1" dirty="0">
                <a:solidFill>
                  <a:srgbClr val="FF0000"/>
                </a:solidFill>
              </a:rPr>
              <a:t>being influenced by other applications. </a:t>
            </a:r>
            <a:endParaRPr lang="en-US" sz="2400" b="1" dirty="0" smtClean="0">
              <a:solidFill>
                <a:srgbClr val="FF0000"/>
              </a:solidFill>
            </a:endParaRPr>
          </a:p>
          <a:p>
            <a:endParaRPr lang="en-US" sz="2400" dirty="0" smtClean="0"/>
          </a:p>
          <a:p>
            <a:r>
              <a:rPr lang="en-US" sz="2400" b="1" dirty="0" smtClean="0"/>
              <a:t>GAE </a:t>
            </a:r>
            <a:r>
              <a:rPr lang="en-US" sz="2400" b="1" dirty="0"/>
              <a:t>provides applications with a sandbox.</a:t>
            </a:r>
            <a:endParaRPr lang="en-IN" sz="2400" b="1" dirty="0"/>
          </a:p>
        </p:txBody>
      </p:sp>
      <p:sp>
        <p:nvSpPr>
          <p:cNvPr id="4" name="Date Placeholder 3"/>
          <p:cNvSpPr>
            <a:spLocks noGrp="1"/>
          </p:cNvSpPr>
          <p:nvPr>
            <p:ph type="dt" sz="half" idx="10"/>
          </p:nvPr>
        </p:nvSpPr>
        <p:spPr/>
        <p:txBody>
          <a:bodyPr/>
          <a:lstStyle/>
          <a:p>
            <a:fld id="{F0A7B23E-D857-4554-A5EB-841330897CFC}"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14</a:t>
            </a:fld>
            <a:endParaRPr lang="en-IN"/>
          </a:p>
        </p:txBody>
      </p:sp>
    </p:spTree>
    <p:extLst>
      <p:ext uri="{BB962C8B-B14F-4D97-AF65-F5344CB8AC3E}">
        <p14:creationId xmlns:p14="http://schemas.microsoft.com/office/powerpoint/2010/main" val="2883640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Sandboxing</a:t>
            </a:r>
            <a:endParaRPr lang="en-IN"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sz="2400" dirty="0" smtClean="0"/>
              <a:t>The isolation metaphor is taken from the idea of children who do not play well together, so each is given their own sandbox to play in alone.</a:t>
            </a:r>
            <a:endParaRPr lang="en-IN" sz="2400" dirty="0"/>
          </a:p>
        </p:txBody>
      </p:sp>
      <p:sp>
        <p:nvSpPr>
          <p:cNvPr id="4" name="Date Placeholder 3"/>
          <p:cNvSpPr>
            <a:spLocks noGrp="1"/>
          </p:cNvSpPr>
          <p:nvPr>
            <p:ph type="dt" sz="half" idx="10"/>
          </p:nvPr>
        </p:nvSpPr>
        <p:spPr/>
        <p:txBody>
          <a:bodyPr/>
          <a:lstStyle/>
          <a:p>
            <a:fld id="{9A5E5A37-4336-4CB4-9020-846A7AC8D642}"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15</a:t>
            </a:fld>
            <a:endParaRPr lang="en-IN"/>
          </a:p>
        </p:txBody>
      </p:sp>
    </p:spTree>
    <p:extLst>
      <p:ext uri="{BB962C8B-B14F-4D97-AF65-F5344CB8AC3E}">
        <p14:creationId xmlns:p14="http://schemas.microsoft.com/office/powerpoint/2010/main" val="2609279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Sandboxing</a:t>
            </a:r>
            <a:endParaRPr lang="en-IN" dirty="0"/>
          </a:p>
        </p:txBody>
      </p:sp>
      <p:sp>
        <p:nvSpPr>
          <p:cNvPr id="3" name="Content Placeholder 2"/>
          <p:cNvSpPr>
            <a:spLocks noGrp="1"/>
          </p:cNvSpPr>
          <p:nvPr>
            <p:ph idx="1"/>
          </p:nvPr>
        </p:nvSpPr>
        <p:spPr/>
        <p:txBody>
          <a:bodyPr>
            <a:normAutofit/>
          </a:bodyPr>
          <a:lstStyle/>
          <a:p>
            <a:r>
              <a:rPr lang="en-US" sz="2400" dirty="0"/>
              <a:t>Currently, </a:t>
            </a:r>
            <a:r>
              <a:rPr lang="en-US" sz="2400" dirty="0" err="1"/>
              <a:t>AppEngine</a:t>
            </a:r>
            <a:r>
              <a:rPr lang="en-US" sz="2400" dirty="0"/>
              <a:t> </a:t>
            </a:r>
            <a:r>
              <a:rPr lang="en-US" sz="2400" b="1" dirty="0"/>
              <a:t>supports applications that are developed only with </a:t>
            </a:r>
            <a:r>
              <a:rPr lang="en-US" sz="2400" b="1" dirty="0" smtClean="0"/>
              <a:t>interpreted or managed languages</a:t>
            </a:r>
            <a:r>
              <a:rPr lang="en-US" sz="2400" b="1" dirty="0"/>
              <a:t>, which by design require a runtime </a:t>
            </a:r>
            <a:r>
              <a:rPr lang="en-US" sz="2400" dirty="0"/>
              <a:t>for translating their code into executable instructions. </a:t>
            </a:r>
            <a:endParaRPr lang="en-US" sz="2400" dirty="0" smtClean="0"/>
          </a:p>
          <a:p>
            <a:r>
              <a:rPr lang="en-US" sz="2400" dirty="0" smtClean="0"/>
              <a:t>Therefore</a:t>
            </a:r>
            <a:r>
              <a:rPr lang="en-US" sz="2400" dirty="0"/>
              <a:t>, </a:t>
            </a:r>
            <a:r>
              <a:rPr lang="en-US" sz="2400" b="1" dirty="0"/>
              <a:t>sandboxing is achieved by means of </a:t>
            </a:r>
            <a:r>
              <a:rPr lang="en-US" sz="2400" b="1" dirty="0">
                <a:solidFill>
                  <a:srgbClr val="FF0000"/>
                </a:solidFill>
              </a:rPr>
              <a:t>modified runtimes for applications that disable some of the common features normally available with their default implementations</a:t>
            </a:r>
            <a:endParaRPr lang="en-IN" sz="2400" b="1" dirty="0">
              <a:solidFill>
                <a:srgbClr val="FF0000"/>
              </a:solidFill>
            </a:endParaRPr>
          </a:p>
        </p:txBody>
      </p:sp>
      <p:sp>
        <p:nvSpPr>
          <p:cNvPr id="4" name="Date Placeholder 3"/>
          <p:cNvSpPr>
            <a:spLocks noGrp="1"/>
          </p:cNvSpPr>
          <p:nvPr>
            <p:ph type="dt" sz="half" idx="10"/>
          </p:nvPr>
        </p:nvSpPr>
        <p:spPr/>
        <p:txBody>
          <a:bodyPr/>
          <a:lstStyle/>
          <a:p>
            <a:fld id="{2AAB68BB-1567-4169-B698-E766A96C2E22}"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16</a:t>
            </a:fld>
            <a:endParaRPr lang="en-IN"/>
          </a:p>
        </p:txBody>
      </p:sp>
    </p:spTree>
    <p:extLst>
      <p:ext uri="{BB962C8B-B14F-4D97-AF65-F5344CB8AC3E}">
        <p14:creationId xmlns:p14="http://schemas.microsoft.com/office/powerpoint/2010/main" val="3068440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Sandboxing</a:t>
            </a:r>
            <a:endParaRPr lang="en-IN" dirty="0"/>
          </a:p>
        </p:txBody>
      </p:sp>
      <p:sp>
        <p:nvSpPr>
          <p:cNvPr id="3" name="Content Placeholder 2"/>
          <p:cNvSpPr>
            <a:spLocks noGrp="1"/>
          </p:cNvSpPr>
          <p:nvPr>
            <p:ph idx="1"/>
          </p:nvPr>
        </p:nvSpPr>
        <p:spPr/>
        <p:txBody>
          <a:bodyPr>
            <a:normAutofit/>
          </a:bodyPr>
          <a:lstStyle/>
          <a:p>
            <a:r>
              <a:rPr lang="en-US" sz="2400" dirty="0" smtClean="0"/>
              <a:t>If </a:t>
            </a:r>
            <a:r>
              <a:rPr lang="en-US" sz="2400" dirty="0"/>
              <a:t>an </a:t>
            </a:r>
            <a:r>
              <a:rPr lang="en-US" sz="2400" dirty="0" smtClean="0"/>
              <a:t>application </a:t>
            </a:r>
            <a:r>
              <a:rPr lang="en-US" sz="2400" dirty="0"/>
              <a:t>tries to perform any operation that is considered potentially harmful, </a:t>
            </a:r>
            <a:r>
              <a:rPr lang="en-US" sz="2400" b="1" dirty="0"/>
              <a:t>an exception is thrown and the execution is interrupted. </a:t>
            </a:r>
            <a:endParaRPr lang="en-US" sz="2400" b="1" dirty="0" smtClean="0"/>
          </a:p>
        </p:txBody>
      </p:sp>
      <p:sp>
        <p:nvSpPr>
          <p:cNvPr id="4" name="Date Placeholder 3"/>
          <p:cNvSpPr>
            <a:spLocks noGrp="1"/>
          </p:cNvSpPr>
          <p:nvPr>
            <p:ph type="dt" sz="half" idx="10"/>
          </p:nvPr>
        </p:nvSpPr>
        <p:spPr/>
        <p:txBody>
          <a:bodyPr/>
          <a:lstStyle/>
          <a:p>
            <a:fld id="{1570A458-0242-46AB-B4C4-B30EF6F107DD}"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17</a:t>
            </a:fld>
            <a:endParaRPr lang="en-IN"/>
          </a:p>
        </p:txBody>
      </p:sp>
    </p:spTree>
    <p:extLst>
      <p:ext uri="{BB962C8B-B14F-4D97-AF65-F5344CB8AC3E}">
        <p14:creationId xmlns:p14="http://schemas.microsoft.com/office/powerpoint/2010/main" val="3201660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Sandboxing</a:t>
            </a:r>
            <a:endParaRPr lang="en-IN" dirty="0"/>
          </a:p>
        </p:txBody>
      </p:sp>
      <p:sp>
        <p:nvSpPr>
          <p:cNvPr id="3" name="Content Placeholder 2"/>
          <p:cNvSpPr>
            <a:spLocks noGrp="1"/>
          </p:cNvSpPr>
          <p:nvPr>
            <p:ph idx="1"/>
          </p:nvPr>
        </p:nvSpPr>
        <p:spPr/>
        <p:txBody>
          <a:bodyPr>
            <a:normAutofit/>
          </a:bodyPr>
          <a:lstStyle/>
          <a:p>
            <a:r>
              <a:rPr lang="en-US" sz="2400" dirty="0" smtClean="0"/>
              <a:t>Some </a:t>
            </a:r>
            <a:r>
              <a:rPr lang="en-US" sz="2400" dirty="0"/>
              <a:t>of the operations that are not allowed in the sandbox include </a:t>
            </a:r>
            <a:endParaRPr lang="en-US" sz="2400" dirty="0" smtClean="0"/>
          </a:p>
          <a:p>
            <a:r>
              <a:rPr lang="en-US" sz="2400" b="1" dirty="0" smtClean="0"/>
              <a:t>writing </a:t>
            </a:r>
            <a:r>
              <a:rPr lang="en-US" sz="2400" b="1" dirty="0"/>
              <a:t>to the server’s file </a:t>
            </a:r>
            <a:r>
              <a:rPr lang="en-US" sz="2400" b="1" dirty="0" smtClean="0"/>
              <a:t>system</a:t>
            </a:r>
          </a:p>
          <a:p>
            <a:r>
              <a:rPr lang="en-US" sz="2400" b="1" dirty="0" smtClean="0"/>
              <a:t>accessing </a:t>
            </a:r>
            <a:r>
              <a:rPr lang="en-US" sz="2400" b="1" dirty="0"/>
              <a:t>computer through network besides using </a:t>
            </a:r>
            <a:r>
              <a:rPr lang="en-US" sz="2400" b="1" dirty="0" err="1" smtClean="0"/>
              <a:t>Mail,UrlFetch</a:t>
            </a:r>
            <a:r>
              <a:rPr lang="en-US" sz="2400" b="1" dirty="0"/>
              <a:t>, and </a:t>
            </a:r>
            <a:r>
              <a:rPr lang="en-US" sz="2400" b="1" dirty="0" smtClean="0"/>
              <a:t>XMPP</a:t>
            </a:r>
          </a:p>
          <a:p>
            <a:r>
              <a:rPr lang="en-US" sz="2400" b="1" dirty="0" smtClean="0"/>
              <a:t>executing </a:t>
            </a:r>
            <a:r>
              <a:rPr lang="en-US" sz="2400" b="1" dirty="0"/>
              <a:t>code outside the scope of a </a:t>
            </a:r>
            <a:r>
              <a:rPr lang="en-US" sz="2400" b="1" dirty="0" smtClean="0"/>
              <a:t>request</a:t>
            </a:r>
          </a:p>
          <a:p>
            <a:r>
              <a:rPr lang="en-US" sz="2400" b="1" dirty="0" smtClean="0"/>
              <a:t>a </a:t>
            </a:r>
            <a:r>
              <a:rPr lang="en-US" sz="2400" b="1" dirty="0"/>
              <a:t>queued </a:t>
            </a:r>
            <a:r>
              <a:rPr lang="en-US" sz="2400" b="1" dirty="0" smtClean="0"/>
              <a:t>task</a:t>
            </a:r>
          </a:p>
          <a:p>
            <a:r>
              <a:rPr lang="en-US" sz="2400" b="1" dirty="0" smtClean="0"/>
              <a:t>processing </a:t>
            </a:r>
            <a:r>
              <a:rPr lang="en-US" sz="2400" b="1" dirty="0"/>
              <a:t>a request for more than 30 seconds.</a:t>
            </a:r>
            <a:endParaRPr lang="en-IN" sz="2400" b="1" dirty="0"/>
          </a:p>
        </p:txBody>
      </p:sp>
      <p:sp>
        <p:nvSpPr>
          <p:cNvPr id="4" name="Date Placeholder 3"/>
          <p:cNvSpPr>
            <a:spLocks noGrp="1"/>
          </p:cNvSpPr>
          <p:nvPr>
            <p:ph type="dt" sz="half" idx="10"/>
          </p:nvPr>
        </p:nvSpPr>
        <p:spPr/>
        <p:txBody>
          <a:bodyPr/>
          <a:lstStyle/>
          <a:p>
            <a:fld id="{D03C2F67-ECE1-4955-8CE4-18C9F57D24B5}"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18</a:t>
            </a:fld>
            <a:endParaRPr lang="en-IN"/>
          </a:p>
        </p:txBody>
      </p:sp>
    </p:spTree>
    <p:extLst>
      <p:ext uri="{BB962C8B-B14F-4D97-AF65-F5344CB8AC3E}">
        <p14:creationId xmlns:p14="http://schemas.microsoft.com/office/powerpoint/2010/main" val="2956852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a:t>
            </a:r>
            <a:endParaRPr lang="en-IN" dirty="0"/>
          </a:p>
        </p:txBody>
      </p:sp>
      <p:sp>
        <p:nvSpPr>
          <p:cNvPr id="3" name="Content Placeholder 2"/>
          <p:cNvSpPr>
            <a:spLocks noGrp="1"/>
          </p:cNvSpPr>
          <p:nvPr>
            <p:ph idx="1"/>
          </p:nvPr>
        </p:nvSpPr>
        <p:spPr/>
        <p:txBody>
          <a:bodyPr>
            <a:normAutofit/>
          </a:bodyPr>
          <a:lstStyle/>
          <a:p>
            <a:r>
              <a:rPr lang="en-US" sz="2400" dirty="0" err="1"/>
              <a:t>AppEngine</a:t>
            </a:r>
            <a:r>
              <a:rPr lang="en-US" sz="2400" dirty="0"/>
              <a:t> provides </a:t>
            </a:r>
            <a:r>
              <a:rPr lang="en-US" sz="2400" b="1" dirty="0"/>
              <a:t>various types of storage, which operate differently depending on the volatility of the data. </a:t>
            </a:r>
            <a:endParaRPr lang="en-US" sz="2400" b="1" dirty="0" smtClean="0"/>
          </a:p>
          <a:p>
            <a:r>
              <a:rPr lang="en-US" sz="2400" dirty="0" smtClean="0"/>
              <a:t>There </a:t>
            </a:r>
            <a:r>
              <a:rPr lang="en-US" sz="2400" dirty="0"/>
              <a:t>are three different levels of storage: </a:t>
            </a:r>
            <a:r>
              <a:rPr lang="en-US" sz="2400" dirty="0" smtClean="0"/>
              <a:t>in </a:t>
            </a:r>
            <a:r>
              <a:rPr lang="en-US" sz="2400" dirty="0"/>
              <a:t>memory-cache, storage for </a:t>
            </a:r>
            <a:r>
              <a:rPr lang="en-US" sz="2400" dirty="0" err="1"/>
              <a:t>semistructured</a:t>
            </a:r>
            <a:r>
              <a:rPr lang="en-US" sz="2400" dirty="0"/>
              <a:t> data, and long-term storage for static data.</a:t>
            </a:r>
            <a:endParaRPr lang="en-IN" sz="2400" b="1" dirty="0"/>
          </a:p>
        </p:txBody>
      </p:sp>
      <p:sp>
        <p:nvSpPr>
          <p:cNvPr id="4" name="Date Placeholder 3"/>
          <p:cNvSpPr>
            <a:spLocks noGrp="1"/>
          </p:cNvSpPr>
          <p:nvPr>
            <p:ph type="dt" sz="half" idx="10"/>
          </p:nvPr>
        </p:nvSpPr>
        <p:spPr/>
        <p:txBody>
          <a:bodyPr/>
          <a:lstStyle/>
          <a:p>
            <a:fld id="{5B573558-465F-42DE-B44D-1FE96C775DE1}"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19</a:t>
            </a:fld>
            <a:endParaRPr lang="en-IN"/>
          </a:p>
        </p:txBody>
      </p:sp>
    </p:spTree>
    <p:extLst>
      <p:ext uri="{BB962C8B-B14F-4D97-AF65-F5344CB8AC3E}">
        <p14:creationId xmlns:p14="http://schemas.microsoft.com/office/powerpoint/2010/main" val="876236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Google App Engine (GAE</a:t>
            </a:r>
            <a:r>
              <a:rPr lang="en-IN" dirty="0" smtClean="0"/>
              <a:t>)</a:t>
            </a:r>
            <a:endParaRPr lang="en-IN" dirty="0"/>
          </a:p>
        </p:txBody>
      </p:sp>
      <p:sp>
        <p:nvSpPr>
          <p:cNvPr id="3" name="Content Placeholder 2"/>
          <p:cNvSpPr>
            <a:spLocks noGrp="1"/>
          </p:cNvSpPr>
          <p:nvPr>
            <p:ph idx="1"/>
          </p:nvPr>
        </p:nvSpPr>
        <p:spPr/>
        <p:txBody>
          <a:bodyPr>
            <a:normAutofit/>
          </a:bodyPr>
          <a:lstStyle/>
          <a:p>
            <a:r>
              <a:rPr lang="en-US" sz="2400" dirty="0"/>
              <a:t>Google App Engine (often referred to as GAE or simply App Engine) is a cloud computing </a:t>
            </a:r>
            <a:r>
              <a:rPr lang="en-US" sz="2400" b="1" dirty="0"/>
              <a:t>platform as a service for developing and hosting web applications in Google-managed data centers. </a:t>
            </a:r>
            <a:endParaRPr lang="en-US" sz="2400" b="1" dirty="0" smtClean="0"/>
          </a:p>
          <a:p>
            <a:endParaRPr lang="en-US" sz="2400" dirty="0"/>
          </a:p>
          <a:p>
            <a:endParaRPr lang="en-US" sz="2400" dirty="0" smtClean="0"/>
          </a:p>
          <a:p>
            <a:endParaRPr lang="en-US" sz="2400" dirty="0"/>
          </a:p>
          <a:p>
            <a:pPr marL="0" indent="0" algn="r">
              <a:buNone/>
            </a:pPr>
            <a:r>
              <a:rPr lang="en-US" sz="2400" b="1" dirty="0" smtClean="0"/>
              <a:t>-Definition</a:t>
            </a:r>
            <a:endParaRPr lang="en-US" sz="2800" b="1" dirty="0" smtClean="0"/>
          </a:p>
        </p:txBody>
      </p:sp>
      <p:sp>
        <p:nvSpPr>
          <p:cNvPr id="4" name="Date Placeholder 3"/>
          <p:cNvSpPr>
            <a:spLocks noGrp="1"/>
          </p:cNvSpPr>
          <p:nvPr>
            <p:ph type="dt" sz="half" idx="10"/>
          </p:nvPr>
        </p:nvSpPr>
        <p:spPr/>
        <p:txBody>
          <a:bodyPr/>
          <a:lstStyle/>
          <a:p>
            <a:fld id="{EC71281C-5E48-464F-96FA-6B51A2E60FF3}"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Shweta Dhawan Chachra</a:t>
            </a:r>
            <a:endParaRPr lang="en-IN"/>
          </a:p>
        </p:txBody>
      </p:sp>
      <p:sp>
        <p:nvSpPr>
          <p:cNvPr id="6" name="Slide Number Placeholder 5"/>
          <p:cNvSpPr>
            <a:spLocks noGrp="1"/>
          </p:cNvSpPr>
          <p:nvPr>
            <p:ph type="sldNum" sz="quarter" idx="12"/>
          </p:nvPr>
        </p:nvSpPr>
        <p:spPr/>
        <p:txBody>
          <a:bodyPr/>
          <a:lstStyle/>
          <a:p>
            <a:fld id="{B9009675-7638-4C9C-9A8D-D68E2E13A863}" type="slidenum">
              <a:rPr lang="en-IN" smtClean="0"/>
              <a:t>2</a:t>
            </a:fld>
            <a:endParaRPr lang="en-IN"/>
          </a:p>
        </p:txBody>
      </p:sp>
    </p:spTree>
    <p:extLst>
      <p:ext uri="{BB962C8B-B14F-4D97-AF65-F5344CB8AC3E}">
        <p14:creationId xmlns:p14="http://schemas.microsoft.com/office/powerpoint/2010/main" val="2294073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file servers</a:t>
            </a:r>
            <a:endParaRPr lang="en-IN" dirty="0"/>
          </a:p>
        </p:txBody>
      </p:sp>
      <p:sp>
        <p:nvSpPr>
          <p:cNvPr id="3" name="Content Placeholder 2"/>
          <p:cNvSpPr>
            <a:spLocks noGrp="1"/>
          </p:cNvSpPr>
          <p:nvPr>
            <p:ph idx="1"/>
          </p:nvPr>
        </p:nvSpPr>
        <p:spPr/>
        <p:txBody>
          <a:bodyPr>
            <a:normAutofit/>
          </a:bodyPr>
          <a:lstStyle/>
          <a:p>
            <a:r>
              <a:rPr lang="en-US" sz="2400" dirty="0" smtClean="0"/>
              <a:t>Web </a:t>
            </a:r>
            <a:r>
              <a:rPr lang="en-US" sz="2400" dirty="0"/>
              <a:t>applications are composed of dynamic and static data. </a:t>
            </a:r>
            <a:endParaRPr lang="en-US" sz="2400" dirty="0" smtClean="0"/>
          </a:p>
          <a:p>
            <a:r>
              <a:rPr lang="en-US" sz="2400" dirty="0" smtClean="0"/>
              <a:t>Dynamic </a:t>
            </a:r>
            <a:r>
              <a:rPr lang="en-US" sz="2400" dirty="0"/>
              <a:t>data are a result of the logic of the application and the interaction with the user. </a:t>
            </a:r>
            <a:endParaRPr lang="en-US" sz="2400" dirty="0" smtClean="0"/>
          </a:p>
        </p:txBody>
      </p:sp>
      <p:sp>
        <p:nvSpPr>
          <p:cNvPr id="4" name="Date Placeholder 3"/>
          <p:cNvSpPr>
            <a:spLocks noGrp="1"/>
          </p:cNvSpPr>
          <p:nvPr>
            <p:ph type="dt" sz="half" idx="10"/>
          </p:nvPr>
        </p:nvSpPr>
        <p:spPr/>
        <p:txBody>
          <a:bodyPr/>
          <a:lstStyle/>
          <a:p>
            <a:fld id="{119A39B7-A860-42B7-BEF0-233E437E5164}"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20</a:t>
            </a:fld>
            <a:endParaRPr lang="en-IN"/>
          </a:p>
        </p:txBody>
      </p:sp>
    </p:spTree>
    <p:extLst>
      <p:ext uri="{BB962C8B-B14F-4D97-AF65-F5344CB8AC3E}">
        <p14:creationId xmlns:p14="http://schemas.microsoft.com/office/powerpoint/2010/main" val="35472581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file servers</a:t>
            </a:r>
            <a:endParaRPr lang="en-IN" dirty="0"/>
          </a:p>
        </p:txBody>
      </p:sp>
      <p:sp>
        <p:nvSpPr>
          <p:cNvPr id="3" name="Content Placeholder 2"/>
          <p:cNvSpPr>
            <a:spLocks noGrp="1"/>
          </p:cNvSpPr>
          <p:nvPr>
            <p:ph idx="1"/>
          </p:nvPr>
        </p:nvSpPr>
        <p:spPr/>
        <p:txBody>
          <a:bodyPr>
            <a:normAutofit/>
          </a:bodyPr>
          <a:lstStyle/>
          <a:p>
            <a:r>
              <a:rPr lang="en-US" sz="2400" dirty="0" smtClean="0"/>
              <a:t>Static </a:t>
            </a:r>
            <a:r>
              <a:rPr lang="en-US" sz="2400" dirty="0"/>
              <a:t>data often are mostly constituted of the </a:t>
            </a:r>
            <a:r>
              <a:rPr lang="en-US" sz="2400" b="1" dirty="0"/>
              <a:t>components that define the graphical layout of the application (CSS files, plain HTML files, JavaScript files, images, icons, and sound files) or data files. </a:t>
            </a:r>
            <a:endParaRPr lang="en-US" sz="2400" b="1" dirty="0" smtClean="0"/>
          </a:p>
          <a:p>
            <a:r>
              <a:rPr lang="en-US" sz="2400" dirty="0" smtClean="0"/>
              <a:t>These </a:t>
            </a:r>
            <a:r>
              <a:rPr lang="en-US" sz="2400" dirty="0"/>
              <a:t>files </a:t>
            </a:r>
            <a:r>
              <a:rPr lang="en-US" sz="2400" b="1" dirty="0"/>
              <a:t>can be hosted on static file servers, since they are not frequently modified. </a:t>
            </a:r>
            <a:endParaRPr lang="en-IN" sz="2400" b="1" dirty="0"/>
          </a:p>
        </p:txBody>
      </p:sp>
      <p:sp>
        <p:nvSpPr>
          <p:cNvPr id="4" name="Date Placeholder 3"/>
          <p:cNvSpPr>
            <a:spLocks noGrp="1"/>
          </p:cNvSpPr>
          <p:nvPr>
            <p:ph type="dt" sz="half" idx="10"/>
          </p:nvPr>
        </p:nvSpPr>
        <p:spPr/>
        <p:txBody>
          <a:bodyPr/>
          <a:lstStyle/>
          <a:p>
            <a:fld id="{119A39B7-A860-42B7-BEF0-233E437E5164}"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21</a:t>
            </a:fld>
            <a:endParaRPr lang="en-IN"/>
          </a:p>
        </p:txBody>
      </p:sp>
    </p:spTree>
    <p:extLst>
      <p:ext uri="{BB962C8B-B14F-4D97-AF65-F5344CB8AC3E}">
        <p14:creationId xmlns:p14="http://schemas.microsoft.com/office/powerpoint/2010/main" val="18237132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DataStore</a:t>
            </a:r>
            <a:endParaRPr lang="en-IN" dirty="0"/>
          </a:p>
        </p:txBody>
      </p:sp>
      <p:sp>
        <p:nvSpPr>
          <p:cNvPr id="3" name="Content Placeholder 2"/>
          <p:cNvSpPr>
            <a:spLocks noGrp="1"/>
          </p:cNvSpPr>
          <p:nvPr>
            <p:ph idx="1"/>
          </p:nvPr>
        </p:nvSpPr>
        <p:spPr/>
        <p:txBody>
          <a:bodyPr>
            <a:normAutofit/>
          </a:bodyPr>
          <a:lstStyle/>
          <a:p>
            <a:r>
              <a:rPr lang="en-US" sz="2400" dirty="0" err="1" smtClean="0"/>
              <a:t>DataStore</a:t>
            </a:r>
            <a:r>
              <a:rPr lang="en-US" sz="2400" dirty="0" smtClean="0"/>
              <a:t> </a:t>
            </a:r>
            <a:r>
              <a:rPr lang="en-US" sz="2400" dirty="0"/>
              <a:t>is a service that allows developers to store </a:t>
            </a:r>
            <a:r>
              <a:rPr lang="en-US" sz="2400" b="1" dirty="0" err="1"/>
              <a:t>semistructured</a:t>
            </a:r>
            <a:r>
              <a:rPr lang="en-US" sz="2400" b="1" dirty="0"/>
              <a:t> data. </a:t>
            </a:r>
            <a:endParaRPr lang="en-US" sz="2400" b="1" dirty="0" smtClean="0"/>
          </a:p>
          <a:p>
            <a:r>
              <a:rPr lang="en-US" sz="2400" dirty="0" smtClean="0"/>
              <a:t>The </a:t>
            </a:r>
            <a:r>
              <a:rPr lang="en-US" sz="2400" dirty="0"/>
              <a:t>service is designed to scale and optimized to quickly access data. </a:t>
            </a:r>
            <a:endParaRPr lang="en-US" sz="2400" dirty="0" smtClean="0"/>
          </a:p>
          <a:p>
            <a:r>
              <a:rPr lang="en-US" sz="2400" b="1" dirty="0" err="1" smtClean="0"/>
              <a:t>DataStore</a:t>
            </a:r>
            <a:r>
              <a:rPr lang="en-US" sz="2400" b="1" dirty="0" smtClean="0"/>
              <a:t> </a:t>
            </a:r>
            <a:r>
              <a:rPr lang="en-US" sz="2400" b="1" dirty="0"/>
              <a:t>can be considered as a large object </a:t>
            </a:r>
            <a:r>
              <a:rPr lang="en-US" sz="2400" b="1" dirty="0" smtClean="0"/>
              <a:t>database </a:t>
            </a:r>
            <a:r>
              <a:rPr lang="en-US" sz="2400" b="1" dirty="0"/>
              <a:t>in which to store objects that can be retrieved by a specified key. </a:t>
            </a:r>
            <a:endParaRPr lang="en-US" sz="2400" b="1" dirty="0" smtClean="0"/>
          </a:p>
          <a:p>
            <a:r>
              <a:rPr lang="en-US" sz="2400" b="1" dirty="0" smtClean="0"/>
              <a:t>Both </a:t>
            </a:r>
            <a:r>
              <a:rPr lang="en-US" sz="2400" b="1" dirty="0"/>
              <a:t>the type of the key and the structure of the object can vary.</a:t>
            </a:r>
            <a:endParaRPr lang="en-IN" sz="2400" b="1" dirty="0"/>
          </a:p>
        </p:txBody>
      </p:sp>
      <p:sp>
        <p:nvSpPr>
          <p:cNvPr id="4" name="Date Placeholder 3"/>
          <p:cNvSpPr>
            <a:spLocks noGrp="1"/>
          </p:cNvSpPr>
          <p:nvPr>
            <p:ph type="dt" sz="half" idx="10"/>
          </p:nvPr>
        </p:nvSpPr>
        <p:spPr/>
        <p:txBody>
          <a:bodyPr/>
          <a:lstStyle/>
          <a:p>
            <a:fld id="{A8D1005E-B651-4B3D-B285-CBBC6D47C941}"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22</a:t>
            </a:fld>
            <a:endParaRPr lang="en-IN"/>
          </a:p>
        </p:txBody>
      </p:sp>
    </p:spTree>
    <p:extLst>
      <p:ext uri="{BB962C8B-B14F-4D97-AF65-F5344CB8AC3E}">
        <p14:creationId xmlns:p14="http://schemas.microsoft.com/office/powerpoint/2010/main" val="1726243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DataStore</a:t>
            </a:r>
            <a:endParaRPr lang="en-IN" dirty="0"/>
          </a:p>
        </p:txBody>
      </p:sp>
      <p:sp>
        <p:nvSpPr>
          <p:cNvPr id="3" name="Content Placeholder 2"/>
          <p:cNvSpPr>
            <a:spLocks noGrp="1"/>
          </p:cNvSpPr>
          <p:nvPr>
            <p:ph idx="1"/>
          </p:nvPr>
        </p:nvSpPr>
        <p:spPr/>
        <p:txBody>
          <a:bodyPr>
            <a:normAutofit/>
          </a:bodyPr>
          <a:lstStyle/>
          <a:p>
            <a:r>
              <a:rPr lang="en-US" sz="2400" dirty="0"/>
              <a:t>With respect to the traditional Web applications backed by a relational database, </a:t>
            </a:r>
            <a:endParaRPr lang="en-US" sz="2400" dirty="0" smtClean="0"/>
          </a:p>
          <a:p>
            <a:r>
              <a:rPr lang="en-US" sz="2400" b="1" dirty="0" err="1" smtClean="0"/>
              <a:t>DataStore</a:t>
            </a:r>
            <a:r>
              <a:rPr lang="en-US" sz="2400" b="1" dirty="0" smtClean="0"/>
              <a:t> </a:t>
            </a:r>
            <a:r>
              <a:rPr lang="en-US" sz="2400" b="1" dirty="0"/>
              <a:t>imposes less constraint on the regularity of the data but, at the same time, does not implement some of the features of the relational model (such as reference constraints and join operations). </a:t>
            </a:r>
            <a:endParaRPr lang="en-US" sz="2400" b="1" dirty="0" smtClean="0"/>
          </a:p>
          <a:p>
            <a:r>
              <a:rPr lang="en-US" sz="2400" dirty="0" smtClean="0"/>
              <a:t>These </a:t>
            </a:r>
            <a:r>
              <a:rPr lang="en-US" sz="2400" dirty="0"/>
              <a:t>design </a:t>
            </a:r>
            <a:r>
              <a:rPr lang="en-US" sz="2400" b="1" dirty="0"/>
              <a:t>decisions originated from a careful analysis of data usage patterns for Web </a:t>
            </a:r>
            <a:r>
              <a:rPr lang="en-US" sz="2400" b="1" dirty="0" smtClean="0"/>
              <a:t>applications </a:t>
            </a:r>
            <a:r>
              <a:rPr lang="en-US" sz="2400" dirty="0"/>
              <a:t>and were taken in order to obtain a more scalable and efficient data store. </a:t>
            </a:r>
            <a:endParaRPr lang="en-US" sz="2400" dirty="0" smtClean="0"/>
          </a:p>
        </p:txBody>
      </p:sp>
      <p:sp>
        <p:nvSpPr>
          <p:cNvPr id="4" name="Date Placeholder 3"/>
          <p:cNvSpPr>
            <a:spLocks noGrp="1"/>
          </p:cNvSpPr>
          <p:nvPr>
            <p:ph type="dt" sz="half" idx="10"/>
          </p:nvPr>
        </p:nvSpPr>
        <p:spPr/>
        <p:txBody>
          <a:bodyPr/>
          <a:lstStyle/>
          <a:p>
            <a:fld id="{72AC57B3-61F3-450F-898B-3BAE467AC2F2}"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23</a:t>
            </a:fld>
            <a:endParaRPr lang="en-IN"/>
          </a:p>
        </p:txBody>
      </p:sp>
    </p:spTree>
    <p:extLst>
      <p:ext uri="{BB962C8B-B14F-4D97-AF65-F5344CB8AC3E}">
        <p14:creationId xmlns:p14="http://schemas.microsoft.com/office/powerpoint/2010/main" val="318678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DataStore</a:t>
            </a:r>
            <a:endParaRPr lang="en-IN" dirty="0"/>
          </a:p>
        </p:txBody>
      </p:sp>
      <p:sp>
        <p:nvSpPr>
          <p:cNvPr id="3" name="Content Placeholder 2"/>
          <p:cNvSpPr>
            <a:spLocks noGrp="1"/>
          </p:cNvSpPr>
          <p:nvPr>
            <p:ph idx="1"/>
          </p:nvPr>
        </p:nvSpPr>
        <p:spPr/>
        <p:txBody>
          <a:bodyPr>
            <a:normAutofit lnSpcReduction="10000"/>
          </a:bodyPr>
          <a:lstStyle/>
          <a:p>
            <a:r>
              <a:rPr lang="en-US" sz="2400" b="1" dirty="0" err="1" smtClean="0">
                <a:solidFill>
                  <a:srgbClr val="FF0000"/>
                </a:solidFill>
              </a:rPr>
              <a:t>Datastore</a:t>
            </a:r>
            <a:r>
              <a:rPr lang="en-US" sz="2400" b="1" dirty="0" smtClean="0">
                <a:solidFill>
                  <a:srgbClr val="FF0000"/>
                </a:solidFill>
              </a:rPr>
              <a:t> </a:t>
            </a:r>
            <a:r>
              <a:rPr lang="en-US" sz="2400" b="1" dirty="0">
                <a:solidFill>
                  <a:srgbClr val="FF0000"/>
                </a:solidFill>
              </a:rPr>
              <a:t>is a highly scalable </a:t>
            </a:r>
            <a:r>
              <a:rPr lang="en-US" sz="2400" b="1" dirty="0" err="1">
                <a:solidFill>
                  <a:srgbClr val="FF0000"/>
                </a:solidFill>
              </a:rPr>
              <a:t>NoSQL</a:t>
            </a:r>
            <a:r>
              <a:rPr lang="en-US" sz="2400" b="1" dirty="0">
                <a:solidFill>
                  <a:srgbClr val="FF0000"/>
                </a:solidFill>
              </a:rPr>
              <a:t> database for your web and mobile applications</a:t>
            </a:r>
            <a:r>
              <a:rPr lang="en-US" sz="2400" b="1" dirty="0" smtClean="0">
                <a:solidFill>
                  <a:srgbClr val="FF0000"/>
                </a:solidFill>
              </a:rPr>
              <a:t>.</a:t>
            </a:r>
          </a:p>
          <a:p>
            <a:endParaRPr lang="en-US" sz="2400" b="1" dirty="0">
              <a:solidFill>
                <a:srgbClr val="FF0000"/>
              </a:solidFill>
            </a:endParaRPr>
          </a:p>
          <a:p>
            <a:r>
              <a:rPr lang="en-US" sz="2400" dirty="0"/>
              <a:t>Use a managed, </a:t>
            </a:r>
            <a:r>
              <a:rPr lang="en-US" sz="2400" dirty="0" err="1"/>
              <a:t>NoSQL</a:t>
            </a:r>
            <a:r>
              <a:rPr lang="en-US" sz="2400" dirty="0"/>
              <a:t>, </a:t>
            </a:r>
            <a:r>
              <a:rPr lang="en-US" sz="2400" b="1" dirty="0" err="1">
                <a:solidFill>
                  <a:srgbClr val="FF0000"/>
                </a:solidFill>
              </a:rPr>
              <a:t>schemaless</a:t>
            </a:r>
            <a:r>
              <a:rPr lang="en-US" sz="2400" b="1" dirty="0">
                <a:solidFill>
                  <a:srgbClr val="FF0000"/>
                </a:solidFill>
              </a:rPr>
              <a:t> database for storing non-relational data.</a:t>
            </a:r>
            <a:r>
              <a:rPr lang="en-US" sz="2400" dirty="0"/>
              <a:t> </a:t>
            </a:r>
            <a:endParaRPr lang="en-US" sz="2400" dirty="0" smtClean="0"/>
          </a:p>
          <a:p>
            <a:r>
              <a:rPr lang="en-US" sz="2400" dirty="0" smtClean="0"/>
              <a:t>Cloud </a:t>
            </a:r>
            <a:r>
              <a:rPr lang="en-US" sz="2400" dirty="0" err="1"/>
              <a:t>Datastore</a:t>
            </a:r>
            <a:r>
              <a:rPr lang="en-US" sz="2400" dirty="0"/>
              <a:t> </a:t>
            </a:r>
            <a:r>
              <a:rPr lang="en-US" sz="2400" b="1" dirty="0">
                <a:solidFill>
                  <a:srgbClr val="FF0000"/>
                </a:solidFill>
              </a:rPr>
              <a:t>automatically scales as you need it and supports transactions as well as robust, SQL-like </a:t>
            </a:r>
            <a:r>
              <a:rPr lang="en-US" sz="2400" b="1" dirty="0" smtClean="0">
                <a:solidFill>
                  <a:srgbClr val="FF0000"/>
                </a:solidFill>
              </a:rPr>
              <a:t>queries-GQL(Graph Query Language)</a:t>
            </a:r>
          </a:p>
          <a:p>
            <a:endParaRPr lang="en-US" sz="2400" dirty="0" smtClean="0"/>
          </a:p>
          <a:p>
            <a:r>
              <a:rPr lang="en-US" sz="2400" dirty="0" smtClean="0"/>
              <a:t>The </a:t>
            </a:r>
            <a:r>
              <a:rPr lang="en-US" sz="2400" dirty="0"/>
              <a:t>underlying infrastructure of </a:t>
            </a:r>
            <a:r>
              <a:rPr lang="en-US" sz="2400" b="1" dirty="0" err="1"/>
              <a:t>DataStore</a:t>
            </a:r>
            <a:r>
              <a:rPr lang="en-US" sz="2400" b="1" dirty="0"/>
              <a:t> is based on </a:t>
            </a:r>
            <a:r>
              <a:rPr lang="en-US" sz="2400" b="1" dirty="0" err="1"/>
              <a:t>Bigtable</a:t>
            </a:r>
            <a:r>
              <a:rPr lang="en-US" sz="2400" b="1" dirty="0"/>
              <a:t> , a redundant, distributed, and </a:t>
            </a:r>
            <a:r>
              <a:rPr lang="en-US" sz="2400" b="1" dirty="0" err="1"/>
              <a:t>semistructured</a:t>
            </a:r>
            <a:r>
              <a:rPr lang="en-US" sz="2400" b="1" dirty="0"/>
              <a:t> data store that organizes data in the form of tables</a:t>
            </a:r>
          </a:p>
          <a:p>
            <a:endParaRPr lang="en-US" sz="2400" b="1" dirty="0"/>
          </a:p>
          <a:p>
            <a:endParaRPr lang="en-IN" sz="2400" b="1" dirty="0">
              <a:solidFill>
                <a:srgbClr val="FF0000"/>
              </a:solidFill>
            </a:endParaRPr>
          </a:p>
        </p:txBody>
      </p:sp>
      <p:sp>
        <p:nvSpPr>
          <p:cNvPr id="4" name="Date Placeholder 3"/>
          <p:cNvSpPr>
            <a:spLocks noGrp="1"/>
          </p:cNvSpPr>
          <p:nvPr>
            <p:ph type="dt" sz="half" idx="10"/>
          </p:nvPr>
        </p:nvSpPr>
        <p:spPr/>
        <p:txBody>
          <a:bodyPr/>
          <a:lstStyle/>
          <a:p>
            <a:fld id="{F1744B16-EB24-43F1-B6A6-CB1743725657}" type="datetime1">
              <a:rPr lang="en-IN" smtClean="0"/>
              <a:t>19-04-2023</a:t>
            </a:fld>
            <a:endParaRPr lang="en-IN" dirty="0"/>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24</a:t>
            </a:fld>
            <a:endParaRPr lang="en-IN"/>
          </a:p>
        </p:txBody>
      </p:sp>
    </p:spTree>
    <p:extLst>
      <p:ext uri="{BB962C8B-B14F-4D97-AF65-F5344CB8AC3E}">
        <p14:creationId xmlns:p14="http://schemas.microsoft.com/office/powerpoint/2010/main" val="3403209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MemCache</a:t>
            </a:r>
            <a:endParaRPr lang="en-IN" dirty="0"/>
          </a:p>
        </p:txBody>
      </p:sp>
      <p:sp>
        <p:nvSpPr>
          <p:cNvPr id="3" name="Content Placeholder 2"/>
          <p:cNvSpPr>
            <a:spLocks noGrp="1"/>
          </p:cNvSpPr>
          <p:nvPr>
            <p:ph idx="1"/>
          </p:nvPr>
        </p:nvSpPr>
        <p:spPr/>
        <p:txBody>
          <a:bodyPr>
            <a:normAutofit/>
          </a:bodyPr>
          <a:lstStyle/>
          <a:p>
            <a:r>
              <a:rPr lang="en-US" sz="2400" dirty="0" err="1"/>
              <a:t>AppEngine</a:t>
            </a:r>
            <a:r>
              <a:rPr lang="en-US" sz="2400" dirty="0"/>
              <a:t> provides caching services by means of </a:t>
            </a:r>
            <a:r>
              <a:rPr lang="en-US" sz="2400" dirty="0" err="1"/>
              <a:t>MemCache</a:t>
            </a:r>
            <a:r>
              <a:rPr lang="en-US" sz="2400" dirty="0"/>
              <a:t>. </a:t>
            </a:r>
            <a:endParaRPr lang="en-US" sz="2400" dirty="0" smtClean="0"/>
          </a:p>
          <a:p>
            <a:r>
              <a:rPr lang="en-US" sz="2400" dirty="0" smtClean="0"/>
              <a:t>This </a:t>
            </a:r>
            <a:r>
              <a:rPr lang="en-US" sz="2400" dirty="0"/>
              <a:t>is a distributed in-memory cache that is optimized for fast access and provides developers with </a:t>
            </a:r>
            <a:r>
              <a:rPr lang="en-US" sz="2400" b="1" dirty="0">
                <a:solidFill>
                  <a:srgbClr val="FF0000"/>
                </a:solidFill>
              </a:rPr>
              <a:t>a volatile store </a:t>
            </a:r>
            <a:r>
              <a:rPr lang="en-US" sz="2400" b="1" dirty="0"/>
              <a:t>for the objects that are frequently accessed.</a:t>
            </a:r>
            <a:r>
              <a:rPr lang="en-US" sz="2400" dirty="0"/>
              <a:t> </a:t>
            </a:r>
            <a:endParaRPr lang="en-US" sz="2400" dirty="0" smtClean="0"/>
          </a:p>
          <a:p>
            <a:r>
              <a:rPr lang="en-US" sz="2400" b="1" dirty="0" smtClean="0"/>
              <a:t>The </a:t>
            </a:r>
            <a:r>
              <a:rPr lang="en-US" sz="2400" b="1" dirty="0"/>
              <a:t>caching algorithm implemented by </a:t>
            </a:r>
            <a:r>
              <a:rPr lang="en-US" sz="2400" b="1" dirty="0" err="1"/>
              <a:t>MemCache</a:t>
            </a:r>
            <a:r>
              <a:rPr lang="en-US" sz="2400" b="1" dirty="0"/>
              <a:t> will </a:t>
            </a:r>
            <a:r>
              <a:rPr lang="en-US" sz="2400" b="1" dirty="0">
                <a:solidFill>
                  <a:srgbClr val="FF0000"/>
                </a:solidFill>
              </a:rPr>
              <a:t>automatically remove the objects that are rarely accessed. </a:t>
            </a:r>
            <a:endParaRPr lang="en-US" sz="2400" b="1" dirty="0" smtClean="0">
              <a:solidFill>
                <a:srgbClr val="FF0000"/>
              </a:solidFill>
            </a:endParaRPr>
          </a:p>
        </p:txBody>
      </p:sp>
      <p:sp>
        <p:nvSpPr>
          <p:cNvPr id="4" name="Date Placeholder 3"/>
          <p:cNvSpPr>
            <a:spLocks noGrp="1"/>
          </p:cNvSpPr>
          <p:nvPr>
            <p:ph type="dt" sz="half" idx="10"/>
          </p:nvPr>
        </p:nvSpPr>
        <p:spPr/>
        <p:txBody>
          <a:bodyPr/>
          <a:lstStyle/>
          <a:p>
            <a:fld id="{442F18FB-17EC-4444-8A24-46DF01FACA6A}"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25</a:t>
            </a:fld>
            <a:endParaRPr lang="en-IN"/>
          </a:p>
        </p:txBody>
      </p:sp>
    </p:spTree>
    <p:extLst>
      <p:ext uri="{BB962C8B-B14F-4D97-AF65-F5344CB8AC3E}">
        <p14:creationId xmlns:p14="http://schemas.microsoft.com/office/powerpoint/2010/main" val="31947767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MemCache</a:t>
            </a:r>
            <a:endParaRPr lang="en-IN" dirty="0"/>
          </a:p>
        </p:txBody>
      </p:sp>
      <p:sp>
        <p:nvSpPr>
          <p:cNvPr id="3" name="Content Placeholder 2"/>
          <p:cNvSpPr>
            <a:spLocks noGrp="1"/>
          </p:cNvSpPr>
          <p:nvPr>
            <p:ph idx="1"/>
          </p:nvPr>
        </p:nvSpPr>
        <p:spPr/>
        <p:txBody>
          <a:bodyPr>
            <a:normAutofit/>
          </a:bodyPr>
          <a:lstStyle/>
          <a:p>
            <a:r>
              <a:rPr lang="en-US" sz="2400" dirty="0" smtClean="0"/>
              <a:t>The </a:t>
            </a:r>
            <a:r>
              <a:rPr lang="en-US" sz="2400" dirty="0"/>
              <a:t>use of </a:t>
            </a:r>
            <a:r>
              <a:rPr lang="en-US" sz="2400" dirty="0" err="1"/>
              <a:t>MemCache</a:t>
            </a:r>
            <a:r>
              <a:rPr lang="en-US" sz="2400" dirty="0"/>
              <a:t> can significantly </a:t>
            </a:r>
            <a:r>
              <a:rPr lang="en-US" sz="2400" b="1" dirty="0"/>
              <a:t>reduce the access time to data; </a:t>
            </a:r>
            <a:endParaRPr lang="en-US" sz="2400" b="1" dirty="0" smtClean="0"/>
          </a:p>
          <a:p>
            <a:r>
              <a:rPr lang="en-US" sz="2400" dirty="0" smtClean="0"/>
              <a:t>Developers </a:t>
            </a:r>
            <a:r>
              <a:rPr lang="en-US" sz="2400" dirty="0"/>
              <a:t>can structure their applications so that </a:t>
            </a:r>
            <a:r>
              <a:rPr lang="en-US" sz="2400" b="1" dirty="0" smtClean="0">
                <a:solidFill>
                  <a:srgbClr val="FF0000"/>
                </a:solidFill>
              </a:rPr>
              <a:t>each </a:t>
            </a:r>
            <a:r>
              <a:rPr lang="en-US" sz="2400" b="1" dirty="0">
                <a:solidFill>
                  <a:srgbClr val="FF0000"/>
                </a:solidFill>
              </a:rPr>
              <a:t>object is first looked up into </a:t>
            </a:r>
            <a:r>
              <a:rPr lang="en-US" sz="2400" b="1" dirty="0" err="1">
                <a:solidFill>
                  <a:srgbClr val="FF0000"/>
                </a:solidFill>
              </a:rPr>
              <a:t>MemCache</a:t>
            </a:r>
            <a:r>
              <a:rPr lang="en-US" sz="2400" b="1" dirty="0">
                <a:solidFill>
                  <a:srgbClr val="FF0000"/>
                </a:solidFill>
              </a:rPr>
              <a:t> and if there is a miss, it will be retrieved from </a:t>
            </a:r>
            <a:r>
              <a:rPr lang="en-US" sz="2400" b="1" dirty="0" err="1">
                <a:solidFill>
                  <a:srgbClr val="FF0000"/>
                </a:solidFill>
              </a:rPr>
              <a:t>DataStore</a:t>
            </a:r>
            <a:r>
              <a:rPr lang="en-US" sz="2400" b="1" dirty="0">
                <a:solidFill>
                  <a:srgbClr val="FF0000"/>
                </a:solidFill>
              </a:rPr>
              <a:t> and put into the cache for future lookups</a:t>
            </a:r>
            <a:endParaRPr lang="en-IN" sz="2400" b="1" dirty="0">
              <a:solidFill>
                <a:srgbClr val="FF0000"/>
              </a:solidFill>
            </a:endParaRPr>
          </a:p>
        </p:txBody>
      </p:sp>
      <p:sp>
        <p:nvSpPr>
          <p:cNvPr id="4" name="Date Placeholder 3"/>
          <p:cNvSpPr>
            <a:spLocks noGrp="1"/>
          </p:cNvSpPr>
          <p:nvPr>
            <p:ph type="dt" sz="half" idx="10"/>
          </p:nvPr>
        </p:nvSpPr>
        <p:spPr/>
        <p:txBody>
          <a:bodyPr/>
          <a:lstStyle/>
          <a:p>
            <a:fld id="{90FFDF86-0E43-44F6-A146-6B8B9FAB9865}"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26</a:t>
            </a:fld>
            <a:endParaRPr lang="en-IN"/>
          </a:p>
        </p:txBody>
      </p:sp>
    </p:spTree>
    <p:extLst>
      <p:ext uri="{BB962C8B-B14F-4D97-AF65-F5344CB8AC3E}">
        <p14:creationId xmlns:p14="http://schemas.microsoft.com/office/powerpoint/2010/main" val="2460440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and instant messaging</a:t>
            </a:r>
            <a:endParaRPr lang="en-IN" dirty="0"/>
          </a:p>
        </p:txBody>
      </p:sp>
      <p:sp>
        <p:nvSpPr>
          <p:cNvPr id="3" name="Content Placeholder 2"/>
          <p:cNvSpPr>
            <a:spLocks noGrp="1"/>
          </p:cNvSpPr>
          <p:nvPr>
            <p:ph idx="1"/>
          </p:nvPr>
        </p:nvSpPr>
        <p:spPr/>
        <p:txBody>
          <a:bodyPr>
            <a:normAutofit/>
          </a:bodyPr>
          <a:lstStyle/>
          <a:p>
            <a:r>
              <a:rPr lang="en-US" sz="2400" dirty="0"/>
              <a:t>To facilitate the implementation of such tasks, </a:t>
            </a:r>
            <a:r>
              <a:rPr lang="en-US" sz="2400" dirty="0" err="1"/>
              <a:t>AppEngine</a:t>
            </a:r>
            <a:r>
              <a:rPr lang="en-US" sz="2400" dirty="0"/>
              <a:t> provides developers with the ability to send and receive mails through </a:t>
            </a:r>
            <a:r>
              <a:rPr lang="en-US" sz="2400" b="1" dirty="0"/>
              <a:t>Mail</a:t>
            </a:r>
            <a:r>
              <a:rPr lang="en-US" sz="2400" dirty="0"/>
              <a:t>. </a:t>
            </a:r>
            <a:endParaRPr lang="en-US" sz="2400" dirty="0" smtClean="0"/>
          </a:p>
          <a:p>
            <a:r>
              <a:rPr lang="en-US" sz="2400" dirty="0" smtClean="0"/>
              <a:t>The </a:t>
            </a:r>
            <a:r>
              <a:rPr lang="en-US" sz="2400" dirty="0"/>
              <a:t>service </a:t>
            </a:r>
            <a:r>
              <a:rPr lang="en-US" sz="2400" b="1" dirty="0"/>
              <a:t>allows sending email on behalf of the application to specific user accounts. </a:t>
            </a:r>
            <a:endParaRPr lang="en-US" sz="2400" b="1" dirty="0" smtClean="0"/>
          </a:p>
          <a:p>
            <a:r>
              <a:rPr lang="en-US" sz="2400" dirty="0" smtClean="0"/>
              <a:t>It </a:t>
            </a:r>
            <a:r>
              <a:rPr lang="en-US" sz="2400" dirty="0"/>
              <a:t>is also possible to include several types of attachments and to target multiple recipients. </a:t>
            </a:r>
            <a:endParaRPr lang="en-US" sz="2400" dirty="0" smtClean="0"/>
          </a:p>
          <a:p>
            <a:r>
              <a:rPr lang="en-US" sz="2400" dirty="0" smtClean="0"/>
              <a:t>Mail </a:t>
            </a:r>
            <a:r>
              <a:rPr lang="en-US" sz="2400" dirty="0"/>
              <a:t>operates asynchronously, and </a:t>
            </a:r>
            <a:r>
              <a:rPr lang="en-US" sz="2400" b="1" dirty="0"/>
              <a:t>in case of failed delivery the sending address is notified through an email detailing the error.</a:t>
            </a:r>
            <a:endParaRPr lang="en-IN" sz="2400" b="1" dirty="0"/>
          </a:p>
        </p:txBody>
      </p:sp>
      <p:sp>
        <p:nvSpPr>
          <p:cNvPr id="4" name="Date Placeholder 3"/>
          <p:cNvSpPr>
            <a:spLocks noGrp="1"/>
          </p:cNvSpPr>
          <p:nvPr>
            <p:ph type="dt" sz="half" idx="10"/>
          </p:nvPr>
        </p:nvSpPr>
        <p:spPr/>
        <p:txBody>
          <a:bodyPr/>
          <a:lstStyle/>
          <a:p>
            <a:fld id="{7D41DFD0-AE7F-4B04-B76F-08C435FD9F98}"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27</a:t>
            </a:fld>
            <a:endParaRPr lang="en-IN"/>
          </a:p>
        </p:txBody>
      </p:sp>
    </p:spTree>
    <p:extLst>
      <p:ext uri="{BB962C8B-B14F-4D97-AF65-F5344CB8AC3E}">
        <p14:creationId xmlns:p14="http://schemas.microsoft.com/office/powerpoint/2010/main" val="1747873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XMPP</a:t>
            </a:r>
            <a:endParaRPr lang="en-IN" dirty="0"/>
          </a:p>
        </p:txBody>
      </p:sp>
      <p:sp>
        <p:nvSpPr>
          <p:cNvPr id="3" name="Content Placeholder 2"/>
          <p:cNvSpPr>
            <a:spLocks noGrp="1"/>
          </p:cNvSpPr>
          <p:nvPr>
            <p:ph idx="1"/>
          </p:nvPr>
        </p:nvSpPr>
        <p:spPr/>
        <p:txBody>
          <a:bodyPr>
            <a:noAutofit/>
          </a:bodyPr>
          <a:lstStyle/>
          <a:p>
            <a:r>
              <a:rPr lang="en-US" sz="2400" dirty="0" err="1"/>
              <a:t>AppEngine</a:t>
            </a:r>
            <a:r>
              <a:rPr lang="en-US" sz="2400" dirty="0"/>
              <a:t> provides also another way to communicate with the external </a:t>
            </a:r>
            <a:r>
              <a:rPr lang="en-US" sz="2400" dirty="0" smtClean="0"/>
              <a:t>world</a:t>
            </a:r>
          </a:p>
          <a:p>
            <a:r>
              <a:rPr lang="en-US" sz="2400" b="1" dirty="0" smtClean="0"/>
              <a:t>Extensible Messaging and Presence Protocol (XMPP). </a:t>
            </a:r>
          </a:p>
        </p:txBody>
      </p:sp>
      <p:sp>
        <p:nvSpPr>
          <p:cNvPr id="4" name="Date Placeholder 3"/>
          <p:cNvSpPr>
            <a:spLocks noGrp="1"/>
          </p:cNvSpPr>
          <p:nvPr>
            <p:ph type="dt" sz="half" idx="10"/>
          </p:nvPr>
        </p:nvSpPr>
        <p:spPr/>
        <p:txBody>
          <a:bodyPr/>
          <a:lstStyle/>
          <a:p>
            <a:fld id="{4CFD00D4-B7CA-46A3-8D82-FC1609F8FBF0}"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28</a:t>
            </a:fld>
            <a:endParaRPr lang="en-IN"/>
          </a:p>
        </p:txBody>
      </p:sp>
    </p:spTree>
    <p:extLst>
      <p:ext uri="{BB962C8B-B14F-4D97-AF65-F5344CB8AC3E}">
        <p14:creationId xmlns:p14="http://schemas.microsoft.com/office/powerpoint/2010/main" val="2715788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XMPP</a:t>
            </a:r>
            <a:endParaRPr lang="en-IN" dirty="0"/>
          </a:p>
        </p:txBody>
      </p:sp>
      <p:sp>
        <p:nvSpPr>
          <p:cNvPr id="3" name="Content Placeholder 2"/>
          <p:cNvSpPr>
            <a:spLocks noGrp="1"/>
          </p:cNvSpPr>
          <p:nvPr>
            <p:ph idx="1"/>
          </p:nvPr>
        </p:nvSpPr>
        <p:spPr/>
        <p:txBody>
          <a:bodyPr>
            <a:noAutofit/>
          </a:bodyPr>
          <a:lstStyle/>
          <a:p>
            <a:r>
              <a:rPr lang="en-US" sz="2400" dirty="0" smtClean="0"/>
              <a:t>Any </a:t>
            </a:r>
            <a:r>
              <a:rPr lang="en-US" sz="2400" dirty="0"/>
              <a:t>chat service that supports XMPP, such as Google Talk, </a:t>
            </a:r>
            <a:r>
              <a:rPr lang="en-US" sz="2400" b="1" dirty="0">
                <a:solidFill>
                  <a:srgbClr val="FF0000"/>
                </a:solidFill>
              </a:rPr>
              <a:t>can send and receive chat messages to and from the Web application,</a:t>
            </a:r>
            <a:r>
              <a:rPr lang="en-US" sz="2400" dirty="0"/>
              <a:t> which is identified by its own address. </a:t>
            </a:r>
            <a:endParaRPr lang="en-US" sz="2400" dirty="0" smtClean="0"/>
          </a:p>
          <a:p>
            <a:r>
              <a:rPr lang="en-US" sz="2400" dirty="0" smtClean="0"/>
              <a:t>Even </a:t>
            </a:r>
            <a:r>
              <a:rPr lang="en-US" sz="2400" dirty="0"/>
              <a:t>though the chat is a communication medium mostly used for human </a:t>
            </a:r>
            <a:r>
              <a:rPr lang="en-US" sz="2400" dirty="0" smtClean="0"/>
              <a:t>interactions</a:t>
            </a:r>
            <a:r>
              <a:rPr lang="en-US" sz="2400" dirty="0"/>
              <a:t>, </a:t>
            </a:r>
            <a:r>
              <a:rPr lang="en-US" sz="2400" b="1" dirty="0">
                <a:solidFill>
                  <a:srgbClr val="FF0000"/>
                </a:solidFill>
              </a:rPr>
              <a:t>XMPP can be conveniently used to connect the Web application with chat bots</a:t>
            </a:r>
            <a:r>
              <a:rPr lang="en-US" sz="2400" dirty="0"/>
              <a:t> or to </a:t>
            </a:r>
            <a:r>
              <a:rPr lang="en-US" sz="2400" dirty="0" err="1"/>
              <a:t>implement</a:t>
            </a:r>
            <a:r>
              <a:rPr lang="en-US" sz="2400" dirty="0"/>
              <a:t> a small administrative console.</a:t>
            </a:r>
            <a:endParaRPr lang="en-IN" sz="2400" dirty="0"/>
          </a:p>
        </p:txBody>
      </p:sp>
      <p:sp>
        <p:nvSpPr>
          <p:cNvPr id="4" name="Date Placeholder 3"/>
          <p:cNvSpPr>
            <a:spLocks noGrp="1"/>
          </p:cNvSpPr>
          <p:nvPr>
            <p:ph type="dt" sz="half" idx="10"/>
          </p:nvPr>
        </p:nvSpPr>
        <p:spPr/>
        <p:txBody>
          <a:bodyPr/>
          <a:lstStyle/>
          <a:p>
            <a:fld id="{4CFD00D4-B7CA-46A3-8D82-FC1609F8FBF0}"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29</a:t>
            </a:fld>
            <a:endParaRPr lang="en-IN"/>
          </a:p>
        </p:txBody>
      </p:sp>
    </p:spTree>
    <p:extLst>
      <p:ext uri="{BB962C8B-B14F-4D97-AF65-F5344CB8AC3E}">
        <p14:creationId xmlns:p14="http://schemas.microsoft.com/office/powerpoint/2010/main" val="1197858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Google App Engine (GAE</a:t>
            </a:r>
            <a:r>
              <a:rPr lang="en-IN" dirty="0" smtClean="0"/>
              <a:t>)</a:t>
            </a:r>
            <a:endParaRPr lang="en-IN" dirty="0"/>
          </a:p>
        </p:txBody>
      </p:sp>
      <p:sp>
        <p:nvSpPr>
          <p:cNvPr id="3" name="Content Placeholder 2"/>
          <p:cNvSpPr>
            <a:spLocks noGrp="1"/>
          </p:cNvSpPr>
          <p:nvPr>
            <p:ph idx="1"/>
          </p:nvPr>
        </p:nvSpPr>
        <p:spPr/>
        <p:txBody>
          <a:bodyPr>
            <a:normAutofit/>
          </a:bodyPr>
          <a:lstStyle/>
          <a:p>
            <a:r>
              <a:rPr lang="en-US" sz="2400" dirty="0" smtClean="0"/>
              <a:t>Applications </a:t>
            </a:r>
            <a:r>
              <a:rPr lang="en-US" sz="2400" dirty="0"/>
              <a:t>are </a:t>
            </a:r>
            <a:r>
              <a:rPr lang="en-US" sz="2400" b="1" dirty="0"/>
              <a:t>sandboxed and run across multiple servers</a:t>
            </a:r>
            <a:r>
              <a:rPr lang="en-US" sz="2400" dirty="0" smtClean="0"/>
              <a:t>.</a:t>
            </a:r>
          </a:p>
          <a:p>
            <a:r>
              <a:rPr lang="en-US" sz="2400" dirty="0" smtClean="0"/>
              <a:t>App </a:t>
            </a:r>
            <a:r>
              <a:rPr lang="en-US" sz="2400" dirty="0"/>
              <a:t>Engine offers </a:t>
            </a:r>
            <a:r>
              <a:rPr lang="en-US" sz="2400" b="1" dirty="0"/>
              <a:t>automatic scaling for web applications</a:t>
            </a:r>
            <a:r>
              <a:rPr lang="en-US" sz="2400" dirty="0"/>
              <a:t>—as the number of requests increases for an application, </a:t>
            </a:r>
            <a:endParaRPr lang="en-US" sz="2400" dirty="0" smtClean="0"/>
          </a:p>
          <a:p>
            <a:r>
              <a:rPr lang="en-US" sz="2400" dirty="0" smtClean="0"/>
              <a:t>App </a:t>
            </a:r>
            <a:r>
              <a:rPr lang="en-US" sz="2400" dirty="0"/>
              <a:t>Engine </a:t>
            </a:r>
            <a:r>
              <a:rPr lang="en-US" sz="2400" b="1" dirty="0"/>
              <a:t>automatically allocates more resources </a:t>
            </a:r>
            <a:r>
              <a:rPr lang="en-US" sz="2400" dirty="0"/>
              <a:t>for the web application to handle the additional demand</a:t>
            </a:r>
            <a:r>
              <a:rPr lang="en-US" sz="2400" dirty="0" smtClean="0"/>
              <a:t>.</a:t>
            </a:r>
          </a:p>
          <a:p>
            <a:pPr marL="0" lvl="0" indent="0" algn="r">
              <a:buNone/>
            </a:pPr>
            <a:endParaRPr lang="en-US" sz="2400" b="1" dirty="0" smtClean="0">
              <a:solidFill>
                <a:prstClr val="black"/>
              </a:solidFill>
            </a:endParaRPr>
          </a:p>
          <a:p>
            <a:pPr marL="0" lvl="0" indent="0" algn="r">
              <a:buNone/>
            </a:pPr>
            <a:endParaRPr lang="en-US" sz="2400" b="1" dirty="0">
              <a:solidFill>
                <a:prstClr val="black"/>
              </a:solidFill>
            </a:endParaRPr>
          </a:p>
          <a:p>
            <a:pPr marL="0" lvl="0" indent="0" algn="r">
              <a:buNone/>
            </a:pPr>
            <a:endParaRPr lang="en-US" sz="2400" b="1" dirty="0" smtClean="0">
              <a:solidFill>
                <a:prstClr val="black"/>
              </a:solidFill>
            </a:endParaRPr>
          </a:p>
          <a:p>
            <a:pPr marL="0" lvl="0" indent="0" algn="r">
              <a:buNone/>
            </a:pPr>
            <a:endParaRPr lang="en-US" sz="2400" b="1" dirty="0">
              <a:solidFill>
                <a:prstClr val="black"/>
              </a:solidFill>
            </a:endParaRPr>
          </a:p>
          <a:p>
            <a:pPr marL="0" lvl="0" indent="0" algn="r">
              <a:buNone/>
            </a:pPr>
            <a:r>
              <a:rPr lang="en-US" sz="2400" b="1" dirty="0" smtClean="0">
                <a:solidFill>
                  <a:prstClr val="black"/>
                </a:solidFill>
              </a:rPr>
              <a:t>-</a:t>
            </a:r>
            <a:r>
              <a:rPr lang="en-US" sz="2400" b="1" dirty="0">
                <a:solidFill>
                  <a:prstClr val="black"/>
                </a:solidFill>
              </a:rPr>
              <a:t>Definition</a:t>
            </a:r>
            <a:endParaRPr lang="en-US" sz="2800" b="1" dirty="0">
              <a:solidFill>
                <a:prstClr val="black"/>
              </a:solidFill>
            </a:endParaRPr>
          </a:p>
          <a:p>
            <a:endParaRPr lang="en-IN" dirty="0"/>
          </a:p>
        </p:txBody>
      </p:sp>
      <p:sp>
        <p:nvSpPr>
          <p:cNvPr id="4" name="Date Placeholder 3"/>
          <p:cNvSpPr>
            <a:spLocks noGrp="1"/>
          </p:cNvSpPr>
          <p:nvPr>
            <p:ph type="dt" sz="half" idx="10"/>
          </p:nvPr>
        </p:nvSpPr>
        <p:spPr/>
        <p:txBody>
          <a:bodyPr/>
          <a:lstStyle/>
          <a:p>
            <a:fld id="{EC71281C-5E48-464F-96FA-6B51A2E60FF3}"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Shweta Dhawan Chachra</a:t>
            </a:r>
            <a:endParaRPr lang="en-IN"/>
          </a:p>
        </p:txBody>
      </p:sp>
      <p:sp>
        <p:nvSpPr>
          <p:cNvPr id="6" name="Slide Number Placeholder 5"/>
          <p:cNvSpPr>
            <a:spLocks noGrp="1"/>
          </p:cNvSpPr>
          <p:nvPr>
            <p:ph type="sldNum" sz="quarter" idx="12"/>
          </p:nvPr>
        </p:nvSpPr>
        <p:spPr/>
        <p:txBody>
          <a:bodyPr/>
          <a:lstStyle/>
          <a:p>
            <a:fld id="{B9009675-7638-4C9C-9A8D-D68E2E13A863}" type="slidenum">
              <a:rPr lang="en-IN" smtClean="0"/>
              <a:t>3</a:t>
            </a:fld>
            <a:endParaRPr lang="en-IN"/>
          </a:p>
        </p:txBody>
      </p:sp>
    </p:spTree>
    <p:extLst>
      <p:ext uri="{BB962C8B-B14F-4D97-AF65-F5344CB8AC3E}">
        <p14:creationId xmlns:p14="http://schemas.microsoft.com/office/powerpoint/2010/main" val="2332969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Account management</a:t>
            </a:r>
          </a:p>
        </p:txBody>
      </p:sp>
      <p:sp>
        <p:nvSpPr>
          <p:cNvPr id="3" name="Content Placeholder 2"/>
          <p:cNvSpPr>
            <a:spLocks noGrp="1"/>
          </p:cNvSpPr>
          <p:nvPr>
            <p:ph idx="1"/>
          </p:nvPr>
        </p:nvSpPr>
        <p:spPr/>
        <p:txBody>
          <a:bodyPr>
            <a:noAutofit/>
          </a:bodyPr>
          <a:lstStyle/>
          <a:p>
            <a:r>
              <a:rPr lang="en-US" sz="2400" dirty="0" smtClean="0"/>
              <a:t>Web applications often keep various data that customize their interaction with users. </a:t>
            </a:r>
          </a:p>
          <a:p>
            <a:r>
              <a:rPr lang="en-US" sz="2400" dirty="0" smtClean="0"/>
              <a:t>These data normally go under the user profile and are attached to an account.</a:t>
            </a:r>
          </a:p>
          <a:p>
            <a:r>
              <a:rPr lang="en-US" sz="2400" dirty="0" err="1" smtClean="0"/>
              <a:t>AppEngine</a:t>
            </a:r>
            <a:r>
              <a:rPr lang="en-US" sz="2400" dirty="0" smtClean="0"/>
              <a:t> simplifies account management by allowing </a:t>
            </a:r>
            <a:r>
              <a:rPr lang="en-US" sz="2400" b="1" dirty="0" smtClean="0"/>
              <a:t>developers to leverage Google account management by means of Google Accounts.</a:t>
            </a:r>
            <a:endParaRPr lang="en-IN" sz="2400" b="1" dirty="0"/>
          </a:p>
        </p:txBody>
      </p:sp>
      <p:sp>
        <p:nvSpPr>
          <p:cNvPr id="4" name="Date Placeholder 3"/>
          <p:cNvSpPr>
            <a:spLocks noGrp="1"/>
          </p:cNvSpPr>
          <p:nvPr>
            <p:ph type="dt" sz="half" idx="10"/>
          </p:nvPr>
        </p:nvSpPr>
        <p:spPr/>
        <p:txBody>
          <a:bodyPr/>
          <a:lstStyle/>
          <a:p>
            <a:fld id="{043DFDC3-B9A0-44DF-A3F6-8C06AAB3A3FC}"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30</a:t>
            </a:fld>
            <a:endParaRPr lang="en-IN"/>
          </a:p>
        </p:txBody>
      </p:sp>
    </p:spTree>
    <p:extLst>
      <p:ext uri="{BB962C8B-B14F-4D97-AF65-F5344CB8AC3E}">
        <p14:creationId xmlns:p14="http://schemas.microsoft.com/office/powerpoint/2010/main" val="1501401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Account management</a:t>
            </a:r>
          </a:p>
        </p:txBody>
      </p:sp>
      <p:sp>
        <p:nvSpPr>
          <p:cNvPr id="3" name="Content Placeholder 2"/>
          <p:cNvSpPr>
            <a:spLocks noGrp="1"/>
          </p:cNvSpPr>
          <p:nvPr>
            <p:ph idx="1"/>
          </p:nvPr>
        </p:nvSpPr>
        <p:spPr/>
        <p:txBody>
          <a:bodyPr>
            <a:noAutofit/>
          </a:bodyPr>
          <a:lstStyle/>
          <a:p>
            <a:r>
              <a:rPr lang="en-US" sz="2400" dirty="0"/>
              <a:t>Using Google Accounts, </a:t>
            </a:r>
            <a:r>
              <a:rPr lang="en-US" sz="2400" b="1" dirty="0"/>
              <a:t>Web applications can conveniently store profile settings in the form of key-value pairs, attach them to a given Google account</a:t>
            </a:r>
            <a:r>
              <a:rPr lang="en-US" sz="2400" dirty="0"/>
              <a:t>, and quickly retrieve them once the user authenticates. </a:t>
            </a:r>
            <a:endParaRPr lang="en-US" sz="2400" dirty="0" smtClean="0"/>
          </a:p>
          <a:p>
            <a:r>
              <a:rPr lang="en-US" sz="2400" dirty="0" smtClean="0"/>
              <a:t>With </a:t>
            </a:r>
            <a:r>
              <a:rPr lang="en-US" sz="2400" dirty="0"/>
              <a:t>respect to a custom solution, </a:t>
            </a:r>
            <a:r>
              <a:rPr lang="en-US" sz="2400" b="1" dirty="0"/>
              <a:t>the use of Google Accounts requires users to have a Google account, but it does not require any further implementation. </a:t>
            </a:r>
            <a:endParaRPr lang="en-US" sz="2400" b="1" dirty="0" smtClean="0"/>
          </a:p>
        </p:txBody>
      </p:sp>
      <p:sp>
        <p:nvSpPr>
          <p:cNvPr id="4" name="Date Placeholder 3"/>
          <p:cNvSpPr>
            <a:spLocks noGrp="1"/>
          </p:cNvSpPr>
          <p:nvPr>
            <p:ph type="dt" sz="half" idx="10"/>
          </p:nvPr>
        </p:nvSpPr>
        <p:spPr/>
        <p:txBody>
          <a:bodyPr/>
          <a:lstStyle/>
          <a:p>
            <a:fld id="{6B685E2E-E2FE-4C51-8489-B2B7F5FDCC72}"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31</a:t>
            </a:fld>
            <a:endParaRPr lang="en-IN"/>
          </a:p>
        </p:txBody>
      </p:sp>
    </p:spTree>
    <p:extLst>
      <p:ext uri="{BB962C8B-B14F-4D97-AF65-F5344CB8AC3E}">
        <p14:creationId xmlns:p14="http://schemas.microsoft.com/office/powerpoint/2010/main" val="2357916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Account management</a:t>
            </a:r>
          </a:p>
        </p:txBody>
      </p:sp>
      <p:sp>
        <p:nvSpPr>
          <p:cNvPr id="3" name="Content Placeholder 2"/>
          <p:cNvSpPr>
            <a:spLocks noGrp="1"/>
          </p:cNvSpPr>
          <p:nvPr>
            <p:ph idx="1"/>
          </p:nvPr>
        </p:nvSpPr>
        <p:spPr/>
        <p:txBody>
          <a:bodyPr>
            <a:noAutofit/>
          </a:bodyPr>
          <a:lstStyle/>
          <a:p>
            <a:r>
              <a:rPr lang="en-US" sz="2400" dirty="0" smtClean="0"/>
              <a:t>The </a:t>
            </a:r>
            <a:r>
              <a:rPr lang="en-US" sz="2400" dirty="0"/>
              <a:t>use of Google Accounts is particularly </a:t>
            </a:r>
            <a:r>
              <a:rPr lang="en-US" sz="2400" b="1" dirty="0"/>
              <a:t>advantageous for developing Web applications within a corporate environment using Google Apps.</a:t>
            </a:r>
            <a:r>
              <a:rPr lang="en-US" sz="2400" dirty="0"/>
              <a:t> </a:t>
            </a:r>
            <a:endParaRPr lang="en-US" sz="2400" dirty="0" smtClean="0"/>
          </a:p>
          <a:p>
            <a:r>
              <a:rPr lang="en-US" sz="2400" dirty="0" smtClean="0"/>
              <a:t>In </a:t>
            </a:r>
            <a:r>
              <a:rPr lang="en-US" sz="2400" dirty="0"/>
              <a:t>this case, the applications </a:t>
            </a:r>
            <a:r>
              <a:rPr lang="en-US" sz="2400" b="1" dirty="0"/>
              <a:t>can be easily integrated with all the other services (and profile settings) included in Google Apps</a:t>
            </a:r>
            <a:endParaRPr lang="en-IN" sz="2400" b="1" dirty="0"/>
          </a:p>
        </p:txBody>
      </p:sp>
      <p:sp>
        <p:nvSpPr>
          <p:cNvPr id="4" name="Date Placeholder 3"/>
          <p:cNvSpPr>
            <a:spLocks noGrp="1"/>
          </p:cNvSpPr>
          <p:nvPr>
            <p:ph type="dt" sz="half" idx="10"/>
          </p:nvPr>
        </p:nvSpPr>
        <p:spPr/>
        <p:txBody>
          <a:bodyPr/>
          <a:lstStyle/>
          <a:p>
            <a:fld id="{00075411-8D39-43FA-A309-929714281EFE}"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32</a:t>
            </a:fld>
            <a:endParaRPr lang="en-IN"/>
          </a:p>
        </p:txBody>
      </p:sp>
    </p:spTree>
    <p:extLst>
      <p:ext uri="{BB962C8B-B14F-4D97-AF65-F5344CB8AC3E}">
        <p14:creationId xmlns:p14="http://schemas.microsoft.com/office/powerpoint/2010/main" val="3667684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manipulation</a:t>
            </a:r>
            <a:endParaRPr lang="en-IN" dirty="0"/>
          </a:p>
        </p:txBody>
      </p:sp>
      <p:sp>
        <p:nvSpPr>
          <p:cNvPr id="3" name="Content Placeholder 2"/>
          <p:cNvSpPr>
            <a:spLocks noGrp="1"/>
          </p:cNvSpPr>
          <p:nvPr>
            <p:ph idx="1"/>
          </p:nvPr>
        </p:nvSpPr>
        <p:spPr/>
        <p:txBody>
          <a:bodyPr>
            <a:noAutofit/>
          </a:bodyPr>
          <a:lstStyle/>
          <a:p>
            <a:r>
              <a:rPr lang="en-US" sz="2400" dirty="0" smtClean="0"/>
              <a:t>Web </a:t>
            </a:r>
            <a:r>
              <a:rPr lang="en-US" sz="2400" dirty="0"/>
              <a:t>applications render pages with graphics. Often simple operations, </a:t>
            </a:r>
            <a:r>
              <a:rPr lang="en-US" sz="2400" b="1" dirty="0"/>
              <a:t>such as adding watermarks or applying simple filters, are required. </a:t>
            </a:r>
            <a:endParaRPr lang="en-US" sz="2400" b="1" dirty="0" smtClean="0"/>
          </a:p>
          <a:p>
            <a:r>
              <a:rPr lang="en-US" sz="2400" dirty="0" err="1" smtClean="0"/>
              <a:t>AppEngine</a:t>
            </a:r>
            <a:r>
              <a:rPr lang="en-US" sz="2400" dirty="0" smtClean="0"/>
              <a:t> </a:t>
            </a:r>
            <a:r>
              <a:rPr lang="en-US" sz="2400" dirty="0"/>
              <a:t>allows applications to perform </a:t>
            </a:r>
            <a:r>
              <a:rPr lang="en-US" sz="2400" b="1" dirty="0"/>
              <a:t>image resizing, rotation, mirroring, and enhancement by means of Image Manipulation, a service that is also used in other Google products. </a:t>
            </a:r>
            <a:endParaRPr lang="en-US" sz="2400" b="1" dirty="0" smtClean="0"/>
          </a:p>
          <a:p>
            <a:r>
              <a:rPr lang="en-US" sz="2400" dirty="0" smtClean="0"/>
              <a:t>Image </a:t>
            </a:r>
            <a:r>
              <a:rPr lang="en-US" sz="2400" dirty="0"/>
              <a:t>Manipulation is mostly designed for lightweight image processing and is optimized for speed</a:t>
            </a:r>
            <a:endParaRPr lang="en-IN" sz="2400" b="1" dirty="0"/>
          </a:p>
        </p:txBody>
      </p:sp>
      <p:sp>
        <p:nvSpPr>
          <p:cNvPr id="4" name="Date Placeholder 3"/>
          <p:cNvSpPr>
            <a:spLocks noGrp="1"/>
          </p:cNvSpPr>
          <p:nvPr>
            <p:ph type="dt" sz="half" idx="10"/>
          </p:nvPr>
        </p:nvSpPr>
        <p:spPr/>
        <p:txBody>
          <a:bodyPr/>
          <a:lstStyle/>
          <a:p>
            <a:fld id="{5930E597-5EEF-40A7-BFED-B119CA5E586F}"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33</a:t>
            </a:fld>
            <a:endParaRPr lang="en-IN"/>
          </a:p>
        </p:txBody>
      </p:sp>
    </p:spTree>
    <p:extLst>
      <p:ext uri="{BB962C8B-B14F-4D97-AF65-F5344CB8AC3E}">
        <p14:creationId xmlns:p14="http://schemas.microsoft.com/office/powerpoint/2010/main" val="38355622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Google App Engine (GAE)</a:t>
            </a:r>
          </a:p>
        </p:txBody>
      </p:sp>
      <p:sp>
        <p:nvSpPr>
          <p:cNvPr id="3" name="Content Placeholder 2"/>
          <p:cNvSpPr>
            <a:spLocks noGrp="1"/>
          </p:cNvSpPr>
          <p:nvPr>
            <p:ph idx="1"/>
          </p:nvPr>
        </p:nvSpPr>
        <p:spPr/>
        <p:txBody>
          <a:bodyPr/>
          <a:lstStyle/>
          <a:p>
            <a:endParaRPr lang="en-IN"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877" r="3532" b="6616"/>
          <a:stretch>
            <a:fillRect/>
          </a:stretch>
        </p:blipFill>
        <p:spPr bwMode="auto">
          <a:xfrm>
            <a:off x="395287" y="1556792"/>
            <a:ext cx="8497887" cy="3816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Date Placeholder 5"/>
          <p:cNvSpPr>
            <a:spLocks noGrp="1"/>
          </p:cNvSpPr>
          <p:nvPr>
            <p:ph type="dt" sz="half" idx="10"/>
          </p:nvPr>
        </p:nvSpPr>
        <p:spPr/>
        <p:txBody>
          <a:bodyPr/>
          <a:lstStyle/>
          <a:p>
            <a:fld id="{99719CC0-B949-44CD-BE30-306B3518D6A6}" type="datetime1">
              <a:rPr lang="en-IN" smtClean="0"/>
              <a:t>19-04-2023</a:t>
            </a:fld>
            <a:endParaRPr lang="en-IN"/>
          </a:p>
        </p:txBody>
      </p:sp>
      <p:sp>
        <p:nvSpPr>
          <p:cNvPr id="7" name="Footer Placeholder 6"/>
          <p:cNvSpPr>
            <a:spLocks noGrp="1"/>
          </p:cNvSpPr>
          <p:nvPr>
            <p:ph type="ftr" sz="quarter" idx="11"/>
          </p:nvPr>
        </p:nvSpPr>
        <p:spPr/>
        <p:txBody>
          <a:bodyPr/>
          <a:lstStyle/>
          <a:p>
            <a:r>
              <a:rPr lang="en-IN" smtClean="0"/>
              <a:t>Prof. Shweta Dhawan Chachra</a:t>
            </a:r>
            <a:endParaRPr lang="en-IN"/>
          </a:p>
        </p:txBody>
      </p:sp>
      <p:sp>
        <p:nvSpPr>
          <p:cNvPr id="8" name="Slide Number Placeholder 7"/>
          <p:cNvSpPr>
            <a:spLocks noGrp="1"/>
          </p:cNvSpPr>
          <p:nvPr>
            <p:ph type="sldNum" sz="quarter" idx="12"/>
          </p:nvPr>
        </p:nvSpPr>
        <p:spPr/>
        <p:txBody>
          <a:bodyPr/>
          <a:lstStyle/>
          <a:p>
            <a:fld id="{B9009675-7638-4C9C-9A8D-D68E2E13A863}" type="slidenum">
              <a:rPr lang="en-IN" smtClean="0"/>
              <a:t>34</a:t>
            </a:fld>
            <a:endParaRPr lang="en-IN"/>
          </a:p>
        </p:txBody>
      </p:sp>
    </p:spTree>
    <p:extLst>
      <p:ext uri="{BB962C8B-B14F-4D97-AF65-F5344CB8AC3E}">
        <p14:creationId xmlns:p14="http://schemas.microsoft.com/office/powerpoint/2010/main" val="41191191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GAE</a:t>
            </a:r>
            <a:endParaRPr lang="en-IN" dirty="0"/>
          </a:p>
        </p:txBody>
      </p:sp>
      <p:sp>
        <p:nvSpPr>
          <p:cNvPr id="3" name="Content Placeholder 2"/>
          <p:cNvSpPr>
            <a:spLocks noGrp="1"/>
          </p:cNvSpPr>
          <p:nvPr>
            <p:ph idx="1"/>
          </p:nvPr>
        </p:nvSpPr>
        <p:spPr/>
        <p:txBody>
          <a:bodyPr>
            <a:normAutofit/>
          </a:bodyPr>
          <a:lstStyle/>
          <a:p>
            <a:pPr lvl="1"/>
            <a:r>
              <a:rPr lang="en-IN" dirty="0" smtClean="0"/>
              <a:t>The </a:t>
            </a:r>
            <a:r>
              <a:rPr lang="en-IN" dirty="0">
                <a:solidFill>
                  <a:srgbClr val="FF0000"/>
                </a:solidFill>
              </a:rPr>
              <a:t>software development kit (SDK) </a:t>
            </a:r>
            <a:r>
              <a:rPr lang="en-IN" dirty="0"/>
              <a:t>is used for </a:t>
            </a:r>
            <a:r>
              <a:rPr lang="en-IN" dirty="0">
                <a:solidFill>
                  <a:schemeClr val="accent1"/>
                </a:solidFill>
              </a:rPr>
              <a:t>local application development</a:t>
            </a:r>
            <a:r>
              <a:rPr lang="en-IN" dirty="0"/>
              <a:t>. </a:t>
            </a:r>
            <a:endParaRPr lang="en-IN" dirty="0" smtClean="0"/>
          </a:p>
          <a:p>
            <a:pPr lvl="1"/>
            <a:r>
              <a:rPr lang="en-IN" dirty="0" smtClean="0"/>
              <a:t>The </a:t>
            </a:r>
            <a:r>
              <a:rPr lang="en-IN" dirty="0"/>
              <a:t>SDK </a:t>
            </a:r>
            <a:r>
              <a:rPr lang="en-IN" dirty="0" smtClean="0"/>
              <a:t>allows users </a:t>
            </a:r>
            <a:r>
              <a:rPr lang="en-IN" dirty="0"/>
              <a:t>to execute </a:t>
            </a:r>
            <a:r>
              <a:rPr lang="en-IN" dirty="0">
                <a:solidFill>
                  <a:schemeClr val="accent1"/>
                </a:solidFill>
              </a:rPr>
              <a:t>test runs of local applications and upload application code.</a:t>
            </a:r>
          </a:p>
          <a:p>
            <a:pPr marL="457200" lvl="1" indent="0">
              <a:buNone/>
            </a:pPr>
            <a:endParaRPr lang="en-IN" dirty="0"/>
          </a:p>
        </p:txBody>
      </p:sp>
      <p:sp>
        <p:nvSpPr>
          <p:cNvPr id="4" name="Date Placeholder 3"/>
          <p:cNvSpPr>
            <a:spLocks noGrp="1"/>
          </p:cNvSpPr>
          <p:nvPr>
            <p:ph type="dt" sz="half" idx="10"/>
          </p:nvPr>
        </p:nvSpPr>
        <p:spPr/>
        <p:txBody>
          <a:bodyPr/>
          <a:lstStyle/>
          <a:p>
            <a:fld id="{B1047F9F-FB5A-409C-B644-93F8678921DF}"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9009675-7638-4C9C-9A8D-D68E2E13A863}" type="slidenum">
              <a:rPr lang="en-IN" smtClean="0"/>
              <a:t>35</a:t>
            </a:fld>
            <a:endParaRPr lang="en-IN"/>
          </a:p>
        </p:txBody>
      </p:sp>
    </p:spTree>
    <p:extLst>
      <p:ext uri="{BB962C8B-B14F-4D97-AF65-F5344CB8AC3E}">
        <p14:creationId xmlns:p14="http://schemas.microsoft.com/office/powerpoint/2010/main" val="21131616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GAE </a:t>
            </a:r>
            <a:r>
              <a:rPr lang="en-IN" dirty="0" smtClean="0"/>
              <a:t>Applications</a:t>
            </a:r>
            <a:endParaRPr lang="en-IN" dirty="0"/>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IN" dirty="0" smtClean="0"/>
              <a:t>Well-known </a:t>
            </a:r>
            <a:r>
              <a:rPr lang="en-IN" dirty="0"/>
              <a:t>GAE applications include the </a:t>
            </a:r>
            <a:r>
              <a:rPr lang="en-IN" dirty="0">
                <a:solidFill>
                  <a:schemeClr val="accent1"/>
                </a:solidFill>
              </a:rPr>
              <a:t>Google Search Engine, Google Docs, Google Earth, </a:t>
            </a:r>
            <a:r>
              <a:rPr lang="en-IN" dirty="0" smtClean="0">
                <a:solidFill>
                  <a:schemeClr val="accent1"/>
                </a:solidFill>
              </a:rPr>
              <a:t>and Gmail</a:t>
            </a:r>
            <a:r>
              <a:rPr lang="en-IN" dirty="0">
                <a:solidFill>
                  <a:schemeClr val="accent1"/>
                </a:solidFill>
              </a:rPr>
              <a:t>. </a:t>
            </a:r>
            <a:endParaRPr lang="en-IN" dirty="0" smtClean="0">
              <a:solidFill>
                <a:schemeClr val="accent1"/>
              </a:solidFill>
            </a:endParaRPr>
          </a:p>
          <a:p>
            <a:r>
              <a:rPr lang="en-IN" dirty="0" smtClean="0"/>
              <a:t>These </a:t>
            </a:r>
            <a:r>
              <a:rPr lang="en-IN" dirty="0"/>
              <a:t>applications can support large numbers of users simultaneously</a:t>
            </a:r>
            <a:r>
              <a:rPr lang="en-IN" dirty="0" smtClean="0"/>
              <a:t>.</a:t>
            </a:r>
          </a:p>
          <a:p>
            <a:r>
              <a:rPr lang="en-IN" dirty="0" smtClean="0"/>
              <a:t>The </a:t>
            </a:r>
            <a:r>
              <a:rPr lang="en-IN" dirty="0">
                <a:solidFill>
                  <a:schemeClr val="accent1"/>
                </a:solidFill>
              </a:rPr>
              <a:t>applications are </a:t>
            </a:r>
            <a:r>
              <a:rPr lang="en-IN" dirty="0" smtClean="0">
                <a:solidFill>
                  <a:schemeClr val="accent1"/>
                </a:solidFill>
              </a:rPr>
              <a:t>all run </a:t>
            </a:r>
            <a:r>
              <a:rPr lang="en-IN" dirty="0">
                <a:solidFill>
                  <a:schemeClr val="accent1"/>
                </a:solidFill>
              </a:rPr>
              <a:t>in the Google data </a:t>
            </a:r>
            <a:r>
              <a:rPr lang="en-IN" dirty="0" err="1">
                <a:solidFill>
                  <a:schemeClr val="accent1"/>
                </a:solidFill>
              </a:rPr>
              <a:t>centers</a:t>
            </a:r>
            <a:r>
              <a:rPr lang="en-IN" dirty="0"/>
              <a:t>. Inside each data </a:t>
            </a:r>
            <a:r>
              <a:rPr lang="en-IN" dirty="0" err="1"/>
              <a:t>center</a:t>
            </a:r>
            <a:r>
              <a:rPr lang="en-IN" dirty="0"/>
              <a:t>, there might be thousands of server nodes </a:t>
            </a:r>
            <a:r>
              <a:rPr lang="en-IN" dirty="0" smtClean="0"/>
              <a:t>to form </a:t>
            </a:r>
            <a:r>
              <a:rPr lang="en-IN" dirty="0"/>
              <a:t>different clusters. </a:t>
            </a:r>
            <a:r>
              <a:rPr lang="en-IN" dirty="0" smtClean="0"/>
              <a:t>Each </a:t>
            </a:r>
            <a:r>
              <a:rPr lang="en-IN" dirty="0"/>
              <a:t>cluster can run multipurpose servers</a:t>
            </a:r>
            <a:r>
              <a:rPr lang="en-IN" dirty="0" smtClean="0"/>
              <a:t>.</a:t>
            </a:r>
          </a:p>
          <a:p>
            <a:r>
              <a:rPr lang="en-IN" dirty="0"/>
              <a:t>GAE also provides </a:t>
            </a:r>
            <a:r>
              <a:rPr lang="en-IN" dirty="0">
                <a:solidFill>
                  <a:schemeClr val="accent1"/>
                </a:solidFill>
              </a:rPr>
              <a:t>Google-specific services, such as the Gmail account service (which </a:t>
            </a:r>
            <a:r>
              <a:rPr lang="en-IN" dirty="0" smtClean="0">
                <a:solidFill>
                  <a:schemeClr val="accent1"/>
                </a:solidFill>
              </a:rPr>
              <a:t>is the </a:t>
            </a:r>
            <a:r>
              <a:rPr lang="en-IN" dirty="0">
                <a:solidFill>
                  <a:schemeClr val="accent1"/>
                </a:solidFill>
              </a:rPr>
              <a:t>login service, </a:t>
            </a:r>
            <a:r>
              <a:rPr lang="en-IN" dirty="0"/>
              <a:t>that is, applications can use the Gmail account directly).</a:t>
            </a:r>
          </a:p>
        </p:txBody>
      </p:sp>
      <p:sp>
        <p:nvSpPr>
          <p:cNvPr id="4" name="Date Placeholder 3"/>
          <p:cNvSpPr>
            <a:spLocks noGrp="1"/>
          </p:cNvSpPr>
          <p:nvPr>
            <p:ph type="dt" sz="half" idx="10"/>
          </p:nvPr>
        </p:nvSpPr>
        <p:spPr/>
        <p:txBody>
          <a:bodyPr/>
          <a:lstStyle/>
          <a:p>
            <a:fld id="{2A655F12-633D-4621-A839-4DD962547450}"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B9009675-7638-4C9C-9A8D-D68E2E13A863}" type="slidenum">
              <a:rPr lang="en-IN" smtClean="0"/>
              <a:t>36</a:t>
            </a:fld>
            <a:endParaRPr lang="en-IN"/>
          </a:p>
        </p:txBody>
      </p:sp>
    </p:spTree>
    <p:extLst>
      <p:ext uri="{BB962C8B-B14F-4D97-AF65-F5344CB8AC3E}">
        <p14:creationId xmlns:p14="http://schemas.microsoft.com/office/powerpoint/2010/main" val="4101175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Google App Engine (GAE</a:t>
            </a:r>
            <a:r>
              <a:rPr lang="en-IN" dirty="0" smtClean="0"/>
              <a:t>)</a:t>
            </a:r>
            <a:endParaRPr lang="en-IN" dirty="0"/>
          </a:p>
        </p:txBody>
      </p:sp>
      <p:sp>
        <p:nvSpPr>
          <p:cNvPr id="3" name="Content Placeholder 2"/>
          <p:cNvSpPr>
            <a:spLocks noGrp="1"/>
          </p:cNvSpPr>
          <p:nvPr>
            <p:ph idx="1"/>
          </p:nvPr>
        </p:nvSpPr>
        <p:spPr/>
        <p:txBody>
          <a:bodyPr>
            <a:normAutofit/>
          </a:bodyPr>
          <a:lstStyle/>
          <a:p>
            <a:r>
              <a:rPr lang="en-IN" sz="2400" dirty="0"/>
              <a:t>Google has hundreds of data </a:t>
            </a:r>
            <a:r>
              <a:rPr lang="en-IN" sz="2400" dirty="0" err="1"/>
              <a:t>centers</a:t>
            </a:r>
            <a:r>
              <a:rPr lang="en-IN" sz="2400" dirty="0"/>
              <a:t> and has installed more than </a:t>
            </a:r>
            <a:r>
              <a:rPr lang="en-IN" sz="2400" dirty="0">
                <a:solidFill>
                  <a:schemeClr val="accent1"/>
                </a:solidFill>
              </a:rPr>
              <a:t>460,000 servers worldwide</a:t>
            </a:r>
            <a:r>
              <a:rPr lang="en-IN" sz="2400" dirty="0"/>
              <a:t>.</a:t>
            </a:r>
          </a:p>
          <a:p>
            <a:r>
              <a:rPr lang="en-IN" sz="2400" u="sng" dirty="0"/>
              <a:t>For example, </a:t>
            </a:r>
            <a:r>
              <a:rPr lang="en-IN" sz="2400" u="sng" dirty="0">
                <a:solidFill>
                  <a:schemeClr val="accent1"/>
                </a:solidFill>
              </a:rPr>
              <a:t>200 Google data </a:t>
            </a:r>
            <a:r>
              <a:rPr lang="en-IN" sz="2400" u="sng" dirty="0" err="1">
                <a:solidFill>
                  <a:schemeClr val="accent1"/>
                </a:solidFill>
              </a:rPr>
              <a:t>centers</a:t>
            </a:r>
            <a:r>
              <a:rPr lang="en-IN" sz="2400" u="sng" dirty="0">
                <a:solidFill>
                  <a:schemeClr val="accent1"/>
                </a:solidFill>
              </a:rPr>
              <a:t> </a:t>
            </a:r>
            <a:r>
              <a:rPr lang="en-IN" sz="2400" u="sng" dirty="0"/>
              <a:t>are used at </a:t>
            </a:r>
            <a:r>
              <a:rPr lang="en-IN" sz="2400" u="sng" dirty="0">
                <a:solidFill>
                  <a:schemeClr val="accent1"/>
                </a:solidFill>
              </a:rPr>
              <a:t>one time</a:t>
            </a:r>
            <a:r>
              <a:rPr lang="en-IN" sz="2400" u="sng" dirty="0"/>
              <a:t> for a number of cloud applications.</a:t>
            </a:r>
          </a:p>
          <a:p>
            <a:endParaRPr lang="en-IN" sz="2400" dirty="0" smtClean="0">
              <a:solidFill>
                <a:schemeClr val="accent1"/>
              </a:solidFill>
            </a:endParaRPr>
          </a:p>
          <a:p>
            <a:r>
              <a:rPr lang="en-IN" sz="2400" dirty="0" smtClean="0">
                <a:solidFill>
                  <a:schemeClr val="accent1"/>
                </a:solidFill>
              </a:rPr>
              <a:t>Data </a:t>
            </a:r>
            <a:r>
              <a:rPr lang="en-IN" sz="2400" dirty="0">
                <a:solidFill>
                  <a:schemeClr val="accent1"/>
                </a:solidFill>
              </a:rPr>
              <a:t>items </a:t>
            </a:r>
            <a:r>
              <a:rPr lang="en-IN" sz="2400" dirty="0"/>
              <a:t>are stored in </a:t>
            </a:r>
            <a:r>
              <a:rPr lang="en-IN" sz="2400" dirty="0">
                <a:solidFill>
                  <a:schemeClr val="accent1"/>
                </a:solidFill>
              </a:rPr>
              <a:t>text, images, and video </a:t>
            </a:r>
            <a:r>
              <a:rPr lang="en-IN" sz="2400" dirty="0"/>
              <a:t>and are </a:t>
            </a:r>
            <a:r>
              <a:rPr lang="en-IN" sz="2400" dirty="0">
                <a:solidFill>
                  <a:schemeClr val="accent1"/>
                </a:solidFill>
              </a:rPr>
              <a:t>replicated to tolerate faults or failures</a:t>
            </a:r>
            <a:r>
              <a:rPr lang="en-IN" sz="2400" dirty="0"/>
              <a:t>. </a:t>
            </a:r>
            <a:endParaRPr lang="en-IN" sz="2400" dirty="0" smtClean="0"/>
          </a:p>
          <a:p>
            <a:endParaRPr lang="en-IN" sz="2400" dirty="0"/>
          </a:p>
          <a:p>
            <a:r>
              <a:rPr lang="en-IN" sz="2400" dirty="0" smtClean="0"/>
              <a:t>Here </a:t>
            </a:r>
            <a:r>
              <a:rPr lang="en-IN" sz="2400" dirty="0"/>
              <a:t>we discuss Google’s App Engine (GAE) which offers </a:t>
            </a:r>
            <a:r>
              <a:rPr lang="en-IN" sz="2400" u="sng" dirty="0">
                <a:solidFill>
                  <a:srgbClr val="FF0000"/>
                </a:solidFill>
                <a:effectLst>
                  <a:outerShdw blurRad="38100" dist="38100" dir="2700000" algn="tl">
                    <a:srgbClr val="000000">
                      <a:alpha val="43137"/>
                    </a:srgbClr>
                  </a:outerShdw>
                </a:effectLst>
              </a:rPr>
              <a:t>a </a:t>
            </a:r>
            <a:r>
              <a:rPr lang="en-IN" sz="2400" u="sng" dirty="0" err="1">
                <a:solidFill>
                  <a:srgbClr val="FF0000"/>
                </a:solidFill>
                <a:effectLst>
                  <a:outerShdw blurRad="38100" dist="38100" dir="2700000" algn="tl">
                    <a:srgbClr val="000000">
                      <a:alpha val="43137"/>
                    </a:srgbClr>
                  </a:outerShdw>
                </a:effectLst>
              </a:rPr>
              <a:t>PaaS</a:t>
            </a:r>
            <a:r>
              <a:rPr lang="en-IN" sz="2400" u="sng" dirty="0">
                <a:solidFill>
                  <a:srgbClr val="FF0000"/>
                </a:solidFill>
                <a:effectLst>
                  <a:outerShdw blurRad="38100" dist="38100" dir="2700000" algn="tl">
                    <a:srgbClr val="000000">
                      <a:alpha val="43137"/>
                    </a:srgbClr>
                  </a:outerShdw>
                </a:effectLst>
              </a:rPr>
              <a:t> platform </a:t>
            </a:r>
            <a:r>
              <a:rPr lang="en-IN" sz="2400" dirty="0"/>
              <a:t>supporting various cloud and web applications.</a:t>
            </a:r>
          </a:p>
          <a:p>
            <a:endParaRPr lang="en-IN" dirty="0"/>
          </a:p>
        </p:txBody>
      </p:sp>
      <p:sp>
        <p:nvSpPr>
          <p:cNvPr id="4" name="Date Placeholder 3"/>
          <p:cNvSpPr>
            <a:spLocks noGrp="1"/>
          </p:cNvSpPr>
          <p:nvPr>
            <p:ph type="dt" sz="half" idx="10"/>
          </p:nvPr>
        </p:nvSpPr>
        <p:spPr/>
        <p:txBody>
          <a:bodyPr/>
          <a:lstStyle/>
          <a:p>
            <a:fld id="{EC71281C-5E48-464F-96FA-6B51A2E60FF3}"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Shweta Dhawan Chachra</a:t>
            </a:r>
            <a:endParaRPr lang="en-IN"/>
          </a:p>
        </p:txBody>
      </p:sp>
      <p:sp>
        <p:nvSpPr>
          <p:cNvPr id="6" name="Slide Number Placeholder 5"/>
          <p:cNvSpPr>
            <a:spLocks noGrp="1"/>
          </p:cNvSpPr>
          <p:nvPr>
            <p:ph type="sldNum" sz="quarter" idx="12"/>
          </p:nvPr>
        </p:nvSpPr>
        <p:spPr/>
        <p:txBody>
          <a:bodyPr/>
          <a:lstStyle/>
          <a:p>
            <a:fld id="{B9009675-7638-4C9C-9A8D-D68E2E13A863}" type="slidenum">
              <a:rPr lang="en-IN" smtClean="0"/>
              <a:t>4</a:t>
            </a:fld>
            <a:endParaRPr lang="en-IN"/>
          </a:p>
        </p:txBody>
      </p:sp>
    </p:spTree>
    <p:extLst>
      <p:ext uri="{BB962C8B-B14F-4D97-AF65-F5344CB8AC3E}">
        <p14:creationId xmlns:p14="http://schemas.microsoft.com/office/powerpoint/2010/main" val="2010822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a:t>
            </a:r>
          </a:p>
        </p:txBody>
      </p:sp>
      <p:sp>
        <p:nvSpPr>
          <p:cNvPr id="3" name="Content Placeholder 2"/>
          <p:cNvSpPr>
            <a:spLocks noGrp="1"/>
          </p:cNvSpPr>
          <p:nvPr>
            <p:ph idx="1"/>
          </p:nvPr>
        </p:nvSpPr>
        <p:spPr/>
        <p:txBody>
          <a:bodyPr>
            <a:normAutofit/>
          </a:bodyPr>
          <a:lstStyle/>
          <a:p>
            <a:r>
              <a:rPr lang="en-US" sz="2400" dirty="0" err="1"/>
              <a:t>AppEngine</a:t>
            </a:r>
            <a:r>
              <a:rPr lang="en-US" sz="2400" dirty="0"/>
              <a:t> is a platform for developing scalable applications accessible through the </a:t>
            </a:r>
            <a:r>
              <a:rPr lang="en-US" sz="2400" dirty="0" smtClean="0"/>
              <a:t>Web. </a:t>
            </a:r>
          </a:p>
          <a:p>
            <a:r>
              <a:rPr lang="en-US" sz="2400" dirty="0" smtClean="0"/>
              <a:t>The </a:t>
            </a:r>
            <a:r>
              <a:rPr lang="en-US" sz="2400" dirty="0"/>
              <a:t>platform is logically divided into four major components: </a:t>
            </a:r>
            <a:endParaRPr lang="en-US" sz="2400" dirty="0" smtClean="0"/>
          </a:p>
          <a:p>
            <a:pPr marL="457200" indent="-457200">
              <a:buFont typeface="+mj-lt"/>
              <a:buAutoNum type="arabicParenR"/>
            </a:pPr>
            <a:r>
              <a:rPr lang="en-US" sz="2400" dirty="0" smtClean="0"/>
              <a:t>Infrastructure</a:t>
            </a:r>
            <a:r>
              <a:rPr lang="en-US" sz="2400" dirty="0"/>
              <a:t>, </a:t>
            </a:r>
            <a:endParaRPr lang="en-US" sz="2400" dirty="0" smtClean="0"/>
          </a:p>
          <a:p>
            <a:pPr marL="457200" indent="-457200">
              <a:buFont typeface="+mj-lt"/>
              <a:buAutoNum type="arabicParenR"/>
            </a:pPr>
            <a:r>
              <a:rPr lang="en-US" sz="2400" dirty="0" smtClean="0"/>
              <a:t>The runtime </a:t>
            </a:r>
            <a:r>
              <a:rPr lang="en-US" sz="2400" dirty="0"/>
              <a:t>environment, </a:t>
            </a:r>
            <a:endParaRPr lang="en-US" sz="2400" dirty="0" smtClean="0"/>
          </a:p>
          <a:p>
            <a:pPr marL="457200" indent="-457200">
              <a:buFont typeface="+mj-lt"/>
              <a:buAutoNum type="arabicParenR"/>
            </a:pPr>
            <a:r>
              <a:rPr lang="en-US" sz="2400" dirty="0" smtClean="0"/>
              <a:t>The </a:t>
            </a:r>
            <a:r>
              <a:rPr lang="en-US" sz="2400" dirty="0"/>
              <a:t>underlying storage, and </a:t>
            </a:r>
            <a:endParaRPr lang="en-US" sz="2400" dirty="0" smtClean="0"/>
          </a:p>
          <a:p>
            <a:pPr marL="457200" indent="-457200">
              <a:buFont typeface="+mj-lt"/>
              <a:buAutoNum type="arabicParenR"/>
            </a:pPr>
            <a:r>
              <a:rPr lang="en-US" sz="2400" dirty="0" smtClean="0"/>
              <a:t>The </a:t>
            </a:r>
            <a:r>
              <a:rPr lang="en-US" sz="2400" dirty="0"/>
              <a:t>set of scalable services that can be used to develop applications</a:t>
            </a:r>
            <a:endParaRPr lang="en-IN" sz="2400" dirty="0"/>
          </a:p>
        </p:txBody>
      </p:sp>
      <p:sp>
        <p:nvSpPr>
          <p:cNvPr id="4" name="Date Placeholder 3"/>
          <p:cNvSpPr>
            <a:spLocks noGrp="1"/>
          </p:cNvSpPr>
          <p:nvPr>
            <p:ph type="dt" sz="half" idx="10"/>
          </p:nvPr>
        </p:nvSpPr>
        <p:spPr/>
        <p:txBody>
          <a:bodyPr/>
          <a:lstStyle/>
          <a:p>
            <a:fld id="{FB070633-B0D3-4B8A-9680-8D83882CB4CF}"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5</a:t>
            </a:fld>
            <a:endParaRPr lang="en-IN"/>
          </a:p>
        </p:txBody>
      </p:sp>
    </p:spTree>
    <p:extLst>
      <p:ext uri="{BB962C8B-B14F-4D97-AF65-F5344CB8AC3E}">
        <p14:creationId xmlns:p14="http://schemas.microsoft.com/office/powerpoint/2010/main" val="3363492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a:t>
            </a:r>
          </a:p>
        </p:txBody>
      </p:sp>
      <p:sp>
        <p:nvSpPr>
          <p:cNvPr id="3" name="Content Placeholder 2"/>
          <p:cNvSpPr>
            <a:spLocks noGrp="1"/>
          </p:cNvSpPr>
          <p:nvPr>
            <p:ph idx="1"/>
          </p:nvPr>
        </p:nvSpPr>
        <p:spPr/>
        <p:txBody>
          <a:bodyPr>
            <a:normAutofit/>
          </a:bodyPr>
          <a:lstStyle/>
          <a:p>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415380"/>
            <a:ext cx="83724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BA836032-0598-4CEC-B1EC-C8348816B908}"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6</a:t>
            </a:fld>
            <a:endParaRPr lang="en-IN"/>
          </a:p>
        </p:txBody>
      </p:sp>
    </p:spTree>
    <p:extLst>
      <p:ext uri="{BB962C8B-B14F-4D97-AF65-F5344CB8AC3E}">
        <p14:creationId xmlns:p14="http://schemas.microsoft.com/office/powerpoint/2010/main" val="3295194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a:t>
            </a:r>
          </a:p>
        </p:txBody>
      </p:sp>
      <p:sp>
        <p:nvSpPr>
          <p:cNvPr id="3" name="Content Placeholder 2"/>
          <p:cNvSpPr>
            <a:spLocks noGrp="1"/>
          </p:cNvSpPr>
          <p:nvPr>
            <p:ph idx="1"/>
          </p:nvPr>
        </p:nvSpPr>
        <p:spPr/>
        <p:txBody>
          <a:bodyPr>
            <a:normAutofit/>
          </a:bodyPr>
          <a:lstStyle/>
          <a:p>
            <a:r>
              <a:rPr lang="en-US" sz="2400" dirty="0" err="1"/>
              <a:t>AppEngine</a:t>
            </a:r>
            <a:r>
              <a:rPr lang="en-US" sz="2400" dirty="0"/>
              <a:t> </a:t>
            </a:r>
            <a:r>
              <a:rPr lang="en-US" sz="2400" b="1" dirty="0"/>
              <a:t>hosts Web applications, and its primary function is to serve users requests efficiently. </a:t>
            </a:r>
            <a:endParaRPr lang="en-US" sz="2400" b="1" dirty="0" smtClean="0"/>
          </a:p>
          <a:p>
            <a:r>
              <a:rPr lang="en-US" sz="2400" dirty="0" smtClean="0"/>
              <a:t>To </a:t>
            </a:r>
            <a:r>
              <a:rPr lang="en-US" sz="2400" dirty="0"/>
              <a:t>do so, </a:t>
            </a:r>
            <a:r>
              <a:rPr lang="en-US" sz="2400" dirty="0" err="1"/>
              <a:t>AppEngine’s</a:t>
            </a:r>
            <a:r>
              <a:rPr lang="en-US" sz="2400" dirty="0"/>
              <a:t> infrastructure takes advantage of </a:t>
            </a:r>
            <a:r>
              <a:rPr lang="en-US" sz="2400" b="1" dirty="0"/>
              <a:t>many servers available within Google datacenters. </a:t>
            </a:r>
            <a:endParaRPr lang="en-US" sz="2400" b="1" dirty="0" smtClean="0"/>
          </a:p>
          <a:p>
            <a:r>
              <a:rPr lang="en-US" sz="2400" dirty="0" smtClean="0"/>
              <a:t>For </a:t>
            </a:r>
            <a:r>
              <a:rPr lang="en-US" sz="2400" dirty="0"/>
              <a:t>each HTTP request, </a:t>
            </a:r>
            <a:r>
              <a:rPr lang="en-US" sz="2400" b="1" dirty="0" err="1"/>
              <a:t>AppEngine</a:t>
            </a:r>
            <a:r>
              <a:rPr lang="en-US" sz="2400" b="1" dirty="0"/>
              <a:t> locates the servers hosting the application that </a:t>
            </a:r>
            <a:r>
              <a:rPr lang="en-US" sz="2400" b="1" dirty="0" smtClean="0"/>
              <a:t>processes </a:t>
            </a:r>
            <a:r>
              <a:rPr lang="en-US" sz="2400" b="1" dirty="0"/>
              <a:t>the request</a:t>
            </a:r>
            <a:r>
              <a:rPr lang="en-US" sz="2400" dirty="0"/>
              <a:t>, </a:t>
            </a:r>
            <a:r>
              <a:rPr lang="en-US" sz="2400" b="1" dirty="0"/>
              <a:t>evaluates their load, and, if necessary, allocates additional resources </a:t>
            </a:r>
            <a:r>
              <a:rPr lang="en-US" sz="2400" dirty="0"/>
              <a:t>(i.e., </a:t>
            </a:r>
            <a:r>
              <a:rPr lang="en-US" sz="2400" dirty="0" smtClean="0"/>
              <a:t>servers</a:t>
            </a:r>
            <a:r>
              <a:rPr lang="en-US" sz="2400" dirty="0"/>
              <a:t>) or redirects the request to an existing server</a:t>
            </a:r>
            <a:endParaRPr lang="en-IN" sz="2400" dirty="0"/>
          </a:p>
        </p:txBody>
      </p:sp>
      <p:sp>
        <p:nvSpPr>
          <p:cNvPr id="4" name="Date Placeholder 3"/>
          <p:cNvSpPr>
            <a:spLocks noGrp="1"/>
          </p:cNvSpPr>
          <p:nvPr>
            <p:ph type="dt" sz="half" idx="10"/>
          </p:nvPr>
        </p:nvSpPr>
        <p:spPr/>
        <p:txBody>
          <a:bodyPr/>
          <a:lstStyle/>
          <a:p>
            <a:fld id="{815793CB-7D0C-4A62-9CA5-05759572B039}"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7</a:t>
            </a:fld>
            <a:endParaRPr lang="en-IN"/>
          </a:p>
        </p:txBody>
      </p:sp>
    </p:spTree>
    <p:extLst>
      <p:ext uri="{BB962C8B-B14F-4D97-AF65-F5344CB8AC3E}">
        <p14:creationId xmlns:p14="http://schemas.microsoft.com/office/powerpoint/2010/main" val="2600917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 time Environment</a:t>
            </a:r>
            <a:endParaRPr lang="en-IN" dirty="0"/>
          </a:p>
        </p:txBody>
      </p:sp>
      <p:sp>
        <p:nvSpPr>
          <p:cNvPr id="3" name="Content Placeholder 2"/>
          <p:cNvSpPr>
            <a:spLocks noGrp="1"/>
          </p:cNvSpPr>
          <p:nvPr>
            <p:ph idx="1"/>
          </p:nvPr>
        </p:nvSpPr>
        <p:spPr>
          <a:xfrm>
            <a:off x="457200" y="1412776"/>
            <a:ext cx="8229600" cy="4525963"/>
          </a:xfrm>
        </p:spPr>
        <p:txBody>
          <a:bodyPr>
            <a:normAutofit/>
          </a:bodyPr>
          <a:lstStyle/>
          <a:p>
            <a:r>
              <a:rPr lang="en-US" sz="2400" dirty="0"/>
              <a:t>The runtime environment represents </a:t>
            </a:r>
            <a:r>
              <a:rPr lang="en-US" sz="2400" b="1" dirty="0"/>
              <a:t>the execution context of applications hosted on </a:t>
            </a:r>
            <a:r>
              <a:rPr lang="en-US" sz="2400" b="1" dirty="0" err="1"/>
              <a:t>AppEngine</a:t>
            </a:r>
            <a:r>
              <a:rPr lang="en-US" sz="2400" b="1" dirty="0"/>
              <a:t>. </a:t>
            </a:r>
            <a:endParaRPr lang="en-US" sz="2400" b="1" dirty="0" smtClean="0"/>
          </a:p>
          <a:p>
            <a:r>
              <a:rPr lang="en-US" sz="2400" dirty="0" smtClean="0"/>
              <a:t>With </a:t>
            </a:r>
            <a:r>
              <a:rPr lang="en-US" sz="2400" dirty="0"/>
              <a:t>reference to the </a:t>
            </a:r>
            <a:r>
              <a:rPr lang="en-US" sz="2400" b="1" dirty="0" err="1"/>
              <a:t>AppEngine</a:t>
            </a:r>
            <a:r>
              <a:rPr lang="en-US" sz="2400" b="1" dirty="0"/>
              <a:t> infrastructure code, which is always active and running</a:t>
            </a:r>
            <a:r>
              <a:rPr lang="en-US" sz="2400" dirty="0"/>
              <a:t>, </a:t>
            </a:r>
            <a:r>
              <a:rPr lang="en-US" sz="2400" b="1" dirty="0"/>
              <a:t>the </a:t>
            </a:r>
            <a:r>
              <a:rPr lang="en-US" sz="2400" b="1" dirty="0" smtClean="0"/>
              <a:t>runtime </a:t>
            </a:r>
            <a:r>
              <a:rPr lang="en-US" sz="2400" b="1" dirty="0"/>
              <a:t>comes into existence </a:t>
            </a:r>
            <a:r>
              <a:rPr lang="en-US" sz="2400" b="1" dirty="0" smtClean="0"/>
              <a:t>when the request handler starts executing and </a:t>
            </a:r>
            <a:r>
              <a:rPr lang="en-US" sz="2400" b="1" dirty="0"/>
              <a:t>terminates </a:t>
            </a:r>
            <a:r>
              <a:rPr lang="en-US" sz="2400" dirty="0"/>
              <a:t>once the </a:t>
            </a:r>
            <a:r>
              <a:rPr lang="en-US" sz="2400" dirty="0" smtClean="0"/>
              <a:t>handler </a:t>
            </a:r>
            <a:r>
              <a:rPr lang="en-US" sz="2400" dirty="0"/>
              <a:t>has completed.</a:t>
            </a:r>
            <a:endParaRPr lang="en-IN" sz="2400" dirty="0"/>
          </a:p>
        </p:txBody>
      </p:sp>
      <p:sp>
        <p:nvSpPr>
          <p:cNvPr id="4" name="Date Placeholder 3"/>
          <p:cNvSpPr>
            <a:spLocks noGrp="1"/>
          </p:cNvSpPr>
          <p:nvPr>
            <p:ph type="dt" sz="half" idx="10"/>
          </p:nvPr>
        </p:nvSpPr>
        <p:spPr/>
        <p:txBody>
          <a:bodyPr/>
          <a:lstStyle/>
          <a:p>
            <a:fld id="{660B6BDA-4056-4A88-82DB-A5C1820EF94E}"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8</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717032"/>
            <a:ext cx="8792418" cy="2688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326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runtimes</a:t>
            </a:r>
            <a:endParaRPr lang="en-IN" dirty="0"/>
          </a:p>
        </p:txBody>
      </p:sp>
      <p:sp>
        <p:nvSpPr>
          <p:cNvPr id="3" name="Content Placeholder 2"/>
          <p:cNvSpPr>
            <a:spLocks noGrp="1"/>
          </p:cNvSpPr>
          <p:nvPr>
            <p:ph idx="1"/>
          </p:nvPr>
        </p:nvSpPr>
        <p:spPr/>
        <p:txBody>
          <a:bodyPr>
            <a:normAutofit/>
          </a:bodyPr>
          <a:lstStyle/>
          <a:p>
            <a:r>
              <a:rPr lang="en-US" sz="2400" dirty="0" smtClean="0"/>
              <a:t>Currently</a:t>
            </a:r>
            <a:r>
              <a:rPr lang="en-US" sz="2400" dirty="0"/>
              <a:t>, it is possible to develop </a:t>
            </a:r>
            <a:r>
              <a:rPr lang="en-US" sz="2400" dirty="0" err="1"/>
              <a:t>AppEngine</a:t>
            </a:r>
            <a:r>
              <a:rPr lang="en-US" sz="2400" dirty="0"/>
              <a:t> applications using three different languages and related technologies: Java, Python, and Go</a:t>
            </a:r>
            <a:endParaRPr lang="en-IN" sz="2400" b="1" dirty="0"/>
          </a:p>
        </p:txBody>
      </p:sp>
      <p:sp>
        <p:nvSpPr>
          <p:cNvPr id="4" name="Date Placeholder 3"/>
          <p:cNvSpPr>
            <a:spLocks noGrp="1"/>
          </p:cNvSpPr>
          <p:nvPr>
            <p:ph type="dt" sz="half" idx="10"/>
          </p:nvPr>
        </p:nvSpPr>
        <p:spPr/>
        <p:txBody>
          <a:bodyPr/>
          <a:lstStyle/>
          <a:p>
            <a:fld id="{A718146A-3D6C-4CAA-A6F9-A045488269A9}" type="datetime1">
              <a:rPr lang="en-IN" smtClean="0"/>
              <a:t>19-04-2023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EA1BFE8F-3660-418B-A829-43CC6A39FCD6}" type="slidenum">
              <a:rPr lang="en-IN" smtClean="0"/>
              <a:t>9</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924944"/>
            <a:ext cx="8445500"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669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1916</Words>
  <Application>Microsoft Office PowerPoint</Application>
  <PresentationFormat>On-screen Show (4:3)</PresentationFormat>
  <Paragraphs>243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Module 3.2</vt:lpstr>
      <vt:lpstr>Google App Engine (GAE)</vt:lpstr>
      <vt:lpstr>Google App Engine (GAE)</vt:lpstr>
      <vt:lpstr>Google App Engine (GAE)</vt:lpstr>
      <vt:lpstr>Architecture </vt:lpstr>
      <vt:lpstr>Architecture </vt:lpstr>
      <vt:lpstr>Architecture </vt:lpstr>
      <vt:lpstr>Run time Environment</vt:lpstr>
      <vt:lpstr>Supported runtimes</vt:lpstr>
      <vt:lpstr>Supported runtimes</vt:lpstr>
      <vt:lpstr>Supported runtimes</vt:lpstr>
      <vt:lpstr>Supported runtimes</vt:lpstr>
      <vt:lpstr>Supported runtimes</vt:lpstr>
      <vt:lpstr>Sandboxing</vt:lpstr>
      <vt:lpstr>Sandboxing</vt:lpstr>
      <vt:lpstr>Sandboxing</vt:lpstr>
      <vt:lpstr>Sandboxing</vt:lpstr>
      <vt:lpstr>Sandboxing</vt:lpstr>
      <vt:lpstr>Storage</vt:lpstr>
      <vt:lpstr>Static file servers</vt:lpstr>
      <vt:lpstr>Static file servers</vt:lpstr>
      <vt:lpstr>DataStore</vt:lpstr>
      <vt:lpstr>DataStore</vt:lpstr>
      <vt:lpstr>DataStore</vt:lpstr>
      <vt:lpstr>MemCache</vt:lpstr>
      <vt:lpstr>MemCache</vt:lpstr>
      <vt:lpstr>Mail and instant messaging</vt:lpstr>
      <vt:lpstr>XMPP</vt:lpstr>
      <vt:lpstr>XMPP</vt:lpstr>
      <vt:lpstr>Account management</vt:lpstr>
      <vt:lpstr>Account management</vt:lpstr>
      <vt:lpstr>Account management</vt:lpstr>
      <vt:lpstr>Image manipulation</vt:lpstr>
      <vt:lpstr>Google App Engine (GAE)</vt:lpstr>
      <vt:lpstr>GAE</vt:lpstr>
      <vt:lpstr>GAE Applications</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3.2</dc:title>
  <dc:creator>Admin</dc:creator>
  <cp:lastModifiedBy>Admin</cp:lastModifiedBy>
  <cp:revision>28</cp:revision>
  <dcterms:created xsi:type="dcterms:W3CDTF">2023-03-08T10:59:49Z</dcterms:created>
  <dcterms:modified xsi:type="dcterms:W3CDTF">2023-04-19T06:10:09Z</dcterms:modified>
</cp:coreProperties>
</file>