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4" r:id="rId1"/>
  </p:sldMasterIdLst>
  <p:notesMasterIdLst>
    <p:notesMasterId r:id="rId104"/>
  </p:notesMasterIdLst>
  <p:handoutMasterIdLst>
    <p:handoutMasterId r:id="rId105"/>
  </p:handoutMasterIdLst>
  <p:sldIdLst>
    <p:sldId id="705" r:id="rId2"/>
    <p:sldId id="707" r:id="rId3"/>
    <p:sldId id="706" r:id="rId4"/>
    <p:sldId id="708" r:id="rId5"/>
    <p:sldId id="709" r:id="rId6"/>
    <p:sldId id="710" r:id="rId7"/>
    <p:sldId id="711" r:id="rId8"/>
    <p:sldId id="712" r:id="rId9"/>
    <p:sldId id="713" r:id="rId10"/>
    <p:sldId id="714" r:id="rId11"/>
    <p:sldId id="715" r:id="rId12"/>
    <p:sldId id="716" r:id="rId13"/>
    <p:sldId id="717" r:id="rId14"/>
    <p:sldId id="718" r:id="rId15"/>
    <p:sldId id="719" r:id="rId16"/>
    <p:sldId id="720" r:id="rId17"/>
    <p:sldId id="721" r:id="rId18"/>
    <p:sldId id="722" r:id="rId19"/>
    <p:sldId id="723" r:id="rId20"/>
    <p:sldId id="725" r:id="rId21"/>
    <p:sldId id="726" r:id="rId22"/>
    <p:sldId id="727" r:id="rId23"/>
    <p:sldId id="728" r:id="rId24"/>
    <p:sldId id="729" r:id="rId25"/>
    <p:sldId id="730" r:id="rId26"/>
    <p:sldId id="731" r:id="rId27"/>
    <p:sldId id="732" r:id="rId28"/>
    <p:sldId id="733" r:id="rId29"/>
    <p:sldId id="734" r:id="rId30"/>
    <p:sldId id="735" r:id="rId31"/>
    <p:sldId id="736" r:id="rId32"/>
    <p:sldId id="737" r:id="rId33"/>
    <p:sldId id="738" r:id="rId34"/>
    <p:sldId id="739" r:id="rId35"/>
    <p:sldId id="740" r:id="rId36"/>
    <p:sldId id="741" r:id="rId37"/>
    <p:sldId id="742" r:id="rId38"/>
    <p:sldId id="743" r:id="rId39"/>
    <p:sldId id="744" r:id="rId40"/>
    <p:sldId id="745" r:id="rId41"/>
    <p:sldId id="746" r:id="rId42"/>
    <p:sldId id="747" r:id="rId43"/>
    <p:sldId id="772" r:id="rId44"/>
    <p:sldId id="748" r:id="rId45"/>
    <p:sldId id="749" r:id="rId46"/>
    <p:sldId id="750" r:id="rId47"/>
    <p:sldId id="751" r:id="rId48"/>
    <p:sldId id="773" r:id="rId49"/>
    <p:sldId id="752" r:id="rId50"/>
    <p:sldId id="753" r:id="rId51"/>
    <p:sldId id="754" r:id="rId52"/>
    <p:sldId id="774" r:id="rId53"/>
    <p:sldId id="775" r:id="rId54"/>
    <p:sldId id="755" r:id="rId55"/>
    <p:sldId id="756" r:id="rId56"/>
    <p:sldId id="757" r:id="rId57"/>
    <p:sldId id="758" r:id="rId58"/>
    <p:sldId id="759" r:id="rId59"/>
    <p:sldId id="776" r:id="rId60"/>
    <p:sldId id="777" r:id="rId61"/>
    <p:sldId id="760" r:id="rId62"/>
    <p:sldId id="761" r:id="rId63"/>
    <p:sldId id="762" r:id="rId64"/>
    <p:sldId id="763" r:id="rId65"/>
    <p:sldId id="764" r:id="rId66"/>
    <p:sldId id="765" r:id="rId67"/>
    <p:sldId id="766" r:id="rId68"/>
    <p:sldId id="767" r:id="rId69"/>
    <p:sldId id="768" r:id="rId70"/>
    <p:sldId id="769" r:id="rId71"/>
    <p:sldId id="770" r:id="rId72"/>
    <p:sldId id="771" r:id="rId73"/>
    <p:sldId id="778" r:id="rId74"/>
    <p:sldId id="779" r:id="rId75"/>
    <p:sldId id="780" r:id="rId76"/>
    <p:sldId id="781" r:id="rId77"/>
    <p:sldId id="782" r:id="rId78"/>
    <p:sldId id="783" r:id="rId79"/>
    <p:sldId id="784" r:id="rId80"/>
    <p:sldId id="785" r:id="rId81"/>
    <p:sldId id="786" r:id="rId82"/>
    <p:sldId id="787" r:id="rId83"/>
    <p:sldId id="788" r:id="rId84"/>
    <p:sldId id="789" r:id="rId85"/>
    <p:sldId id="790" r:id="rId86"/>
    <p:sldId id="797" r:id="rId87"/>
    <p:sldId id="791" r:id="rId88"/>
    <p:sldId id="792" r:id="rId89"/>
    <p:sldId id="794" r:id="rId90"/>
    <p:sldId id="793" r:id="rId91"/>
    <p:sldId id="795" r:id="rId92"/>
    <p:sldId id="796" r:id="rId93"/>
    <p:sldId id="800" r:id="rId94"/>
    <p:sldId id="798" r:id="rId95"/>
    <p:sldId id="799" r:id="rId96"/>
    <p:sldId id="801" r:id="rId97"/>
    <p:sldId id="802" r:id="rId98"/>
    <p:sldId id="803" r:id="rId99"/>
    <p:sldId id="804" r:id="rId100"/>
    <p:sldId id="805" r:id="rId101"/>
    <p:sldId id="806" r:id="rId102"/>
    <p:sldId id="807" r:id="rId103"/>
  </p:sldIdLst>
  <p:sldSz cx="9144000" cy="6858000" type="screen4x3"/>
  <p:notesSz cx="7315200" cy="9601200"/>
  <p:defaultTextStyle>
    <a:defPPr>
      <a:defRPr lang="en-US"/>
    </a:defPPr>
    <a:lvl1pPr algn="l" rtl="0" fontAlgn="base">
      <a:spcBef>
        <a:spcPct val="0"/>
      </a:spcBef>
      <a:spcAft>
        <a:spcPct val="0"/>
      </a:spcAft>
      <a:defRPr sz="3200" b="1"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sz="3200" b="1"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sz="3200" b="1"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sz="3200" b="1"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sz="3200" b="1" kern="1200">
        <a:solidFill>
          <a:schemeClr val="tx1"/>
        </a:solidFill>
        <a:latin typeface="Arial" charset="0"/>
        <a:ea typeface="ＭＳ Ｐゴシック" pitchFamily="34" charset="-128"/>
        <a:cs typeface="+mn-cs"/>
      </a:defRPr>
    </a:lvl5pPr>
    <a:lvl6pPr marL="2286000" algn="l" defTabSz="914400" rtl="0" eaLnBrk="1" latinLnBrk="0" hangingPunct="1">
      <a:defRPr sz="3200" b="1" kern="1200">
        <a:solidFill>
          <a:schemeClr val="tx1"/>
        </a:solidFill>
        <a:latin typeface="Arial" charset="0"/>
        <a:ea typeface="ＭＳ Ｐゴシック" pitchFamily="34" charset="-128"/>
        <a:cs typeface="+mn-cs"/>
      </a:defRPr>
    </a:lvl6pPr>
    <a:lvl7pPr marL="2743200" algn="l" defTabSz="914400" rtl="0" eaLnBrk="1" latinLnBrk="0" hangingPunct="1">
      <a:defRPr sz="3200" b="1" kern="1200">
        <a:solidFill>
          <a:schemeClr val="tx1"/>
        </a:solidFill>
        <a:latin typeface="Arial" charset="0"/>
        <a:ea typeface="ＭＳ Ｐゴシック" pitchFamily="34" charset="-128"/>
        <a:cs typeface="+mn-cs"/>
      </a:defRPr>
    </a:lvl7pPr>
    <a:lvl8pPr marL="3200400" algn="l" defTabSz="914400" rtl="0" eaLnBrk="1" latinLnBrk="0" hangingPunct="1">
      <a:defRPr sz="3200" b="1" kern="1200">
        <a:solidFill>
          <a:schemeClr val="tx1"/>
        </a:solidFill>
        <a:latin typeface="Arial" charset="0"/>
        <a:ea typeface="ＭＳ Ｐゴシック" pitchFamily="34" charset="-128"/>
        <a:cs typeface="+mn-cs"/>
      </a:defRPr>
    </a:lvl8pPr>
    <a:lvl9pPr marL="3657600" algn="l" defTabSz="914400" rtl="0" eaLnBrk="1" latinLnBrk="0" hangingPunct="1">
      <a:defRPr sz="3200" b="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FFFF"/>
    <a:srgbClr val="66FFFF"/>
    <a:srgbClr val="FF99FF"/>
    <a:srgbClr val="FF0000"/>
    <a:srgbClr val="FFFF00"/>
    <a:srgbClr val="00FF00"/>
    <a:srgbClr val="67CD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8" d="100"/>
          <a:sy n="68" d="100"/>
        </p:scale>
        <p:origin x="-1144" y="36"/>
      </p:cViewPr>
      <p:guideLst>
        <p:guide orient="horz" pos="891"/>
        <p:guide orient="horz" pos="144"/>
        <p:guide orient="horz" pos="3140"/>
        <p:guide orient="horz" pos="1200"/>
        <p:guide orient="horz" pos="1488"/>
        <p:guide pos="2880"/>
        <p:guide pos="408"/>
        <p:guide pos="552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2" d="100"/>
        <a:sy n="72" d="100"/>
      </p:scale>
      <p:origin x="0" y="0"/>
    </p:cViewPr>
  </p:sorterViewPr>
  <p:notesViewPr>
    <p:cSldViewPr snapToGrid="0">
      <p:cViewPr>
        <p:scale>
          <a:sx n="100" d="100"/>
          <a:sy n="100" d="100"/>
        </p:scale>
        <p:origin x="-1662"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t" anchorCtr="0" compatLnSpc="1">
            <a:prstTxWarp prst="textNoShape">
              <a:avLst/>
            </a:prstTxWarp>
          </a:bodyPr>
          <a:lstStyle>
            <a:lvl1pPr defTabSz="966788">
              <a:defRPr sz="1200" smtClean="0">
                <a:effectLst/>
                <a:ea typeface="宋体" charset="0"/>
                <a:cs typeface="宋体" charset="0"/>
              </a:defRPr>
            </a:lvl1pPr>
          </a:lstStyle>
          <a:p>
            <a:pPr>
              <a:defRPr/>
            </a:pPr>
            <a:endParaRPr lang="zh-CN" altLang="en-US"/>
          </a:p>
        </p:txBody>
      </p:sp>
      <p:sp>
        <p:nvSpPr>
          <p:cNvPr id="19459" name="Rectangle 3"/>
          <p:cNvSpPr>
            <a:spLocks noGrp="1" noChangeArrowheads="1"/>
          </p:cNvSpPr>
          <p:nvPr>
            <p:ph type="dt" sz="quarter"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t" anchorCtr="0" compatLnSpc="1">
            <a:prstTxWarp prst="textNoShape">
              <a:avLst/>
            </a:prstTxWarp>
          </a:bodyPr>
          <a:lstStyle>
            <a:lvl1pPr algn="r" defTabSz="966788">
              <a:defRPr sz="1200" smtClean="0">
                <a:effectLst/>
                <a:ea typeface="宋体" charset="0"/>
                <a:cs typeface="宋体" charset="0"/>
              </a:defRPr>
            </a:lvl1pPr>
          </a:lstStyle>
          <a:p>
            <a:pPr>
              <a:defRPr/>
            </a:pPr>
            <a:endParaRPr lang="zh-CN" altLang="en-US"/>
          </a:p>
        </p:txBody>
      </p:sp>
      <p:sp>
        <p:nvSpPr>
          <p:cNvPr id="19461" name="Rectangle 5"/>
          <p:cNvSpPr>
            <a:spLocks noGrp="1" noChangeArrowheads="1"/>
          </p:cNvSpPr>
          <p:nvPr>
            <p:ph type="sldNum" sz="quarter" idx="3"/>
          </p:nvPr>
        </p:nvSpPr>
        <p:spPr bwMode="auto">
          <a:xfrm>
            <a:off x="6662738" y="9120188"/>
            <a:ext cx="652462"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b" anchorCtr="0" compatLnSpc="1">
            <a:prstTxWarp prst="textNoShape">
              <a:avLst/>
            </a:prstTxWarp>
          </a:bodyPr>
          <a:lstStyle>
            <a:lvl1pPr algn="r" defTabSz="966788">
              <a:defRPr sz="1200">
                <a:ea typeface="宋体" pitchFamily="2" charset="-122"/>
              </a:defRPr>
            </a:lvl1pPr>
          </a:lstStyle>
          <a:p>
            <a:fld id="{48830609-4400-4BC2-8CB3-14F32BF7452E}" type="slidenum">
              <a:rPr lang="zh-CN" altLang="en-US"/>
              <a:pPr/>
              <a:t>‹#›</a:t>
            </a:fld>
            <a:endParaRPr lang="en-US" altLang="zh-CN"/>
          </a:p>
        </p:txBody>
      </p:sp>
    </p:spTree>
    <p:extLst>
      <p:ext uri="{BB962C8B-B14F-4D97-AF65-F5344CB8AC3E}">
        <p14:creationId xmlns:p14="http://schemas.microsoft.com/office/powerpoint/2010/main" val="1026535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t" anchorCtr="0" compatLnSpc="1">
            <a:prstTxWarp prst="textNoShape">
              <a:avLst/>
            </a:prstTxWarp>
          </a:bodyPr>
          <a:lstStyle>
            <a:lvl1pPr defTabSz="966788">
              <a:defRPr sz="1200" b="0" smtClean="0">
                <a:effectLst/>
                <a:latin typeface="Times New Roman" charset="0"/>
                <a:ea typeface="宋体" charset="0"/>
                <a:cs typeface="宋体" charset="0"/>
              </a:defRPr>
            </a:lvl1pPr>
          </a:lstStyle>
          <a:p>
            <a:pPr>
              <a:defRPr/>
            </a:pPr>
            <a:endParaRPr lang="en-US" altLang="zh-CN"/>
          </a:p>
        </p:txBody>
      </p:sp>
      <p:sp>
        <p:nvSpPr>
          <p:cNvPr id="29699" name="Rectangle 3"/>
          <p:cNvSpPr>
            <a:spLocks noGrp="1" noChangeArrowheads="1"/>
          </p:cNvSpPr>
          <p:nvPr>
            <p:ph type="dt" idx="1"/>
          </p:nvPr>
        </p:nvSpPr>
        <p:spPr bwMode="auto">
          <a:xfrm>
            <a:off x="4143375" y="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t" anchorCtr="0" compatLnSpc="1">
            <a:prstTxWarp prst="textNoShape">
              <a:avLst/>
            </a:prstTxWarp>
          </a:bodyPr>
          <a:lstStyle>
            <a:lvl1pPr algn="r" defTabSz="966788">
              <a:defRPr sz="1200" b="0" smtClean="0">
                <a:effectLst/>
                <a:latin typeface="Times New Roman" charset="0"/>
                <a:ea typeface="宋体" charset="0"/>
                <a:cs typeface="宋体" charset="0"/>
              </a:defRPr>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731838" y="4560888"/>
            <a:ext cx="585152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29702" name="Rectangle 6"/>
          <p:cNvSpPr>
            <a:spLocks noGrp="1" noChangeArrowheads="1"/>
          </p:cNvSpPr>
          <p:nvPr>
            <p:ph type="ftr" sz="quarter" idx="4"/>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b" anchorCtr="0" compatLnSpc="1">
            <a:prstTxWarp prst="textNoShape">
              <a:avLst/>
            </a:prstTxWarp>
          </a:bodyPr>
          <a:lstStyle>
            <a:lvl1pPr defTabSz="966788">
              <a:defRPr sz="1200" b="0" smtClean="0">
                <a:effectLst/>
                <a:latin typeface="Times New Roman" charset="0"/>
                <a:ea typeface="宋体" charset="0"/>
                <a:cs typeface="宋体" charset="0"/>
              </a:defRPr>
            </a:lvl1pPr>
          </a:lstStyle>
          <a:p>
            <a:pPr>
              <a:defRPr/>
            </a:pPr>
            <a:endParaRPr lang="en-US" altLang="zh-CN"/>
          </a:p>
        </p:txBody>
      </p:sp>
      <p:sp>
        <p:nvSpPr>
          <p:cNvPr id="29703" name="Rectangle 7"/>
          <p:cNvSpPr>
            <a:spLocks noGrp="1" noChangeArrowheads="1"/>
          </p:cNvSpPr>
          <p:nvPr>
            <p:ph type="sldNum" sz="quarter" idx="5"/>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6626" tIns="48314" rIns="96626" bIns="48314" numCol="1" anchor="b" anchorCtr="0" compatLnSpc="1">
            <a:prstTxWarp prst="textNoShape">
              <a:avLst/>
            </a:prstTxWarp>
          </a:bodyPr>
          <a:lstStyle>
            <a:lvl1pPr algn="r" defTabSz="966788">
              <a:defRPr sz="1200" b="0">
                <a:latin typeface="Times New Roman" pitchFamily="18" charset="0"/>
                <a:ea typeface="宋体" pitchFamily="2" charset="-122"/>
              </a:defRPr>
            </a:lvl1pPr>
          </a:lstStyle>
          <a:p>
            <a:fld id="{0C5EF5C4-0257-4B55-BB56-711828F02581}" type="slidenum">
              <a:rPr lang="zh-CN" altLang="en-US"/>
              <a:pPr/>
              <a:t>‹#›</a:t>
            </a:fld>
            <a:endParaRPr lang="en-US" altLang="zh-CN"/>
          </a:p>
        </p:txBody>
      </p:sp>
    </p:spTree>
    <p:extLst>
      <p:ext uri="{BB962C8B-B14F-4D97-AF65-F5344CB8AC3E}">
        <p14:creationId xmlns:p14="http://schemas.microsoft.com/office/powerpoint/2010/main" val="4167956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E905F3-B14E-4A15-804A-3AACA7DEB217}"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4201503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E905F3-B14E-4A15-804A-3AACA7DEB217}"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183792207"/>
      </p:ext>
    </p:extLst>
  </p:cSld>
  <p:clrMapOvr>
    <a:masterClrMapping/>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E905F3-B14E-4A15-804A-3AACA7DEB217}"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447800480"/>
      </p:ext>
    </p:extLst>
  </p:cSld>
  <p:clrMapOvr>
    <a:masterClrMapping/>
  </p:clrMapOvr>
  <p:transition>
    <p:strips dir="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E905F3-B14E-4A15-804A-3AACA7DEB217}"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3012644352"/>
      </p:ext>
    </p:extLst>
  </p:cSld>
  <p:clrMapOvr>
    <a:masterClrMapping/>
  </p:clrMapOvr>
  <p:transition>
    <p:strips dir="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905F3-B14E-4A15-804A-3AACA7DEB217}"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2425034430"/>
      </p:ext>
    </p:extLst>
  </p:cSld>
  <p:clrMapOvr>
    <a:masterClrMapping/>
  </p:clrMapOvr>
  <p:transition>
    <p:strips dir="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E905F3-B14E-4A15-804A-3AACA7DEB217}"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3770667328"/>
      </p:ext>
    </p:extLst>
  </p:cSld>
  <p:clrMapOvr>
    <a:masterClrMapping/>
  </p:clrMapOvr>
  <p:transition>
    <p:strips dir="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E905F3-B14E-4A15-804A-3AACA7DEB217}"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555086697"/>
      </p:ext>
    </p:extLst>
  </p:cSld>
  <p:clrMapOvr>
    <a:masterClrMapping/>
  </p:clrMapOvr>
  <p:transition>
    <p:strips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E905F3-B14E-4A15-804A-3AACA7DEB217}"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3903338713"/>
      </p:ext>
    </p:extLst>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905F3-B14E-4A15-804A-3AACA7DEB217}" type="datetimeFigureOut">
              <a:rPr lang="en-IN" smtClean="0"/>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3777349335"/>
      </p:ext>
    </p:extLst>
  </p:cSld>
  <p:clrMapOvr>
    <a:masterClrMapping/>
  </p:clrMapOvr>
  <p:transition>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905F3-B14E-4A15-804A-3AACA7DEB217}"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3733065204"/>
      </p:ext>
    </p:extLst>
  </p:cSld>
  <p:clrMapOvr>
    <a:masterClrMapping/>
  </p:clrMapOvr>
  <p:transition>
    <p:strips dir="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905F3-B14E-4A15-804A-3AACA7DEB217}"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BBDB5-B8E2-41C2-808B-185E11C80BBA}" type="slidenum">
              <a:rPr lang="en-IN" smtClean="0"/>
              <a:t>‹#›</a:t>
            </a:fld>
            <a:endParaRPr lang="en-IN"/>
          </a:p>
        </p:txBody>
      </p:sp>
    </p:spTree>
    <p:extLst>
      <p:ext uri="{BB962C8B-B14F-4D97-AF65-F5344CB8AC3E}">
        <p14:creationId xmlns:p14="http://schemas.microsoft.com/office/powerpoint/2010/main" val="1210657190"/>
      </p:ext>
    </p:extLst>
  </p:cSld>
  <p:clrMapOvr>
    <a:masterClrMapping/>
  </p:clrMapOvr>
  <p:transition>
    <p:strips dir="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905F3-B14E-4A15-804A-3AACA7DEB217}" type="datetimeFigureOut">
              <a:rPr lang="en-IN" smtClean="0"/>
              <a:t>17-02-2025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BBDB5-B8E2-41C2-808B-185E11C80BBA}" type="slidenum">
              <a:rPr lang="en-IN" smtClean="0"/>
              <a:t>‹#›</a:t>
            </a:fld>
            <a:endParaRPr lang="en-IN"/>
          </a:p>
        </p:txBody>
      </p:sp>
    </p:spTree>
    <p:extLst>
      <p:ext uri="{BB962C8B-B14F-4D97-AF65-F5344CB8AC3E}">
        <p14:creationId xmlns:p14="http://schemas.microsoft.com/office/powerpoint/2010/main" val="38966916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strips dir="rd"/>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8076"/>
            <a:ext cx="8229600" cy="3362633"/>
          </a:xfrm>
        </p:spPr>
        <p:txBody>
          <a:bodyPr>
            <a:normAutofit/>
          </a:bodyPr>
          <a:lstStyle/>
          <a:p>
            <a:r>
              <a:rPr lang="en-IN" smtClean="0">
                <a:solidFill>
                  <a:schemeClr val="tx2"/>
                </a:solidFill>
              </a:rPr>
              <a:t> </a:t>
            </a:r>
            <a:r>
              <a:rPr lang="en-IN" dirty="0">
                <a:solidFill>
                  <a:schemeClr val="tx2"/>
                </a:solidFill>
              </a:rPr>
              <a:t>Virtual Machines and Virtualization of Clusters and Data Centers </a:t>
            </a:r>
          </a:p>
        </p:txBody>
      </p:sp>
    </p:spTree>
    <p:extLst>
      <p:ext uri="{BB962C8B-B14F-4D97-AF65-F5344CB8AC3E}">
        <p14:creationId xmlns:p14="http://schemas.microsoft.com/office/powerpoint/2010/main" val="2404909268"/>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lumMod val="75000"/>
                  </a:schemeClr>
                </a:solidFill>
              </a:rPr>
              <a:t>3.1.1.4 Library Support Level</a:t>
            </a:r>
          </a:p>
        </p:txBody>
      </p:sp>
      <p:sp>
        <p:nvSpPr>
          <p:cNvPr id="3" name="Content Placeholder 2"/>
          <p:cNvSpPr>
            <a:spLocks noGrp="1"/>
          </p:cNvSpPr>
          <p:nvPr>
            <p:ph idx="1"/>
          </p:nvPr>
        </p:nvSpPr>
        <p:spPr>
          <a:xfrm>
            <a:off x="235974" y="1127380"/>
            <a:ext cx="8686800" cy="5096439"/>
          </a:xfrm>
        </p:spPr>
        <p:txBody>
          <a:bodyPr>
            <a:normAutofit/>
          </a:bodyPr>
          <a:lstStyle/>
          <a:p>
            <a:pPr marL="354013" indent="-265113" algn="just">
              <a:buNone/>
            </a:pPr>
            <a:r>
              <a:rPr lang="en-IN" sz="2400" dirty="0" smtClean="0"/>
              <a:t>• Most </a:t>
            </a:r>
            <a:r>
              <a:rPr lang="en-IN" sz="2400" dirty="0"/>
              <a:t>applications use APIs exported by user-level libraries rather than using lengthy system calls by the OS.</a:t>
            </a:r>
          </a:p>
          <a:p>
            <a:pPr marL="354013" indent="-265113" algn="just">
              <a:buNone/>
            </a:pPr>
            <a:r>
              <a:rPr lang="en-IN" sz="2400" dirty="0" smtClean="0"/>
              <a:t>•	Since </a:t>
            </a:r>
            <a:r>
              <a:rPr lang="en-IN" sz="2400" dirty="0"/>
              <a:t>most systems provide well-documented APIs, such an interface becomes another candidate for virtualization. Virtualization with library interfaces is possible by controlling the communication link between applications and the rest of a system through API hooks.</a:t>
            </a:r>
          </a:p>
          <a:p>
            <a:pPr marL="354013" indent="-265113" algn="just">
              <a:buNone/>
            </a:pPr>
            <a:r>
              <a:rPr lang="en-IN" sz="2400" dirty="0" smtClean="0"/>
              <a:t>•	The </a:t>
            </a:r>
            <a:r>
              <a:rPr lang="en-IN" sz="2400" dirty="0"/>
              <a:t>software tool WINE has implemented this approach to support Windows applications on top of UNIX hosts.</a:t>
            </a:r>
          </a:p>
          <a:p>
            <a:pPr marL="354013" indent="-265113" algn="just">
              <a:buNone/>
            </a:pPr>
            <a:r>
              <a:rPr lang="en-IN" sz="2400" dirty="0" smtClean="0"/>
              <a:t>•	Another </a:t>
            </a:r>
            <a:r>
              <a:rPr lang="en-IN" sz="2400" dirty="0"/>
              <a:t>example is the </a:t>
            </a:r>
            <a:r>
              <a:rPr lang="en-IN" sz="2400" dirty="0" err="1"/>
              <a:t>vCUDA</a:t>
            </a:r>
            <a:r>
              <a:rPr lang="en-IN" sz="2400" dirty="0"/>
              <a:t> which allows applications executing within </a:t>
            </a:r>
            <a:r>
              <a:rPr lang="en-IN" sz="2400" dirty="0" err="1"/>
              <a:t>VMs</a:t>
            </a:r>
            <a:r>
              <a:rPr lang="en-IN" sz="2400" dirty="0"/>
              <a:t> to leverage GPU hardware acceleration.</a:t>
            </a:r>
          </a:p>
          <a:p>
            <a:pPr marL="354013" indent="-265113" algn="just">
              <a:buNone/>
            </a:pPr>
            <a:r>
              <a:rPr lang="en-IN" sz="2400" dirty="0" smtClean="0"/>
              <a:t>• This </a:t>
            </a:r>
            <a:r>
              <a:rPr lang="en-IN" sz="2400" dirty="0"/>
              <a:t>approach is detailed in Section 3.1.4.</a:t>
            </a:r>
          </a:p>
        </p:txBody>
      </p:sp>
    </p:spTree>
    <p:extLst>
      <p:ext uri="{BB962C8B-B14F-4D97-AF65-F5344CB8AC3E}">
        <p14:creationId xmlns:p14="http://schemas.microsoft.com/office/powerpoint/2010/main" val="12369002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it-IT" sz="2800" dirty="0"/>
              <a:t>3.5.1 Server Consolidation in Data Centers</a:t>
            </a:r>
            <a:endParaRPr lang="en-IN" sz="2800" dirty="0"/>
          </a:p>
        </p:txBody>
      </p:sp>
      <p:sp>
        <p:nvSpPr>
          <p:cNvPr id="3" name="Content Placeholder 2"/>
          <p:cNvSpPr>
            <a:spLocks noGrp="1"/>
          </p:cNvSpPr>
          <p:nvPr>
            <p:ph idx="1"/>
          </p:nvPr>
        </p:nvSpPr>
        <p:spPr>
          <a:xfrm>
            <a:off x="104313" y="722673"/>
            <a:ext cx="8877455" cy="5869860"/>
          </a:xfrm>
        </p:spPr>
        <p:txBody>
          <a:bodyPr>
            <a:noAutofit/>
          </a:bodyPr>
          <a:lstStyle/>
          <a:p>
            <a:pPr marL="431800" algn="just"/>
            <a:r>
              <a:rPr lang="en-IN" sz="2200" dirty="0"/>
              <a:t>In general, the use of </a:t>
            </a:r>
            <a:r>
              <a:rPr lang="en-IN" sz="2200" dirty="0" err="1"/>
              <a:t>VMs</a:t>
            </a:r>
            <a:r>
              <a:rPr lang="en-IN" sz="2200" dirty="0"/>
              <a:t> increases resource management complexity. </a:t>
            </a:r>
            <a:endParaRPr lang="en-IN" sz="2200" dirty="0" smtClean="0"/>
          </a:p>
          <a:p>
            <a:pPr marL="431800" algn="just"/>
            <a:r>
              <a:rPr lang="en-IN" sz="2200" dirty="0" smtClean="0"/>
              <a:t>Server </a:t>
            </a:r>
            <a:r>
              <a:rPr lang="en-IN" sz="2200" dirty="0"/>
              <a:t>virtualization has the following side effects</a:t>
            </a:r>
            <a:r>
              <a:rPr lang="en-IN" sz="2200" dirty="0" smtClean="0"/>
              <a:t>:</a:t>
            </a:r>
          </a:p>
          <a:p>
            <a:pPr marL="431800" algn="just"/>
            <a:r>
              <a:rPr lang="en-IN" sz="2200" dirty="0"/>
              <a:t>Consolidation enhances hardware utilization. Many underutilized servers are consolidated </a:t>
            </a:r>
            <a:r>
              <a:rPr lang="en-IN" sz="2200" dirty="0" smtClean="0"/>
              <a:t>into fewer </a:t>
            </a:r>
            <a:r>
              <a:rPr lang="en-IN" sz="2200" dirty="0"/>
              <a:t>servers to enhance resource utilization. Consolidation also facilitates backup services </a:t>
            </a:r>
            <a:r>
              <a:rPr lang="en-IN" sz="2200" dirty="0" smtClean="0"/>
              <a:t>and disaster </a:t>
            </a:r>
            <a:r>
              <a:rPr lang="en-IN" sz="2200" dirty="0"/>
              <a:t>recovery.</a:t>
            </a:r>
          </a:p>
          <a:p>
            <a:pPr marL="431800" algn="just"/>
            <a:r>
              <a:rPr lang="en-IN" sz="2200" dirty="0" smtClean="0"/>
              <a:t>This </a:t>
            </a:r>
            <a:r>
              <a:rPr lang="en-IN" sz="2200" dirty="0"/>
              <a:t>approach enables more agile provisioning and deployment of resources. In a </a:t>
            </a:r>
            <a:r>
              <a:rPr lang="en-IN" sz="2200" dirty="0" smtClean="0"/>
              <a:t>virtual environment</a:t>
            </a:r>
            <a:r>
              <a:rPr lang="en-IN" sz="2200" dirty="0"/>
              <a:t>, the images of the guest OSes and their applications are readily cloned and reused.</a:t>
            </a:r>
          </a:p>
          <a:p>
            <a:pPr marL="431800" algn="just"/>
            <a:r>
              <a:rPr lang="en-IN" sz="2200" dirty="0" smtClean="0"/>
              <a:t>The </a:t>
            </a:r>
            <a:r>
              <a:rPr lang="en-IN" sz="2200" dirty="0"/>
              <a:t>total cost of ownership is reduced. In this sense, server virtualization causes </a:t>
            </a:r>
            <a:r>
              <a:rPr lang="en-IN" sz="2200" dirty="0" smtClean="0"/>
              <a:t>deferred purchases </a:t>
            </a:r>
            <a:r>
              <a:rPr lang="en-IN" sz="2200" dirty="0"/>
              <a:t>of new servers, a smaller data-</a:t>
            </a:r>
            <a:r>
              <a:rPr lang="en-IN" sz="2200" dirty="0" err="1"/>
              <a:t>center</a:t>
            </a:r>
            <a:r>
              <a:rPr lang="en-IN" sz="2200" dirty="0"/>
              <a:t> footprint, lower maintenance costs, and </a:t>
            </a:r>
            <a:r>
              <a:rPr lang="en-IN" sz="2200" dirty="0" smtClean="0"/>
              <a:t>lower power</a:t>
            </a:r>
            <a:r>
              <a:rPr lang="en-IN" sz="2200" dirty="0"/>
              <a:t>, cooling, and cabling requirements.</a:t>
            </a:r>
          </a:p>
          <a:p>
            <a:pPr marL="431800" algn="just"/>
            <a:r>
              <a:rPr lang="en-IN" sz="2200" dirty="0" smtClean="0"/>
              <a:t>This </a:t>
            </a:r>
            <a:r>
              <a:rPr lang="en-IN" sz="2200" dirty="0"/>
              <a:t>approach improves availability and business continuity. The crash of a guest OS has </a:t>
            </a:r>
            <a:r>
              <a:rPr lang="en-IN" sz="2200" dirty="0" smtClean="0"/>
              <a:t>no effect </a:t>
            </a:r>
            <a:r>
              <a:rPr lang="en-IN" sz="2200" dirty="0"/>
              <a:t>on the host OS or any other guest OS. It becomes easier to transfer a </a:t>
            </a:r>
            <a:r>
              <a:rPr lang="en-IN" sz="2200" dirty="0" err="1"/>
              <a:t>VM</a:t>
            </a:r>
            <a:r>
              <a:rPr lang="en-IN" sz="2200" dirty="0"/>
              <a:t> from </a:t>
            </a:r>
            <a:r>
              <a:rPr lang="en-IN" sz="2200" dirty="0" smtClean="0"/>
              <a:t>one server </a:t>
            </a:r>
            <a:r>
              <a:rPr lang="en-IN" sz="2200" dirty="0"/>
              <a:t>to another, because virtual servers are unaware of the underlying hardware.</a:t>
            </a:r>
          </a:p>
        </p:txBody>
      </p:sp>
    </p:spTree>
    <p:extLst>
      <p:ext uri="{BB962C8B-B14F-4D97-AF65-F5344CB8AC3E}">
        <p14:creationId xmlns:p14="http://schemas.microsoft.com/office/powerpoint/2010/main" val="81435849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it-IT" sz="2800" dirty="0"/>
              <a:t>3.5.1 Server Consolidation in Data Centers</a:t>
            </a:r>
            <a:endParaRPr lang="en-IN" sz="2800" dirty="0"/>
          </a:p>
        </p:txBody>
      </p:sp>
      <p:sp>
        <p:nvSpPr>
          <p:cNvPr id="3" name="Content Placeholder 2"/>
          <p:cNvSpPr>
            <a:spLocks noGrp="1"/>
          </p:cNvSpPr>
          <p:nvPr>
            <p:ph idx="1"/>
          </p:nvPr>
        </p:nvSpPr>
        <p:spPr>
          <a:xfrm>
            <a:off x="104313" y="722673"/>
            <a:ext cx="8877455" cy="5869860"/>
          </a:xfrm>
        </p:spPr>
        <p:txBody>
          <a:bodyPr>
            <a:noAutofit/>
          </a:bodyPr>
          <a:lstStyle/>
          <a:p>
            <a:r>
              <a:rPr lang="en-IN" sz="2400" dirty="0"/>
              <a:t>To automate data-</a:t>
            </a:r>
            <a:r>
              <a:rPr lang="en-IN" sz="2400" dirty="0" err="1"/>
              <a:t>center</a:t>
            </a:r>
            <a:r>
              <a:rPr lang="en-IN" sz="2400" dirty="0"/>
              <a:t> operations, one must consider resource scheduling, architectural support</a:t>
            </a:r>
            <a:r>
              <a:rPr lang="en-IN" sz="2400" dirty="0" smtClean="0"/>
              <a:t>, power </a:t>
            </a:r>
            <a:r>
              <a:rPr lang="en-IN" sz="2400" dirty="0"/>
              <a:t>management, automatic or autonomic resource management, performance of analytical models</a:t>
            </a:r>
            <a:r>
              <a:rPr lang="en-IN" sz="2400" dirty="0" smtClean="0"/>
              <a:t>, and </a:t>
            </a:r>
            <a:r>
              <a:rPr lang="en-IN" sz="2400" dirty="0"/>
              <a:t>so on. </a:t>
            </a:r>
            <a:endParaRPr lang="en-IN" sz="2400" dirty="0" smtClean="0"/>
          </a:p>
          <a:p>
            <a:r>
              <a:rPr lang="en-IN" sz="2400" dirty="0" smtClean="0"/>
              <a:t>In </a:t>
            </a:r>
            <a:r>
              <a:rPr lang="en-IN" sz="2400" dirty="0"/>
              <a:t>virtualized data centers, an efficient, on-demand, fine-grained scheduler is one </a:t>
            </a:r>
            <a:r>
              <a:rPr lang="en-IN" sz="2400" dirty="0" smtClean="0"/>
              <a:t>of the </a:t>
            </a:r>
            <a:r>
              <a:rPr lang="en-IN" sz="2400" dirty="0"/>
              <a:t>key factors to improve resource utilization. Scheduling and reallocations can be done in a </a:t>
            </a:r>
            <a:r>
              <a:rPr lang="en-IN" sz="2400" dirty="0" smtClean="0"/>
              <a:t>wide range </a:t>
            </a:r>
            <a:r>
              <a:rPr lang="en-IN" sz="2400" dirty="0"/>
              <a:t>of levels in a set of data centers. </a:t>
            </a:r>
            <a:endParaRPr lang="en-IN" sz="2400" dirty="0" smtClean="0"/>
          </a:p>
          <a:p>
            <a:r>
              <a:rPr lang="en-IN" sz="2400" dirty="0" smtClean="0"/>
              <a:t>The </a:t>
            </a:r>
            <a:r>
              <a:rPr lang="en-IN" sz="2400" dirty="0"/>
              <a:t>levels match at least at the </a:t>
            </a:r>
            <a:r>
              <a:rPr lang="en-IN" sz="2400" dirty="0" err="1"/>
              <a:t>VM</a:t>
            </a:r>
            <a:r>
              <a:rPr lang="en-IN" sz="2400" dirty="0"/>
              <a:t> level, server level</a:t>
            </a:r>
            <a:r>
              <a:rPr lang="en-IN" sz="2400" dirty="0" smtClean="0"/>
              <a:t>, and </a:t>
            </a:r>
            <a:r>
              <a:rPr lang="en-IN" sz="2400" dirty="0"/>
              <a:t>data-</a:t>
            </a:r>
            <a:r>
              <a:rPr lang="en-IN" sz="2400" dirty="0" err="1"/>
              <a:t>center</a:t>
            </a:r>
            <a:r>
              <a:rPr lang="en-IN" sz="2400" dirty="0"/>
              <a:t> level. Ideally, scheduling and resource reallocations should be done at all levels.</a:t>
            </a:r>
            <a:endParaRPr lang="en-IN" sz="2200" dirty="0"/>
          </a:p>
        </p:txBody>
      </p:sp>
    </p:spTree>
    <p:extLst>
      <p:ext uri="{BB962C8B-B14F-4D97-AF65-F5344CB8AC3E}">
        <p14:creationId xmlns:p14="http://schemas.microsoft.com/office/powerpoint/2010/main" val="251758916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it-IT" sz="2800" dirty="0"/>
              <a:t>3.5.2 Virtual Storage Management</a:t>
            </a:r>
            <a:endParaRPr lang="en-IN" sz="2800" dirty="0"/>
          </a:p>
        </p:txBody>
      </p:sp>
      <p:sp>
        <p:nvSpPr>
          <p:cNvPr id="3" name="Content Placeholder 2"/>
          <p:cNvSpPr>
            <a:spLocks noGrp="1"/>
          </p:cNvSpPr>
          <p:nvPr>
            <p:ph idx="1"/>
          </p:nvPr>
        </p:nvSpPr>
        <p:spPr>
          <a:xfrm>
            <a:off x="104313" y="722673"/>
            <a:ext cx="8877455" cy="5869860"/>
          </a:xfrm>
        </p:spPr>
        <p:txBody>
          <a:bodyPr>
            <a:noAutofit/>
          </a:bodyPr>
          <a:lstStyle/>
          <a:p>
            <a:r>
              <a:rPr lang="en-IN" sz="2400" dirty="0"/>
              <a:t>Generally, the data stored in this environment can be classified into two categories:</a:t>
            </a:r>
          </a:p>
          <a:p>
            <a:r>
              <a:rPr lang="en-IN" sz="2400" dirty="0" err="1"/>
              <a:t>VM</a:t>
            </a:r>
            <a:r>
              <a:rPr lang="en-IN" sz="2400" dirty="0"/>
              <a:t> images and application data. </a:t>
            </a:r>
            <a:endParaRPr lang="en-IN" sz="2400" dirty="0" smtClean="0"/>
          </a:p>
          <a:p>
            <a:r>
              <a:rPr lang="en-IN" sz="2400" dirty="0" smtClean="0"/>
              <a:t>The </a:t>
            </a:r>
            <a:r>
              <a:rPr lang="en-IN" sz="2400" dirty="0" err="1"/>
              <a:t>VM</a:t>
            </a:r>
            <a:r>
              <a:rPr lang="en-IN" sz="2400" dirty="0"/>
              <a:t> images are special to the virtual environment, </a:t>
            </a:r>
            <a:r>
              <a:rPr lang="en-IN" sz="2400" dirty="0" smtClean="0"/>
              <a:t>while application </a:t>
            </a:r>
            <a:r>
              <a:rPr lang="en-IN" sz="2400" dirty="0"/>
              <a:t>data includes all other data which is the same as the data in traditional OS environments.</a:t>
            </a:r>
            <a:endParaRPr lang="en-IN" sz="2200" dirty="0"/>
          </a:p>
        </p:txBody>
      </p:sp>
    </p:spTree>
    <p:extLst>
      <p:ext uri="{BB962C8B-B14F-4D97-AF65-F5344CB8AC3E}">
        <p14:creationId xmlns:p14="http://schemas.microsoft.com/office/powerpoint/2010/main" val="23048294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655381"/>
          </a:xfrm>
        </p:spPr>
        <p:txBody>
          <a:bodyPr/>
          <a:lstStyle/>
          <a:p>
            <a:r>
              <a:rPr lang="en-IN" sz="3200" dirty="0">
                <a:solidFill>
                  <a:schemeClr val="tx2">
                    <a:lumMod val="75000"/>
                  </a:schemeClr>
                </a:solidFill>
              </a:rPr>
              <a:t>3.1.1.5 User-Application Level</a:t>
            </a:r>
          </a:p>
        </p:txBody>
      </p:sp>
      <p:sp>
        <p:nvSpPr>
          <p:cNvPr id="3" name="Content Placeholder 2"/>
          <p:cNvSpPr>
            <a:spLocks noGrp="1"/>
          </p:cNvSpPr>
          <p:nvPr>
            <p:ph idx="1"/>
          </p:nvPr>
        </p:nvSpPr>
        <p:spPr>
          <a:xfrm>
            <a:off x="206477" y="935651"/>
            <a:ext cx="8686800" cy="5391407"/>
          </a:xfrm>
        </p:spPr>
        <p:txBody>
          <a:bodyPr>
            <a:normAutofit fontScale="92500" lnSpcReduction="20000"/>
          </a:bodyPr>
          <a:lstStyle/>
          <a:p>
            <a:pPr marL="354013" indent="-265113" algn="just">
              <a:buNone/>
            </a:pPr>
            <a:r>
              <a:rPr lang="en-IN" sz="2400" dirty="0" smtClean="0"/>
              <a:t>•	Virtualization </a:t>
            </a:r>
            <a:r>
              <a:rPr lang="en-IN" sz="2400" dirty="0"/>
              <a:t>at the application level virtualizes an application as a </a:t>
            </a:r>
            <a:r>
              <a:rPr lang="en-IN" sz="2400" dirty="0" err="1"/>
              <a:t>VM</a:t>
            </a:r>
            <a:r>
              <a:rPr lang="en-IN" sz="2400" dirty="0"/>
              <a:t>. On a traditional OS, an application often runs as a process.</a:t>
            </a:r>
          </a:p>
          <a:p>
            <a:pPr marL="354013" indent="-265113" algn="just">
              <a:buNone/>
            </a:pPr>
            <a:r>
              <a:rPr lang="en-IN" sz="2400" dirty="0" smtClean="0"/>
              <a:t>•	Therefore</a:t>
            </a:r>
            <a:r>
              <a:rPr lang="en-IN" sz="2400" dirty="0"/>
              <a:t>, application-level virtualization is also known as process-level virtualization.</a:t>
            </a:r>
          </a:p>
          <a:p>
            <a:pPr marL="354013" indent="-265113" algn="just">
              <a:buNone/>
            </a:pPr>
            <a:r>
              <a:rPr lang="en-IN" sz="2400" dirty="0" smtClean="0"/>
              <a:t>•	The </a:t>
            </a:r>
            <a:r>
              <a:rPr lang="en-IN" sz="2400" dirty="0"/>
              <a:t>most popular approach is to deploy high level language (</a:t>
            </a:r>
            <a:r>
              <a:rPr lang="en-IN" sz="2400" dirty="0" err="1"/>
              <a:t>HLL</a:t>
            </a:r>
            <a:r>
              <a:rPr lang="en-IN" sz="2400" dirty="0"/>
              <a:t>) </a:t>
            </a:r>
            <a:r>
              <a:rPr lang="en-IN" sz="2400" dirty="0" err="1"/>
              <a:t>VMs</a:t>
            </a:r>
            <a:r>
              <a:rPr lang="en-IN" sz="2400" dirty="0"/>
              <a:t>. In this scenario, the virtualization layer sits as an application program on top of the operating system, and the layer exports an abstraction of a </a:t>
            </a:r>
            <a:r>
              <a:rPr lang="en-IN" sz="2400" dirty="0" err="1"/>
              <a:t>VM</a:t>
            </a:r>
            <a:r>
              <a:rPr lang="en-IN" sz="2400" dirty="0"/>
              <a:t> that can run programs written and compiled to a particular abstract machine definition.</a:t>
            </a:r>
          </a:p>
          <a:p>
            <a:pPr marL="354013" indent="-265113" algn="just">
              <a:buNone/>
            </a:pPr>
            <a:r>
              <a:rPr lang="en-IN" sz="2400" dirty="0" smtClean="0"/>
              <a:t>•	Any </a:t>
            </a:r>
            <a:r>
              <a:rPr lang="en-IN" sz="2400" dirty="0"/>
              <a:t>program written in the </a:t>
            </a:r>
            <a:r>
              <a:rPr lang="en-IN" sz="2400" dirty="0" err="1"/>
              <a:t>HLL</a:t>
            </a:r>
            <a:r>
              <a:rPr lang="en-IN" sz="2400" dirty="0"/>
              <a:t> and compiled for this </a:t>
            </a:r>
            <a:r>
              <a:rPr lang="en-IN" sz="2400" dirty="0" err="1"/>
              <a:t>VM</a:t>
            </a:r>
            <a:r>
              <a:rPr lang="en-IN" sz="2400" dirty="0"/>
              <a:t> will be able to run on it.</a:t>
            </a:r>
          </a:p>
          <a:p>
            <a:pPr marL="354013" indent="-265113" algn="just">
              <a:buNone/>
            </a:pPr>
            <a:r>
              <a:rPr lang="en-IN" sz="2400" dirty="0" smtClean="0"/>
              <a:t>•	The </a:t>
            </a:r>
            <a:r>
              <a:rPr lang="en-IN" sz="2400" dirty="0"/>
              <a:t>Microsoft </a:t>
            </a:r>
            <a:r>
              <a:rPr lang="en-IN" sz="2400" dirty="0">
                <a:solidFill>
                  <a:schemeClr val="tx2">
                    <a:lumMod val="75000"/>
                  </a:schemeClr>
                </a:solidFill>
              </a:rPr>
              <a:t>.NET </a:t>
            </a:r>
            <a:r>
              <a:rPr lang="en-IN" sz="2400" dirty="0" err="1">
                <a:solidFill>
                  <a:schemeClr val="tx2">
                    <a:lumMod val="75000"/>
                  </a:schemeClr>
                </a:solidFill>
              </a:rPr>
              <a:t>CLR</a:t>
            </a:r>
            <a:r>
              <a:rPr lang="en-IN" sz="2400" dirty="0">
                <a:solidFill>
                  <a:schemeClr val="tx2">
                    <a:lumMod val="75000"/>
                  </a:schemeClr>
                </a:solidFill>
              </a:rPr>
              <a:t> </a:t>
            </a:r>
            <a:r>
              <a:rPr lang="en-IN" sz="2400" dirty="0"/>
              <a:t>and Java Virtual Machine (</a:t>
            </a:r>
            <a:r>
              <a:rPr lang="en-IN" sz="2400" dirty="0" err="1">
                <a:solidFill>
                  <a:schemeClr val="tx2">
                    <a:lumMod val="75000"/>
                  </a:schemeClr>
                </a:solidFill>
              </a:rPr>
              <a:t>JVM</a:t>
            </a:r>
            <a:r>
              <a:rPr lang="en-IN" sz="2400" dirty="0"/>
              <a:t>) are two good examples of this class of </a:t>
            </a:r>
            <a:r>
              <a:rPr lang="en-IN" sz="2400" dirty="0" err="1"/>
              <a:t>VM</a:t>
            </a:r>
            <a:r>
              <a:rPr lang="en-IN" sz="2400" dirty="0"/>
              <a:t>.</a:t>
            </a:r>
          </a:p>
          <a:p>
            <a:pPr marL="354013" indent="-265113" algn="just">
              <a:buNone/>
            </a:pPr>
            <a:r>
              <a:rPr lang="en-IN" sz="2400" dirty="0" smtClean="0"/>
              <a:t>•	Other </a:t>
            </a:r>
            <a:r>
              <a:rPr lang="en-IN" sz="2400" dirty="0"/>
              <a:t>forms of application-level virtualization are known as </a:t>
            </a:r>
            <a:r>
              <a:rPr lang="en-IN" sz="2400" b="1" dirty="0">
                <a:solidFill>
                  <a:schemeClr val="tx2">
                    <a:lumMod val="75000"/>
                  </a:schemeClr>
                </a:solidFill>
              </a:rPr>
              <a:t>application isolation, application sandboxing, or application streaming</a:t>
            </a:r>
            <a:r>
              <a:rPr lang="en-IN" sz="2400" dirty="0"/>
              <a:t>. The process involves wrapping the application in a layer that is isolated from the host OS and other applications. The result is an application that is much easier to distribute and remove from user workstations</a:t>
            </a:r>
            <a:r>
              <a:rPr lang="en-IN" sz="2400" dirty="0" smtClean="0"/>
              <a:t>.</a:t>
            </a:r>
            <a:endParaRPr lang="en-IN" sz="2400" dirty="0"/>
          </a:p>
        </p:txBody>
      </p:sp>
    </p:spTree>
    <p:extLst>
      <p:ext uri="{BB962C8B-B14F-4D97-AF65-F5344CB8AC3E}">
        <p14:creationId xmlns:p14="http://schemas.microsoft.com/office/powerpoint/2010/main" val="335900654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655381"/>
          </a:xfrm>
        </p:spPr>
        <p:txBody>
          <a:bodyPr/>
          <a:lstStyle/>
          <a:p>
            <a:r>
              <a:rPr lang="en-IN" sz="3200" dirty="0">
                <a:solidFill>
                  <a:schemeClr val="tx2">
                    <a:lumMod val="75000"/>
                  </a:schemeClr>
                </a:solidFill>
              </a:rPr>
              <a:t>3.1.1.6 Relative Merits of Different Approaches</a:t>
            </a:r>
          </a:p>
        </p:txBody>
      </p:sp>
      <p:sp>
        <p:nvSpPr>
          <p:cNvPr id="3" name="Content Placeholder 2"/>
          <p:cNvSpPr>
            <a:spLocks noGrp="1"/>
          </p:cNvSpPr>
          <p:nvPr>
            <p:ph idx="1"/>
          </p:nvPr>
        </p:nvSpPr>
        <p:spPr>
          <a:xfrm>
            <a:off x="206477" y="773425"/>
            <a:ext cx="8686800" cy="3324938"/>
          </a:xfrm>
        </p:spPr>
        <p:txBody>
          <a:bodyPr>
            <a:noAutofit/>
          </a:bodyPr>
          <a:lstStyle/>
          <a:p>
            <a:pPr marL="265113" indent="-176213" algn="just">
              <a:buNone/>
            </a:pPr>
            <a:r>
              <a:rPr lang="en-IN" sz="1600" dirty="0" smtClean="0"/>
              <a:t>•	Table </a:t>
            </a:r>
            <a:r>
              <a:rPr lang="en-IN" sz="1600" dirty="0"/>
              <a:t>3.1 compares the relative merits of implementing virtualization at various levels. The column headings correspond to four technical merits.</a:t>
            </a:r>
          </a:p>
          <a:p>
            <a:pPr marL="265113" indent="-176213" algn="just">
              <a:buNone/>
            </a:pPr>
            <a:r>
              <a:rPr lang="en-IN" sz="1600" dirty="0" smtClean="0"/>
              <a:t>•	“</a:t>
            </a:r>
            <a:r>
              <a:rPr lang="en-IN" sz="1600" dirty="0"/>
              <a:t>Higher Performance” and “Application Flexibility” are self-explanatory.</a:t>
            </a:r>
          </a:p>
          <a:p>
            <a:pPr marL="265113" indent="-176213" algn="just">
              <a:buNone/>
            </a:pPr>
            <a:r>
              <a:rPr lang="en-IN" sz="1600" dirty="0" smtClean="0"/>
              <a:t>•	“</a:t>
            </a:r>
            <a:r>
              <a:rPr lang="en-IN" sz="1600" dirty="0"/>
              <a:t>Implementation Complexity” implies the cost to implement that particular virtualization level.</a:t>
            </a:r>
          </a:p>
          <a:p>
            <a:pPr marL="265113" indent="-176213" algn="just">
              <a:buNone/>
            </a:pPr>
            <a:r>
              <a:rPr lang="en-IN" sz="1600" dirty="0" smtClean="0"/>
              <a:t>•	“</a:t>
            </a:r>
            <a:r>
              <a:rPr lang="en-IN" sz="1600" dirty="0"/>
              <a:t>Application Isolation” refers to the effort required to isolate resources committed to different </a:t>
            </a:r>
            <a:r>
              <a:rPr lang="en-IN" sz="1600" dirty="0" err="1"/>
              <a:t>VMs</a:t>
            </a:r>
            <a:r>
              <a:rPr lang="en-IN" sz="1600" dirty="0"/>
              <a:t>.</a:t>
            </a:r>
          </a:p>
          <a:p>
            <a:pPr marL="265113" indent="-176213" algn="just">
              <a:buNone/>
            </a:pPr>
            <a:r>
              <a:rPr lang="en-IN" sz="1600" dirty="0" smtClean="0"/>
              <a:t>•	Each </a:t>
            </a:r>
            <a:r>
              <a:rPr lang="en-IN" sz="1600" dirty="0"/>
              <a:t>row corresponds to a particular level of virtualization.</a:t>
            </a:r>
          </a:p>
          <a:p>
            <a:pPr marL="265113" indent="-176213" algn="just">
              <a:buNone/>
            </a:pPr>
            <a:r>
              <a:rPr lang="en-IN" sz="1600" dirty="0" smtClean="0"/>
              <a:t>•	The </a:t>
            </a:r>
            <a:r>
              <a:rPr lang="en-IN" sz="1600" dirty="0"/>
              <a:t>number of X’s in the table cells reflects the advantage points of each implementation level. Five X’s implies the best case and one X implies the worst case.</a:t>
            </a:r>
          </a:p>
          <a:p>
            <a:pPr marL="265113" indent="-176213" algn="just">
              <a:buNone/>
            </a:pPr>
            <a:r>
              <a:rPr lang="en-IN" sz="1600" dirty="0" smtClean="0"/>
              <a:t>•	Overall</a:t>
            </a:r>
            <a:r>
              <a:rPr lang="en-IN" sz="1600" dirty="0"/>
              <a:t>, hardware and OS support will yield the highest performance. However, the hardware and application levels are also the most expensive to implement.</a:t>
            </a:r>
          </a:p>
          <a:p>
            <a:pPr marL="265113" indent="-176213" algn="just">
              <a:buNone/>
            </a:pPr>
            <a:r>
              <a:rPr lang="en-IN" sz="1600" dirty="0" smtClean="0"/>
              <a:t>•	User </a:t>
            </a:r>
            <a:r>
              <a:rPr lang="en-IN" sz="1600" dirty="0"/>
              <a:t>isolation is the most difficult to achieve. ISA implementation offers the best application flexibility.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081" y="4098363"/>
            <a:ext cx="7300758" cy="2254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649098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75000"/>
                  </a:schemeClr>
                </a:solidFill>
              </a:rPr>
              <a:t>3.1.2 </a:t>
            </a:r>
            <a:r>
              <a:rPr lang="en-IN" sz="3200" dirty="0" err="1">
                <a:solidFill>
                  <a:schemeClr val="tx2">
                    <a:lumMod val="75000"/>
                  </a:schemeClr>
                </a:solidFill>
              </a:rPr>
              <a:t>VMM</a:t>
            </a:r>
            <a:r>
              <a:rPr lang="en-IN" sz="3200" dirty="0">
                <a:solidFill>
                  <a:schemeClr val="tx2">
                    <a:lumMod val="75000"/>
                  </a:schemeClr>
                </a:solidFill>
              </a:rPr>
              <a:t> Design Requirements and Providers</a:t>
            </a:r>
          </a:p>
        </p:txBody>
      </p:sp>
      <p:sp>
        <p:nvSpPr>
          <p:cNvPr id="3" name="Content Placeholder 2"/>
          <p:cNvSpPr>
            <a:spLocks noGrp="1"/>
          </p:cNvSpPr>
          <p:nvPr>
            <p:ph idx="1"/>
          </p:nvPr>
        </p:nvSpPr>
        <p:spPr>
          <a:xfrm>
            <a:off x="0" y="537455"/>
            <a:ext cx="8893277" cy="6202557"/>
          </a:xfrm>
        </p:spPr>
        <p:txBody>
          <a:bodyPr>
            <a:noAutofit/>
          </a:bodyPr>
          <a:lstStyle/>
          <a:p>
            <a:pPr marL="354013" indent="-265113" algn="just">
              <a:buNone/>
            </a:pPr>
            <a:r>
              <a:rPr lang="en-IN" sz="1700" dirty="0" smtClean="0"/>
              <a:t>•	As </a:t>
            </a:r>
            <a:r>
              <a:rPr lang="en-IN" sz="1700" dirty="0"/>
              <a:t>mentioned earlier, hardware-level virtualization inserts a layer between real hardware and traditional operating systems. This layer is commonly called the Virtual Machine Monitor (</a:t>
            </a:r>
            <a:r>
              <a:rPr lang="en-IN" sz="1700" dirty="0" err="1"/>
              <a:t>VMM</a:t>
            </a:r>
            <a:r>
              <a:rPr lang="en-IN" sz="1700" dirty="0"/>
              <a:t>) and it manages the hardware resources of a computing system.</a:t>
            </a:r>
          </a:p>
          <a:p>
            <a:pPr marL="354013" indent="-265113" algn="just">
              <a:buNone/>
            </a:pPr>
            <a:r>
              <a:rPr lang="en-IN" sz="1700" dirty="0" smtClean="0"/>
              <a:t>•	Each </a:t>
            </a:r>
            <a:r>
              <a:rPr lang="en-IN" sz="1700" dirty="0"/>
              <a:t>time programs access the hardware, the </a:t>
            </a:r>
            <a:r>
              <a:rPr lang="en-IN" sz="1700" dirty="0" err="1"/>
              <a:t>VMM</a:t>
            </a:r>
            <a:r>
              <a:rPr lang="en-IN" sz="1700" dirty="0"/>
              <a:t> captures the process. In this sense, the </a:t>
            </a:r>
            <a:r>
              <a:rPr lang="en-IN" sz="1700" dirty="0" err="1"/>
              <a:t>VMM</a:t>
            </a:r>
            <a:r>
              <a:rPr lang="en-IN" sz="1700" dirty="0"/>
              <a:t> acts as a traditional OS. One hardware component, such as the CPU, can be virtualized as several virtual copies. Therefore, several traditional operating systems which are the same or different can sit on the same set of hardware simultaneously.</a:t>
            </a:r>
          </a:p>
          <a:p>
            <a:pPr marL="354013" indent="-265113" algn="just">
              <a:buNone/>
            </a:pPr>
            <a:r>
              <a:rPr lang="en-IN" sz="1700" u="sng" dirty="0" smtClean="0"/>
              <a:t>•	There </a:t>
            </a:r>
            <a:r>
              <a:rPr lang="en-IN" sz="1700" u="sng" dirty="0"/>
              <a:t>are </a:t>
            </a:r>
            <a:r>
              <a:rPr lang="en-IN" sz="1700" b="1" u="sng" dirty="0">
                <a:solidFill>
                  <a:schemeClr val="tx2">
                    <a:lumMod val="75000"/>
                  </a:schemeClr>
                </a:solidFill>
              </a:rPr>
              <a:t>three requirements </a:t>
            </a:r>
            <a:r>
              <a:rPr lang="en-IN" sz="1700" u="sng" dirty="0"/>
              <a:t>for a </a:t>
            </a:r>
            <a:r>
              <a:rPr lang="en-IN" sz="1700" u="sng" dirty="0" err="1"/>
              <a:t>VMM</a:t>
            </a:r>
            <a:r>
              <a:rPr lang="en-IN" sz="1700" u="sng" dirty="0"/>
              <a:t>.</a:t>
            </a:r>
          </a:p>
          <a:p>
            <a:pPr marL="354013" indent="-265113" algn="just">
              <a:buNone/>
            </a:pPr>
            <a:r>
              <a:rPr lang="en-IN" sz="1700" dirty="0" smtClean="0"/>
              <a:t>•	</a:t>
            </a:r>
            <a:r>
              <a:rPr lang="en-IN" sz="1700" b="1" dirty="0" smtClean="0">
                <a:solidFill>
                  <a:schemeClr val="tx2">
                    <a:lumMod val="75000"/>
                  </a:schemeClr>
                </a:solidFill>
              </a:rPr>
              <a:t>First</a:t>
            </a:r>
            <a:r>
              <a:rPr lang="en-IN" sz="1700" dirty="0"/>
              <a:t>, a </a:t>
            </a:r>
            <a:r>
              <a:rPr lang="en-IN" sz="1700" dirty="0" err="1"/>
              <a:t>VMM</a:t>
            </a:r>
            <a:r>
              <a:rPr lang="en-IN" sz="1700" dirty="0"/>
              <a:t> should provide an environment for programs which is essentially identical to the original machine.</a:t>
            </a:r>
          </a:p>
          <a:p>
            <a:pPr marL="354013" indent="-265113" algn="just">
              <a:buNone/>
            </a:pPr>
            <a:r>
              <a:rPr lang="en-IN" sz="1700" dirty="0" smtClean="0"/>
              <a:t>•	</a:t>
            </a:r>
            <a:r>
              <a:rPr lang="en-IN" sz="1700" b="1" dirty="0" smtClean="0">
                <a:solidFill>
                  <a:schemeClr val="tx2">
                    <a:lumMod val="75000"/>
                  </a:schemeClr>
                </a:solidFill>
              </a:rPr>
              <a:t>Second</a:t>
            </a:r>
            <a:r>
              <a:rPr lang="en-IN" sz="1700" dirty="0"/>
              <a:t>, programs run in this environment should show, at worst, only minor decreases in speed.</a:t>
            </a:r>
          </a:p>
          <a:p>
            <a:pPr marL="354013" indent="-265113" algn="just">
              <a:buNone/>
            </a:pPr>
            <a:r>
              <a:rPr lang="en-IN" sz="1700" dirty="0" smtClean="0"/>
              <a:t>•	</a:t>
            </a:r>
            <a:r>
              <a:rPr lang="en-IN" sz="1700" b="1" dirty="0" smtClean="0">
                <a:solidFill>
                  <a:schemeClr val="tx2">
                    <a:lumMod val="75000"/>
                  </a:schemeClr>
                </a:solidFill>
              </a:rPr>
              <a:t>Third</a:t>
            </a:r>
            <a:r>
              <a:rPr lang="en-IN" sz="1700" dirty="0"/>
              <a:t>, a </a:t>
            </a:r>
            <a:r>
              <a:rPr lang="en-IN" sz="1700" dirty="0" err="1"/>
              <a:t>VMM</a:t>
            </a:r>
            <a:r>
              <a:rPr lang="en-IN" sz="1700" dirty="0"/>
              <a:t> should be in complete control of the system resources. Any program run under a </a:t>
            </a:r>
            <a:r>
              <a:rPr lang="en-IN" sz="1700" dirty="0" err="1"/>
              <a:t>VMM</a:t>
            </a:r>
            <a:r>
              <a:rPr lang="en-IN" sz="1700" dirty="0"/>
              <a:t> should exhibit a function identical to that which it runs on the original machine directly.</a:t>
            </a:r>
          </a:p>
          <a:p>
            <a:pPr marL="354013" indent="-265113" algn="just">
              <a:buNone/>
            </a:pPr>
            <a:r>
              <a:rPr lang="en-IN" sz="1700" dirty="0" smtClean="0"/>
              <a:t>•	</a:t>
            </a:r>
            <a:r>
              <a:rPr lang="en-IN" sz="1700" u="sng" dirty="0" smtClean="0">
                <a:solidFill>
                  <a:schemeClr val="tx2">
                    <a:lumMod val="75000"/>
                  </a:schemeClr>
                </a:solidFill>
              </a:rPr>
              <a:t>Two </a:t>
            </a:r>
            <a:r>
              <a:rPr lang="en-IN" sz="1700" u="sng" dirty="0">
                <a:solidFill>
                  <a:schemeClr val="tx2">
                    <a:lumMod val="75000"/>
                  </a:schemeClr>
                </a:solidFill>
              </a:rPr>
              <a:t>possible exceptions </a:t>
            </a:r>
            <a:r>
              <a:rPr lang="en-IN" sz="1700" dirty="0"/>
              <a:t>in terms of differences are permitted with this requirement:</a:t>
            </a:r>
          </a:p>
          <a:p>
            <a:pPr marL="354013" indent="-265113" algn="just">
              <a:buNone/>
            </a:pPr>
            <a:r>
              <a:rPr lang="en-IN" sz="1700" dirty="0" smtClean="0"/>
              <a:t> 	1</a:t>
            </a:r>
            <a:r>
              <a:rPr lang="en-IN" sz="1700" dirty="0"/>
              <a:t>) differences caused by the availability of system resources . This one arises when more than one </a:t>
            </a:r>
            <a:r>
              <a:rPr lang="en-IN" sz="1700" dirty="0" err="1"/>
              <a:t>VM</a:t>
            </a:r>
            <a:r>
              <a:rPr lang="en-IN" sz="1700" dirty="0"/>
              <a:t> is running on the same machine. The hardware resource requirements, such as memory, of each </a:t>
            </a:r>
            <a:r>
              <a:rPr lang="en-IN" sz="1700" dirty="0" err="1"/>
              <a:t>VM</a:t>
            </a:r>
            <a:r>
              <a:rPr lang="en-IN" sz="1700" dirty="0"/>
              <a:t> are reduced, but the sum of them is greater than that of the real machine installed.</a:t>
            </a:r>
          </a:p>
          <a:p>
            <a:pPr marL="354013" indent="-265113" algn="just">
              <a:buNone/>
            </a:pPr>
            <a:r>
              <a:rPr lang="en-IN" sz="1700" dirty="0" smtClean="0"/>
              <a:t> 	2</a:t>
            </a:r>
            <a:r>
              <a:rPr lang="en-IN" sz="1700" dirty="0"/>
              <a:t>) differences caused by timing dependencies. This qualification is required because of the intervening level of software and the effect of any other </a:t>
            </a:r>
            <a:r>
              <a:rPr lang="en-IN" sz="1700" dirty="0" err="1"/>
              <a:t>VMs</a:t>
            </a:r>
            <a:r>
              <a:rPr lang="en-IN" sz="1700" dirty="0"/>
              <a:t> concurrently existing on the same hardware.</a:t>
            </a:r>
          </a:p>
        </p:txBody>
      </p:sp>
    </p:spTree>
    <p:extLst>
      <p:ext uri="{BB962C8B-B14F-4D97-AF65-F5344CB8AC3E}">
        <p14:creationId xmlns:p14="http://schemas.microsoft.com/office/powerpoint/2010/main" val="288902056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75000"/>
                  </a:schemeClr>
                </a:solidFill>
              </a:rPr>
              <a:t>3.1.2 </a:t>
            </a:r>
            <a:r>
              <a:rPr lang="en-IN" sz="3200" dirty="0" err="1">
                <a:solidFill>
                  <a:schemeClr val="tx2">
                    <a:lumMod val="75000"/>
                  </a:schemeClr>
                </a:solidFill>
              </a:rPr>
              <a:t>VMM</a:t>
            </a:r>
            <a:r>
              <a:rPr lang="en-IN" sz="3200" dirty="0">
                <a:solidFill>
                  <a:schemeClr val="tx2">
                    <a:lumMod val="75000"/>
                  </a:schemeClr>
                </a:solidFill>
              </a:rPr>
              <a:t> Design Requirements and Providers</a:t>
            </a:r>
          </a:p>
        </p:txBody>
      </p:sp>
      <p:sp>
        <p:nvSpPr>
          <p:cNvPr id="3" name="Content Placeholder 2"/>
          <p:cNvSpPr>
            <a:spLocks noGrp="1"/>
          </p:cNvSpPr>
          <p:nvPr>
            <p:ph idx="1"/>
          </p:nvPr>
        </p:nvSpPr>
        <p:spPr>
          <a:xfrm>
            <a:off x="250722" y="802927"/>
            <a:ext cx="8686800" cy="4624479"/>
          </a:xfrm>
        </p:spPr>
        <p:txBody>
          <a:bodyPr>
            <a:noAutofit/>
          </a:bodyPr>
          <a:lstStyle/>
          <a:p>
            <a:pPr marL="265113" indent="-176213" algn="just">
              <a:buNone/>
            </a:pPr>
            <a:r>
              <a:rPr lang="en-IN" sz="2000" dirty="0"/>
              <a:t>• Obviously, these two differences pertain to performance, while the function a </a:t>
            </a:r>
            <a:r>
              <a:rPr lang="en-IN" sz="2000" dirty="0" err="1"/>
              <a:t>VMM</a:t>
            </a:r>
            <a:r>
              <a:rPr lang="en-IN" sz="2000" dirty="0"/>
              <a:t> provides stays the same as that of a real machine.</a:t>
            </a:r>
          </a:p>
          <a:p>
            <a:pPr marL="265113" indent="-176213" algn="just">
              <a:buNone/>
            </a:pPr>
            <a:r>
              <a:rPr lang="en-IN" sz="2000" dirty="0" smtClean="0"/>
              <a:t>•	A </a:t>
            </a:r>
            <a:r>
              <a:rPr lang="en-IN" sz="2000" dirty="0" err="1"/>
              <a:t>VMM</a:t>
            </a:r>
            <a:r>
              <a:rPr lang="en-IN" sz="2000" dirty="0"/>
              <a:t> should demonstrate efficiency in using the </a:t>
            </a:r>
            <a:r>
              <a:rPr lang="en-IN" sz="2000" dirty="0" err="1"/>
              <a:t>VMs</a:t>
            </a:r>
            <a:r>
              <a:rPr lang="en-IN" sz="2000" dirty="0"/>
              <a:t>. Compared with a physical machine, no one prefers a </a:t>
            </a:r>
            <a:r>
              <a:rPr lang="en-IN" sz="2000" dirty="0" err="1"/>
              <a:t>VMM</a:t>
            </a:r>
            <a:r>
              <a:rPr lang="en-IN" sz="2000" dirty="0"/>
              <a:t> if its efficiency is too low.</a:t>
            </a:r>
          </a:p>
          <a:p>
            <a:pPr marL="265113" indent="-176213" algn="just">
              <a:buNone/>
            </a:pPr>
            <a:r>
              <a:rPr lang="en-IN" sz="2000" dirty="0" smtClean="0"/>
              <a:t>•	Traditional </a:t>
            </a:r>
            <a:r>
              <a:rPr lang="en-IN" sz="2000" dirty="0"/>
              <a:t>emulators and complete software interpreters (simulators) emulate each instruction by means of functions or macros. Such a method provides the most flexible solutions for </a:t>
            </a:r>
            <a:r>
              <a:rPr lang="en-IN" sz="2000" dirty="0" err="1"/>
              <a:t>VMMs</a:t>
            </a:r>
            <a:r>
              <a:rPr lang="en-IN" sz="2000" dirty="0"/>
              <a:t>. However, emulators or simulators are too slow to be used as real machines.</a:t>
            </a:r>
          </a:p>
          <a:p>
            <a:pPr marL="265113" indent="-176213" algn="just">
              <a:buNone/>
            </a:pPr>
            <a:r>
              <a:rPr lang="en-IN" sz="2000" dirty="0" smtClean="0"/>
              <a:t>•	To </a:t>
            </a:r>
            <a:r>
              <a:rPr lang="en-IN" sz="2000" dirty="0"/>
              <a:t>guarantee the efficiency of a </a:t>
            </a:r>
            <a:r>
              <a:rPr lang="en-IN" sz="2000" dirty="0" err="1"/>
              <a:t>VMM</a:t>
            </a:r>
            <a:r>
              <a:rPr lang="en-IN" sz="2000" dirty="0"/>
              <a:t>, a statistically dominant subset of the virtual processor’s instructions needs to be executed directly by the real processor, with no software intervention by the </a:t>
            </a:r>
            <a:r>
              <a:rPr lang="en-IN" sz="2000" dirty="0" err="1"/>
              <a:t>VMM</a:t>
            </a:r>
            <a:r>
              <a:rPr lang="en-IN" sz="2000" dirty="0"/>
              <a:t>.</a:t>
            </a:r>
          </a:p>
        </p:txBody>
      </p:sp>
    </p:spTree>
    <p:extLst>
      <p:ext uri="{BB962C8B-B14F-4D97-AF65-F5344CB8AC3E}">
        <p14:creationId xmlns:p14="http://schemas.microsoft.com/office/powerpoint/2010/main" val="132397444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75000"/>
                  </a:schemeClr>
                </a:solidFill>
              </a:rPr>
              <a:t>3.1.2 </a:t>
            </a:r>
            <a:r>
              <a:rPr lang="en-IN" sz="3200" dirty="0" err="1">
                <a:solidFill>
                  <a:schemeClr val="tx2">
                    <a:lumMod val="75000"/>
                  </a:schemeClr>
                </a:solidFill>
              </a:rPr>
              <a:t>VMM</a:t>
            </a:r>
            <a:r>
              <a:rPr lang="en-IN" sz="3200" dirty="0">
                <a:solidFill>
                  <a:schemeClr val="tx2">
                    <a:lumMod val="75000"/>
                  </a:schemeClr>
                </a:solidFill>
              </a:rPr>
              <a:t> Design Requirements and Providers</a:t>
            </a:r>
          </a:p>
        </p:txBody>
      </p:sp>
      <p:sp>
        <p:nvSpPr>
          <p:cNvPr id="3" name="Content Placeholder 2"/>
          <p:cNvSpPr>
            <a:spLocks noGrp="1"/>
          </p:cNvSpPr>
          <p:nvPr>
            <p:ph idx="1"/>
          </p:nvPr>
        </p:nvSpPr>
        <p:spPr>
          <a:xfrm>
            <a:off x="250722" y="802928"/>
            <a:ext cx="8686800" cy="450685"/>
          </a:xfrm>
        </p:spPr>
        <p:txBody>
          <a:bodyPr>
            <a:noAutofit/>
          </a:bodyPr>
          <a:lstStyle/>
          <a:p>
            <a:pPr marL="0" indent="0">
              <a:buNone/>
            </a:pPr>
            <a:r>
              <a:rPr lang="en-IN" sz="2000" dirty="0" smtClean="0"/>
              <a:t>•</a:t>
            </a:r>
            <a:r>
              <a:rPr lang="en-IN" sz="2000" dirty="0"/>
              <a:t>Table 3.2 compares four hypervisors and </a:t>
            </a:r>
            <a:r>
              <a:rPr lang="en-IN" sz="2000" dirty="0" err="1"/>
              <a:t>VMMs</a:t>
            </a:r>
            <a:r>
              <a:rPr lang="en-IN" sz="2000" dirty="0"/>
              <a:t> that are in use today.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45" y="1212593"/>
            <a:ext cx="8558520" cy="4111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5641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75000"/>
                  </a:schemeClr>
                </a:solidFill>
              </a:rPr>
              <a:t>3.1.2 </a:t>
            </a:r>
            <a:r>
              <a:rPr lang="en-IN" sz="3200" dirty="0" err="1">
                <a:solidFill>
                  <a:schemeClr val="tx2">
                    <a:lumMod val="75000"/>
                  </a:schemeClr>
                </a:solidFill>
              </a:rPr>
              <a:t>VMM</a:t>
            </a:r>
            <a:r>
              <a:rPr lang="en-IN" sz="3200" dirty="0">
                <a:solidFill>
                  <a:schemeClr val="tx2">
                    <a:lumMod val="75000"/>
                  </a:schemeClr>
                </a:solidFill>
              </a:rPr>
              <a:t> Design Requirements and Providers</a:t>
            </a:r>
          </a:p>
        </p:txBody>
      </p:sp>
      <p:sp>
        <p:nvSpPr>
          <p:cNvPr id="3" name="Content Placeholder 2"/>
          <p:cNvSpPr>
            <a:spLocks noGrp="1"/>
          </p:cNvSpPr>
          <p:nvPr>
            <p:ph idx="1"/>
          </p:nvPr>
        </p:nvSpPr>
        <p:spPr>
          <a:xfrm>
            <a:off x="206477" y="611196"/>
            <a:ext cx="8686800" cy="5922348"/>
          </a:xfrm>
        </p:spPr>
        <p:txBody>
          <a:bodyPr>
            <a:noAutofit/>
          </a:bodyPr>
          <a:lstStyle/>
          <a:p>
            <a:pPr marL="354013" indent="-265113" algn="just">
              <a:buNone/>
            </a:pPr>
            <a:r>
              <a:rPr lang="en-IN" sz="2100" dirty="0" smtClean="0"/>
              <a:t>•	Complete </a:t>
            </a:r>
            <a:r>
              <a:rPr lang="en-IN" sz="2100" dirty="0"/>
              <a:t>control of these resources by a </a:t>
            </a:r>
            <a:r>
              <a:rPr lang="en-IN" sz="2100" dirty="0" err="1"/>
              <a:t>VMM</a:t>
            </a:r>
            <a:r>
              <a:rPr lang="en-IN" sz="2100" dirty="0"/>
              <a:t> includes the following aspects:</a:t>
            </a:r>
          </a:p>
          <a:p>
            <a:pPr marL="354013" indent="-265113" algn="just">
              <a:buNone/>
            </a:pPr>
            <a:r>
              <a:rPr lang="en-IN" sz="2100" dirty="0" smtClean="0"/>
              <a:t>	(</a:t>
            </a:r>
            <a:r>
              <a:rPr lang="en-IN" sz="2100" dirty="0"/>
              <a:t>1) The </a:t>
            </a:r>
            <a:r>
              <a:rPr lang="en-IN" sz="2100" dirty="0" err="1"/>
              <a:t>VMM</a:t>
            </a:r>
            <a:r>
              <a:rPr lang="en-IN" sz="2100" dirty="0"/>
              <a:t> is responsible for allocating hardware resources for programs;</a:t>
            </a:r>
          </a:p>
          <a:p>
            <a:pPr marL="354013" indent="-265113" algn="just">
              <a:buNone/>
            </a:pPr>
            <a:r>
              <a:rPr lang="en-IN" sz="2100" dirty="0" smtClean="0"/>
              <a:t>	(</a:t>
            </a:r>
            <a:r>
              <a:rPr lang="en-IN" sz="2100" dirty="0"/>
              <a:t>2) It is not possible for a program to access any resource not explicitly allocated to it;</a:t>
            </a:r>
          </a:p>
          <a:p>
            <a:pPr marL="354013" indent="-265113" algn="just">
              <a:buNone/>
            </a:pPr>
            <a:r>
              <a:rPr lang="en-IN" sz="2100" dirty="0" smtClean="0"/>
              <a:t>	(</a:t>
            </a:r>
            <a:r>
              <a:rPr lang="en-IN" sz="2100" dirty="0"/>
              <a:t>3) It is possible under certain circumstances for a </a:t>
            </a:r>
            <a:r>
              <a:rPr lang="en-IN" sz="2100" dirty="0" err="1"/>
              <a:t>VMM</a:t>
            </a:r>
            <a:r>
              <a:rPr lang="en-IN" sz="2100" dirty="0"/>
              <a:t> to regain control of resources already allocated.</a:t>
            </a:r>
          </a:p>
          <a:p>
            <a:pPr marL="354013" indent="-265113" algn="just">
              <a:buNone/>
            </a:pPr>
            <a:r>
              <a:rPr lang="en-IN" sz="2100" dirty="0" smtClean="0"/>
              <a:t>•	Not </a:t>
            </a:r>
            <a:r>
              <a:rPr lang="en-IN" sz="2100" dirty="0"/>
              <a:t>all processors satisfy these requirements for a </a:t>
            </a:r>
            <a:r>
              <a:rPr lang="en-IN" sz="2100" dirty="0" err="1"/>
              <a:t>VMM</a:t>
            </a:r>
            <a:r>
              <a:rPr lang="en-IN" sz="2100" dirty="0"/>
              <a:t>. A </a:t>
            </a:r>
            <a:r>
              <a:rPr lang="en-IN" sz="2100" dirty="0" err="1"/>
              <a:t>VMM</a:t>
            </a:r>
            <a:r>
              <a:rPr lang="en-IN" sz="2100" dirty="0"/>
              <a:t> is tightly related to the architectures of processors. It is difficult to implement a </a:t>
            </a:r>
            <a:r>
              <a:rPr lang="en-IN" sz="2100" dirty="0" err="1"/>
              <a:t>VMM</a:t>
            </a:r>
            <a:r>
              <a:rPr lang="en-IN" sz="2100" dirty="0"/>
              <a:t> for some types of processors, such as the x86. Specific limitations include the inability to trap on some privileged instructions.</a:t>
            </a:r>
          </a:p>
          <a:p>
            <a:pPr marL="354013" indent="-265113" algn="just">
              <a:buNone/>
            </a:pPr>
            <a:r>
              <a:rPr lang="en-IN" sz="2100" dirty="0" smtClean="0"/>
              <a:t>•	If </a:t>
            </a:r>
            <a:r>
              <a:rPr lang="en-IN" sz="2100" dirty="0"/>
              <a:t>a processor is not designed to support virtualization primarily, it is necessary to modify the hardware to satisfy the three requirements for a </a:t>
            </a:r>
            <a:r>
              <a:rPr lang="en-IN" sz="2100" dirty="0" err="1"/>
              <a:t>VMM</a:t>
            </a:r>
            <a:r>
              <a:rPr lang="en-IN" sz="2100" dirty="0"/>
              <a:t>. This is known as hardware-assisted virtualization.</a:t>
            </a:r>
          </a:p>
        </p:txBody>
      </p:sp>
    </p:spTree>
    <p:extLst>
      <p:ext uri="{BB962C8B-B14F-4D97-AF65-F5344CB8AC3E}">
        <p14:creationId xmlns:p14="http://schemas.microsoft.com/office/powerpoint/2010/main" val="83732325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75000"/>
                  </a:schemeClr>
                </a:solidFill>
              </a:rPr>
              <a:t>3.1.3 Virtualization Support at the OS Level</a:t>
            </a:r>
          </a:p>
        </p:txBody>
      </p:sp>
      <p:sp>
        <p:nvSpPr>
          <p:cNvPr id="3" name="Content Placeholder 2"/>
          <p:cNvSpPr>
            <a:spLocks noGrp="1"/>
          </p:cNvSpPr>
          <p:nvPr>
            <p:ph idx="1"/>
          </p:nvPr>
        </p:nvSpPr>
        <p:spPr>
          <a:xfrm>
            <a:off x="206477" y="611196"/>
            <a:ext cx="8686800" cy="5922348"/>
          </a:xfrm>
        </p:spPr>
        <p:txBody>
          <a:bodyPr>
            <a:noAutofit/>
          </a:bodyPr>
          <a:lstStyle/>
          <a:p>
            <a:pPr marL="354013" indent="-265113" algn="just">
              <a:buNone/>
            </a:pPr>
            <a:r>
              <a:rPr lang="en-IN" sz="2100" dirty="0" smtClean="0"/>
              <a:t>•	With </a:t>
            </a:r>
            <a:r>
              <a:rPr lang="en-IN" sz="2100" dirty="0"/>
              <a:t>the help of </a:t>
            </a:r>
            <a:r>
              <a:rPr lang="en-IN" sz="2100" dirty="0" err="1"/>
              <a:t>VM</a:t>
            </a:r>
            <a:r>
              <a:rPr lang="en-IN" sz="2100" dirty="0"/>
              <a:t> technology, a new computing mode known as cloud computing is emerging.</a:t>
            </a:r>
          </a:p>
          <a:p>
            <a:pPr marL="354013" indent="-265113" algn="just">
              <a:buNone/>
            </a:pPr>
            <a:r>
              <a:rPr lang="en-IN" sz="2100" dirty="0" smtClean="0"/>
              <a:t>•	Cloud </a:t>
            </a:r>
            <a:r>
              <a:rPr lang="en-IN" sz="2100" dirty="0"/>
              <a:t>computing is transforming the computing landscape by shifting the hardware and staffing costs of managing a computational </a:t>
            </a:r>
            <a:r>
              <a:rPr lang="en-IN" sz="2100" dirty="0" err="1"/>
              <a:t>center</a:t>
            </a:r>
            <a:r>
              <a:rPr lang="en-IN" sz="2100" dirty="0"/>
              <a:t> to third parties, just like banks.</a:t>
            </a:r>
          </a:p>
          <a:p>
            <a:pPr marL="354013" indent="-265113" algn="just">
              <a:buNone/>
            </a:pPr>
            <a:r>
              <a:rPr lang="en-IN" sz="2100" dirty="0" smtClean="0"/>
              <a:t>•	However</a:t>
            </a:r>
            <a:r>
              <a:rPr lang="en-IN" sz="2100" dirty="0"/>
              <a:t>, </a:t>
            </a:r>
            <a:r>
              <a:rPr lang="en-IN" sz="2100" dirty="0">
                <a:solidFill>
                  <a:schemeClr val="tx2">
                    <a:lumMod val="75000"/>
                  </a:schemeClr>
                </a:solidFill>
              </a:rPr>
              <a:t>cloud computing</a:t>
            </a:r>
            <a:r>
              <a:rPr lang="en-IN" sz="2100" dirty="0"/>
              <a:t> has at least two challenges.</a:t>
            </a:r>
          </a:p>
          <a:p>
            <a:pPr marL="354013" indent="-265113" algn="just">
              <a:buNone/>
            </a:pPr>
            <a:r>
              <a:rPr lang="en-IN" sz="2100" dirty="0" smtClean="0"/>
              <a:t>•	The </a:t>
            </a:r>
            <a:r>
              <a:rPr lang="en-IN" sz="2100" dirty="0">
                <a:solidFill>
                  <a:schemeClr val="tx2">
                    <a:lumMod val="75000"/>
                  </a:schemeClr>
                </a:solidFill>
              </a:rPr>
              <a:t>first challenge </a:t>
            </a:r>
            <a:r>
              <a:rPr lang="en-IN" sz="2100" dirty="0"/>
              <a:t>is the ability to use a </a:t>
            </a:r>
            <a:r>
              <a:rPr lang="en-IN" sz="2100" dirty="0">
                <a:solidFill>
                  <a:schemeClr val="tx2"/>
                </a:solidFill>
              </a:rPr>
              <a:t>variable number of physical machines </a:t>
            </a:r>
            <a:r>
              <a:rPr lang="en-IN" sz="2100" dirty="0"/>
              <a:t>and </a:t>
            </a:r>
            <a:r>
              <a:rPr lang="en-IN" sz="2100" dirty="0" err="1"/>
              <a:t>VM</a:t>
            </a:r>
            <a:r>
              <a:rPr lang="en-IN" sz="2100" dirty="0"/>
              <a:t> instances depending on the needs of a problem. For example, a task may need only a single CPU during some phases of execution but may need hundreds of CPUs at other times.</a:t>
            </a:r>
          </a:p>
          <a:p>
            <a:pPr marL="354013" indent="-265113" algn="just">
              <a:buNone/>
            </a:pPr>
            <a:r>
              <a:rPr lang="en-IN" sz="2100" dirty="0" smtClean="0"/>
              <a:t>•	The </a:t>
            </a:r>
            <a:r>
              <a:rPr lang="en-IN" sz="2100" dirty="0">
                <a:solidFill>
                  <a:schemeClr val="tx2">
                    <a:lumMod val="75000"/>
                  </a:schemeClr>
                </a:solidFill>
              </a:rPr>
              <a:t>second challenge </a:t>
            </a:r>
            <a:r>
              <a:rPr lang="en-IN" sz="2100" dirty="0"/>
              <a:t>concerns the </a:t>
            </a:r>
            <a:r>
              <a:rPr lang="en-IN" sz="2100" dirty="0">
                <a:solidFill>
                  <a:schemeClr val="tx2"/>
                </a:solidFill>
              </a:rPr>
              <a:t>slow operation of instantiating new </a:t>
            </a:r>
            <a:r>
              <a:rPr lang="en-IN" sz="2100" dirty="0" err="1">
                <a:solidFill>
                  <a:schemeClr val="tx2"/>
                </a:solidFill>
              </a:rPr>
              <a:t>VMs</a:t>
            </a:r>
            <a:r>
              <a:rPr lang="en-IN" sz="2100" dirty="0"/>
              <a:t>. Currently, new </a:t>
            </a:r>
            <a:r>
              <a:rPr lang="en-IN" sz="2100" dirty="0" err="1"/>
              <a:t>VMs</a:t>
            </a:r>
            <a:r>
              <a:rPr lang="en-IN" sz="2100" dirty="0"/>
              <a:t> originate either as fresh boots or as replicates of a template </a:t>
            </a:r>
            <a:r>
              <a:rPr lang="en-IN" sz="2100" dirty="0" err="1"/>
              <a:t>VM</a:t>
            </a:r>
            <a:r>
              <a:rPr lang="en-IN" sz="2100" dirty="0"/>
              <a:t>, unaware of the current application state. Therefore, to better support cloud computing, a large amount of research and development should be done.</a:t>
            </a:r>
          </a:p>
        </p:txBody>
      </p:sp>
    </p:spTree>
    <p:extLst>
      <p:ext uri="{BB962C8B-B14F-4D97-AF65-F5344CB8AC3E}">
        <p14:creationId xmlns:p14="http://schemas.microsoft.com/office/powerpoint/2010/main" val="29240333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60000"/>
                    <a:lumOff val="40000"/>
                  </a:schemeClr>
                </a:solidFill>
              </a:rPr>
              <a:t>3.1.3 Virtualization Support at the OS Level</a:t>
            </a:r>
          </a:p>
        </p:txBody>
      </p:sp>
      <p:sp>
        <p:nvSpPr>
          <p:cNvPr id="3" name="Content Placeholder 2"/>
          <p:cNvSpPr>
            <a:spLocks noGrp="1"/>
          </p:cNvSpPr>
          <p:nvPr>
            <p:ph idx="1"/>
          </p:nvPr>
        </p:nvSpPr>
        <p:spPr>
          <a:xfrm>
            <a:off x="206477" y="640692"/>
            <a:ext cx="8686800" cy="4816210"/>
          </a:xfrm>
        </p:spPr>
        <p:txBody>
          <a:bodyPr>
            <a:noAutofit/>
          </a:bodyPr>
          <a:lstStyle/>
          <a:p>
            <a:pPr marL="265113" indent="-176213" algn="just">
              <a:buNone/>
            </a:pPr>
            <a:r>
              <a:rPr lang="en-IN" sz="2100" dirty="0"/>
              <a:t>•As mentioned earlier, it is slow to initialize a hardware-level </a:t>
            </a:r>
            <a:r>
              <a:rPr lang="en-IN" sz="2100" dirty="0" err="1"/>
              <a:t>VM</a:t>
            </a:r>
            <a:r>
              <a:rPr lang="en-IN" sz="2100" dirty="0"/>
              <a:t> because each </a:t>
            </a:r>
            <a:r>
              <a:rPr lang="en-IN" sz="2100" dirty="0" err="1"/>
              <a:t>VM</a:t>
            </a:r>
            <a:r>
              <a:rPr lang="en-IN" sz="2100" dirty="0"/>
              <a:t> creates its own image from scratch.</a:t>
            </a:r>
          </a:p>
          <a:p>
            <a:pPr marL="265113" indent="-176213" algn="just">
              <a:buNone/>
            </a:pPr>
            <a:r>
              <a:rPr lang="en-IN" sz="2100" dirty="0"/>
              <a:t>•In a cloud computing environment, perhaps thousands of </a:t>
            </a:r>
            <a:r>
              <a:rPr lang="en-IN" sz="2100" dirty="0" err="1"/>
              <a:t>VMs</a:t>
            </a:r>
            <a:r>
              <a:rPr lang="en-IN" sz="2100" dirty="0"/>
              <a:t> need to be initialized simultaneously.</a:t>
            </a:r>
          </a:p>
          <a:p>
            <a:pPr marL="265113" indent="-176213" algn="just">
              <a:buNone/>
            </a:pPr>
            <a:r>
              <a:rPr lang="en-IN" sz="2100" dirty="0"/>
              <a:t>•Besides slow operation, </a:t>
            </a:r>
            <a:r>
              <a:rPr lang="en-IN" sz="2100" dirty="0">
                <a:solidFill>
                  <a:schemeClr val="tx2"/>
                </a:solidFill>
              </a:rPr>
              <a:t>storing the </a:t>
            </a:r>
            <a:r>
              <a:rPr lang="en-IN" sz="2100" dirty="0" err="1">
                <a:solidFill>
                  <a:schemeClr val="tx2"/>
                </a:solidFill>
              </a:rPr>
              <a:t>VM</a:t>
            </a:r>
            <a:r>
              <a:rPr lang="en-IN" sz="2100" dirty="0">
                <a:solidFill>
                  <a:schemeClr val="tx2"/>
                </a:solidFill>
              </a:rPr>
              <a:t> images</a:t>
            </a:r>
            <a:r>
              <a:rPr lang="en-IN" sz="2100" dirty="0"/>
              <a:t> also becomes an issue. As a matter of fact, there is considerable repeated content among </a:t>
            </a:r>
            <a:r>
              <a:rPr lang="en-IN" sz="2100" dirty="0" err="1"/>
              <a:t>VM</a:t>
            </a:r>
            <a:r>
              <a:rPr lang="en-IN" sz="2100" dirty="0"/>
              <a:t> images.</a:t>
            </a:r>
          </a:p>
          <a:p>
            <a:pPr marL="265113" indent="-176213" algn="just">
              <a:buNone/>
            </a:pPr>
            <a:r>
              <a:rPr lang="en-IN" sz="2100" dirty="0"/>
              <a:t>•Moreover, full virtualization at the hardware level also has the disadvantages of slow performance and low density, and the need for para-virtualization to modify the guest OS.</a:t>
            </a:r>
          </a:p>
          <a:p>
            <a:pPr marL="265113" indent="-176213" algn="just">
              <a:buNone/>
            </a:pPr>
            <a:r>
              <a:rPr lang="en-IN" sz="2100" dirty="0"/>
              <a:t>•To reduce the performance overhead of hardware-level virtualization, even hardware modification is needed.</a:t>
            </a:r>
          </a:p>
        </p:txBody>
      </p:sp>
    </p:spTree>
    <p:extLst>
      <p:ext uri="{BB962C8B-B14F-4D97-AF65-F5344CB8AC3E}">
        <p14:creationId xmlns:p14="http://schemas.microsoft.com/office/powerpoint/2010/main" val="175888579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60000"/>
                    <a:lumOff val="40000"/>
                  </a:schemeClr>
                </a:solidFill>
              </a:rPr>
              <a:t>3.1.3.1 Why OS-Level Virtualization?</a:t>
            </a:r>
          </a:p>
        </p:txBody>
      </p:sp>
      <p:sp>
        <p:nvSpPr>
          <p:cNvPr id="3" name="Content Placeholder 2"/>
          <p:cNvSpPr>
            <a:spLocks noGrp="1"/>
          </p:cNvSpPr>
          <p:nvPr>
            <p:ph idx="1"/>
          </p:nvPr>
        </p:nvSpPr>
        <p:spPr>
          <a:xfrm>
            <a:off x="206477" y="611196"/>
            <a:ext cx="8686800" cy="5789604"/>
          </a:xfrm>
        </p:spPr>
        <p:txBody>
          <a:bodyPr>
            <a:noAutofit/>
          </a:bodyPr>
          <a:lstStyle/>
          <a:p>
            <a:pPr marL="354013" indent="-265113" algn="just">
              <a:buNone/>
            </a:pPr>
            <a:r>
              <a:rPr lang="en-IN" sz="2100" dirty="0" smtClean="0"/>
              <a:t>	OS-level </a:t>
            </a:r>
            <a:r>
              <a:rPr lang="en-IN" sz="2100" dirty="0"/>
              <a:t>virtualization provides a feasible solution for these hardware-level virtualization issues.</a:t>
            </a:r>
          </a:p>
          <a:p>
            <a:pPr marL="354013" indent="-265113" algn="just">
              <a:buNone/>
            </a:pPr>
            <a:r>
              <a:rPr lang="en-IN" sz="2100" dirty="0" smtClean="0"/>
              <a:t>•	Operating </a:t>
            </a:r>
            <a:r>
              <a:rPr lang="en-IN" sz="2100" dirty="0"/>
              <a:t>system virtualization inserts a virtualization layer inside an operating system to partition a machine’s physical resources.</a:t>
            </a:r>
          </a:p>
          <a:p>
            <a:pPr marL="354013" indent="-265113" algn="just">
              <a:buNone/>
            </a:pPr>
            <a:r>
              <a:rPr lang="en-IN" sz="2100" dirty="0" smtClean="0"/>
              <a:t>•	It </a:t>
            </a:r>
            <a:r>
              <a:rPr lang="en-IN" sz="2100" dirty="0"/>
              <a:t>enables multiple isolated </a:t>
            </a:r>
            <a:r>
              <a:rPr lang="en-IN" sz="2100" dirty="0" err="1"/>
              <a:t>VMs</a:t>
            </a:r>
            <a:r>
              <a:rPr lang="en-IN" sz="2100" dirty="0"/>
              <a:t> within a single operating system kernel. This kind of </a:t>
            </a:r>
            <a:r>
              <a:rPr lang="en-IN" sz="2100" dirty="0" err="1"/>
              <a:t>VM</a:t>
            </a:r>
            <a:r>
              <a:rPr lang="en-IN" sz="2100" dirty="0"/>
              <a:t> is often called a virtual execution environment </a:t>
            </a:r>
            <a:r>
              <a:rPr lang="en-IN" sz="2100" dirty="0" smtClean="0"/>
              <a:t>(</a:t>
            </a:r>
            <a:r>
              <a:rPr lang="en-IN" sz="2100" dirty="0" err="1" smtClean="0">
                <a:solidFill>
                  <a:schemeClr val="tx2"/>
                </a:solidFill>
              </a:rPr>
              <a:t>VE</a:t>
            </a:r>
            <a:r>
              <a:rPr lang="en-IN" sz="2100" dirty="0" smtClean="0"/>
              <a:t>), </a:t>
            </a:r>
            <a:r>
              <a:rPr lang="en-IN" sz="2100" dirty="0"/>
              <a:t>Virtual Private System (</a:t>
            </a:r>
            <a:r>
              <a:rPr lang="en-IN" sz="2100" dirty="0">
                <a:solidFill>
                  <a:schemeClr val="tx2"/>
                </a:solidFill>
              </a:rPr>
              <a:t>VPS</a:t>
            </a:r>
            <a:r>
              <a:rPr lang="en-IN" sz="2100" dirty="0"/>
              <a:t>), or </a:t>
            </a:r>
            <a:r>
              <a:rPr lang="en-IN" sz="2100" dirty="0">
                <a:solidFill>
                  <a:schemeClr val="tx2"/>
                </a:solidFill>
              </a:rPr>
              <a:t>simply container</a:t>
            </a:r>
            <a:r>
              <a:rPr lang="en-IN" sz="2100" dirty="0"/>
              <a:t>.</a:t>
            </a:r>
          </a:p>
          <a:p>
            <a:pPr marL="354013" indent="-265113" algn="just">
              <a:buNone/>
            </a:pPr>
            <a:r>
              <a:rPr lang="en-IN" sz="2100" dirty="0" smtClean="0"/>
              <a:t>•	From </a:t>
            </a:r>
            <a:r>
              <a:rPr lang="en-IN" sz="2100" dirty="0"/>
              <a:t>the user’s point of view, </a:t>
            </a:r>
            <a:r>
              <a:rPr lang="en-IN" sz="2100" dirty="0" err="1"/>
              <a:t>VEs</a:t>
            </a:r>
            <a:r>
              <a:rPr lang="en-IN" sz="2100" dirty="0"/>
              <a:t> look like real servers.</a:t>
            </a:r>
          </a:p>
          <a:p>
            <a:pPr marL="354013" indent="-265113" algn="just">
              <a:buNone/>
            </a:pPr>
            <a:r>
              <a:rPr lang="en-IN" sz="2100" dirty="0" smtClean="0"/>
              <a:t>•	This </a:t>
            </a:r>
            <a:r>
              <a:rPr lang="en-IN" sz="2100" dirty="0"/>
              <a:t>means a </a:t>
            </a:r>
            <a:r>
              <a:rPr lang="en-IN" sz="2100" dirty="0" err="1"/>
              <a:t>VE</a:t>
            </a:r>
            <a:r>
              <a:rPr lang="en-IN" sz="2100" dirty="0"/>
              <a:t> has its own set of processes, file system, user accounts, network interfaces with IP addresses, routing tables, firewall rules, and other personal settings.</a:t>
            </a:r>
          </a:p>
          <a:p>
            <a:pPr marL="354013" indent="-265113" algn="just">
              <a:buNone/>
            </a:pPr>
            <a:r>
              <a:rPr lang="en-IN" sz="2100" dirty="0" smtClean="0"/>
              <a:t>•	Although </a:t>
            </a:r>
            <a:r>
              <a:rPr lang="en-IN" sz="2100" dirty="0" err="1"/>
              <a:t>VEs</a:t>
            </a:r>
            <a:r>
              <a:rPr lang="en-IN" sz="2100" dirty="0"/>
              <a:t> can be customized for different people, they share the same operating system kernel. Therefore, OS-level virtualization is also called single-OS image virtualization.</a:t>
            </a:r>
          </a:p>
          <a:p>
            <a:pPr marL="354013" indent="-265113" algn="just">
              <a:buNone/>
            </a:pPr>
            <a:r>
              <a:rPr lang="en-IN" sz="2100" dirty="0" smtClean="0"/>
              <a:t>•	Figure </a:t>
            </a:r>
            <a:r>
              <a:rPr lang="en-IN" sz="2100" dirty="0"/>
              <a:t>3.3 illustrates operating system virtualization from the point of view of a machine stack</a:t>
            </a:r>
            <a:r>
              <a:rPr lang="en-IN" sz="2100" dirty="0" smtClean="0"/>
              <a:t>.</a:t>
            </a:r>
            <a:endParaRPr lang="en-IN" sz="2100" dirty="0"/>
          </a:p>
        </p:txBody>
      </p:sp>
      <p:sp>
        <p:nvSpPr>
          <p:cNvPr id="4" name="Rectangle 3"/>
          <p:cNvSpPr/>
          <p:nvPr/>
        </p:nvSpPr>
        <p:spPr>
          <a:xfrm>
            <a:off x="3282114" y="-352211"/>
            <a:ext cx="468398" cy="415498"/>
          </a:xfrm>
          <a:prstGeom prst="rect">
            <a:avLst/>
          </a:prstGeom>
        </p:spPr>
        <p:txBody>
          <a:bodyPr wrap="none">
            <a:spAutoFit/>
          </a:bodyPr>
          <a:lstStyle/>
          <a:p>
            <a:r>
              <a:rPr lang="en-IN" sz="2100" b="0" dirty="0" err="1">
                <a:solidFill>
                  <a:prstClr val="black"/>
                </a:solidFill>
                <a:latin typeface="Calibri"/>
                <a:ea typeface="+mn-ea"/>
              </a:rPr>
              <a:t>VE</a:t>
            </a:r>
            <a:endParaRPr lang="en-IN" dirty="0"/>
          </a:p>
        </p:txBody>
      </p:sp>
    </p:spTree>
    <p:extLst>
      <p:ext uri="{BB962C8B-B14F-4D97-AF65-F5344CB8AC3E}">
        <p14:creationId xmlns:p14="http://schemas.microsoft.com/office/powerpoint/2010/main" val="133760195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48"/>
            <a:ext cx="8229600" cy="1143000"/>
          </a:xfrm>
        </p:spPr>
        <p:txBody>
          <a:bodyPr/>
          <a:lstStyle/>
          <a:p>
            <a:r>
              <a:rPr lang="en-IN" dirty="0" smtClean="0">
                <a:solidFill>
                  <a:schemeClr val="tx2"/>
                </a:solidFill>
              </a:rPr>
              <a:t>Overview</a:t>
            </a:r>
            <a:endParaRPr lang="en-IN" dirty="0">
              <a:solidFill>
                <a:schemeClr val="tx2"/>
              </a:solidFill>
            </a:endParaRPr>
          </a:p>
        </p:txBody>
      </p:sp>
      <p:sp>
        <p:nvSpPr>
          <p:cNvPr id="3" name="Content Placeholder 2"/>
          <p:cNvSpPr>
            <a:spLocks noGrp="1"/>
          </p:cNvSpPr>
          <p:nvPr>
            <p:ph idx="1"/>
          </p:nvPr>
        </p:nvSpPr>
        <p:spPr>
          <a:xfrm>
            <a:off x="309716" y="876664"/>
            <a:ext cx="8495071" cy="5299912"/>
          </a:xfrm>
        </p:spPr>
        <p:txBody>
          <a:bodyPr>
            <a:normAutofit lnSpcReduction="10000"/>
          </a:bodyPr>
          <a:lstStyle/>
          <a:p>
            <a:pPr marL="900113" indent="-635000" algn="just">
              <a:buNone/>
            </a:pPr>
            <a:r>
              <a:rPr lang="en-IN" sz="2400" dirty="0" smtClean="0"/>
              <a:t>•		The </a:t>
            </a:r>
            <a:r>
              <a:rPr lang="en-IN" sz="2400" dirty="0"/>
              <a:t>reincarnation of virtual machines (</a:t>
            </a:r>
            <a:r>
              <a:rPr lang="en-IN" sz="2400" dirty="0" err="1"/>
              <a:t>VMs</a:t>
            </a:r>
            <a:r>
              <a:rPr lang="en-IN" sz="2400" dirty="0"/>
              <a:t>) presents a great opportunity for parallel, cluster, grid, cloud, and distributed computing.</a:t>
            </a:r>
          </a:p>
          <a:p>
            <a:pPr marL="900113" indent="-635000" algn="just">
              <a:buNone/>
            </a:pPr>
            <a:r>
              <a:rPr lang="en-IN" sz="2400" dirty="0" smtClean="0"/>
              <a:t>•		Virtualization </a:t>
            </a:r>
            <a:r>
              <a:rPr lang="en-IN" sz="2400" dirty="0"/>
              <a:t>technology benefits the computer and IT industries by enabling users to share expensive hardware resources by multiplexing </a:t>
            </a:r>
            <a:r>
              <a:rPr lang="en-IN" sz="2400" dirty="0" err="1"/>
              <a:t>VMs</a:t>
            </a:r>
            <a:r>
              <a:rPr lang="en-IN" sz="2400" dirty="0"/>
              <a:t> on the same set of hardware hosts.</a:t>
            </a:r>
          </a:p>
          <a:p>
            <a:pPr marL="900113" indent="-635000" algn="just">
              <a:buNone/>
            </a:pPr>
            <a:r>
              <a:rPr lang="en-IN" sz="2400" dirty="0" smtClean="0"/>
              <a:t>•		This </a:t>
            </a:r>
            <a:r>
              <a:rPr lang="en-IN" sz="2400" dirty="0"/>
              <a:t>chapter covers virtualization levels, </a:t>
            </a:r>
            <a:r>
              <a:rPr lang="en-IN" sz="2400" dirty="0" err="1"/>
              <a:t>VM</a:t>
            </a:r>
            <a:r>
              <a:rPr lang="en-IN" sz="2400" dirty="0"/>
              <a:t> architectures, virtual networking, virtual cluster construction, and virtualized data-</a:t>
            </a:r>
            <a:r>
              <a:rPr lang="en-IN" sz="2400" dirty="0" err="1"/>
              <a:t>center</a:t>
            </a:r>
            <a:r>
              <a:rPr lang="en-IN" sz="2400" dirty="0"/>
              <a:t> design and automation in cloud computing.</a:t>
            </a:r>
          </a:p>
          <a:p>
            <a:pPr marL="900113" indent="-635000" algn="just">
              <a:buNone/>
            </a:pPr>
            <a:r>
              <a:rPr lang="en-IN" sz="2400" dirty="0" smtClean="0"/>
              <a:t>•		In </a:t>
            </a:r>
            <a:r>
              <a:rPr lang="en-IN" sz="2400" dirty="0"/>
              <a:t>particular, the designs of dynamically structured clusters, grids, and clouds are presented with </a:t>
            </a:r>
            <a:r>
              <a:rPr lang="en-IN" sz="2400" dirty="0" err="1"/>
              <a:t>VMs</a:t>
            </a:r>
            <a:r>
              <a:rPr lang="en-IN" sz="2400" dirty="0"/>
              <a:t> and virtual clusters.</a:t>
            </a:r>
          </a:p>
        </p:txBody>
      </p:sp>
    </p:spTree>
    <p:extLst>
      <p:ext uri="{BB962C8B-B14F-4D97-AF65-F5344CB8AC3E}">
        <p14:creationId xmlns:p14="http://schemas.microsoft.com/office/powerpoint/2010/main" val="175715339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60000"/>
                    <a:lumOff val="40000"/>
                  </a:schemeClr>
                </a:solidFill>
              </a:rPr>
              <a:t>3.1.3.1 Why OS-Level Virtualization?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54" y="726512"/>
            <a:ext cx="7889159" cy="612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9356360"/>
      </p:ext>
    </p:extLst>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tx2">
                    <a:lumMod val="60000"/>
                    <a:lumOff val="40000"/>
                  </a:schemeClr>
                </a:solidFill>
              </a:rPr>
              <a:t>3.1.3.2 Advantages of OS Extensions</a:t>
            </a:r>
          </a:p>
        </p:txBody>
      </p:sp>
      <p:sp>
        <p:nvSpPr>
          <p:cNvPr id="3" name="Content Placeholder 2"/>
          <p:cNvSpPr>
            <a:spLocks noGrp="1"/>
          </p:cNvSpPr>
          <p:nvPr>
            <p:ph idx="1"/>
          </p:nvPr>
        </p:nvSpPr>
        <p:spPr>
          <a:xfrm>
            <a:off x="206477" y="611196"/>
            <a:ext cx="8686800" cy="5789604"/>
          </a:xfrm>
        </p:spPr>
        <p:txBody>
          <a:bodyPr>
            <a:noAutofit/>
          </a:bodyPr>
          <a:lstStyle/>
          <a:p>
            <a:pPr marL="442913" indent="-354013" algn="just">
              <a:buNone/>
            </a:pPr>
            <a:r>
              <a:rPr lang="en-IN" sz="2100" dirty="0" smtClean="0"/>
              <a:t>•	Compared </a:t>
            </a:r>
            <a:r>
              <a:rPr lang="en-IN" sz="2100" dirty="0"/>
              <a:t>to hardware-level virtualization, the </a:t>
            </a:r>
            <a:r>
              <a:rPr lang="en-IN" sz="2100" dirty="0">
                <a:solidFill>
                  <a:schemeClr val="tx2"/>
                </a:solidFill>
              </a:rPr>
              <a:t>benefits of OS extensions </a:t>
            </a:r>
            <a:r>
              <a:rPr lang="en-IN" sz="2100" dirty="0"/>
              <a:t>are </a:t>
            </a:r>
            <a:r>
              <a:rPr lang="en-IN" sz="2100" dirty="0">
                <a:solidFill>
                  <a:schemeClr val="tx2"/>
                </a:solidFill>
              </a:rPr>
              <a:t>twofold</a:t>
            </a:r>
            <a:r>
              <a:rPr lang="en-IN" sz="2100" dirty="0"/>
              <a:t>:</a:t>
            </a:r>
          </a:p>
          <a:p>
            <a:pPr marL="442913" indent="-354013" algn="just">
              <a:buNone/>
            </a:pPr>
            <a:r>
              <a:rPr lang="en-IN" sz="2100" dirty="0"/>
              <a:t>	</a:t>
            </a:r>
            <a:r>
              <a:rPr lang="en-IN" sz="2100" dirty="0" smtClean="0"/>
              <a:t>(</a:t>
            </a:r>
            <a:r>
              <a:rPr lang="en-IN" sz="2100" dirty="0"/>
              <a:t>1) </a:t>
            </a:r>
            <a:r>
              <a:rPr lang="en-IN" sz="2100" dirty="0" err="1"/>
              <a:t>VMs</a:t>
            </a:r>
            <a:r>
              <a:rPr lang="en-IN" sz="2100" dirty="0"/>
              <a:t> at the operating system level have </a:t>
            </a:r>
            <a:r>
              <a:rPr lang="en-IN" sz="2100" dirty="0">
                <a:solidFill>
                  <a:schemeClr val="tx2"/>
                </a:solidFill>
              </a:rPr>
              <a:t>minimal </a:t>
            </a:r>
            <a:r>
              <a:rPr lang="en-IN" sz="2100" dirty="0" err="1" smtClean="0">
                <a:solidFill>
                  <a:schemeClr val="tx2"/>
                </a:solidFill>
              </a:rPr>
              <a:t>startup</a:t>
            </a:r>
            <a:r>
              <a:rPr lang="en-IN" sz="2100" dirty="0" smtClean="0">
                <a:solidFill>
                  <a:schemeClr val="tx2"/>
                </a:solidFill>
              </a:rPr>
              <a:t> /</a:t>
            </a:r>
            <a:r>
              <a:rPr lang="en-IN" sz="2100" dirty="0">
                <a:solidFill>
                  <a:schemeClr val="tx2"/>
                </a:solidFill>
              </a:rPr>
              <a:t>shutdown costs, low resource requirements, and high scalability</a:t>
            </a:r>
            <a:r>
              <a:rPr lang="en-IN" sz="2100" dirty="0"/>
              <a:t>;</a:t>
            </a:r>
          </a:p>
          <a:p>
            <a:pPr marL="442913" indent="-354013" algn="just">
              <a:buNone/>
            </a:pPr>
            <a:r>
              <a:rPr lang="en-IN" sz="2100" dirty="0"/>
              <a:t>	</a:t>
            </a:r>
            <a:r>
              <a:rPr lang="en-IN" sz="2100" dirty="0" smtClean="0"/>
              <a:t>(</a:t>
            </a:r>
            <a:r>
              <a:rPr lang="en-IN" sz="2100" dirty="0"/>
              <a:t>2) for an OS-level </a:t>
            </a:r>
            <a:r>
              <a:rPr lang="en-IN" sz="2100" dirty="0" err="1"/>
              <a:t>VM</a:t>
            </a:r>
            <a:r>
              <a:rPr lang="en-IN" sz="2100" dirty="0"/>
              <a:t>, it is possible for a </a:t>
            </a:r>
            <a:r>
              <a:rPr lang="en-IN" sz="2100" dirty="0" err="1"/>
              <a:t>VM</a:t>
            </a:r>
            <a:r>
              <a:rPr lang="en-IN" sz="2100" dirty="0"/>
              <a:t> and its host environment </a:t>
            </a:r>
            <a:r>
              <a:rPr lang="en-IN" sz="2100" dirty="0">
                <a:solidFill>
                  <a:schemeClr val="tx2"/>
                </a:solidFill>
              </a:rPr>
              <a:t>to synchronize state changes when necessary.</a:t>
            </a:r>
          </a:p>
          <a:p>
            <a:pPr marL="442913" indent="-354013" algn="just">
              <a:buNone/>
            </a:pPr>
            <a:r>
              <a:rPr lang="en-IN" sz="2100" dirty="0"/>
              <a:t>•These benefits can be achieved via two mechanisms of OS-level virtualization:</a:t>
            </a:r>
          </a:p>
          <a:p>
            <a:pPr marL="442913" indent="-354013" algn="just">
              <a:buNone/>
            </a:pPr>
            <a:r>
              <a:rPr lang="en-IN" sz="2100" dirty="0"/>
              <a:t>	</a:t>
            </a:r>
            <a:r>
              <a:rPr lang="en-IN" sz="2100" dirty="0" smtClean="0"/>
              <a:t>(</a:t>
            </a:r>
            <a:r>
              <a:rPr lang="en-IN" sz="2100" dirty="0"/>
              <a:t>1) All OS-level </a:t>
            </a:r>
            <a:r>
              <a:rPr lang="en-IN" sz="2100" dirty="0" err="1"/>
              <a:t>VMs</a:t>
            </a:r>
            <a:r>
              <a:rPr lang="en-IN" sz="2100" dirty="0"/>
              <a:t> on the same physical machine share a single operating system kernel;</a:t>
            </a:r>
          </a:p>
          <a:p>
            <a:pPr marL="442913" indent="-354013" algn="just">
              <a:buNone/>
            </a:pPr>
            <a:r>
              <a:rPr lang="en-IN" sz="2100" dirty="0"/>
              <a:t>	</a:t>
            </a:r>
            <a:r>
              <a:rPr lang="en-IN" sz="2100" dirty="0" smtClean="0"/>
              <a:t>(</a:t>
            </a:r>
            <a:r>
              <a:rPr lang="en-IN" sz="2100" dirty="0"/>
              <a:t>2) the virtualization layer can be designed in a way that allows processes in </a:t>
            </a:r>
            <a:r>
              <a:rPr lang="en-IN" sz="2100" dirty="0" err="1"/>
              <a:t>VMs</a:t>
            </a:r>
            <a:r>
              <a:rPr lang="en-IN" sz="2100" dirty="0"/>
              <a:t> to access as many resources of the host machine as possible.</a:t>
            </a:r>
          </a:p>
          <a:p>
            <a:pPr marL="442913" indent="-354013" algn="just">
              <a:buNone/>
            </a:pPr>
            <a:r>
              <a:rPr lang="en-IN" sz="2100" dirty="0" smtClean="0"/>
              <a:t>•	In </a:t>
            </a:r>
            <a:r>
              <a:rPr lang="en-IN" sz="2100" dirty="0"/>
              <a:t>cloud computing, the first and second benefits can be used to overcome the defects of slow initialization of </a:t>
            </a:r>
            <a:r>
              <a:rPr lang="en-IN" sz="2100" dirty="0" err="1"/>
              <a:t>VMs</a:t>
            </a:r>
            <a:r>
              <a:rPr lang="en-IN" sz="2100" dirty="0"/>
              <a:t> at the hardware level, and being unaware of the current application state, respectively.</a:t>
            </a:r>
          </a:p>
        </p:txBody>
      </p:sp>
    </p:spTree>
    <p:extLst>
      <p:ext uri="{BB962C8B-B14F-4D97-AF65-F5344CB8AC3E}">
        <p14:creationId xmlns:p14="http://schemas.microsoft.com/office/powerpoint/2010/main" val="298593945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lstStyle/>
          <a:p>
            <a:r>
              <a:rPr lang="en-IN" sz="3200" dirty="0">
                <a:solidFill>
                  <a:schemeClr val="accent1"/>
                </a:solidFill>
              </a:rPr>
              <a:t>3.1.3.3 Disadvantages of OS Extensions</a:t>
            </a:r>
          </a:p>
        </p:txBody>
      </p:sp>
      <p:sp>
        <p:nvSpPr>
          <p:cNvPr id="3" name="Content Placeholder 2"/>
          <p:cNvSpPr>
            <a:spLocks noGrp="1"/>
          </p:cNvSpPr>
          <p:nvPr>
            <p:ph idx="1"/>
          </p:nvPr>
        </p:nvSpPr>
        <p:spPr>
          <a:xfrm>
            <a:off x="206477" y="537456"/>
            <a:ext cx="8804788" cy="5391396"/>
          </a:xfrm>
        </p:spPr>
        <p:txBody>
          <a:bodyPr>
            <a:noAutofit/>
          </a:bodyPr>
          <a:lstStyle/>
          <a:p>
            <a:pPr marL="354013" indent="-265113" algn="just">
              <a:buNone/>
            </a:pPr>
            <a:r>
              <a:rPr lang="en-IN" sz="2100" dirty="0" smtClean="0"/>
              <a:t>•	The </a:t>
            </a:r>
            <a:r>
              <a:rPr lang="en-IN" sz="2100" dirty="0">
                <a:solidFill>
                  <a:schemeClr val="accent1"/>
                </a:solidFill>
              </a:rPr>
              <a:t>main disadvantage </a:t>
            </a:r>
            <a:r>
              <a:rPr lang="en-IN" sz="2100" dirty="0"/>
              <a:t>of OS extensions is that all the </a:t>
            </a:r>
            <a:r>
              <a:rPr lang="en-IN" sz="2100" dirty="0" err="1"/>
              <a:t>VMs</a:t>
            </a:r>
            <a:r>
              <a:rPr lang="en-IN" sz="2100" dirty="0"/>
              <a:t> at operating system level on a single container </a:t>
            </a:r>
            <a:r>
              <a:rPr lang="en-IN" sz="2100" dirty="0">
                <a:solidFill>
                  <a:schemeClr val="tx2"/>
                </a:solidFill>
              </a:rPr>
              <a:t>must have the same kind of guest operating system</a:t>
            </a:r>
            <a:r>
              <a:rPr lang="en-IN" sz="2100" dirty="0"/>
              <a:t>. That is, although different OS-level </a:t>
            </a:r>
            <a:r>
              <a:rPr lang="en-IN" sz="2100" dirty="0" err="1"/>
              <a:t>VMs</a:t>
            </a:r>
            <a:r>
              <a:rPr lang="en-IN" sz="2100" dirty="0"/>
              <a:t> may have different operating system distributions, they must pertain to the same operating system family.</a:t>
            </a:r>
          </a:p>
          <a:p>
            <a:pPr marL="354013" indent="-265113" algn="just">
              <a:buNone/>
            </a:pPr>
            <a:r>
              <a:rPr lang="en-IN" sz="2100" dirty="0" smtClean="0"/>
              <a:t>•	For </a:t>
            </a:r>
            <a:r>
              <a:rPr lang="en-IN" sz="2100" dirty="0"/>
              <a:t>example, a Windows distribution such as Windows XP cannot run on a Linux-based container. However, users of cloud computing have various preferences. Some prefer Windows and others prefer Linux or other operating systems. Therefore, there is a challenge for OS-level virtualization in such cases.</a:t>
            </a:r>
          </a:p>
          <a:p>
            <a:pPr marL="354013" indent="-265113" algn="just">
              <a:buNone/>
            </a:pPr>
            <a:r>
              <a:rPr lang="en-IN" sz="2100" dirty="0" smtClean="0"/>
              <a:t>•	</a:t>
            </a:r>
            <a:r>
              <a:rPr lang="en-IN" sz="2100" dirty="0" smtClean="0">
                <a:solidFill>
                  <a:schemeClr val="tx2"/>
                </a:solidFill>
              </a:rPr>
              <a:t>Figure </a:t>
            </a:r>
            <a:r>
              <a:rPr lang="en-IN" sz="2100" dirty="0">
                <a:solidFill>
                  <a:schemeClr val="tx2"/>
                </a:solidFill>
              </a:rPr>
              <a:t>3.3 </a:t>
            </a:r>
            <a:r>
              <a:rPr lang="en-IN" sz="2100" dirty="0"/>
              <a:t>illustrates the concept of OS-level virtualization. The virtualization layer is inserted inside the OS to partition the hardware resources for multiple </a:t>
            </a:r>
            <a:r>
              <a:rPr lang="en-IN" sz="2100" dirty="0" err="1"/>
              <a:t>VMs</a:t>
            </a:r>
            <a:r>
              <a:rPr lang="en-IN" sz="2100" dirty="0"/>
              <a:t> to run their applications in multiple virtual environments. To implement OS-level virtualization, isolated execution environments (</a:t>
            </a:r>
            <a:r>
              <a:rPr lang="en-IN" sz="2100" dirty="0" err="1"/>
              <a:t>VMs</a:t>
            </a:r>
            <a:r>
              <a:rPr lang="en-IN" sz="2100" dirty="0"/>
              <a:t>) should be created based on a single OS kernel.</a:t>
            </a:r>
          </a:p>
          <a:p>
            <a:pPr marL="354013" indent="-265113" algn="just">
              <a:buNone/>
            </a:pPr>
            <a:endParaRPr lang="en-IN" sz="2100" dirty="0"/>
          </a:p>
        </p:txBody>
      </p:sp>
    </p:spTree>
    <p:extLst>
      <p:ext uri="{BB962C8B-B14F-4D97-AF65-F5344CB8AC3E}">
        <p14:creationId xmlns:p14="http://schemas.microsoft.com/office/powerpoint/2010/main" val="273868762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49"/>
            <a:ext cx="8763000" cy="655381"/>
          </a:xfrm>
        </p:spPr>
        <p:txBody>
          <a:bodyPr>
            <a:normAutofit fontScale="90000"/>
          </a:bodyPr>
          <a:lstStyle/>
          <a:p>
            <a:r>
              <a:rPr lang="en-IN" sz="3200" dirty="0">
                <a:solidFill>
                  <a:schemeClr val="accent1"/>
                </a:solidFill>
              </a:rPr>
              <a:t>3.1.3.4 Virtualization on Linux or Windows Platforms</a:t>
            </a:r>
          </a:p>
        </p:txBody>
      </p:sp>
      <p:sp>
        <p:nvSpPr>
          <p:cNvPr id="3" name="Content Placeholder 2"/>
          <p:cNvSpPr>
            <a:spLocks noGrp="1"/>
          </p:cNvSpPr>
          <p:nvPr>
            <p:ph idx="1"/>
          </p:nvPr>
        </p:nvSpPr>
        <p:spPr>
          <a:xfrm>
            <a:off x="206477" y="537456"/>
            <a:ext cx="8804788" cy="6320544"/>
          </a:xfrm>
        </p:spPr>
        <p:txBody>
          <a:bodyPr>
            <a:noAutofit/>
          </a:bodyPr>
          <a:lstStyle/>
          <a:p>
            <a:pPr marL="265113" indent="-176213" algn="just">
              <a:buNone/>
            </a:pPr>
            <a:r>
              <a:rPr lang="en-IN" sz="2100" dirty="0"/>
              <a:t>•By far, most reported OS-level virtualization systems are Linux-based. Virtualization support on the </a:t>
            </a:r>
            <a:r>
              <a:rPr lang="en-IN" sz="2100" dirty="0">
                <a:solidFill>
                  <a:schemeClr val="tx2"/>
                </a:solidFill>
              </a:rPr>
              <a:t>Windows-based platform is still in the research </a:t>
            </a:r>
            <a:r>
              <a:rPr lang="en-IN" sz="2100" dirty="0"/>
              <a:t>stage. The Linux kernel offers an abstraction layer to allow software processes to work with and operate on resources without knowing the hardware details.</a:t>
            </a:r>
          </a:p>
          <a:p>
            <a:pPr marL="265113" indent="-176213" algn="just">
              <a:buNone/>
            </a:pPr>
            <a:r>
              <a:rPr lang="en-IN" sz="2100" dirty="0" smtClean="0"/>
              <a:t>•</a:t>
            </a:r>
            <a:r>
              <a:rPr lang="en-IN" sz="2100" dirty="0">
                <a:solidFill>
                  <a:schemeClr val="accent1"/>
                </a:solidFill>
              </a:rPr>
              <a:t>Table 3.3 </a:t>
            </a:r>
            <a:r>
              <a:rPr lang="en-IN" sz="2100" dirty="0"/>
              <a:t>summarizes several examples of </a:t>
            </a:r>
            <a:r>
              <a:rPr lang="en-IN" sz="2100" dirty="0" err="1" smtClean="0"/>
              <a:t>OSlevel</a:t>
            </a:r>
            <a:r>
              <a:rPr lang="en-IN" sz="2100" dirty="0" smtClean="0"/>
              <a:t> </a:t>
            </a:r>
            <a:r>
              <a:rPr lang="en-IN" sz="2100" dirty="0"/>
              <a:t>virtualization tools that have been developed in recent years. Two OS tools (Linux </a:t>
            </a:r>
            <a:r>
              <a:rPr lang="en-IN" sz="2100" dirty="0" err="1"/>
              <a:t>vServer</a:t>
            </a:r>
            <a:r>
              <a:rPr lang="en-IN" sz="2100" dirty="0"/>
              <a:t> and </a:t>
            </a:r>
            <a:r>
              <a:rPr lang="en-IN" sz="2100" dirty="0" err="1"/>
              <a:t>OpenVZ</a:t>
            </a:r>
            <a:r>
              <a:rPr lang="en-IN" sz="2100" dirty="0"/>
              <a:t>) support Linux platforms to run other platform-based applications through virtualization. These two OS-level tools are illustrated in Example 3.1.</a:t>
            </a:r>
          </a:p>
          <a:p>
            <a:pPr marL="265113" indent="-176213" algn="just">
              <a:buNone/>
            </a:pPr>
            <a:r>
              <a:rPr lang="en-IN" sz="2100" dirty="0"/>
              <a:t>•The third tool, </a:t>
            </a:r>
            <a:r>
              <a:rPr lang="en-IN" sz="2100" dirty="0" err="1"/>
              <a:t>FVM</a:t>
            </a:r>
            <a:r>
              <a:rPr lang="en-IN" sz="2100" dirty="0"/>
              <a:t>, is an attempt specifically developed for virtualization on the Windows NT platform.</a:t>
            </a:r>
          </a:p>
        </p:txBody>
      </p:sp>
    </p:spTree>
    <p:extLst>
      <p:ext uri="{BB962C8B-B14F-4D97-AF65-F5344CB8AC3E}">
        <p14:creationId xmlns:p14="http://schemas.microsoft.com/office/powerpoint/2010/main" val="162224995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260" y="141033"/>
            <a:ext cx="8763000" cy="655381"/>
          </a:xfrm>
        </p:spPr>
        <p:txBody>
          <a:bodyPr>
            <a:normAutofit fontScale="90000"/>
          </a:bodyPr>
          <a:lstStyle/>
          <a:p>
            <a:r>
              <a:rPr lang="en-IN" sz="3200" dirty="0">
                <a:solidFill>
                  <a:schemeClr val="accent1"/>
                </a:solidFill>
              </a:rPr>
              <a:t>Example 3.1 Virtualization Support for the Linux </a:t>
            </a:r>
            <a:r>
              <a:rPr lang="en-IN" sz="3200" dirty="0" smtClean="0">
                <a:solidFill>
                  <a:schemeClr val="accent1"/>
                </a:solidFill>
              </a:rPr>
              <a:t>Platform</a:t>
            </a:r>
            <a:endParaRPr lang="en-IN" sz="3200" dirty="0">
              <a:solidFill>
                <a:schemeClr val="accent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32" y="914400"/>
            <a:ext cx="8947568" cy="3967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7129681"/>
      </p:ext>
    </p:extLst>
  </p:cSld>
  <p:clrMapOvr>
    <a:masterClrMapping/>
  </p:clrMapOvr>
  <p:transition>
    <p:strips dir="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solidFill>
                  <a:schemeClr val="accent1"/>
                </a:solidFill>
              </a:rPr>
              <a:t>3.2 VIRTUALIZATION STRUCTURES/TOOLS AND MECHANISMS</a:t>
            </a:r>
          </a:p>
        </p:txBody>
      </p:sp>
      <p:sp>
        <p:nvSpPr>
          <p:cNvPr id="3" name="Content Placeholder 2"/>
          <p:cNvSpPr>
            <a:spLocks noGrp="1"/>
          </p:cNvSpPr>
          <p:nvPr>
            <p:ph idx="1"/>
          </p:nvPr>
        </p:nvSpPr>
        <p:spPr>
          <a:xfrm>
            <a:off x="206477" y="537456"/>
            <a:ext cx="8804788" cy="5420892"/>
          </a:xfrm>
        </p:spPr>
        <p:txBody>
          <a:bodyPr>
            <a:noAutofit/>
          </a:bodyPr>
          <a:lstStyle/>
          <a:p>
            <a:pPr marL="354013" indent="-265113" algn="just">
              <a:buNone/>
            </a:pPr>
            <a:r>
              <a:rPr lang="en-IN" sz="2200" dirty="0" smtClean="0"/>
              <a:t>•	In </a:t>
            </a:r>
            <a:r>
              <a:rPr lang="en-IN" sz="2200" dirty="0"/>
              <a:t>general, there are three typical classes of </a:t>
            </a:r>
            <a:r>
              <a:rPr lang="en-IN" sz="2200" dirty="0" err="1"/>
              <a:t>VM</a:t>
            </a:r>
            <a:r>
              <a:rPr lang="en-IN" sz="2200" dirty="0"/>
              <a:t> architecture. Figure 3.1 showed the architectures of a machine before and after virtualization.</a:t>
            </a:r>
          </a:p>
          <a:p>
            <a:pPr marL="354013" indent="-265113" algn="just">
              <a:buNone/>
            </a:pPr>
            <a:r>
              <a:rPr lang="en-IN" sz="2200" dirty="0" smtClean="0"/>
              <a:t>•	Before </a:t>
            </a:r>
            <a:r>
              <a:rPr lang="en-IN" sz="2200" dirty="0"/>
              <a:t>virtualization, the operating system manages the hardware. After virtualization, a virtualization layer is inserted between the hardware and the operating system.</a:t>
            </a:r>
          </a:p>
          <a:p>
            <a:pPr marL="354013" indent="-265113" algn="just">
              <a:buNone/>
            </a:pPr>
            <a:r>
              <a:rPr lang="en-IN" sz="2200" dirty="0" smtClean="0"/>
              <a:t>•	In </a:t>
            </a:r>
            <a:r>
              <a:rPr lang="en-IN" sz="2200" dirty="0"/>
              <a:t>such a case, the virtualization layer is </a:t>
            </a:r>
            <a:r>
              <a:rPr lang="en-IN" sz="2200" dirty="0">
                <a:solidFill>
                  <a:schemeClr val="accent1"/>
                </a:solidFill>
              </a:rPr>
              <a:t>responsible for converting portions of the real hardware into virtual hardware</a:t>
            </a:r>
            <a:r>
              <a:rPr lang="en-IN" sz="2200" dirty="0"/>
              <a:t>. Therefore, different operating systems such as Linux and Windows can run on the same physical machine, simultaneously.</a:t>
            </a:r>
          </a:p>
          <a:p>
            <a:pPr marL="354013" indent="-265113" algn="just">
              <a:buNone/>
            </a:pPr>
            <a:r>
              <a:rPr lang="en-IN" sz="2200" dirty="0" smtClean="0"/>
              <a:t>•	Depending </a:t>
            </a:r>
            <a:r>
              <a:rPr lang="en-IN" sz="2200" dirty="0"/>
              <a:t>on the </a:t>
            </a:r>
            <a:r>
              <a:rPr lang="en-IN" sz="2200" dirty="0">
                <a:solidFill>
                  <a:schemeClr val="accent1"/>
                </a:solidFill>
              </a:rPr>
              <a:t>position of the virtualization layer</a:t>
            </a:r>
            <a:r>
              <a:rPr lang="en-IN" sz="2200" dirty="0"/>
              <a:t>, there are several classes of </a:t>
            </a:r>
            <a:r>
              <a:rPr lang="en-IN" sz="2200" dirty="0" err="1"/>
              <a:t>VM</a:t>
            </a:r>
            <a:r>
              <a:rPr lang="en-IN" sz="2200" dirty="0"/>
              <a:t> architectures, namely the hypervisor architecture, para-virtualization, and host-based virtualization.</a:t>
            </a:r>
          </a:p>
          <a:p>
            <a:pPr marL="354013" indent="-265113" algn="just">
              <a:buNone/>
            </a:pPr>
            <a:r>
              <a:rPr lang="en-IN" sz="2200" dirty="0" smtClean="0"/>
              <a:t>•	The </a:t>
            </a:r>
            <a:r>
              <a:rPr lang="en-IN" sz="2200" dirty="0"/>
              <a:t>hypervisor is also known as the </a:t>
            </a:r>
            <a:r>
              <a:rPr lang="en-IN" sz="2200" dirty="0" err="1"/>
              <a:t>VMM</a:t>
            </a:r>
            <a:r>
              <a:rPr lang="en-IN" sz="2200" dirty="0"/>
              <a:t> (Virtual Machine Monitor). They both perform the same virtualization operations.</a:t>
            </a:r>
          </a:p>
        </p:txBody>
      </p:sp>
    </p:spTree>
    <p:extLst>
      <p:ext uri="{BB962C8B-B14F-4D97-AF65-F5344CB8AC3E}">
        <p14:creationId xmlns:p14="http://schemas.microsoft.com/office/powerpoint/2010/main" val="224765582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solidFill>
                  <a:schemeClr val="accent1"/>
                </a:solidFill>
              </a:rPr>
              <a:t>3.2.1 Hypervisor and Xen Architecture</a:t>
            </a:r>
          </a:p>
        </p:txBody>
      </p:sp>
      <p:sp>
        <p:nvSpPr>
          <p:cNvPr id="3" name="Content Placeholder 2"/>
          <p:cNvSpPr>
            <a:spLocks noGrp="1"/>
          </p:cNvSpPr>
          <p:nvPr>
            <p:ph idx="1"/>
          </p:nvPr>
        </p:nvSpPr>
        <p:spPr>
          <a:xfrm>
            <a:off x="206477" y="537456"/>
            <a:ext cx="8804788" cy="5892841"/>
          </a:xfrm>
        </p:spPr>
        <p:txBody>
          <a:bodyPr>
            <a:noAutofit/>
          </a:bodyPr>
          <a:lstStyle/>
          <a:p>
            <a:pPr marL="354013" indent="-265113" algn="just">
              <a:buNone/>
            </a:pPr>
            <a:r>
              <a:rPr lang="en-IN" sz="2100" dirty="0" smtClean="0"/>
              <a:t>•	The </a:t>
            </a:r>
            <a:r>
              <a:rPr lang="en-IN" sz="2100" dirty="0"/>
              <a:t>hypervisor supports hardware-level virtualization (see Figure 3.1(b)) on devices like CPU, memory, disk and network interfaces.</a:t>
            </a:r>
          </a:p>
          <a:p>
            <a:pPr marL="354013" indent="-265113" algn="just">
              <a:buNone/>
            </a:pPr>
            <a:r>
              <a:rPr lang="en-IN" sz="2100" dirty="0" smtClean="0"/>
              <a:t>•	The </a:t>
            </a:r>
            <a:r>
              <a:rPr lang="en-IN" sz="2100" dirty="0"/>
              <a:t>hypervisor software sits directly between the physical hardware and its OS.</a:t>
            </a:r>
          </a:p>
          <a:p>
            <a:pPr marL="354013" indent="-265113" algn="just">
              <a:buNone/>
            </a:pPr>
            <a:r>
              <a:rPr lang="en-IN" sz="2100" dirty="0" smtClean="0"/>
              <a:t>•	The </a:t>
            </a:r>
            <a:r>
              <a:rPr lang="en-IN" sz="2100" dirty="0"/>
              <a:t>hypervisor provides hyper-calls for the guest OSes and applications.</a:t>
            </a:r>
          </a:p>
          <a:p>
            <a:pPr marL="354013" indent="-265113" algn="just">
              <a:buNone/>
            </a:pPr>
            <a:r>
              <a:rPr lang="en-IN" sz="2100" dirty="0" smtClean="0"/>
              <a:t>•	Depending </a:t>
            </a:r>
            <a:r>
              <a:rPr lang="en-IN" sz="2100" dirty="0"/>
              <a:t>on the functionality, a hypervisor can assume a </a:t>
            </a:r>
            <a:r>
              <a:rPr lang="en-IN" sz="2100" dirty="0">
                <a:solidFill>
                  <a:schemeClr val="accent1"/>
                </a:solidFill>
              </a:rPr>
              <a:t>micro-kernel </a:t>
            </a:r>
            <a:r>
              <a:rPr lang="en-IN" sz="2100" dirty="0"/>
              <a:t>architecture like the Microsoft </a:t>
            </a:r>
            <a:r>
              <a:rPr lang="en-IN" sz="2100" dirty="0">
                <a:solidFill>
                  <a:schemeClr val="accent1"/>
                </a:solidFill>
              </a:rPr>
              <a:t>Hyper-V</a:t>
            </a:r>
            <a:r>
              <a:rPr lang="en-IN" sz="2100" dirty="0"/>
              <a:t>. Or it can assume a </a:t>
            </a:r>
            <a:r>
              <a:rPr lang="en-IN" sz="2100" dirty="0">
                <a:solidFill>
                  <a:schemeClr val="accent1"/>
                </a:solidFill>
              </a:rPr>
              <a:t>monolithic</a:t>
            </a:r>
            <a:r>
              <a:rPr lang="en-IN" sz="2100" dirty="0"/>
              <a:t> hypervisor architecture like the </a:t>
            </a:r>
            <a:r>
              <a:rPr lang="en-IN" sz="2100" dirty="0">
                <a:solidFill>
                  <a:schemeClr val="accent1"/>
                </a:solidFill>
              </a:rPr>
              <a:t>VMware </a:t>
            </a:r>
            <a:r>
              <a:rPr lang="en-IN" sz="2100" dirty="0" err="1">
                <a:solidFill>
                  <a:schemeClr val="accent1"/>
                </a:solidFill>
              </a:rPr>
              <a:t>ESX</a:t>
            </a:r>
            <a:r>
              <a:rPr lang="en-IN" sz="2100" dirty="0">
                <a:solidFill>
                  <a:schemeClr val="accent1"/>
                </a:solidFill>
              </a:rPr>
              <a:t> </a:t>
            </a:r>
            <a:r>
              <a:rPr lang="en-IN" sz="2100" dirty="0"/>
              <a:t>for server virtualization.</a:t>
            </a:r>
          </a:p>
          <a:p>
            <a:pPr marL="354013" indent="-265113" algn="just">
              <a:buNone/>
            </a:pPr>
            <a:r>
              <a:rPr lang="en-IN" sz="2100" dirty="0" smtClean="0"/>
              <a:t>•	A </a:t>
            </a:r>
            <a:r>
              <a:rPr lang="en-IN" sz="2100" dirty="0"/>
              <a:t>micro-kernel hypervisor includes only the basic and unchanging functions (such as physical memory management and processor scheduling). The device drivers and other changeable components are outside the hypervisor.</a:t>
            </a:r>
          </a:p>
          <a:p>
            <a:pPr marL="354013" indent="-265113" algn="just">
              <a:buNone/>
            </a:pPr>
            <a:r>
              <a:rPr lang="en-IN" sz="2100" dirty="0" smtClean="0"/>
              <a:t>•	A </a:t>
            </a:r>
            <a:r>
              <a:rPr lang="en-IN" sz="2100" dirty="0"/>
              <a:t>monolithic hypervisor implements all the aforementioned functions, including those of the device drivers. Therefore, the size of the hypervisor code of a micro-kernel hypervisor is smaller than that of a monolithic hypervisor</a:t>
            </a:r>
            <a:r>
              <a:rPr lang="en-IN" sz="2100" dirty="0" smtClean="0"/>
              <a:t>.</a:t>
            </a:r>
            <a:endParaRPr lang="en-IN" sz="2100" dirty="0"/>
          </a:p>
        </p:txBody>
      </p:sp>
    </p:spTree>
    <p:extLst>
      <p:ext uri="{BB962C8B-B14F-4D97-AF65-F5344CB8AC3E}">
        <p14:creationId xmlns:p14="http://schemas.microsoft.com/office/powerpoint/2010/main" val="130888982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3.2.1.1 The Xen Architecture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76" y="1068336"/>
            <a:ext cx="801052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270826"/>
      </p:ext>
    </p:extLst>
  </p:cSld>
  <p:clrMapOvr>
    <a:masterClrMapping/>
  </p:clrMapOvr>
  <p:transition>
    <p:strips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3.2.1.1 The Xen Architecture</a:t>
            </a:r>
          </a:p>
        </p:txBody>
      </p:sp>
      <p:sp>
        <p:nvSpPr>
          <p:cNvPr id="3" name="Content Placeholder 2"/>
          <p:cNvSpPr>
            <a:spLocks noGrp="1"/>
          </p:cNvSpPr>
          <p:nvPr>
            <p:ph idx="1"/>
          </p:nvPr>
        </p:nvSpPr>
        <p:spPr>
          <a:xfrm>
            <a:off x="206477" y="537456"/>
            <a:ext cx="8804788" cy="5597873"/>
          </a:xfrm>
        </p:spPr>
        <p:txBody>
          <a:bodyPr>
            <a:noAutofit/>
          </a:bodyPr>
          <a:lstStyle/>
          <a:p>
            <a:pPr marL="265113" indent="-176213" algn="just">
              <a:buNone/>
            </a:pPr>
            <a:r>
              <a:rPr lang="en-IN" sz="2100" dirty="0"/>
              <a:t>•Xen is an open source hypervisor program developed by Cambridge University.</a:t>
            </a:r>
          </a:p>
          <a:p>
            <a:pPr marL="265113" indent="-176213" algn="just">
              <a:buNone/>
            </a:pPr>
            <a:r>
              <a:rPr lang="en-IN" sz="2100" dirty="0"/>
              <a:t>•Xen is a microkernel hypervisor, which </a:t>
            </a:r>
            <a:r>
              <a:rPr lang="en-IN" sz="2100" dirty="0">
                <a:solidFill>
                  <a:schemeClr val="accent1"/>
                </a:solidFill>
              </a:rPr>
              <a:t>separates the policy from the mechanism.</a:t>
            </a:r>
          </a:p>
          <a:p>
            <a:pPr marL="265113" indent="-176213" algn="just">
              <a:buNone/>
            </a:pPr>
            <a:r>
              <a:rPr lang="en-IN" sz="2100" dirty="0"/>
              <a:t>•The Xen hypervisor implements all the mechanisms, leaving </a:t>
            </a:r>
            <a:r>
              <a:rPr lang="en-IN" sz="2100" dirty="0">
                <a:solidFill>
                  <a:schemeClr val="accent1"/>
                </a:solidFill>
              </a:rPr>
              <a:t>the policy to be handled by Domain 0</a:t>
            </a:r>
            <a:r>
              <a:rPr lang="en-IN" sz="2100" dirty="0"/>
              <a:t>, as shown in Figure 3.5.</a:t>
            </a:r>
          </a:p>
          <a:p>
            <a:pPr marL="265113" indent="-176213" algn="just">
              <a:buNone/>
            </a:pPr>
            <a:r>
              <a:rPr lang="en-IN" sz="2100" dirty="0"/>
              <a:t>•Xen </a:t>
            </a:r>
            <a:r>
              <a:rPr lang="en-IN" sz="2100" dirty="0">
                <a:solidFill>
                  <a:schemeClr val="accent1"/>
                </a:solidFill>
              </a:rPr>
              <a:t>does not include any device drivers natively </a:t>
            </a:r>
            <a:r>
              <a:rPr lang="en-IN" sz="2100" dirty="0"/>
              <a:t>[7]. It just provides a mechanism by which a guest OS can have direct access to the physical devices. As a result, the size of the Xen hypervisor is kept rather small.</a:t>
            </a:r>
          </a:p>
          <a:p>
            <a:pPr marL="265113" indent="-176213" algn="just">
              <a:buNone/>
            </a:pPr>
            <a:r>
              <a:rPr lang="en-IN" sz="2100" dirty="0"/>
              <a:t>•Xen provides a virtual environment located between the hardware and the OS.</a:t>
            </a:r>
          </a:p>
          <a:p>
            <a:pPr marL="265113" indent="-176213" algn="just">
              <a:buNone/>
            </a:pPr>
            <a:r>
              <a:rPr lang="en-IN" sz="2100" dirty="0"/>
              <a:t>•A number of vendors are in the process of developing commercial Xen hypervisors, among them are </a:t>
            </a:r>
            <a:r>
              <a:rPr lang="en-IN" sz="2100" dirty="0">
                <a:solidFill>
                  <a:schemeClr val="accent1"/>
                </a:solidFill>
              </a:rPr>
              <a:t>Citrix </a:t>
            </a:r>
            <a:r>
              <a:rPr lang="en-IN" sz="2100" dirty="0" err="1">
                <a:solidFill>
                  <a:schemeClr val="accent1"/>
                </a:solidFill>
              </a:rPr>
              <a:t>XenServer</a:t>
            </a:r>
            <a:r>
              <a:rPr lang="en-IN" sz="2100" dirty="0">
                <a:solidFill>
                  <a:schemeClr val="accent1"/>
                </a:solidFill>
              </a:rPr>
              <a:t> </a:t>
            </a:r>
            <a:r>
              <a:rPr lang="en-IN" sz="2100" dirty="0"/>
              <a:t>[62] and </a:t>
            </a:r>
            <a:r>
              <a:rPr lang="en-IN" sz="2100" dirty="0">
                <a:solidFill>
                  <a:schemeClr val="accent1"/>
                </a:solidFill>
              </a:rPr>
              <a:t>Oracle </a:t>
            </a:r>
            <a:r>
              <a:rPr lang="en-IN" sz="2100" dirty="0" err="1">
                <a:solidFill>
                  <a:schemeClr val="accent1"/>
                </a:solidFill>
              </a:rPr>
              <a:t>VM</a:t>
            </a:r>
            <a:r>
              <a:rPr lang="en-IN" sz="2100" dirty="0">
                <a:solidFill>
                  <a:schemeClr val="accent1"/>
                </a:solidFill>
              </a:rPr>
              <a:t> </a:t>
            </a:r>
            <a:r>
              <a:rPr lang="en-IN" sz="2100" dirty="0"/>
              <a:t>[42].</a:t>
            </a:r>
          </a:p>
          <a:p>
            <a:pPr marL="265113" indent="-176213" algn="just">
              <a:buNone/>
            </a:pPr>
            <a:r>
              <a:rPr lang="en-IN" sz="2100" dirty="0"/>
              <a:t>•The core components of a Xen system are the hypervisor, kernel, and applications. </a:t>
            </a:r>
            <a:r>
              <a:rPr lang="en-IN" sz="2100" dirty="0">
                <a:solidFill>
                  <a:schemeClr val="accent1"/>
                </a:solidFill>
              </a:rPr>
              <a:t>The organization of the three components is important</a:t>
            </a:r>
            <a:r>
              <a:rPr lang="en-IN" sz="2100" dirty="0"/>
              <a:t>.</a:t>
            </a:r>
          </a:p>
        </p:txBody>
      </p:sp>
    </p:spTree>
    <p:extLst>
      <p:ext uri="{BB962C8B-B14F-4D97-AF65-F5344CB8AC3E}">
        <p14:creationId xmlns:p14="http://schemas.microsoft.com/office/powerpoint/2010/main" val="344233653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3.2.2 Binary Translation with Full Virtualization</a:t>
            </a:r>
          </a:p>
        </p:txBody>
      </p:sp>
      <p:sp>
        <p:nvSpPr>
          <p:cNvPr id="3" name="Content Placeholder 2"/>
          <p:cNvSpPr>
            <a:spLocks noGrp="1"/>
          </p:cNvSpPr>
          <p:nvPr>
            <p:ph idx="1"/>
          </p:nvPr>
        </p:nvSpPr>
        <p:spPr>
          <a:xfrm>
            <a:off x="206477" y="596448"/>
            <a:ext cx="8804788" cy="4226273"/>
          </a:xfrm>
        </p:spPr>
        <p:txBody>
          <a:bodyPr>
            <a:noAutofit/>
          </a:bodyPr>
          <a:lstStyle/>
          <a:p>
            <a:pPr marL="265113" indent="-176213" algn="just">
              <a:buNone/>
            </a:pPr>
            <a:r>
              <a:rPr lang="en-IN" sz="2100" dirty="0"/>
              <a:t>•Depending on implementation technologies, hardware virtualization can be classified into two categories</a:t>
            </a:r>
            <a:r>
              <a:rPr lang="en-IN" sz="2100" dirty="0" smtClean="0"/>
              <a:t>:  Full </a:t>
            </a:r>
            <a:r>
              <a:rPr lang="en-IN" sz="2100" dirty="0"/>
              <a:t>virtualization and host-based virtualization.</a:t>
            </a:r>
          </a:p>
          <a:p>
            <a:pPr marL="265113" indent="-176213" algn="just">
              <a:buNone/>
            </a:pPr>
            <a:r>
              <a:rPr lang="en-IN" sz="2100" dirty="0" smtClean="0"/>
              <a:t>•Hypervisor </a:t>
            </a:r>
            <a:r>
              <a:rPr lang="en-IN" sz="2100" dirty="0"/>
              <a:t>and </a:t>
            </a:r>
            <a:r>
              <a:rPr lang="en-IN" sz="2100" dirty="0" err="1"/>
              <a:t>VMM</a:t>
            </a:r>
            <a:r>
              <a:rPr lang="en-IN" sz="2100" dirty="0"/>
              <a:t> approaches are considered full virtualization</a:t>
            </a:r>
          </a:p>
          <a:p>
            <a:pPr marL="265113" indent="-176213" algn="just">
              <a:buNone/>
            </a:pPr>
            <a:r>
              <a:rPr lang="en-IN" sz="2100" dirty="0"/>
              <a:t>•Full virtualization does not need to modify the host OS. It relies on binary translation to trap and to virtualize the execution of certain sensitive, non-</a:t>
            </a:r>
            <a:r>
              <a:rPr lang="en-IN" sz="2100" dirty="0" err="1"/>
              <a:t>virtualizable</a:t>
            </a:r>
            <a:r>
              <a:rPr lang="en-IN" sz="2100" dirty="0"/>
              <a:t> instructions. The guest OSes and their applications consist of non-critical and critical instructions.</a:t>
            </a:r>
          </a:p>
          <a:p>
            <a:pPr marL="265113" indent="-176213" algn="just">
              <a:buNone/>
            </a:pPr>
            <a:r>
              <a:rPr lang="en-IN" sz="2100" dirty="0"/>
              <a:t>•In a host-based system, both a host OS and a guest OS are used. A virtualization software layer is built between the host OS and guest OS.</a:t>
            </a:r>
          </a:p>
        </p:txBody>
      </p:sp>
    </p:spTree>
    <p:extLst>
      <p:ext uri="{BB962C8B-B14F-4D97-AF65-F5344CB8AC3E}">
        <p14:creationId xmlns:p14="http://schemas.microsoft.com/office/powerpoint/2010/main" val="25072448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solidFill>
              </a:rPr>
              <a:t>3.1 IMPLEMENTATION LEVELS OF VIRTUALIZATION</a:t>
            </a:r>
          </a:p>
        </p:txBody>
      </p:sp>
      <p:sp>
        <p:nvSpPr>
          <p:cNvPr id="3" name="Content Placeholder 2"/>
          <p:cNvSpPr>
            <a:spLocks noGrp="1"/>
          </p:cNvSpPr>
          <p:nvPr>
            <p:ph idx="1"/>
          </p:nvPr>
        </p:nvSpPr>
        <p:spPr>
          <a:xfrm>
            <a:off x="235974" y="1127380"/>
            <a:ext cx="8672052" cy="5410712"/>
          </a:xfrm>
        </p:spPr>
        <p:txBody>
          <a:bodyPr>
            <a:normAutofit/>
          </a:bodyPr>
          <a:lstStyle/>
          <a:p>
            <a:pPr marL="442913" indent="-354013" algn="just">
              <a:buNone/>
            </a:pPr>
            <a:r>
              <a:rPr lang="en-IN" sz="2400" dirty="0" smtClean="0"/>
              <a:t>•	Virtualization </a:t>
            </a:r>
            <a:r>
              <a:rPr lang="en-IN" sz="2400" dirty="0"/>
              <a:t>is a computer architecture technology by which multiple virtual machines (</a:t>
            </a:r>
            <a:r>
              <a:rPr lang="en-IN" sz="2400" dirty="0" err="1"/>
              <a:t>VMs</a:t>
            </a:r>
            <a:r>
              <a:rPr lang="en-IN" sz="2400" dirty="0"/>
              <a:t>) are multiplexed in the same hardware machine.</a:t>
            </a:r>
          </a:p>
          <a:p>
            <a:pPr marL="442913" indent="-354013" algn="just">
              <a:buNone/>
            </a:pPr>
            <a:r>
              <a:rPr lang="en-IN" sz="2400" dirty="0" smtClean="0"/>
              <a:t>•	The </a:t>
            </a:r>
            <a:r>
              <a:rPr lang="en-IN" sz="2400" dirty="0"/>
              <a:t>idea of </a:t>
            </a:r>
            <a:r>
              <a:rPr lang="en-IN" sz="2400" dirty="0" err="1"/>
              <a:t>VMs</a:t>
            </a:r>
            <a:r>
              <a:rPr lang="en-IN" sz="2400" dirty="0"/>
              <a:t> can be dated back to the 1960s [53]. The purpose of a </a:t>
            </a:r>
            <a:r>
              <a:rPr lang="en-IN" sz="2400" dirty="0" err="1"/>
              <a:t>VM</a:t>
            </a:r>
            <a:r>
              <a:rPr lang="en-IN" sz="2400" dirty="0"/>
              <a:t> is to enhance resource sharing by many users and improve computer </a:t>
            </a:r>
            <a:r>
              <a:rPr lang="en-IN" sz="2400" dirty="0" smtClean="0"/>
              <a:t>performance in </a:t>
            </a:r>
            <a:r>
              <a:rPr lang="en-IN" sz="2400" dirty="0"/>
              <a:t>terms of resource utilization and application flexibility.</a:t>
            </a:r>
          </a:p>
          <a:p>
            <a:pPr marL="442913" indent="-354013" algn="just">
              <a:buNone/>
            </a:pPr>
            <a:r>
              <a:rPr lang="en-IN" sz="2400" dirty="0" smtClean="0"/>
              <a:t>•	Hardware </a:t>
            </a:r>
            <a:r>
              <a:rPr lang="en-IN" sz="2400" dirty="0"/>
              <a:t>resources (CPU, memory, I/O devices, etc.) or software resources (operating system and software libraries) can be virtualized in various functional layers.</a:t>
            </a:r>
          </a:p>
          <a:p>
            <a:pPr marL="442913" indent="-354013" algn="just">
              <a:buNone/>
            </a:pPr>
            <a:r>
              <a:rPr lang="en-IN" sz="2400" dirty="0" smtClean="0"/>
              <a:t>•	This </a:t>
            </a:r>
            <a:r>
              <a:rPr lang="en-IN" sz="2400" dirty="0"/>
              <a:t>virtualization technology has been revitalized as the demand for distributed and cloud computing increased sharply in recent years [41].</a:t>
            </a:r>
          </a:p>
        </p:txBody>
      </p:sp>
    </p:spTree>
    <p:extLst>
      <p:ext uri="{BB962C8B-B14F-4D97-AF65-F5344CB8AC3E}">
        <p14:creationId xmlns:p14="http://schemas.microsoft.com/office/powerpoint/2010/main" val="5738398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3.2.2.1 Full Virtualization</a:t>
            </a:r>
          </a:p>
        </p:txBody>
      </p:sp>
      <p:sp>
        <p:nvSpPr>
          <p:cNvPr id="3" name="Content Placeholder 2"/>
          <p:cNvSpPr>
            <a:spLocks noGrp="1"/>
          </p:cNvSpPr>
          <p:nvPr>
            <p:ph idx="1"/>
          </p:nvPr>
        </p:nvSpPr>
        <p:spPr>
          <a:xfrm>
            <a:off x="206477" y="537456"/>
            <a:ext cx="8804788" cy="4226273"/>
          </a:xfrm>
        </p:spPr>
        <p:txBody>
          <a:bodyPr>
            <a:noAutofit/>
          </a:bodyPr>
          <a:lstStyle/>
          <a:p>
            <a:pPr marL="265113" indent="-176213" algn="just">
              <a:buNone/>
            </a:pPr>
            <a:r>
              <a:rPr lang="en-IN" sz="2100" dirty="0"/>
              <a:t>•With full virtualization, noncritical instructions run on the hardware directly while critical instructions are discovered and replaced with traps into the </a:t>
            </a:r>
            <a:r>
              <a:rPr lang="en-IN" sz="2100" dirty="0" err="1"/>
              <a:t>VMM</a:t>
            </a:r>
            <a:r>
              <a:rPr lang="en-IN" sz="2100" dirty="0"/>
              <a:t> to be emulated by software.</a:t>
            </a:r>
          </a:p>
          <a:p>
            <a:pPr marL="265113" indent="-176213" algn="just">
              <a:buNone/>
            </a:pPr>
            <a:r>
              <a:rPr lang="en-IN" sz="2100" dirty="0"/>
              <a:t>•Why are only critical instructions trapped into the </a:t>
            </a:r>
            <a:r>
              <a:rPr lang="en-IN" sz="2100" dirty="0" err="1"/>
              <a:t>VMM</a:t>
            </a:r>
            <a:r>
              <a:rPr lang="en-IN" sz="2100" dirty="0"/>
              <a:t>? This is because binary translation can incur a large performance overhead. Noncritical instructions do not control hardware or threaten the security of the system, but critical instructions do.</a:t>
            </a:r>
          </a:p>
          <a:p>
            <a:pPr marL="265113" indent="-176213" algn="just">
              <a:buNone/>
            </a:pPr>
            <a:r>
              <a:rPr lang="en-IN" sz="2100" dirty="0">
                <a:solidFill>
                  <a:schemeClr val="accent1"/>
                </a:solidFill>
              </a:rPr>
              <a:t>•Therefore, running noncritical instructions on hardware not only can promote efficiency, but also can ensure system security.</a:t>
            </a:r>
          </a:p>
        </p:txBody>
      </p:sp>
    </p:spTree>
    <p:extLst>
      <p:ext uri="{BB962C8B-B14F-4D97-AF65-F5344CB8AC3E}">
        <p14:creationId xmlns:p14="http://schemas.microsoft.com/office/powerpoint/2010/main" val="124369093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3.2.2.2 Binary Translation of Guest OS Requests Using a </a:t>
            </a:r>
            <a:r>
              <a:rPr lang="en-IN" sz="2800" dirty="0" err="1"/>
              <a:t>VMM</a:t>
            </a:r>
            <a:endParaRPr lang="en-IN" sz="2800" dirty="0"/>
          </a:p>
        </p:txBody>
      </p:sp>
      <p:sp>
        <p:nvSpPr>
          <p:cNvPr id="3" name="Content Placeholder 2"/>
          <p:cNvSpPr>
            <a:spLocks noGrp="1"/>
          </p:cNvSpPr>
          <p:nvPr>
            <p:ph idx="1"/>
          </p:nvPr>
        </p:nvSpPr>
        <p:spPr>
          <a:xfrm>
            <a:off x="206477" y="552204"/>
            <a:ext cx="8804788" cy="5715860"/>
          </a:xfrm>
        </p:spPr>
        <p:txBody>
          <a:bodyPr>
            <a:noAutofit/>
          </a:bodyPr>
          <a:lstStyle/>
          <a:p>
            <a:pPr marL="265113" indent="-176213" algn="just">
              <a:buNone/>
            </a:pPr>
            <a:r>
              <a:rPr lang="en-IN" sz="1800" dirty="0"/>
              <a:t>•The Binary Translation was implemented by VMware and many other software companies.</a:t>
            </a:r>
          </a:p>
          <a:p>
            <a:pPr marL="265113" indent="-176213" algn="just">
              <a:buNone/>
            </a:pPr>
            <a:r>
              <a:rPr lang="en-IN" sz="1800" dirty="0"/>
              <a:t>•As shown in Figure 3.6, VMware puts the </a:t>
            </a:r>
            <a:r>
              <a:rPr lang="en-IN" sz="1800" dirty="0" err="1"/>
              <a:t>VMM</a:t>
            </a:r>
            <a:r>
              <a:rPr lang="en-IN" sz="1800" dirty="0"/>
              <a:t> at Ring 0 and the guest OS at Ring 1.</a:t>
            </a:r>
          </a:p>
          <a:p>
            <a:pPr marL="265113" indent="-176213" algn="just">
              <a:buNone/>
            </a:pPr>
            <a:r>
              <a:rPr lang="en-IN" sz="1800" dirty="0"/>
              <a:t>•The </a:t>
            </a:r>
            <a:r>
              <a:rPr lang="en-IN" sz="1800" dirty="0" err="1"/>
              <a:t>VMM</a:t>
            </a:r>
            <a:r>
              <a:rPr lang="en-IN" sz="1800" dirty="0"/>
              <a:t> scans the instruction stream and identifies the privileged, control- and </a:t>
            </a:r>
            <a:r>
              <a:rPr lang="en-IN" sz="1800" dirty="0" smtClean="0"/>
              <a:t>behaviour-sensitive </a:t>
            </a:r>
            <a:r>
              <a:rPr lang="en-IN" sz="1800" dirty="0"/>
              <a:t>instructions.</a:t>
            </a:r>
          </a:p>
          <a:p>
            <a:pPr marL="265113" indent="-176213" algn="just">
              <a:buNone/>
            </a:pPr>
            <a:r>
              <a:rPr lang="en-IN" sz="1800" dirty="0"/>
              <a:t>•When these instructions are identified, they are trapped into the </a:t>
            </a:r>
            <a:r>
              <a:rPr lang="en-IN" sz="1800" dirty="0" err="1"/>
              <a:t>VMM</a:t>
            </a:r>
            <a:r>
              <a:rPr lang="en-IN" sz="1800" dirty="0"/>
              <a:t>, which emulates the </a:t>
            </a:r>
            <a:r>
              <a:rPr lang="en-IN" sz="1800" dirty="0" smtClean="0"/>
              <a:t>behaviour </a:t>
            </a:r>
            <a:r>
              <a:rPr lang="en-IN" sz="1800" dirty="0"/>
              <a:t>of these instructions.</a:t>
            </a:r>
          </a:p>
          <a:p>
            <a:pPr marL="265113" indent="-176213" algn="just">
              <a:buNone/>
            </a:pPr>
            <a:r>
              <a:rPr lang="en-IN" sz="1800" dirty="0"/>
              <a:t>•The method used in this emulation is called binary translation.</a:t>
            </a:r>
          </a:p>
          <a:p>
            <a:pPr marL="265113" indent="-176213" algn="just">
              <a:buNone/>
            </a:pPr>
            <a:r>
              <a:rPr lang="en-IN" sz="1800" dirty="0"/>
              <a:t>•</a:t>
            </a:r>
            <a:r>
              <a:rPr lang="en-IN" sz="1800" dirty="0">
                <a:solidFill>
                  <a:schemeClr val="accent1"/>
                </a:solidFill>
              </a:rPr>
              <a:t>Therefore, full virtualization combines binary translation and direct execution.</a:t>
            </a:r>
          </a:p>
          <a:p>
            <a:pPr marL="265113" indent="-176213" algn="just">
              <a:buNone/>
            </a:pPr>
            <a:r>
              <a:rPr lang="en-IN" sz="1800" dirty="0"/>
              <a:t>•The guest OS is completely decoupled from the underlying hardware. Consequently, the guest OS is unaware that it is being virtualized.</a:t>
            </a:r>
          </a:p>
          <a:p>
            <a:pPr marL="265113" indent="-176213" algn="just">
              <a:buNone/>
            </a:pPr>
            <a:r>
              <a:rPr lang="en-IN" sz="1800" dirty="0"/>
              <a:t>•The </a:t>
            </a:r>
            <a:r>
              <a:rPr lang="en-IN" sz="1800" b="1" dirty="0">
                <a:solidFill>
                  <a:schemeClr val="accent1"/>
                </a:solidFill>
              </a:rPr>
              <a:t>performance</a:t>
            </a:r>
            <a:r>
              <a:rPr lang="en-IN" sz="1800" dirty="0">
                <a:solidFill>
                  <a:schemeClr val="accent1"/>
                </a:solidFill>
              </a:rPr>
              <a:t> </a:t>
            </a:r>
            <a:r>
              <a:rPr lang="en-IN" sz="1800" dirty="0"/>
              <a:t>of </a:t>
            </a:r>
            <a:r>
              <a:rPr lang="en-IN" sz="1800" dirty="0">
                <a:solidFill>
                  <a:schemeClr val="accent1"/>
                </a:solidFill>
              </a:rPr>
              <a:t>full virtualization may not be ideal</a:t>
            </a:r>
            <a:r>
              <a:rPr lang="en-IN" sz="1800" dirty="0"/>
              <a:t>, because it involves binary translation which is rather time-consuming.</a:t>
            </a:r>
          </a:p>
          <a:p>
            <a:pPr marL="265113" indent="-176213" algn="just">
              <a:buNone/>
            </a:pPr>
            <a:r>
              <a:rPr lang="en-IN" sz="1800" dirty="0"/>
              <a:t>•In particular, the full virtualization of I/O-intensive applications is a really a big challenge. </a:t>
            </a:r>
            <a:r>
              <a:rPr lang="en-IN" sz="1800" dirty="0">
                <a:solidFill>
                  <a:schemeClr val="accent1"/>
                </a:solidFill>
              </a:rPr>
              <a:t>Binary translation employs a code cache to store translated hot instructions to improve performance, but it increases the cost of memory usage.</a:t>
            </a:r>
          </a:p>
          <a:p>
            <a:pPr marL="265113" indent="-176213" algn="just">
              <a:buNone/>
            </a:pPr>
            <a:r>
              <a:rPr lang="en-IN" sz="1800" dirty="0"/>
              <a:t>•At the time of this writing, the </a:t>
            </a:r>
            <a:r>
              <a:rPr lang="en-IN" sz="1800" dirty="0">
                <a:solidFill>
                  <a:schemeClr val="accent1"/>
                </a:solidFill>
              </a:rPr>
              <a:t>performance</a:t>
            </a:r>
            <a:r>
              <a:rPr lang="en-IN" sz="1800" dirty="0"/>
              <a:t> of full virtualization </a:t>
            </a:r>
            <a:r>
              <a:rPr lang="en-IN" sz="1800" dirty="0">
                <a:solidFill>
                  <a:schemeClr val="accent1"/>
                </a:solidFill>
              </a:rPr>
              <a:t>on the x86 architecture </a:t>
            </a:r>
            <a:r>
              <a:rPr lang="en-IN" sz="1800" dirty="0"/>
              <a:t>is typically </a:t>
            </a:r>
            <a:r>
              <a:rPr lang="en-IN" sz="1800" dirty="0">
                <a:solidFill>
                  <a:schemeClr val="accent1"/>
                </a:solidFill>
              </a:rPr>
              <a:t>80 percent to 97 </a:t>
            </a:r>
            <a:r>
              <a:rPr lang="en-IN" sz="1800" dirty="0"/>
              <a:t>percent that of </a:t>
            </a:r>
            <a:r>
              <a:rPr lang="en-IN" sz="1800" dirty="0" smtClean="0"/>
              <a:t>the </a:t>
            </a:r>
            <a:r>
              <a:rPr lang="en-IN" sz="1800" dirty="0"/>
              <a:t>host machine.</a:t>
            </a:r>
          </a:p>
        </p:txBody>
      </p:sp>
    </p:spTree>
    <p:extLst>
      <p:ext uri="{BB962C8B-B14F-4D97-AF65-F5344CB8AC3E}">
        <p14:creationId xmlns:p14="http://schemas.microsoft.com/office/powerpoint/2010/main" val="5027745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3.2.2.2 Binary Translation of Guest OS Requests Using a </a:t>
            </a:r>
            <a:r>
              <a:rPr lang="en-IN" sz="2800" dirty="0" err="1"/>
              <a:t>VMM</a:t>
            </a:r>
            <a:endParaRPr lang="en-IN" sz="2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5" y="718476"/>
            <a:ext cx="6105831" cy="5410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0346526"/>
      </p:ext>
    </p:extLst>
  </p:cSld>
  <p:clrMapOvr>
    <a:masterClrMapping/>
  </p:clrMapOvr>
  <p:transition>
    <p:strips dir="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3.2.2.3 Host-Based Virtualization</a:t>
            </a:r>
          </a:p>
        </p:txBody>
      </p:sp>
      <p:sp>
        <p:nvSpPr>
          <p:cNvPr id="3" name="Content Placeholder 2"/>
          <p:cNvSpPr>
            <a:spLocks noGrp="1"/>
          </p:cNvSpPr>
          <p:nvPr>
            <p:ph idx="1"/>
          </p:nvPr>
        </p:nvSpPr>
        <p:spPr>
          <a:xfrm>
            <a:off x="206477" y="640692"/>
            <a:ext cx="8804788" cy="5627371"/>
          </a:xfrm>
        </p:spPr>
        <p:txBody>
          <a:bodyPr>
            <a:noAutofit/>
          </a:bodyPr>
          <a:lstStyle/>
          <a:p>
            <a:pPr marL="265113" indent="-176213" algn="just">
              <a:buNone/>
            </a:pPr>
            <a:r>
              <a:rPr lang="en-IN" sz="1800" dirty="0"/>
              <a:t>•An alternative </a:t>
            </a:r>
            <a:r>
              <a:rPr lang="en-IN" sz="1800" dirty="0" err="1"/>
              <a:t>VM</a:t>
            </a:r>
            <a:r>
              <a:rPr lang="en-IN" sz="1800" dirty="0"/>
              <a:t> architecture is to install a virtualization layer on top of the host OS.</a:t>
            </a:r>
          </a:p>
          <a:p>
            <a:pPr marL="265113" indent="-176213" algn="just">
              <a:buNone/>
            </a:pPr>
            <a:r>
              <a:rPr lang="en-IN" sz="1800" dirty="0"/>
              <a:t>•This host OS is still responsible for managing the hardware.</a:t>
            </a:r>
          </a:p>
          <a:p>
            <a:pPr marL="265113" indent="-176213" algn="just">
              <a:buNone/>
            </a:pPr>
            <a:r>
              <a:rPr lang="en-IN" sz="1800" dirty="0"/>
              <a:t>•The guest OSes are installed and run on top of the virtualization layer. Dedicated applications may run on the </a:t>
            </a:r>
            <a:r>
              <a:rPr lang="en-IN" sz="1800" dirty="0" err="1"/>
              <a:t>VMs</a:t>
            </a:r>
            <a:r>
              <a:rPr lang="en-IN" sz="1800" dirty="0"/>
              <a:t>. Certainly, some other applications can also run with the host OS directly.</a:t>
            </a:r>
          </a:p>
          <a:p>
            <a:pPr marL="265113" indent="-176213" algn="just">
              <a:buNone/>
            </a:pPr>
            <a:r>
              <a:rPr lang="en-IN" sz="1800" dirty="0"/>
              <a:t>•This host-based architecture has some </a:t>
            </a:r>
            <a:r>
              <a:rPr lang="en-IN" sz="1800" dirty="0">
                <a:solidFill>
                  <a:schemeClr val="accent1"/>
                </a:solidFill>
              </a:rPr>
              <a:t>distinct advantages</a:t>
            </a:r>
            <a:r>
              <a:rPr lang="en-IN" sz="1800" dirty="0"/>
              <a:t>, as enumerated next.</a:t>
            </a:r>
          </a:p>
          <a:p>
            <a:pPr marL="265113" indent="-176213" algn="just">
              <a:buNone/>
            </a:pPr>
            <a:r>
              <a:rPr lang="en-IN" sz="1800" dirty="0"/>
              <a:t>•</a:t>
            </a:r>
            <a:r>
              <a:rPr lang="en-IN" sz="1800" dirty="0">
                <a:solidFill>
                  <a:schemeClr val="accent1"/>
                </a:solidFill>
              </a:rPr>
              <a:t>First</a:t>
            </a:r>
            <a:r>
              <a:rPr lang="en-IN" sz="1800" dirty="0"/>
              <a:t>, </a:t>
            </a:r>
            <a:r>
              <a:rPr lang="en-IN" sz="1800" dirty="0">
                <a:solidFill>
                  <a:schemeClr val="accent1"/>
                </a:solidFill>
              </a:rPr>
              <a:t>the user can install this </a:t>
            </a:r>
            <a:r>
              <a:rPr lang="en-IN" sz="1800" dirty="0" err="1">
                <a:solidFill>
                  <a:schemeClr val="accent1"/>
                </a:solidFill>
              </a:rPr>
              <a:t>VM</a:t>
            </a:r>
            <a:r>
              <a:rPr lang="en-IN" sz="1800" dirty="0">
                <a:solidFill>
                  <a:schemeClr val="accent1"/>
                </a:solidFill>
              </a:rPr>
              <a:t> architecture without modifying the host OS</a:t>
            </a:r>
            <a:r>
              <a:rPr lang="en-IN" sz="1800" dirty="0"/>
              <a:t>. The virtualizing software can rely on the host OS to provide device drivers and other low-level services. This will simplify the </a:t>
            </a:r>
            <a:r>
              <a:rPr lang="en-IN" sz="1800" dirty="0" err="1"/>
              <a:t>VM</a:t>
            </a:r>
            <a:r>
              <a:rPr lang="en-IN" sz="1800" dirty="0"/>
              <a:t> design and ease its deployment.</a:t>
            </a:r>
          </a:p>
          <a:p>
            <a:pPr marL="265113" indent="-176213" algn="just">
              <a:buNone/>
            </a:pPr>
            <a:r>
              <a:rPr lang="en-IN" sz="1800" dirty="0"/>
              <a:t>•</a:t>
            </a:r>
            <a:r>
              <a:rPr lang="en-IN" sz="1800" dirty="0">
                <a:solidFill>
                  <a:schemeClr val="accent1"/>
                </a:solidFill>
              </a:rPr>
              <a:t>Second</a:t>
            </a:r>
            <a:r>
              <a:rPr lang="en-IN" sz="1800" dirty="0"/>
              <a:t>, the host-based approach </a:t>
            </a:r>
            <a:r>
              <a:rPr lang="en-IN" sz="1800" dirty="0">
                <a:solidFill>
                  <a:schemeClr val="accent1"/>
                </a:solidFill>
              </a:rPr>
              <a:t>appeals to many host machine configurations</a:t>
            </a:r>
            <a:r>
              <a:rPr lang="en-IN" sz="1800" dirty="0"/>
              <a:t>.</a:t>
            </a:r>
          </a:p>
          <a:p>
            <a:pPr marL="265113" indent="-176213" algn="just">
              <a:buNone/>
            </a:pPr>
            <a:r>
              <a:rPr lang="en-IN" sz="1800" dirty="0"/>
              <a:t>•Compared to the hypervisor/</a:t>
            </a:r>
            <a:r>
              <a:rPr lang="en-IN" sz="1800" dirty="0" err="1"/>
              <a:t>VMM</a:t>
            </a:r>
            <a:r>
              <a:rPr lang="en-IN" sz="1800" dirty="0"/>
              <a:t> architecture, the </a:t>
            </a:r>
            <a:r>
              <a:rPr lang="en-IN" sz="1800" dirty="0">
                <a:solidFill>
                  <a:schemeClr val="accent1"/>
                </a:solidFill>
              </a:rPr>
              <a:t>performance</a:t>
            </a:r>
            <a:r>
              <a:rPr lang="en-IN" sz="1800" dirty="0"/>
              <a:t> of the host-based architecture may also be </a:t>
            </a:r>
            <a:r>
              <a:rPr lang="en-IN" sz="1800" dirty="0">
                <a:solidFill>
                  <a:schemeClr val="accent1"/>
                </a:solidFill>
              </a:rPr>
              <a:t>low.</a:t>
            </a:r>
            <a:r>
              <a:rPr lang="en-IN" sz="1800" dirty="0"/>
              <a:t> When an application requests hardware access, it involves </a:t>
            </a:r>
            <a:r>
              <a:rPr lang="en-IN" sz="1800" dirty="0">
                <a:solidFill>
                  <a:schemeClr val="accent1"/>
                </a:solidFill>
              </a:rPr>
              <a:t>four layers of mapping </a:t>
            </a:r>
            <a:r>
              <a:rPr lang="en-IN" sz="1800" dirty="0"/>
              <a:t>which downgrades performance significantly. When the ISA of a guest OS is different from the ISA of the underlying hardware, binary translation must be adopted.</a:t>
            </a:r>
          </a:p>
          <a:p>
            <a:pPr marL="265113" indent="-176213" algn="just">
              <a:buNone/>
            </a:pPr>
            <a:r>
              <a:rPr lang="en-IN" sz="1800" dirty="0"/>
              <a:t>•Although the host-based architecture has flexibility, the performance is too low to be useful in practice</a:t>
            </a:r>
            <a:r>
              <a:rPr lang="en-IN" sz="1800" dirty="0" smtClean="0"/>
              <a:t>.                              </a:t>
            </a:r>
            <a:endParaRPr lang="en-IN" sz="1800" dirty="0"/>
          </a:p>
        </p:txBody>
      </p:sp>
    </p:spTree>
    <p:extLst>
      <p:ext uri="{BB962C8B-B14F-4D97-AF65-F5344CB8AC3E}">
        <p14:creationId xmlns:p14="http://schemas.microsoft.com/office/powerpoint/2010/main" val="262117411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3.2.3 Para-Virtualization with Compiler Support</a:t>
            </a:r>
          </a:p>
        </p:txBody>
      </p:sp>
      <p:sp>
        <p:nvSpPr>
          <p:cNvPr id="3" name="Content Placeholder 2"/>
          <p:cNvSpPr>
            <a:spLocks noGrp="1"/>
          </p:cNvSpPr>
          <p:nvPr>
            <p:ph idx="1"/>
          </p:nvPr>
        </p:nvSpPr>
        <p:spPr>
          <a:xfrm>
            <a:off x="206477" y="684938"/>
            <a:ext cx="8804788" cy="5155423"/>
          </a:xfrm>
        </p:spPr>
        <p:txBody>
          <a:bodyPr>
            <a:noAutofit/>
          </a:bodyPr>
          <a:lstStyle/>
          <a:p>
            <a:pPr marL="265113" indent="-176213" algn="just">
              <a:buNone/>
            </a:pPr>
            <a:r>
              <a:rPr lang="en-IN" sz="1800" dirty="0"/>
              <a:t>•Para-virtualization </a:t>
            </a:r>
            <a:r>
              <a:rPr lang="en-IN" sz="1800" dirty="0">
                <a:solidFill>
                  <a:schemeClr val="accent1"/>
                </a:solidFill>
              </a:rPr>
              <a:t>needs to modify the guest operating systems</a:t>
            </a:r>
            <a:r>
              <a:rPr lang="en-IN" sz="1800" dirty="0"/>
              <a:t>.</a:t>
            </a:r>
          </a:p>
          <a:p>
            <a:pPr marL="265113" indent="-176213" algn="just">
              <a:buNone/>
            </a:pPr>
            <a:r>
              <a:rPr lang="en-IN" sz="1800" dirty="0"/>
              <a:t>•A para-virtualized </a:t>
            </a:r>
            <a:r>
              <a:rPr lang="en-IN" sz="1800" dirty="0" err="1"/>
              <a:t>VM</a:t>
            </a:r>
            <a:r>
              <a:rPr lang="en-IN" sz="1800" dirty="0"/>
              <a:t> provides special APIs requiring substantial OS modifications in user applications.</a:t>
            </a:r>
          </a:p>
          <a:p>
            <a:pPr marL="265113" indent="-176213" algn="just">
              <a:buNone/>
            </a:pPr>
            <a:r>
              <a:rPr lang="en-IN" sz="1800" dirty="0"/>
              <a:t>•The virtualization layer can be inserted at different positions in a machine software stack. However, para-virtualization attempts to reduce the virtualization overhead, and thus improve performance by modifying only the guest OS kernel.</a:t>
            </a:r>
          </a:p>
          <a:p>
            <a:pPr marL="265113" indent="-176213" algn="just">
              <a:buNone/>
            </a:pPr>
            <a:r>
              <a:rPr lang="en-IN" sz="1800" dirty="0"/>
              <a:t>•</a:t>
            </a:r>
            <a:r>
              <a:rPr lang="en-IN" sz="1800" dirty="0">
                <a:solidFill>
                  <a:schemeClr val="accent1"/>
                </a:solidFill>
              </a:rPr>
              <a:t>Figure 3.7 </a:t>
            </a:r>
            <a:r>
              <a:rPr lang="en-IN" sz="1800" dirty="0"/>
              <a:t>illustrates the concept of a para-virtualized </a:t>
            </a:r>
            <a:r>
              <a:rPr lang="en-IN" sz="1800" dirty="0" err="1"/>
              <a:t>VM</a:t>
            </a:r>
            <a:r>
              <a:rPr lang="en-IN" sz="1800" dirty="0"/>
              <a:t> architecture. The guest operating systems are para-virtualized. They are assisted by an intelligent compiler to </a:t>
            </a:r>
            <a:r>
              <a:rPr lang="en-IN" sz="1800" dirty="0">
                <a:solidFill>
                  <a:schemeClr val="accent1"/>
                </a:solidFill>
              </a:rPr>
              <a:t>replace the non-</a:t>
            </a:r>
            <a:r>
              <a:rPr lang="en-IN" sz="1800" dirty="0" err="1">
                <a:solidFill>
                  <a:schemeClr val="accent1"/>
                </a:solidFill>
              </a:rPr>
              <a:t>virtualizable</a:t>
            </a:r>
            <a:r>
              <a:rPr lang="en-IN" sz="1800" dirty="0">
                <a:solidFill>
                  <a:schemeClr val="accent1"/>
                </a:solidFill>
              </a:rPr>
              <a:t> OS instructions by </a:t>
            </a:r>
            <a:r>
              <a:rPr lang="en-IN" sz="1800" dirty="0" err="1">
                <a:solidFill>
                  <a:schemeClr val="accent1"/>
                </a:solidFill>
              </a:rPr>
              <a:t>hypercalls</a:t>
            </a:r>
            <a:r>
              <a:rPr lang="en-IN" sz="1800" dirty="0">
                <a:solidFill>
                  <a:schemeClr val="accent1"/>
                </a:solidFill>
              </a:rPr>
              <a:t> </a:t>
            </a:r>
            <a:r>
              <a:rPr lang="en-IN" sz="1800" dirty="0"/>
              <a:t>as illustrated in Figure 3.8.</a:t>
            </a:r>
          </a:p>
          <a:p>
            <a:pPr marL="265113" indent="-176213" algn="just">
              <a:buNone/>
            </a:pPr>
            <a:r>
              <a:rPr lang="en-IN" sz="1800" dirty="0"/>
              <a:t>•The traditional x86 processor offers </a:t>
            </a:r>
            <a:r>
              <a:rPr lang="en-IN" sz="1800" dirty="0">
                <a:solidFill>
                  <a:schemeClr val="accent1"/>
                </a:solidFill>
              </a:rPr>
              <a:t>four instruction</a:t>
            </a:r>
            <a:r>
              <a:rPr lang="en-IN" sz="1800" dirty="0"/>
              <a:t> execution rings: Rings 0, 1, 2, and 3. The lower the ring number, the higher the privilege of instruction being executed. The OS is responsible for managing the hardware and the </a:t>
            </a:r>
            <a:r>
              <a:rPr lang="en-IN" sz="1800" dirty="0">
                <a:solidFill>
                  <a:schemeClr val="accent1"/>
                </a:solidFill>
              </a:rPr>
              <a:t>privileged instructions to execute at Ring 0</a:t>
            </a:r>
            <a:r>
              <a:rPr lang="en-IN" sz="1800" dirty="0"/>
              <a:t>, while </a:t>
            </a:r>
            <a:r>
              <a:rPr lang="en-IN" sz="1800" dirty="0">
                <a:solidFill>
                  <a:schemeClr val="accent1"/>
                </a:solidFill>
              </a:rPr>
              <a:t>user-level applications run at Ring 3.</a:t>
            </a:r>
          </a:p>
          <a:p>
            <a:pPr marL="265113" indent="-176213" algn="just">
              <a:buNone/>
            </a:pPr>
            <a:r>
              <a:rPr lang="en-IN" sz="1800" dirty="0"/>
              <a:t>•The best example of para-virtualization is the </a:t>
            </a:r>
            <a:r>
              <a:rPr lang="en-IN" sz="1800" dirty="0" err="1"/>
              <a:t>KVM</a:t>
            </a:r>
            <a:r>
              <a:rPr lang="en-IN" sz="1800" dirty="0"/>
              <a:t> to be described below.</a:t>
            </a:r>
          </a:p>
        </p:txBody>
      </p:sp>
    </p:spTree>
    <p:extLst>
      <p:ext uri="{BB962C8B-B14F-4D97-AF65-F5344CB8AC3E}">
        <p14:creationId xmlns:p14="http://schemas.microsoft.com/office/powerpoint/2010/main" val="22296594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3.2.3 Para-Virtualization with Compiler Support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7" y="857556"/>
            <a:ext cx="4247535" cy="5159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968" y="857555"/>
            <a:ext cx="4041057" cy="492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303432"/>
      </p:ext>
    </p:extLst>
  </p:cSld>
  <p:clrMapOvr>
    <a:masterClrMapping/>
  </p:clrMapOvr>
  <p:transition>
    <p:strips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3.2.3 Para-Virtualization with Compiler Support</a:t>
            </a:r>
          </a:p>
        </p:txBody>
      </p:sp>
      <p:sp>
        <p:nvSpPr>
          <p:cNvPr id="3" name="Content Placeholder 2"/>
          <p:cNvSpPr>
            <a:spLocks noGrp="1"/>
          </p:cNvSpPr>
          <p:nvPr>
            <p:ph idx="1"/>
          </p:nvPr>
        </p:nvSpPr>
        <p:spPr>
          <a:xfrm>
            <a:off x="206477" y="625944"/>
            <a:ext cx="8804788" cy="5627371"/>
          </a:xfrm>
        </p:spPr>
        <p:txBody>
          <a:bodyPr>
            <a:noAutofit/>
          </a:bodyPr>
          <a:lstStyle/>
          <a:p>
            <a:pPr marL="265113" indent="-176213" algn="just">
              <a:buNone/>
            </a:pPr>
            <a:r>
              <a:rPr lang="en-IN" sz="1800" dirty="0"/>
              <a:t>•Although para-virtualization reduces the overhead, it has </a:t>
            </a:r>
            <a:r>
              <a:rPr lang="en-IN" sz="1800" dirty="0">
                <a:solidFill>
                  <a:schemeClr val="accent1"/>
                </a:solidFill>
              </a:rPr>
              <a:t>incurred other problems</a:t>
            </a:r>
            <a:r>
              <a:rPr lang="en-IN" sz="1800" dirty="0"/>
              <a:t>.</a:t>
            </a:r>
          </a:p>
          <a:p>
            <a:pPr marL="265113" indent="-176213" algn="just">
              <a:buNone/>
            </a:pPr>
            <a:r>
              <a:rPr lang="en-IN" sz="1800" dirty="0"/>
              <a:t>•</a:t>
            </a:r>
            <a:r>
              <a:rPr lang="en-IN" sz="1800" dirty="0">
                <a:solidFill>
                  <a:schemeClr val="accent1"/>
                </a:solidFill>
              </a:rPr>
              <a:t>First</a:t>
            </a:r>
            <a:r>
              <a:rPr lang="en-IN" sz="1800" dirty="0"/>
              <a:t>, </a:t>
            </a:r>
            <a:r>
              <a:rPr lang="en-IN" sz="1800" dirty="0">
                <a:solidFill>
                  <a:schemeClr val="accent1"/>
                </a:solidFill>
              </a:rPr>
              <a:t>its compatibility and portability may be in doubt</a:t>
            </a:r>
            <a:r>
              <a:rPr lang="en-IN" sz="1800" dirty="0"/>
              <a:t>, because it must support the unmodified OS as well.</a:t>
            </a:r>
          </a:p>
          <a:p>
            <a:pPr marL="265113" indent="-176213" algn="just">
              <a:buNone/>
            </a:pPr>
            <a:r>
              <a:rPr lang="en-IN" sz="1800" dirty="0"/>
              <a:t>•</a:t>
            </a:r>
            <a:r>
              <a:rPr lang="en-IN" sz="1800" dirty="0">
                <a:solidFill>
                  <a:schemeClr val="accent1"/>
                </a:solidFill>
              </a:rPr>
              <a:t>Second, the cost of maintaining para-virtualized OSes is high</a:t>
            </a:r>
            <a:r>
              <a:rPr lang="en-IN" sz="1800" dirty="0"/>
              <a:t>, because they may require deep OS kernel modifications.</a:t>
            </a:r>
          </a:p>
          <a:p>
            <a:pPr marL="265113" indent="-176213" algn="just">
              <a:buNone/>
            </a:pPr>
            <a:r>
              <a:rPr lang="en-IN" sz="1800" dirty="0"/>
              <a:t>•</a:t>
            </a:r>
            <a:r>
              <a:rPr lang="en-IN" sz="1800" dirty="0">
                <a:solidFill>
                  <a:schemeClr val="accent1"/>
                </a:solidFill>
              </a:rPr>
              <a:t>Finally, the performance advantage of para-virtualization varies greatly due to workload variations.</a:t>
            </a:r>
          </a:p>
          <a:p>
            <a:pPr marL="265113" indent="-176213" algn="just">
              <a:buNone/>
            </a:pPr>
            <a:r>
              <a:rPr lang="en-IN" sz="1800" dirty="0"/>
              <a:t>•Compared with full virtualization, </a:t>
            </a:r>
            <a:r>
              <a:rPr lang="en-IN" sz="1800" dirty="0">
                <a:solidFill>
                  <a:schemeClr val="accent1"/>
                </a:solidFill>
              </a:rPr>
              <a:t>para-virtualization is relatively easy and more practical</a:t>
            </a:r>
            <a:r>
              <a:rPr lang="en-IN" sz="1800" dirty="0"/>
              <a:t>.</a:t>
            </a:r>
          </a:p>
          <a:p>
            <a:pPr marL="265113" indent="-176213" algn="just">
              <a:buNone/>
            </a:pPr>
            <a:r>
              <a:rPr lang="en-IN" sz="1800" dirty="0"/>
              <a:t>•The main problem in full virtualization is its low performance in binary translation. To speed up binary translation is difficult. Therefore, many virtualization products employ the para-virtualization architecture. </a:t>
            </a:r>
            <a:r>
              <a:rPr lang="en-IN" sz="1800" dirty="0">
                <a:solidFill>
                  <a:schemeClr val="accent1"/>
                </a:solidFill>
              </a:rPr>
              <a:t>The popular Xen, </a:t>
            </a:r>
            <a:r>
              <a:rPr lang="en-IN" sz="1800" dirty="0" err="1">
                <a:solidFill>
                  <a:schemeClr val="accent1"/>
                </a:solidFill>
              </a:rPr>
              <a:t>KVM</a:t>
            </a:r>
            <a:r>
              <a:rPr lang="en-IN" sz="1800" dirty="0">
                <a:solidFill>
                  <a:schemeClr val="accent1"/>
                </a:solidFill>
              </a:rPr>
              <a:t>, and VMware </a:t>
            </a:r>
            <a:r>
              <a:rPr lang="en-IN" sz="1800" dirty="0" err="1">
                <a:solidFill>
                  <a:schemeClr val="accent1"/>
                </a:solidFill>
              </a:rPr>
              <a:t>ESX</a:t>
            </a:r>
            <a:r>
              <a:rPr lang="en-IN" sz="1800" dirty="0">
                <a:solidFill>
                  <a:schemeClr val="accent1"/>
                </a:solidFill>
              </a:rPr>
              <a:t> are good examples.</a:t>
            </a:r>
          </a:p>
        </p:txBody>
      </p:sp>
    </p:spTree>
    <p:extLst>
      <p:ext uri="{BB962C8B-B14F-4D97-AF65-F5344CB8AC3E}">
        <p14:creationId xmlns:p14="http://schemas.microsoft.com/office/powerpoint/2010/main" val="213167122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3.2.3 Para-Virtualization with Compiler Support</a:t>
            </a:r>
          </a:p>
        </p:txBody>
      </p:sp>
      <p:sp>
        <p:nvSpPr>
          <p:cNvPr id="3" name="Content Placeholder 2"/>
          <p:cNvSpPr>
            <a:spLocks noGrp="1"/>
          </p:cNvSpPr>
          <p:nvPr>
            <p:ph idx="1"/>
          </p:nvPr>
        </p:nvSpPr>
        <p:spPr>
          <a:xfrm>
            <a:off x="206477" y="699684"/>
            <a:ext cx="8804788" cy="5627371"/>
          </a:xfrm>
        </p:spPr>
        <p:txBody>
          <a:bodyPr>
            <a:noAutofit/>
          </a:bodyPr>
          <a:lstStyle/>
          <a:p>
            <a:pPr marL="265113" indent="-176213" algn="just">
              <a:buNone/>
            </a:pPr>
            <a:r>
              <a:rPr lang="en-IN" sz="1800" b="1" dirty="0" err="1"/>
              <a:t>KVM</a:t>
            </a:r>
            <a:r>
              <a:rPr lang="en-IN" sz="1800" b="1" dirty="0"/>
              <a:t> (Kernel-Based </a:t>
            </a:r>
            <a:r>
              <a:rPr lang="en-IN" sz="1800" b="1" dirty="0" err="1"/>
              <a:t>VM</a:t>
            </a:r>
            <a:r>
              <a:rPr lang="en-IN" sz="1800" b="1" dirty="0" smtClean="0"/>
              <a:t>)</a:t>
            </a:r>
          </a:p>
          <a:p>
            <a:pPr marL="265113" indent="-176213" algn="just">
              <a:buNone/>
            </a:pPr>
            <a:endParaRPr lang="en-IN" sz="1800" dirty="0"/>
          </a:p>
          <a:p>
            <a:pPr marL="265113" indent="-176213" algn="just">
              <a:buNone/>
            </a:pPr>
            <a:r>
              <a:rPr lang="en-IN" sz="1800" dirty="0"/>
              <a:t>•</a:t>
            </a:r>
            <a:r>
              <a:rPr lang="en-IN" sz="1800" dirty="0" err="1"/>
              <a:t>KVM</a:t>
            </a:r>
            <a:r>
              <a:rPr lang="en-IN" sz="1800" dirty="0"/>
              <a:t> is a Linux para-virtualization system—a part of the Linux version 2.6.20 kernel.</a:t>
            </a:r>
          </a:p>
          <a:p>
            <a:pPr marL="265113" indent="-176213" algn="just">
              <a:buNone/>
            </a:pPr>
            <a:r>
              <a:rPr lang="en-IN" sz="1800" dirty="0"/>
              <a:t>•</a:t>
            </a:r>
            <a:r>
              <a:rPr lang="en-IN" sz="1800" dirty="0">
                <a:solidFill>
                  <a:schemeClr val="accent1"/>
                </a:solidFill>
              </a:rPr>
              <a:t>Memory management and scheduling activities are carried- out by the existing Linux kernel.</a:t>
            </a:r>
          </a:p>
          <a:p>
            <a:pPr marL="265113" indent="-176213" algn="just">
              <a:buNone/>
            </a:pPr>
            <a:r>
              <a:rPr lang="en-IN" sz="1800" dirty="0"/>
              <a:t>•The </a:t>
            </a:r>
            <a:r>
              <a:rPr lang="en-IN" sz="1800" dirty="0" err="1"/>
              <a:t>KVM</a:t>
            </a:r>
            <a:r>
              <a:rPr lang="en-IN" sz="1800" dirty="0"/>
              <a:t> does the rest, which makes it simpler than the hypervisor that controls the entire machine.</a:t>
            </a:r>
          </a:p>
          <a:p>
            <a:pPr marL="265113" indent="-176213" algn="just">
              <a:buNone/>
            </a:pPr>
            <a:r>
              <a:rPr lang="en-IN" sz="1800" dirty="0"/>
              <a:t>•</a:t>
            </a:r>
            <a:r>
              <a:rPr lang="en-IN" sz="1800" dirty="0" err="1"/>
              <a:t>KVM</a:t>
            </a:r>
            <a:r>
              <a:rPr lang="en-IN" sz="1800" dirty="0"/>
              <a:t> is a hardware-assisted para-virtualization tool, which improves performance and supports unmodified guest OSes such as Windows, Linux, Solaris, and other UNIX variants.</a:t>
            </a:r>
          </a:p>
        </p:txBody>
      </p:sp>
    </p:spTree>
    <p:extLst>
      <p:ext uri="{BB962C8B-B14F-4D97-AF65-F5344CB8AC3E}">
        <p14:creationId xmlns:p14="http://schemas.microsoft.com/office/powerpoint/2010/main" val="98398864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3.2.3 Para-Virtualization with Compiler Support</a:t>
            </a:r>
          </a:p>
        </p:txBody>
      </p:sp>
      <p:sp>
        <p:nvSpPr>
          <p:cNvPr id="3" name="Content Placeholder 2"/>
          <p:cNvSpPr>
            <a:spLocks noGrp="1"/>
          </p:cNvSpPr>
          <p:nvPr>
            <p:ph idx="1"/>
          </p:nvPr>
        </p:nvSpPr>
        <p:spPr>
          <a:xfrm>
            <a:off x="206477" y="766916"/>
            <a:ext cx="8804788" cy="5442155"/>
          </a:xfrm>
        </p:spPr>
        <p:txBody>
          <a:bodyPr>
            <a:noAutofit/>
          </a:bodyPr>
          <a:lstStyle/>
          <a:p>
            <a:pPr marL="265113" indent="-176213" algn="just">
              <a:buNone/>
            </a:pPr>
            <a:r>
              <a:rPr lang="en-IN" sz="2400" dirty="0"/>
              <a:t>•Unlike the full virtualization architecture which intercepts and emulates privileged and sensitive instructions at runtime, </a:t>
            </a:r>
            <a:r>
              <a:rPr lang="en-IN" sz="2400" dirty="0">
                <a:solidFill>
                  <a:schemeClr val="accent1"/>
                </a:solidFill>
              </a:rPr>
              <a:t>para-virtualization handles these instructions at compile time.</a:t>
            </a:r>
          </a:p>
          <a:p>
            <a:pPr marL="265113" indent="-176213" algn="just">
              <a:buNone/>
            </a:pPr>
            <a:r>
              <a:rPr lang="en-IN" sz="2400" dirty="0"/>
              <a:t>•The guest OS kernel is modified to replace the privileged and sensitive instructions with </a:t>
            </a:r>
            <a:r>
              <a:rPr lang="en-IN" sz="2400" dirty="0" err="1"/>
              <a:t>hypercalls</a:t>
            </a:r>
            <a:r>
              <a:rPr lang="en-IN" sz="2400" dirty="0"/>
              <a:t> to the hypervisor or </a:t>
            </a:r>
            <a:r>
              <a:rPr lang="en-IN" sz="2400" dirty="0" err="1"/>
              <a:t>VMM</a:t>
            </a:r>
            <a:r>
              <a:rPr lang="en-IN" sz="2400" dirty="0"/>
              <a:t>.</a:t>
            </a:r>
          </a:p>
          <a:p>
            <a:pPr marL="265113" indent="-176213" algn="just">
              <a:buNone/>
            </a:pPr>
            <a:r>
              <a:rPr lang="en-IN" sz="2400" dirty="0"/>
              <a:t>•Xen assumes such a para-virtualization architecture. The guest OS running in a guest domain may run at Ring 1 instead of at Ring 0.</a:t>
            </a:r>
          </a:p>
          <a:p>
            <a:pPr marL="265113" indent="-176213" algn="just">
              <a:buNone/>
            </a:pPr>
            <a:r>
              <a:rPr lang="en-IN" sz="2400" dirty="0"/>
              <a:t>•This implies that the guest OS may not be able to execute some privileged and sensitive instructions. The privileged instructions are implemented by </a:t>
            </a:r>
            <a:r>
              <a:rPr lang="en-IN" sz="2400" dirty="0" err="1"/>
              <a:t>hypercalls</a:t>
            </a:r>
            <a:r>
              <a:rPr lang="en-IN" sz="2400" dirty="0"/>
              <a:t> to the hypervisor.</a:t>
            </a:r>
          </a:p>
          <a:p>
            <a:pPr marL="265113" indent="-176213" algn="just">
              <a:buNone/>
            </a:pPr>
            <a:r>
              <a:rPr lang="en-IN" sz="2400" dirty="0"/>
              <a:t>•After replacing the instructions with </a:t>
            </a:r>
            <a:r>
              <a:rPr lang="en-IN" sz="2400" dirty="0" err="1"/>
              <a:t>hypercalls</a:t>
            </a:r>
            <a:r>
              <a:rPr lang="en-IN" sz="2400" dirty="0"/>
              <a:t>, the modified guest OS emulates the </a:t>
            </a:r>
            <a:r>
              <a:rPr lang="en-IN" sz="2400" dirty="0" err="1"/>
              <a:t>behavior</a:t>
            </a:r>
            <a:r>
              <a:rPr lang="en-IN" sz="2400" dirty="0"/>
              <a:t> of the original guest OS.</a:t>
            </a:r>
          </a:p>
        </p:txBody>
      </p:sp>
    </p:spTree>
    <p:extLst>
      <p:ext uri="{BB962C8B-B14F-4D97-AF65-F5344CB8AC3E}">
        <p14:creationId xmlns:p14="http://schemas.microsoft.com/office/powerpoint/2010/main" val="341362825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Example 3.3 VMware </a:t>
            </a:r>
            <a:r>
              <a:rPr lang="en-IN" sz="2800" dirty="0" err="1"/>
              <a:t>ESX</a:t>
            </a:r>
            <a:r>
              <a:rPr lang="en-IN" sz="2800" dirty="0"/>
              <a:t> Server for Para-Virtualization</a:t>
            </a:r>
          </a:p>
        </p:txBody>
      </p:sp>
      <p:sp>
        <p:nvSpPr>
          <p:cNvPr id="3" name="Content Placeholder 2"/>
          <p:cNvSpPr>
            <a:spLocks noGrp="1"/>
          </p:cNvSpPr>
          <p:nvPr>
            <p:ph idx="1"/>
          </p:nvPr>
        </p:nvSpPr>
        <p:spPr>
          <a:xfrm>
            <a:off x="206477" y="581700"/>
            <a:ext cx="8804788" cy="5627371"/>
          </a:xfrm>
        </p:spPr>
        <p:txBody>
          <a:bodyPr>
            <a:noAutofit/>
          </a:bodyPr>
          <a:lstStyle/>
          <a:p>
            <a:pPr marL="265113" indent="-176213" algn="just">
              <a:buNone/>
            </a:pPr>
            <a:r>
              <a:rPr lang="en-IN" sz="1800" dirty="0"/>
              <a:t>•VMware company has developed virtualization tools for desktop systems and servers as well as virtual infrastructure for large data centers.</a:t>
            </a:r>
          </a:p>
          <a:p>
            <a:pPr marL="265113" indent="-176213" algn="just">
              <a:buNone/>
            </a:pPr>
            <a:r>
              <a:rPr lang="en-IN" sz="1800" dirty="0"/>
              <a:t>•</a:t>
            </a:r>
            <a:r>
              <a:rPr lang="en-IN" sz="1800" dirty="0" err="1"/>
              <a:t>ESX</a:t>
            </a:r>
            <a:r>
              <a:rPr lang="en-IN" sz="1800" dirty="0"/>
              <a:t> is a </a:t>
            </a:r>
            <a:r>
              <a:rPr lang="en-IN" sz="1800" dirty="0" err="1"/>
              <a:t>VMM</a:t>
            </a:r>
            <a:r>
              <a:rPr lang="en-IN" sz="1800" dirty="0"/>
              <a:t> or a hypervisor for bare-metal x86 symmetric multiprocessing (</a:t>
            </a:r>
            <a:r>
              <a:rPr lang="en-IN" sz="1800" dirty="0" err="1"/>
              <a:t>SMP</a:t>
            </a:r>
            <a:r>
              <a:rPr lang="en-IN" sz="1800" dirty="0"/>
              <a:t>) servers.</a:t>
            </a:r>
          </a:p>
          <a:p>
            <a:pPr marL="265113" indent="-176213" algn="just">
              <a:buNone/>
            </a:pPr>
            <a:r>
              <a:rPr lang="en-IN" sz="1800" dirty="0"/>
              <a:t>•It accesses hardware resources such as I/O directly and has complete resource management control.</a:t>
            </a:r>
          </a:p>
          <a:p>
            <a:pPr marL="265113" indent="-176213" algn="just">
              <a:buNone/>
            </a:pPr>
            <a:r>
              <a:rPr lang="en-IN" sz="1800" dirty="0"/>
              <a:t>•An </a:t>
            </a:r>
            <a:r>
              <a:rPr lang="en-IN" sz="1800" dirty="0" err="1"/>
              <a:t>ESX</a:t>
            </a:r>
            <a:r>
              <a:rPr lang="en-IN" sz="1800" dirty="0"/>
              <a:t>-enabled server consists of four components: a virtualization layer, a resource manager, hardware interface components, and a service console, as shown in Figure 3.9.</a:t>
            </a:r>
          </a:p>
          <a:p>
            <a:pPr marL="265113" indent="-176213" algn="just">
              <a:buNone/>
            </a:pPr>
            <a:r>
              <a:rPr lang="en-IN" sz="1800" dirty="0"/>
              <a:t>•To improve performance, the </a:t>
            </a:r>
            <a:r>
              <a:rPr lang="en-IN" sz="1800" dirty="0" err="1"/>
              <a:t>ESX</a:t>
            </a:r>
            <a:r>
              <a:rPr lang="en-IN" sz="1800" dirty="0"/>
              <a:t> server employs a para-virtualization architecture in which the </a:t>
            </a:r>
            <a:r>
              <a:rPr lang="en-IN" sz="1800" dirty="0" err="1"/>
              <a:t>VM</a:t>
            </a:r>
            <a:r>
              <a:rPr lang="en-IN" sz="1800" dirty="0"/>
              <a:t> kernel interacts directly with the hardware without involving the host OS.</a:t>
            </a:r>
          </a:p>
          <a:p>
            <a:pPr marL="265113" indent="-176213" algn="just">
              <a:buNone/>
            </a:pPr>
            <a:r>
              <a:rPr lang="en-IN" sz="1800" dirty="0"/>
              <a:t>•The </a:t>
            </a:r>
            <a:r>
              <a:rPr lang="en-IN" sz="1800" dirty="0" err="1"/>
              <a:t>VMM</a:t>
            </a:r>
            <a:r>
              <a:rPr lang="en-IN" sz="1800" dirty="0"/>
              <a:t> layer virtualizes the physical hardware resources such as CPU, memory, network and disk controllers, and human interface devices.</a:t>
            </a:r>
          </a:p>
          <a:p>
            <a:pPr marL="265113" indent="-176213" algn="just">
              <a:buNone/>
            </a:pPr>
            <a:r>
              <a:rPr lang="en-IN" sz="1800" dirty="0"/>
              <a:t>•Every </a:t>
            </a:r>
            <a:r>
              <a:rPr lang="en-IN" sz="1800" dirty="0" err="1"/>
              <a:t>VM</a:t>
            </a:r>
            <a:r>
              <a:rPr lang="en-IN" sz="1800" dirty="0"/>
              <a:t> has its own set of virtual hardware resources. The resource manager allocates CPU, memory disk, and network bandwidth and maps them to the virtual hardware resource set of each </a:t>
            </a:r>
            <a:r>
              <a:rPr lang="en-IN" sz="1800" dirty="0" err="1"/>
              <a:t>VM</a:t>
            </a:r>
            <a:r>
              <a:rPr lang="en-IN" sz="1800" dirty="0"/>
              <a:t> created.</a:t>
            </a:r>
          </a:p>
          <a:p>
            <a:pPr marL="265113" indent="-176213" algn="just">
              <a:buNone/>
            </a:pPr>
            <a:r>
              <a:rPr lang="en-IN" sz="1800" dirty="0"/>
              <a:t>•Hardware interface components are the device drivers and the VMware </a:t>
            </a:r>
            <a:r>
              <a:rPr lang="en-IN" sz="1800" dirty="0" err="1"/>
              <a:t>ESX</a:t>
            </a:r>
            <a:r>
              <a:rPr lang="en-IN" sz="1800" dirty="0"/>
              <a:t> Server File System.</a:t>
            </a:r>
          </a:p>
          <a:p>
            <a:pPr marL="265113" indent="-176213" algn="just">
              <a:buNone/>
            </a:pPr>
            <a:r>
              <a:rPr lang="en-IN" sz="1800" dirty="0"/>
              <a:t>•The service console is responsible for booting the system, initiating the execution of the </a:t>
            </a:r>
            <a:r>
              <a:rPr lang="en-IN" sz="1800" dirty="0" err="1"/>
              <a:t>VMM</a:t>
            </a:r>
            <a:r>
              <a:rPr lang="en-IN" sz="1800" dirty="0"/>
              <a:t> and resource manager, and relinquishing control to those layers. It also facilitates the process for system administrators.</a:t>
            </a:r>
          </a:p>
        </p:txBody>
      </p:sp>
    </p:spTree>
    <p:extLst>
      <p:ext uri="{BB962C8B-B14F-4D97-AF65-F5344CB8AC3E}">
        <p14:creationId xmlns:p14="http://schemas.microsoft.com/office/powerpoint/2010/main" val="404744442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solidFill>
              </a:rPr>
              <a:t>3.1.1 Levels of Virtualization Implementation</a:t>
            </a:r>
          </a:p>
        </p:txBody>
      </p:sp>
      <p:sp>
        <p:nvSpPr>
          <p:cNvPr id="3" name="Content Placeholder 2"/>
          <p:cNvSpPr>
            <a:spLocks noGrp="1"/>
          </p:cNvSpPr>
          <p:nvPr>
            <p:ph idx="1"/>
          </p:nvPr>
        </p:nvSpPr>
        <p:spPr>
          <a:xfrm>
            <a:off x="235974" y="1127380"/>
            <a:ext cx="8672052" cy="5410712"/>
          </a:xfrm>
        </p:spPr>
        <p:txBody>
          <a:bodyPr>
            <a:normAutofit fontScale="92500" lnSpcReduction="10000"/>
          </a:bodyPr>
          <a:lstStyle/>
          <a:p>
            <a:pPr marL="354013" indent="-265113" algn="just">
              <a:buNone/>
            </a:pPr>
            <a:r>
              <a:rPr lang="en-IN" sz="2400" dirty="0" smtClean="0"/>
              <a:t>•	A </a:t>
            </a:r>
            <a:r>
              <a:rPr lang="en-IN" sz="2400" dirty="0"/>
              <a:t>traditional computer runs with a host operating system specially tailored for its hardware architecture, as shown in Figure 3.1(a).</a:t>
            </a:r>
          </a:p>
          <a:p>
            <a:pPr marL="354013" indent="-265113" algn="just">
              <a:buNone/>
            </a:pPr>
            <a:r>
              <a:rPr lang="en-IN" sz="2400" dirty="0" smtClean="0"/>
              <a:t>•	After </a:t>
            </a:r>
            <a:r>
              <a:rPr lang="en-IN" sz="2400" dirty="0"/>
              <a:t>virtualization, different user applications managed by their own operating systems (guest OS) can run on the same hardware, independent of the host OS.</a:t>
            </a:r>
          </a:p>
          <a:p>
            <a:pPr marL="354013" indent="-265113" algn="just">
              <a:buNone/>
            </a:pPr>
            <a:r>
              <a:rPr lang="en-IN" sz="2400" dirty="0" smtClean="0"/>
              <a:t>•	This </a:t>
            </a:r>
            <a:r>
              <a:rPr lang="en-IN" sz="2400" dirty="0"/>
              <a:t>is often done by adding additional software, called a virtualization layer as shown in Figure 3.1(b).</a:t>
            </a:r>
          </a:p>
          <a:p>
            <a:pPr marL="354013" indent="-265113" algn="just">
              <a:buNone/>
            </a:pPr>
            <a:r>
              <a:rPr lang="en-IN" sz="2400" dirty="0" smtClean="0"/>
              <a:t>•	This </a:t>
            </a:r>
            <a:r>
              <a:rPr lang="en-IN" sz="2400" dirty="0"/>
              <a:t>virtualization layer is known as hypervisor or virtual machine monitor (</a:t>
            </a:r>
            <a:r>
              <a:rPr lang="en-IN" sz="2400" dirty="0" err="1"/>
              <a:t>VMM</a:t>
            </a:r>
            <a:r>
              <a:rPr lang="en-IN" sz="2400" dirty="0"/>
              <a:t>) [54]. The </a:t>
            </a:r>
            <a:r>
              <a:rPr lang="en-IN" sz="2400" dirty="0" err="1"/>
              <a:t>VMs</a:t>
            </a:r>
            <a:r>
              <a:rPr lang="en-IN" sz="2400" dirty="0"/>
              <a:t> are shown in the upper boxes, where applications run with their own guest OS over the virtualized CPU, memory, and I/O resources.</a:t>
            </a:r>
          </a:p>
          <a:p>
            <a:pPr marL="354013" indent="-265113" algn="just">
              <a:buNone/>
            </a:pPr>
            <a:r>
              <a:rPr lang="en-IN" sz="2400" dirty="0" smtClean="0"/>
              <a:t>•	The </a:t>
            </a:r>
            <a:r>
              <a:rPr lang="en-IN" sz="2400" dirty="0"/>
              <a:t>main function of the software layer for virtualization is to virtualize the physical hardware of a host machine into virtual resources to be used by the </a:t>
            </a:r>
            <a:r>
              <a:rPr lang="en-IN" sz="2400" dirty="0" err="1"/>
              <a:t>VMs</a:t>
            </a:r>
            <a:r>
              <a:rPr lang="en-IN" sz="2400" dirty="0"/>
              <a:t>, exclusively.</a:t>
            </a:r>
          </a:p>
          <a:p>
            <a:pPr marL="354013" indent="-265113" algn="just">
              <a:buNone/>
            </a:pPr>
            <a:r>
              <a:rPr lang="en-IN" sz="2400" dirty="0" smtClean="0"/>
              <a:t>•	This </a:t>
            </a:r>
            <a:r>
              <a:rPr lang="en-IN" sz="2400" dirty="0"/>
              <a:t>can be implemented at various operational levels, as we will discuss shortly.</a:t>
            </a:r>
          </a:p>
        </p:txBody>
      </p:sp>
    </p:spTree>
    <p:extLst>
      <p:ext uri="{BB962C8B-B14F-4D97-AF65-F5344CB8AC3E}">
        <p14:creationId xmlns:p14="http://schemas.microsoft.com/office/powerpoint/2010/main" val="37914361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Example 3.3 VMware </a:t>
            </a:r>
            <a:r>
              <a:rPr lang="en-IN" sz="2800" dirty="0" err="1"/>
              <a:t>ESX</a:t>
            </a:r>
            <a:r>
              <a:rPr lang="en-IN" sz="2800" dirty="0"/>
              <a:t> Server for Para-Virtualization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 y="951118"/>
            <a:ext cx="787717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76516"/>
      </p:ext>
    </p:extLst>
  </p:cSld>
  <p:clrMapOvr>
    <a:masterClrMapping/>
  </p:clrMapOvr>
  <p:transition>
    <p:strips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 VIRTUALIZATION OF CPU, MEMORY, AND I/O DEVICES</a:t>
            </a:r>
          </a:p>
        </p:txBody>
      </p:sp>
      <p:sp>
        <p:nvSpPr>
          <p:cNvPr id="3" name="Content Placeholder 2"/>
          <p:cNvSpPr>
            <a:spLocks noGrp="1"/>
          </p:cNvSpPr>
          <p:nvPr>
            <p:ph idx="1"/>
          </p:nvPr>
        </p:nvSpPr>
        <p:spPr>
          <a:xfrm>
            <a:off x="206477" y="581700"/>
            <a:ext cx="8804788" cy="4093539"/>
          </a:xfrm>
        </p:spPr>
        <p:txBody>
          <a:bodyPr>
            <a:noAutofit/>
          </a:bodyPr>
          <a:lstStyle/>
          <a:p>
            <a:pPr marL="265113" indent="-176213" algn="just">
              <a:buNone/>
            </a:pPr>
            <a:r>
              <a:rPr lang="en-IN" sz="2000" dirty="0"/>
              <a:t>•To support virtualization, processors such as the x86 employ a special running mode and instructions, known as hardware-assisted virtualization.</a:t>
            </a:r>
          </a:p>
          <a:p>
            <a:pPr marL="265113" indent="-176213" algn="just">
              <a:buNone/>
            </a:pPr>
            <a:r>
              <a:rPr lang="en-IN" sz="2000" dirty="0"/>
              <a:t>•In this way, the </a:t>
            </a:r>
            <a:r>
              <a:rPr lang="en-IN" sz="2000" dirty="0" err="1"/>
              <a:t>VMM</a:t>
            </a:r>
            <a:r>
              <a:rPr lang="en-IN" sz="2000" dirty="0"/>
              <a:t> and guest OS run in different modes and all sensitive instructions of the guest OS and its applications are trapped in the </a:t>
            </a:r>
            <a:r>
              <a:rPr lang="en-IN" sz="2000" dirty="0" err="1"/>
              <a:t>VMM</a:t>
            </a:r>
            <a:r>
              <a:rPr lang="en-IN" sz="2000" dirty="0"/>
              <a:t>.</a:t>
            </a:r>
          </a:p>
          <a:p>
            <a:pPr marL="265113" indent="-176213" algn="just">
              <a:buNone/>
            </a:pPr>
            <a:r>
              <a:rPr lang="en-IN" sz="2000" dirty="0"/>
              <a:t>•To save processor states, mode switching is completed by hardware. For the x86 architecture, Intel and AMD have proprietary technologies for hardware-assisted virtualization.</a:t>
            </a:r>
          </a:p>
        </p:txBody>
      </p:sp>
    </p:spTree>
    <p:extLst>
      <p:ext uri="{BB962C8B-B14F-4D97-AF65-F5344CB8AC3E}">
        <p14:creationId xmlns:p14="http://schemas.microsoft.com/office/powerpoint/2010/main" val="415457185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3.3.1 Hardware Support for Virtualization</a:t>
            </a:r>
          </a:p>
        </p:txBody>
      </p:sp>
      <p:sp>
        <p:nvSpPr>
          <p:cNvPr id="3" name="Content Placeholder 2"/>
          <p:cNvSpPr>
            <a:spLocks noGrp="1"/>
          </p:cNvSpPr>
          <p:nvPr>
            <p:ph idx="1"/>
          </p:nvPr>
        </p:nvSpPr>
        <p:spPr>
          <a:xfrm>
            <a:off x="206477" y="581700"/>
            <a:ext cx="8804788" cy="5981332"/>
          </a:xfrm>
        </p:spPr>
        <p:txBody>
          <a:bodyPr>
            <a:noAutofit/>
          </a:bodyPr>
          <a:lstStyle/>
          <a:p>
            <a:pPr marL="265113" indent="-176213" algn="just">
              <a:buNone/>
            </a:pPr>
            <a:r>
              <a:rPr lang="en-IN" sz="1600" dirty="0"/>
              <a:t>•Modern operating systems and processors permit multiple processes to run simultaneously. If there is no protection mechanism in a processor, all instructions from different processes will access the hardware directly and cause a system crash.</a:t>
            </a:r>
          </a:p>
          <a:p>
            <a:pPr marL="265113" indent="-176213" algn="just">
              <a:buNone/>
            </a:pPr>
            <a:r>
              <a:rPr lang="en-IN" sz="1600" dirty="0"/>
              <a:t>•Therefore, all processors have at least two modes, user mode and supervisor mode, to ensure controlled access of critical hardware.</a:t>
            </a:r>
          </a:p>
          <a:p>
            <a:pPr marL="265113" indent="-176213" algn="just">
              <a:buNone/>
            </a:pPr>
            <a:r>
              <a:rPr lang="en-IN" sz="1600" dirty="0"/>
              <a:t>•Instructions running in supervisor mode are called privileged instructions. Other instructions are unprivileged instructions.</a:t>
            </a:r>
          </a:p>
          <a:p>
            <a:pPr marL="265113" indent="-176213" algn="just">
              <a:buNone/>
            </a:pPr>
            <a:r>
              <a:rPr lang="en-IN" sz="1600" dirty="0"/>
              <a:t>•In a virtualized environment, it is more difficult to make OSes and applications run correctly because there are more layers in the machine stack. Example 3.4 discusses Intel’s hardware support approach.</a:t>
            </a:r>
          </a:p>
          <a:p>
            <a:pPr marL="265113" indent="-176213" algn="just">
              <a:buNone/>
            </a:pPr>
            <a:r>
              <a:rPr lang="en-IN" sz="1600" dirty="0" smtClean="0"/>
              <a:t>•</a:t>
            </a:r>
            <a:r>
              <a:rPr lang="en-IN" sz="1600" dirty="0"/>
              <a:t>The </a:t>
            </a:r>
            <a:r>
              <a:rPr lang="en-IN" sz="1600" dirty="0" err="1"/>
              <a:t>Vmware</a:t>
            </a:r>
            <a:r>
              <a:rPr lang="en-IN" sz="1600" dirty="0"/>
              <a:t> Workstation is a </a:t>
            </a:r>
            <a:r>
              <a:rPr lang="en-IN" sz="1600" dirty="0" err="1"/>
              <a:t>VM</a:t>
            </a:r>
            <a:r>
              <a:rPr lang="en-IN" sz="1600" dirty="0"/>
              <a:t> software suite for x86 and x86-64 computers. This software suite allows users to set up multiple x86 and x86-64 virtual computers and to use one or more of these </a:t>
            </a:r>
            <a:r>
              <a:rPr lang="en-IN" sz="1600" dirty="0" err="1"/>
              <a:t>VMs</a:t>
            </a:r>
            <a:r>
              <a:rPr lang="en-IN" sz="1600" dirty="0"/>
              <a:t> simultaneously with the host operating system. The VMware Workstation assumes the host-based virtualization.</a:t>
            </a:r>
          </a:p>
          <a:p>
            <a:pPr marL="265113" indent="-176213" algn="just">
              <a:buNone/>
            </a:pPr>
            <a:r>
              <a:rPr lang="en-IN" sz="1600" dirty="0"/>
              <a:t>•Xen is a hypervisor for use in IA-32, x86-64, Itanium, and PowerPC 970 hosts. Actually, Xen modifies Linux as the lowest and most privileged layer, or a hypervisor. One or more guest OS can run on top of the hypervisor.</a:t>
            </a:r>
          </a:p>
          <a:p>
            <a:pPr marL="265113" indent="-176213" algn="just">
              <a:buNone/>
            </a:pPr>
            <a:r>
              <a:rPr lang="en-IN" sz="1600" dirty="0"/>
              <a:t>•</a:t>
            </a:r>
            <a:r>
              <a:rPr lang="en-IN" sz="1600" dirty="0" err="1"/>
              <a:t>KVM</a:t>
            </a:r>
            <a:r>
              <a:rPr lang="en-IN" sz="1600" dirty="0"/>
              <a:t> (Kernel-based Virtual Machine) is a Linux kernel virtualization infrastructure. </a:t>
            </a:r>
            <a:r>
              <a:rPr lang="en-IN" sz="1600" dirty="0" err="1"/>
              <a:t>KVM</a:t>
            </a:r>
            <a:r>
              <a:rPr lang="en-IN" sz="1600" dirty="0"/>
              <a:t> can support hardware-assisted virtualization and para-virtualization by using the Intel VT-x or AMD-v and </a:t>
            </a:r>
            <a:r>
              <a:rPr lang="en-IN" sz="1600" dirty="0" err="1"/>
              <a:t>VirtIO</a:t>
            </a:r>
            <a:r>
              <a:rPr lang="en-IN" sz="1600" dirty="0"/>
              <a:t> framework, respectively.</a:t>
            </a:r>
          </a:p>
          <a:p>
            <a:pPr marL="265113" indent="-176213" algn="just">
              <a:buNone/>
            </a:pPr>
            <a:r>
              <a:rPr lang="en-IN" sz="1600" dirty="0"/>
              <a:t>•The </a:t>
            </a:r>
            <a:r>
              <a:rPr lang="en-IN" sz="1600" dirty="0" err="1"/>
              <a:t>VirtIO</a:t>
            </a:r>
            <a:r>
              <a:rPr lang="en-IN" sz="1600" dirty="0"/>
              <a:t> framework includes a para-virtual Ethernet card, a disk I/O controller, a balloon device for adjusting guest memory usage, and a VGA graphics interface using VMware drivers.</a:t>
            </a:r>
          </a:p>
        </p:txBody>
      </p:sp>
    </p:spTree>
    <p:extLst>
      <p:ext uri="{BB962C8B-B14F-4D97-AF65-F5344CB8AC3E}">
        <p14:creationId xmlns:p14="http://schemas.microsoft.com/office/powerpoint/2010/main" val="343086247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3.3.1 Hardware Support for Virtualization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6786" y="703621"/>
            <a:ext cx="5808018" cy="2860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60438" y="3564608"/>
            <a:ext cx="8391832" cy="2308324"/>
          </a:xfrm>
          <a:prstGeom prst="rect">
            <a:avLst/>
          </a:prstGeom>
        </p:spPr>
        <p:txBody>
          <a:bodyPr wrap="square">
            <a:spAutoFit/>
          </a:bodyPr>
          <a:lstStyle/>
          <a:p>
            <a:pPr marL="285750" indent="-285750" algn="just">
              <a:buFont typeface="Arial" panose="020B0604020202020204" pitchFamily="34" charset="0"/>
              <a:buChar char="•"/>
            </a:pPr>
            <a:r>
              <a:rPr lang="en-IN" sz="1800" b="0" dirty="0"/>
              <a:t>For processor virtualization</a:t>
            </a:r>
            <a:r>
              <a:rPr lang="en-IN" sz="1800" b="0" dirty="0" smtClean="0"/>
              <a:t>, Intel </a:t>
            </a:r>
            <a:r>
              <a:rPr lang="en-IN" sz="1800" b="0" dirty="0"/>
              <a:t>offers the VT-x or VT-</a:t>
            </a:r>
            <a:r>
              <a:rPr lang="en-IN" sz="1800" b="0" dirty="0" err="1"/>
              <a:t>i</a:t>
            </a:r>
            <a:r>
              <a:rPr lang="en-IN" sz="1800" b="0" dirty="0"/>
              <a:t> technique. VT-x adds a privileged mode (</a:t>
            </a:r>
            <a:r>
              <a:rPr lang="en-IN" sz="1800" b="0" dirty="0" err="1"/>
              <a:t>VMX</a:t>
            </a:r>
            <a:r>
              <a:rPr lang="en-IN" sz="1800" b="0" dirty="0"/>
              <a:t> Root Mode) and </a:t>
            </a:r>
            <a:r>
              <a:rPr lang="en-IN" sz="1800" b="0" dirty="0" smtClean="0"/>
              <a:t>some instructions </a:t>
            </a:r>
            <a:r>
              <a:rPr lang="en-IN" sz="1800" b="0" dirty="0"/>
              <a:t>to processors. This </a:t>
            </a:r>
            <a:r>
              <a:rPr lang="en-IN" sz="1800" b="0" dirty="0" smtClean="0"/>
              <a:t> </a:t>
            </a:r>
            <a:r>
              <a:rPr lang="en-IN" sz="1800" b="0" dirty="0" err="1" smtClean="0"/>
              <a:t>nhancement</a:t>
            </a:r>
            <a:r>
              <a:rPr lang="en-IN" sz="1800" b="0" dirty="0" smtClean="0"/>
              <a:t> </a:t>
            </a:r>
            <a:r>
              <a:rPr lang="en-IN" sz="1800" b="0" dirty="0"/>
              <a:t>traps all sensitive instructions in the </a:t>
            </a:r>
            <a:r>
              <a:rPr lang="en-IN" sz="1800" b="0" dirty="0" err="1"/>
              <a:t>VMM</a:t>
            </a:r>
            <a:r>
              <a:rPr lang="en-IN" sz="1800" b="0" dirty="0"/>
              <a:t> automatically</a:t>
            </a:r>
            <a:r>
              <a:rPr lang="en-IN" sz="1800" b="0" dirty="0" smtClean="0"/>
              <a:t>.</a:t>
            </a:r>
          </a:p>
          <a:p>
            <a:pPr marL="285750" indent="-285750" algn="just">
              <a:buFont typeface="Arial" panose="020B0604020202020204" pitchFamily="34" charset="0"/>
              <a:buChar char="•"/>
            </a:pPr>
            <a:endParaRPr lang="en-IN" sz="1800" b="0" dirty="0"/>
          </a:p>
          <a:p>
            <a:pPr marL="285750" indent="-285750" algn="just">
              <a:buFont typeface="Arial" panose="020B0604020202020204" pitchFamily="34" charset="0"/>
              <a:buChar char="•"/>
            </a:pPr>
            <a:r>
              <a:rPr lang="en-IN" sz="1800" b="0" dirty="0"/>
              <a:t>For memory virtualization, Intel offers the </a:t>
            </a:r>
            <a:r>
              <a:rPr lang="en-IN" sz="1800" b="0" dirty="0" err="1"/>
              <a:t>EPT</a:t>
            </a:r>
            <a:r>
              <a:rPr lang="en-IN" sz="1800" b="0" dirty="0"/>
              <a:t>, which translates the </a:t>
            </a:r>
            <a:r>
              <a:rPr lang="en-IN" sz="1800" b="0" dirty="0" smtClean="0"/>
              <a:t>virtual address </a:t>
            </a:r>
            <a:r>
              <a:rPr lang="en-IN" sz="1800" b="0" dirty="0"/>
              <a:t>to the </a:t>
            </a:r>
            <a:r>
              <a:rPr lang="en-IN" sz="1800" b="0" dirty="0" smtClean="0"/>
              <a:t>machine’s physical </a:t>
            </a:r>
            <a:r>
              <a:rPr lang="en-IN" sz="1800" b="0" dirty="0"/>
              <a:t>addresses to improve performance</a:t>
            </a:r>
            <a:r>
              <a:rPr lang="en-IN" sz="1800" b="0" dirty="0" smtClean="0"/>
              <a:t>.</a:t>
            </a:r>
          </a:p>
          <a:p>
            <a:pPr marL="285750" indent="-285750" algn="just">
              <a:buFont typeface="Arial" panose="020B0604020202020204" pitchFamily="34" charset="0"/>
              <a:buChar char="•"/>
            </a:pPr>
            <a:endParaRPr lang="en-IN" sz="1800" b="0" dirty="0" smtClean="0"/>
          </a:p>
          <a:p>
            <a:pPr marL="285750" indent="-285750" algn="just">
              <a:buFont typeface="Arial" panose="020B0604020202020204" pitchFamily="34" charset="0"/>
              <a:buChar char="•"/>
            </a:pPr>
            <a:r>
              <a:rPr lang="en-IN" sz="1800" b="0" dirty="0" smtClean="0"/>
              <a:t>For </a:t>
            </a:r>
            <a:r>
              <a:rPr lang="en-IN" sz="1800" b="0" dirty="0"/>
              <a:t>I/O virtualization, Intel implements VT-d and VT-c </a:t>
            </a:r>
            <a:r>
              <a:rPr lang="en-IN" sz="1800" b="0" dirty="0" smtClean="0"/>
              <a:t>to support </a:t>
            </a:r>
            <a:r>
              <a:rPr lang="en-IN" sz="1800" b="0" dirty="0"/>
              <a:t>this.</a:t>
            </a:r>
            <a:endParaRPr lang="en-IN" sz="1800" dirty="0"/>
          </a:p>
        </p:txBody>
      </p:sp>
    </p:spTree>
    <p:extLst>
      <p:ext uri="{BB962C8B-B14F-4D97-AF65-F5344CB8AC3E}">
        <p14:creationId xmlns:p14="http://schemas.microsoft.com/office/powerpoint/2010/main" val="4009686835"/>
      </p:ext>
    </p:extLst>
  </p:cSld>
  <p:clrMapOvr>
    <a:masterClrMapping/>
  </p:clrMapOvr>
  <p:transition>
    <p:strips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3.3.2 CPU Virtualization</a:t>
            </a:r>
          </a:p>
        </p:txBody>
      </p:sp>
      <p:sp>
        <p:nvSpPr>
          <p:cNvPr id="3" name="Content Placeholder 2"/>
          <p:cNvSpPr>
            <a:spLocks noGrp="1"/>
          </p:cNvSpPr>
          <p:nvPr>
            <p:ph idx="1"/>
          </p:nvPr>
        </p:nvSpPr>
        <p:spPr>
          <a:xfrm>
            <a:off x="206477" y="581700"/>
            <a:ext cx="8804788" cy="5892842"/>
          </a:xfrm>
        </p:spPr>
        <p:txBody>
          <a:bodyPr>
            <a:noAutofit/>
          </a:bodyPr>
          <a:lstStyle/>
          <a:p>
            <a:pPr marL="265113" indent="-176213" algn="just">
              <a:buNone/>
            </a:pPr>
            <a:r>
              <a:rPr lang="en-IN" sz="2000" dirty="0"/>
              <a:t>•A </a:t>
            </a:r>
            <a:r>
              <a:rPr lang="en-IN" sz="2000" dirty="0" err="1"/>
              <a:t>VM</a:t>
            </a:r>
            <a:r>
              <a:rPr lang="en-IN" sz="2000" dirty="0"/>
              <a:t> is a duplicate of an existing computer system in which a majority of the </a:t>
            </a:r>
            <a:r>
              <a:rPr lang="en-IN" sz="2000" dirty="0" err="1"/>
              <a:t>VM</a:t>
            </a:r>
            <a:r>
              <a:rPr lang="en-IN" sz="2000" dirty="0"/>
              <a:t> instructions are executed on the host processor in native mode.</a:t>
            </a:r>
          </a:p>
          <a:p>
            <a:pPr marL="265113" indent="-176213" algn="just">
              <a:buNone/>
            </a:pPr>
            <a:r>
              <a:rPr lang="en-IN" sz="2000" dirty="0"/>
              <a:t>•Thus, unprivileged instructions of </a:t>
            </a:r>
            <a:r>
              <a:rPr lang="en-IN" sz="2000" dirty="0" err="1"/>
              <a:t>VMs</a:t>
            </a:r>
            <a:r>
              <a:rPr lang="en-IN" sz="2000" dirty="0"/>
              <a:t> run directly on the host machine for higher efficiency. Other critical instructions should be handled carefully for correctness and stability.</a:t>
            </a:r>
          </a:p>
          <a:p>
            <a:pPr marL="265113" indent="-176213" algn="just">
              <a:buNone/>
            </a:pPr>
            <a:r>
              <a:rPr lang="en-IN" sz="2000" dirty="0"/>
              <a:t>•The critical instructions are divided into three categories: </a:t>
            </a:r>
            <a:endParaRPr lang="en-IN" sz="2000" dirty="0" smtClean="0"/>
          </a:p>
          <a:p>
            <a:pPr marL="265113" indent="-176213" algn="just">
              <a:buNone/>
            </a:pPr>
            <a:r>
              <a:rPr lang="en-IN" sz="2000" dirty="0" smtClean="0"/>
              <a:t>1</a:t>
            </a:r>
            <a:r>
              <a:rPr lang="en-IN" sz="2000" dirty="0"/>
              <a:t>) privileged instructions, 2) control-sensitive instructions, and 3) </a:t>
            </a:r>
            <a:r>
              <a:rPr lang="en-IN" sz="2000" dirty="0" err="1"/>
              <a:t>behavior</a:t>
            </a:r>
            <a:r>
              <a:rPr lang="en-IN" sz="2000" dirty="0"/>
              <a:t>-sensitive instructions.</a:t>
            </a:r>
          </a:p>
          <a:p>
            <a:pPr marL="265113" indent="-176213" algn="just">
              <a:buNone/>
            </a:pPr>
            <a:r>
              <a:rPr lang="en-IN" sz="2000" dirty="0"/>
              <a:t>•Privileged instructions execute in a privileged mode and will be trapped if executed outside this mode.</a:t>
            </a:r>
          </a:p>
          <a:p>
            <a:pPr marL="265113" indent="-176213" algn="just">
              <a:buNone/>
            </a:pPr>
            <a:r>
              <a:rPr lang="en-IN" sz="2000" dirty="0"/>
              <a:t>•Control-sensitive instructions attempt to change the configuration of resources used.</a:t>
            </a:r>
          </a:p>
          <a:p>
            <a:pPr marL="265113" indent="-176213" algn="just">
              <a:buNone/>
            </a:pPr>
            <a:r>
              <a:rPr lang="en-IN" sz="2000" dirty="0"/>
              <a:t>•</a:t>
            </a:r>
            <a:r>
              <a:rPr lang="en-IN" sz="2000" dirty="0" err="1"/>
              <a:t>Behavior</a:t>
            </a:r>
            <a:r>
              <a:rPr lang="en-IN" sz="2000" dirty="0"/>
              <a:t>-sensitive instructions have different </a:t>
            </a:r>
            <a:r>
              <a:rPr lang="en-IN" sz="2000" dirty="0" err="1"/>
              <a:t>behaviors</a:t>
            </a:r>
            <a:r>
              <a:rPr lang="en-IN" sz="2000" dirty="0"/>
              <a:t> depending on the configuration of resources, including the load and store operations over the virtual memory.</a:t>
            </a:r>
          </a:p>
        </p:txBody>
      </p:sp>
    </p:spTree>
    <p:extLst>
      <p:ext uri="{BB962C8B-B14F-4D97-AF65-F5344CB8AC3E}">
        <p14:creationId xmlns:p14="http://schemas.microsoft.com/office/powerpoint/2010/main" val="389971295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3.3.2 CPU Virtualization</a:t>
            </a:r>
          </a:p>
        </p:txBody>
      </p:sp>
      <p:sp>
        <p:nvSpPr>
          <p:cNvPr id="3" name="Content Placeholder 2"/>
          <p:cNvSpPr>
            <a:spLocks noGrp="1"/>
          </p:cNvSpPr>
          <p:nvPr>
            <p:ph idx="1"/>
          </p:nvPr>
        </p:nvSpPr>
        <p:spPr>
          <a:xfrm>
            <a:off x="206477" y="581700"/>
            <a:ext cx="8804788" cy="5465139"/>
          </a:xfrm>
        </p:spPr>
        <p:txBody>
          <a:bodyPr>
            <a:noAutofit/>
          </a:bodyPr>
          <a:lstStyle/>
          <a:p>
            <a:pPr marL="265113" indent="-176213" algn="just">
              <a:buNone/>
            </a:pPr>
            <a:r>
              <a:rPr lang="en-IN" sz="1900" dirty="0"/>
              <a:t>•A CPU architecture is </a:t>
            </a:r>
            <a:r>
              <a:rPr lang="en-IN" sz="1900" dirty="0" err="1"/>
              <a:t>virtualizable</a:t>
            </a:r>
            <a:r>
              <a:rPr lang="en-IN" sz="1900" dirty="0"/>
              <a:t> if it supports the ability to run the </a:t>
            </a:r>
            <a:r>
              <a:rPr lang="en-IN" sz="1900" dirty="0" err="1"/>
              <a:t>VM’s</a:t>
            </a:r>
            <a:r>
              <a:rPr lang="en-IN" sz="1900" dirty="0"/>
              <a:t> privileged and unprivileged instructions in the CPU’s user mode while the </a:t>
            </a:r>
            <a:r>
              <a:rPr lang="en-IN" sz="1900" dirty="0" err="1"/>
              <a:t>VMM</a:t>
            </a:r>
            <a:r>
              <a:rPr lang="en-IN" sz="1900" dirty="0"/>
              <a:t> runs in supervisor mode.</a:t>
            </a:r>
          </a:p>
          <a:p>
            <a:pPr marL="265113" indent="-176213" algn="just">
              <a:buNone/>
            </a:pPr>
            <a:r>
              <a:rPr lang="en-IN" sz="1900" dirty="0"/>
              <a:t>•When the privileged instructions including control- and </a:t>
            </a:r>
            <a:r>
              <a:rPr lang="en-IN" sz="1900" dirty="0" err="1"/>
              <a:t>behavior</a:t>
            </a:r>
            <a:r>
              <a:rPr lang="en-IN" sz="1900" dirty="0"/>
              <a:t>-sensitive instructions of a </a:t>
            </a:r>
            <a:r>
              <a:rPr lang="en-IN" sz="1900" dirty="0" err="1"/>
              <a:t>VM</a:t>
            </a:r>
            <a:r>
              <a:rPr lang="en-IN" sz="1900" dirty="0"/>
              <a:t> are executed, they are trapped in the </a:t>
            </a:r>
            <a:r>
              <a:rPr lang="en-IN" sz="1900" dirty="0" err="1"/>
              <a:t>VMM</a:t>
            </a:r>
            <a:r>
              <a:rPr lang="en-IN" sz="1900" dirty="0"/>
              <a:t>. In this case, the </a:t>
            </a:r>
            <a:r>
              <a:rPr lang="en-IN" sz="1900" dirty="0" err="1"/>
              <a:t>VMM</a:t>
            </a:r>
            <a:r>
              <a:rPr lang="en-IN" sz="1900" dirty="0"/>
              <a:t> acts as a unified mediator for hardware access from different </a:t>
            </a:r>
            <a:r>
              <a:rPr lang="en-IN" sz="1900" dirty="0" err="1"/>
              <a:t>VMs</a:t>
            </a:r>
            <a:r>
              <a:rPr lang="en-IN" sz="1900" dirty="0"/>
              <a:t> to guarantee the correctness and stability of the whole system.</a:t>
            </a:r>
          </a:p>
          <a:p>
            <a:pPr marL="265113" indent="-176213" algn="just">
              <a:buNone/>
            </a:pPr>
            <a:r>
              <a:rPr lang="en-IN" sz="1900" dirty="0"/>
              <a:t>•However, not all CPU architectures are </a:t>
            </a:r>
            <a:r>
              <a:rPr lang="en-IN" sz="1900" dirty="0" err="1"/>
              <a:t>virtualizable</a:t>
            </a:r>
            <a:r>
              <a:rPr lang="en-IN" sz="1900" dirty="0"/>
              <a:t>. RISC CPU architectures can be naturally virtualized because all control- and </a:t>
            </a:r>
            <a:r>
              <a:rPr lang="en-IN" sz="1900" dirty="0" err="1"/>
              <a:t>behavior</a:t>
            </a:r>
            <a:r>
              <a:rPr lang="en-IN" sz="1900" dirty="0"/>
              <a:t>-sensitive instructions are privileged instructions.</a:t>
            </a:r>
          </a:p>
          <a:p>
            <a:pPr marL="265113" indent="-176213" algn="just">
              <a:buNone/>
            </a:pPr>
            <a:r>
              <a:rPr lang="en-IN" sz="1900" dirty="0"/>
              <a:t>•</a:t>
            </a:r>
            <a:r>
              <a:rPr lang="en-IN" sz="1900" b="1" dirty="0"/>
              <a:t>On the contrary, x86 CPU architectures are not primarily designed </a:t>
            </a:r>
            <a:r>
              <a:rPr lang="en-IN" sz="1900" dirty="0"/>
              <a:t>to support virtualization. This is because about 10 sensitive instructions, such as </a:t>
            </a:r>
            <a:r>
              <a:rPr lang="en-IN" sz="1900" dirty="0" err="1"/>
              <a:t>SGDT</a:t>
            </a:r>
            <a:r>
              <a:rPr lang="en-IN" sz="1900" dirty="0"/>
              <a:t> (Store Global Descriptor Table Register) and </a:t>
            </a:r>
            <a:r>
              <a:rPr lang="en-IN" sz="1900" dirty="0" err="1"/>
              <a:t>SMSW</a:t>
            </a:r>
            <a:r>
              <a:rPr lang="en-IN" sz="1900" dirty="0"/>
              <a:t> (Store Machine Status Word), are not privileged instructions. When these instructions execute in virtualization, they cannot be trapped in the </a:t>
            </a:r>
            <a:r>
              <a:rPr lang="en-IN" sz="1900" dirty="0" err="1"/>
              <a:t>VMM</a:t>
            </a:r>
            <a:r>
              <a:rPr lang="en-IN" sz="1900" dirty="0"/>
              <a:t>.</a:t>
            </a:r>
          </a:p>
        </p:txBody>
      </p:sp>
    </p:spTree>
    <p:extLst>
      <p:ext uri="{BB962C8B-B14F-4D97-AF65-F5344CB8AC3E}">
        <p14:creationId xmlns:p14="http://schemas.microsoft.com/office/powerpoint/2010/main" val="235272302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3.3.2 CPU Virtualization</a:t>
            </a:r>
          </a:p>
        </p:txBody>
      </p:sp>
      <p:sp>
        <p:nvSpPr>
          <p:cNvPr id="3" name="Content Placeholder 2"/>
          <p:cNvSpPr>
            <a:spLocks noGrp="1"/>
          </p:cNvSpPr>
          <p:nvPr>
            <p:ph idx="1"/>
          </p:nvPr>
        </p:nvSpPr>
        <p:spPr>
          <a:xfrm>
            <a:off x="206477" y="581700"/>
            <a:ext cx="8804788" cy="5922339"/>
          </a:xfrm>
        </p:spPr>
        <p:txBody>
          <a:bodyPr>
            <a:noAutofit/>
          </a:bodyPr>
          <a:lstStyle/>
          <a:p>
            <a:pPr marL="265113" indent="-176213" algn="just">
              <a:buNone/>
            </a:pPr>
            <a:r>
              <a:rPr lang="en-IN" sz="1900" dirty="0"/>
              <a:t>•On a native UNIX-like system, a system call triggers the 80h interrupt and passes control to the OS kernel. The interrupt handler in the kernel is then invoked to process the system call.</a:t>
            </a:r>
          </a:p>
          <a:p>
            <a:pPr marL="265113" indent="-176213" algn="just">
              <a:buNone/>
            </a:pPr>
            <a:r>
              <a:rPr lang="en-IN" sz="1900" dirty="0"/>
              <a:t>•On a para-virtualization system such as Xen, a system call in the guest OS first triggers the 80h interrupt normally. Almost at the same time, the 82h interrupt in the hypervisor is triggered. Incidentally, control is passed on to the hypervisor as well.</a:t>
            </a:r>
          </a:p>
          <a:p>
            <a:pPr marL="265113" indent="-176213" algn="just">
              <a:buNone/>
            </a:pPr>
            <a:r>
              <a:rPr lang="en-IN" sz="1900" dirty="0"/>
              <a:t>•When the hypervisor completes its task for the guest OS system call, it passes control back to the guest OS kernel.</a:t>
            </a:r>
          </a:p>
          <a:p>
            <a:pPr marL="265113" indent="-176213" algn="just">
              <a:buNone/>
            </a:pPr>
            <a:r>
              <a:rPr lang="en-IN" sz="1900" dirty="0"/>
              <a:t>•Certainly, the guest OS kernel may also invoke the </a:t>
            </a:r>
            <a:r>
              <a:rPr lang="en-IN" sz="1900" dirty="0" err="1"/>
              <a:t>hypercall</a:t>
            </a:r>
            <a:r>
              <a:rPr lang="en-IN" sz="1900" dirty="0"/>
              <a:t> while it’s running.</a:t>
            </a:r>
          </a:p>
          <a:p>
            <a:pPr marL="265113" indent="-176213" algn="just">
              <a:buNone/>
            </a:pPr>
            <a:r>
              <a:rPr lang="en-IN" sz="1900" dirty="0"/>
              <a:t>•Although para-virtualization of a CPU lets unmodified applications run in the </a:t>
            </a:r>
            <a:r>
              <a:rPr lang="en-IN" sz="1900" dirty="0" err="1"/>
              <a:t>VM</a:t>
            </a:r>
            <a:r>
              <a:rPr lang="en-IN" sz="1900" dirty="0"/>
              <a:t>, it causes a small performance penalty.</a:t>
            </a:r>
          </a:p>
        </p:txBody>
      </p:sp>
    </p:spTree>
    <p:extLst>
      <p:ext uri="{BB962C8B-B14F-4D97-AF65-F5344CB8AC3E}">
        <p14:creationId xmlns:p14="http://schemas.microsoft.com/office/powerpoint/2010/main" val="352152151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3.3.2.1 Hardware-Assisted CPU Virtualization</a:t>
            </a:r>
          </a:p>
        </p:txBody>
      </p:sp>
      <p:sp>
        <p:nvSpPr>
          <p:cNvPr id="3" name="Content Placeholder 2"/>
          <p:cNvSpPr>
            <a:spLocks noGrp="1"/>
          </p:cNvSpPr>
          <p:nvPr>
            <p:ph idx="1"/>
          </p:nvPr>
        </p:nvSpPr>
        <p:spPr>
          <a:xfrm>
            <a:off x="206477" y="581700"/>
            <a:ext cx="8804788" cy="6276300"/>
          </a:xfrm>
        </p:spPr>
        <p:txBody>
          <a:bodyPr>
            <a:noAutofit/>
          </a:bodyPr>
          <a:lstStyle/>
          <a:p>
            <a:pPr marL="265113" indent="-176213" algn="just">
              <a:buNone/>
            </a:pPr>
            <a:r>
              <a:rPr lang="en-IN" sz="2000" dirty="0"/>
              <a:t>•This technique attempts to simplify virtualization because full or para-virtualization is complicated.</a:t>
            </a:r>
          </a:p>
          <a:p>
            <a:pPr marL="265113" indent="-176213" algn="just">
              <a:buNone/>
            </a:pPr>
            <a:r>
              <a:rPr lang="en-IN" sz="2000" dirty="0"/>
              <a:t>•Intel and AMD add an additional mode called privilege mode level (some people call it Ring-1) to x86 processors.</a:t>
            </a:r>
          </a:p>
          <a:p>
            <a:pPr marL="265113" indent="-176213" algn="just">
              <a:buNone/>
            </a:pPr>
            <a:r>
              <a:rPr lang="en-IN" sz="2000" dirty="0"/>
              <a:t>•Therefore, operating systems can still run at Ring 0 and the hypervisor can run at Ring -1.</a:t>
            </a:r>
          </a:p>
          <a:p>
            <a:pPr marL="265113" indent="-176213" algn="just">
              <a:buNone/>
            </a:pPr>
            <a:r>
              <a:rPr lang="en-IN" sz="2000" dirty="0"/>
              <a:t>•All the privileged and sensitive instructions are trapped in the hypervisor automatically.</a:t>
            </a:r>
          </a:p>
          <a:p>
            <a:pPr marL="265113" indent="-176213" algn="just">
              <a:buNone/>
            </a:pPr>
            <a:r>
              <a:rPr lang="en-IN" sz="2000" dirty="0"/>
              <a:t>•This technique removes the difficulty of implementing binary translation of full virtualization.</a:t>
            </a:r>
          </a:p>
          <a:p>
            <a:pPr marL="265113" indent="-176213" algn="just">
              <a:buNone/>
            </a:pPr>
            <a:r>
              <a:rPr lang="en-IN" sz="2000" dirty="0"/>
              <a:t>•It also lets the operating system run in </a:t>
            </a:r>
            <a:r>
              <a:rPr lang="en-IN" sz="2000" dirty="0" err="1"/>
              <a:t>VMs</a:t>
            </a:r>
            <a:r>
              <a:rPr lang="en-IN" sz="2000" dirty="0"/>
              <a:t> without modification.</a:t>
            </a:r>
          </a:p>
          <a:p>
            <a:pPr marL="265113" indent="-176213" algn="just">
              <a:buNone/>
            </a:pPr>
            <a:endParaRPr lang="en-IN" sz="2000" dirty="0"/>
          </a:p>
        </p:txBody>
      </p:sp>
    </p:spTree>
    <p:extLst>
      <p:ext uri="{BB962C8B-B14F-4D97-AF65-F5344CB8AC3E}">
        <p14:creationId xmlns:p14="http://schemas.microsoft.com/office/powerpoint/2010/main" val="342661697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3.3.2.1 Hardware-Assisted CPU Virtualization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593" y="886133"/>
            <a:ext cx="7491546" cy="3921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727792"/>
      </p:ext>
    </p:extLst>
  </p:cSld>
  <p:clrMapOvr>
    <a:masterClrMapping/>
  </p:clrMapOvr>
  <p:transition>
    <p:strips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3.3.3 Memory Virtualization</a:t>
            </a:r>
          </a:p>
        </p:txBody>
      </p:sp>
      <p:sp>
        <p:nvSpPr>
          <p:cNvPr id="3" name="Content Placeholder 2"/>
          <p:cNvSpPr>
            <a:spLocks noGrp="1"/>
          </p:cNvSpPr>
          <p:nvPr>
            <p:ph idx="1"/>
          </p:nvPr>
        </p:nvSpPr>
        <p:spPr>
          <a:xfrm>
            <a:off x="206477" y="581700"/>
            <a:ext cx="8804788" cy="6276300"/>
          </a:xfrm>
        </p:spPr>
        <p:txBody>
          <a:bodyPr>
            <a:noAutofit/>
          </a:bodyPr>
          <a:lstStyle/>
          <a:p>
            <a:pPr marL="265113" indent="-176213" algn="just">
              <a:buNone/>
            </a:pPr>
            <a:r>
              <a:rPr lang="en-IN" sz="1800" dirty="0"/>
              <a:t>•Virtual memory virtualization is similar to the virtual memory support provided by modern operating systems.</a:t>
            </a:r>
          </a:p>
          <a:p>
            <a:pPr marL="265113" indent="-176213" algn="just">
              <a:buNone/>
            </a:pPr>
            <a:r>
              <a:rPr lang="en-IN" sz="1800" dirty="0"/>
              <a:t>•In a traditional execution environment, the operating system maintains mappings of virtual memory to machine memory using page tables, which is a one-stage mapping from virtual memory to machine memory.</a:t>
            </a:r>
          </a:p>
          <a:p>
            <a:pPr marL="265113" indent="-176213" algn="just">
              <a:buNone/>
            </a:pPr>
            <a:r>
              <a:rPr lang="en-IN" sz="1800" dirty="0"/>
              <a:t>•All modern x86 CPUs include a memory management unit (</a:t>
            </a:r>
            <a:r>
              <a:rPr lang="en-IN" sz="1800" dirty="0" err="1"/>
              <a:t>MMU</a:t>
            </a:r>
            <a:r>
              <a:rPr lang="en-IN" sz="1800" dirty="0"/>
              <a:t>) and a translation lookaside buffer (</a:t>
            </a:r>
            <a:r>
              <a:rPr lang="en-IN" sz="1800" dirty="0" err="1"/>
              <a:t>TLB</a:t>
            </a:r>
            <a:r>
              <a:rPr lang="en-IN" sz="1800" dirty="0"/>
              <a:t>) to optimize virtual memory performance.</a:t>
            </a:r>
          </a:p>
          <a:p>
            <a:pPr marL="265113" indent="-176213" algn="just">
              <a:buNone/>
            </a:pPr>
            <a:r>
              <a:rPr lang="en-IN" sz="1800" dirty="0"/>
              <a:t>•However, in a virtual execution environment, virtual memory virtualization involves sharing the physical system memory in RAM and dynamically allocating it to the physical memory of the </a:t>
            </a:r>
            <a:r>
              <a:rPr lang="en-IN" sz="1800" dirty="0" err="1"/>
              <a:t>VMs</a:t>
            </a:r>
            <a:r>
              <a:rPr lang="en-IN" sz="1800" dirty="0"/>
              <a:t>.</a:t>
            </a:r>
          </a:p>
          <a:p>
            <a:pPr marL="265113" indent="-176213" algn="just">
              <a:buNone/>
            </a:pPr>
            <a:r>
              <a:rPr lang="en-IN" sz="1800" dirty="0"/>
              <a:t>•That means a two-stage mapping process should be maintained by the guest OS and the </a:t>
            </a:r>
            <a:r>
              <a:rPr lang="en-IN" sz="1800" dirty="0" err="1"/>
              <a:t>VMM</a:t>
            </a:r>
            <a:r>
              <a:rPr lang="en-IN" sz="1800" dirty="0"/>
              <a:t>, respectively: 1) virtual memory to physical memory and 2) physical memory to machine memory.</a:t>
            </a:r>
          </a:p>
          <a:p>
            <a:pPr marL="265113" indent="-176213" algn="just">
              <a:buNone/>
            </a:pPr>
            <a:r>
              <a:rPr lang="en-IN" sz="1800" dirty="0"/>
              <a:t>•Furthermore, </a:t>
            </a:r>
            <a:r>
              <a:rPr lang="en-IN" sz="1800" dirty="0" err="1"/>
              <a:t>MMU</a:t>
            </a:r>
            <a:r>
              <a:rPr lang="en-IN" sz="1800" dirty="0"/>
              <a:t> virtualization should be supported, which is transparent to the guest OS.</a:t>
            </a:r>
          </a:p>
          <a:p>
            <a:pPr marL="265113" indent="-176213" algn="just">
              <a:buNone/>
            </a:pPr>
            <a:r>
              <a:rPr lang="en-IN" sz="1800" dirty="0"/>
              <a:t>•The guest OS continues to control the mapping of virtual addresses to the physical memory addresses of </a:t>
            </a:r>
            <a:r>
              <a:rPr lang="en-IN" sz="1800" dirty="0" err="1"/>
              <a:t>VMs</a:t>
            </a:r>
            <a:r>
              <a:rPr lang="en-IN" sz="1800" dirty="0"/>
              <a:t>. But the guest OS cannot directly access the actual machine memory.</a:t>
            </a:r>
          </a:p>
          <a:p>
            <a:pPr marL="265113" indent="-176213" algn="just">
              <a:buNone/>
            </a:pPr>
            <a:r>
              <a:rPr lang="en-IN" sz="1800" dirty="0"/>
              <a:t>•The </a:t>
            </a:r>
            <a:r>
              <a:rPr lang="en-IN" sz="1800" dirty="0" err="1"/>
              <a:t>VMM</a:t>
            </a:r>
            <a:r>
              <a:rPr lang="en-IN" sz="1800" dirty="0"/>
              <a:t> is responsible for mapping the guest physical memory to the actual machine memory. Figure 3.12 shows the two-level memory mapping procedure.</a:t>
            </a:r>
          </a:p>
        </p:txBody>
      </p:sp>
    </p:spTree>
    <p:extLst>
      <p:ext uri="{BB962C8B-B14F-4D97-AF65-F5344CB8AC3E}">
        <p14:creationId xmlns:p14="http://schemas.microsoft.com/office/powerpoint/2010/main" val="45170418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solidFill>
              </a:rPr>
              <a:t>3.1.1 Levels of Virtualization Implementation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50" y="1162819"/>
            <a:ext cx="8430085" cy="4356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1725942"/>
      </p:ext>
    </p:extLst>
  </p:cSld>
  <p:clrMapOvr>
    <a:masterClrMapping/>
  </p:clrMapOvr>
  <p:transition>
    <p:strips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3.3.3 Memory Virtualization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03" y="1024552"/>
            <a:ext cx="78486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653483"/>
      </p:ext>
    </p:extLst>
  </p:cSld>
  <p:clrMapOvr>
    <a:masterClrMapping/>
  </p:clrMapOvr>
  <p:transition>
    <p:strips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3.3.3 Memory Virtualization</a:t>
            </a:r>
          </a:p>
        </p:txBody>
      </p:sp>
      <p:sp>
        <p:nvSpPr>
          <p:cNvPr id="3" name="Content Placeholder 2"/>
          <p:cNvSpPr>
            <a:spLocks noGrp="1"/>
          </p:cNvSpPr>
          <p:nvPr>
            <p:ph idx="1"/>
          </p:nvPr>
        </p:nvSpPr>
        <p:spPr>
          <a:xfrm>
            <a:off x="206477" y="581700"/>
            <a:ext cx="8804788" cy="6276300"/>
          </a:xfrm>
        </p:spPr>
        <p:txBody>
          <a:bodyPr>
            <a:noAutofit/>
          </a:bodyPr>
          <a:lstStyle/>
          <a:p>
            <a:pPr marL="265113" indent="-176213" algn="just">
              <a:buNone/>
            </a:pPr>
            <a:r>
              <a:rPr lang="en-IN" sz="1800" dirty="0"/>
              <a:t>•Since each page table of the guest OSes has a separate page table in the </a:t>
            </a:r>
            <a:r>
              <a:rPr lang="en-IN" sz="1800" dirty="0" err="1"/>
              <a:t>VMM</a:t>
            </a:r>
            <a:r>
              <a:rPr lang="en-IN" sz="1800" dirty="0"/>
              <a:t> corresponding to it, the </a:t>
            </a:r>
            <a:r>
              <a:rPr lang="en-IN" sz="1800" dirty="0" err="1"/>
              <a:t>VMM</a:t>
            </a:r>
            <a:r>
              <a:rPr lang="en-IN" sz="1800" dirty="0"/>
              <a:t> page table is called the shadow page table.</a:t>
            </a:r>
          </a:p>
          <a:p>
            <a:pPr marL="265113" indent="-176213" algn="just">
              <a:buNone/>
            </a:pPr>
            <a:r>
              <a:rPr lang="en-IN" sz="1800" dirty="0"/>
              <a:t>•Nested page tables add another layer of indirection to virtual memory. The </a:t>
            </a:r>
            <a:r>
              <a:rPr lang="en-IN" sz="1800" dirty="0" err="1"/>
              <a:t>MMU</a:t>
            </a:r>
            <a:r>
              <a:rPr lang="en-IN" sz="1800" dirty="0"/>
              <a:t> already handles virtual-to-physical translations as defined by the OS.</a:t>
            </a:r>
          </a:p>
          <a:p>
            <a:pPr marL="265113" indent="-176213" algn="just">
              <a:buNone/>
            </a:pPr>
            <a:r>
              <a:rPr lang="en-IN" sz="1800" dirty="0"/>
              <a:t>•Then the physical memory addresses are translated to machine addresses using another set of page tables defined by the hypervisor.</a:t>
            </a:r>
          </a:p>
          <a:p>
            <a:pPr marL="265113" indent="-176213" algn="just">
              <a:buNone/>
            </a:pPr>
            <a:r>
              <a:rPr lang="en-IN" sz="1800" dirty="0"/>
              <a:t>•Since modern operating systems maintain a set of page tables for every process, the shadow page tables will get flooded. Consequently, the performance overhead and cost of memory will be very high.</a:t>
            </a:r>
          </a:p>
          <a:p>
            <a:pPr marL="265113" indent="-176213" algn="just">
              <a:buNone/>
            </a:pPr>
            <a:r>
              <a:rPr lang="en-IN" sz="1800" dirty="0"/>
              <a:t>•VMware uses shadow page tables to perform virtual-memory-to-machine-memory address translation.</a:t>
            </a:r>
          </a:p>
          <a:p>
            <a:pPr marL="265113" indent="-176213" algn="just">
              <a:buNone/>
            </a:pPr>
            <a:r>
              <a:rPr lang="en-IN" sz="1800" dirty="0"/>
              <a:t>•Processors use </a:t>
            </a:r>
            <a:r>
              <a:rPr lang="en-IN" sz="1800" dirty="0" err="1"/>
              <a:t>TLB</a:t>
            </a:r>
            <a:r>
              <a:rPr lang="en-IN" sz="1800" dirty="0"/>
              <a:t> hardware to map the virtual memory directly to the machine memory to avoid the two levels of translation on every access.</a:t>
            </a:r>
          </a:p>
          <a:p>
            <a:pPr marL="265113" indent="-176213" algn="just">
              <a:buNone/>
            </a:pPr>
            <a:r>
              <a:rPr lang="en-IN" sz="1800" dirty="0"/>
              <a:t>•When the guest OS changes the virtual memory to a physical memory mapping, the </a:t>
            </a:r>
            <a:r>
              <a:rPr lang="en-IN" sz="1800" dirty="0" err="1"/>
              <a:t>VMM</a:t>
            </a:r>
            <a:r>
              <a:rPr lang="en-IN" sz="1800" dirty="0"/>
              <a:t> updates the shadow page tables to enable a direct lookup.</a:t>
            </a:r>
          </a:p>
        </p:txBody>
      </p:sp>
    </p:spTree>
    <p:extLst>
      <p:ext uri="{BB962C8B-B14F-4D97-AF65-F5344CB8AC3E}">
        <p14:creationId xmlns:p14="http://schemas.microsoft.com/office/powerpoint/2010/main" val="263093964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smtClean="0"/>
              <a:t>Extended </a:t>
            </a:r>
            <a:r>
              <a:rPr lang="en-IN" sz="2800" dirty="0"/>
              <a:t>Page Table by Intel for Memory Virtualization</a:t>
            </a:r>
          </a:p>
        </p:txBody>
      </p:sp>
      <p:sp>
        <p:nvSpPr>
          <p:cNvPr id="3" name="Content Placeholder 2"/>
          <p:cNvSpPr>
            <a:spLocks noGrp="1"/>
          </p:cNvSpPr>
          <p:nvPr>
            <p:ph idx="1"/>
          </p:nvPr>
        </p:nvSpPr>
        <p:spPr>
          <a:xfrm>
            <a:off x="206477" y="640692"/>
            <a:ext cx="8804788" cy="5804352"/>
          </a:xfrm>
        </p:spPr>
        <p:txBody>
          <a:bodyPr>
            <a:noAutofit/>
          </a:bodyPr>
          <a:lstStyle/>
          <a:p>
            <a:pPr marL="374650" indent="-285750" algn="just"/>
            <a:r>
              <a:rPr lang="en-IN" sz="1900" dirty="0"/>
              <a:t>In Figure 3.13, the page tables of the guest OS and </a:t>
            </a:r>
            <a:r>
              <a:rPr lang="en-IN" sz="1900" dirty="0" err="1"/>
              <a:t>EPT</a:t>
            </a:r>
            <a:r>
              <a:rPr lang="en-IN" sz="1900" dirty="0"/>
              <a:t> are all four-level</a:t>
            </a:r>
            <a:r>
              <a:rPr lang="en-IN" sz="1900" dirty="0" smtClean="0"/>
              <a:t>.</a:t>
            </a:r>
          </a:p>
          <a:p>
            <a:pPr marL="374650" indent="-285750" algn="just"/>
            <a:r>
              <a:rPr lang="en-IN" sz="1900" dirty="0"/>
              <a:t>When a virtual address needs to be translated, the CPU will first look for the L4 page table pointed to </a:t>
            </a:r>
            <a:r>
              <a:rPr lang="en-IN" sz="1900" dirty="0" smtClean="0"/>
              <a:t>by Guest </a:t>
            </a:r>
            <a:r>
              <a:rPr lang="en-IN" sz="1900" dirty="0"/>
              <a:t>CR3. Since the address in Guest CR3 is a physical address in the guest OS, the CPU needs to </a:t>
            </a:r>
            <a:r>
              <a:rPr lang="en-IN" sz="1900" dirty="0" smtClean="0"/>
              <a:t>convert the </a:t>
            </a:r>
            <a:r>
              <a:rPr lang="en-IN" sz="1900" dirty="0"/>
              <a:t>Guest CR3 GPA to the host physical address (</a:t>
            </a:r>
            <a:r>
              <a:rPr lang="en-IN" sz="1900" dirty="0" err="1"/>
              <a:t>HPA</a:t>
            </a:r>
            <a:r>
              <a:rPr lang="en-IN" sz="1900" dirty="0"/>
              <a:t>) using </a:t>
            </a:r>
            <a:r>
              <a:rPr lang="en-IN" sz="1900" dirty="0" err="1"/>
              <a:t>EPT</a:t>
            </a:r>
            <a:r>
              <a:rPr lang="en-IN" sz="1900" dirty="0" smtClean="0"/>
              <a:t>.</a:t>
            </a:r>
          </a:p>
          <a:p>
            <a:r>
              <a:rPr lang="en-IN" sz="1900" dirty="0"/>
              <a:t>In this procedure, the CPU will check </a:t>
            </a:r>
            <a:r>
              <a:rPr lang="en-IN" sz="1900" dirty="0" smtClean="0"/>
              <a:t>the </a:t>
            </a:r>
            <a:r>
              <a:rPr lang="en-IN" sz="1900" dirty="0" err="1" smtClean="0"/>
              <a:t>EPT</a:t>
            </a:r>
            <a:r>
              <a:rPr lang="en-IN" sz="1900" dirty="0" smtClean="0"/>
              <a:t> </a:t>
            </a:r>
            <a:r>
              <a:rPr lang="en-IN" sz="1900" dirty="0" err="1"/>
              <a:t>TLB</a:t>
            </a:r>
            <a:r>
              <a:rPr lang="en-IN" sz="1900" dirty="0"/>
              <a:t> to see if the translation is there. If there is no required translation in the </a:t>
            </a:r>
            <a:r>
              <a:rPr lang="en-IN" sz="1900" dirty="0" err="1"/>
              <a:t>EPT</a:t>
            </a:r>
            <a:r>
              <a:rPr lang="en-IN" sz="1900" dirty="0"/>
              <a:t> </a:t>
            </a:r>
            <a:r>
              <a:rPr lang="en-IN" sz="1900" dirty="0" err="1"/>
              <a:t>TLB</a:t>
            </a:r>
            <a:r>
              <a:rPr lang="en-IN" sz="1900" dirty="0"/>
              <a:t>, the CPU will </a:t>
            </a:r>
            <a:r>
              <a:rPr lang="en-IN" sz="1900" dirty="0" smtClean="0"/>
              <a:t>look for </a:t>
            </a:r>
            <a:r>
              <a:rPr lang="en-IN" sz="1900" dirty="0"/>
              <a:t>it in the </a:t>
            </a:r>
            <a:r>
              <a:rPr lang="en-IN" sz="1900" dirty="0" err="1"/>
              <a:t>EPT</a:t>
            </a:r>
            <a:r>
              <a:rPr lang="en-IN" sz="1900" dirty="0"/>
              <a:t>. If the CPU cannot find the translation in the </a:t>
            </a:r>
            <a:r>
              <a:rPr lang="en-IN" sz="1900" dirty="0" err="1"/>
              <a:t>EPT</a:t>
            </a:r>
            <a:r>
              <a:rPr lang="en-IN" sz="1900" dirty="0"/>
              <a:t>, an </a:t>
            </a:r>
            <a:r>
              <a:rPr lang="en-IN" sz="1900" dirty="0" err="1"/>
              <a:t>EPT</a:t>
            </a:r>
            <a:r>
              <a:rPr lang="en-IN" sz="1900" dirty="0"/>
              <a:t> violation exception will be raised</a:t>
            </a:r>
            <a:r>
              <a:rPr lang="en-IN" sz="1900" dirty="0" smtClean="0"/>
              <a:t>.</a:t>
            </a:r>
          </a:p>
          <a:p>
            <a:r>
              <a:rPr lang="en-IN" sz="1900" dirty="0"/>
              <a:t>When the GPA of the L4 page table is obtained, the CPU will calculate the GPA of the L3 page </a:t>
            </a:r>
            <a:r>
              <a:rPr lang="en-IN" sz="1900" dirty="0" smtClean="0"/>
              <a:t>table by </a:t>
            </a:r>
            <a:r>
              <a:rPr lang="en-IN" sz="1900" dirty="0"/>
              <a:t>using the </a:t>
            </a:r>
            <a:r>
              <a:rPr lang="en-IN" sz="1900" dirty="0" err="1"/>
              <a:t>GVA</a:t>
            </a:r>
            <a:r>
              <a:rPr lang="en-IN" sz="1900" dirty="0"/>
              <a:t> and the content of the L4 page table</a:t>
            </a:r>
            <a:r>
              <a:rPr lang="en-IN" sz="1900" dirty="0" smtClean="0"/>
              <a:t>.</a:t>
            </a:r>
          </a:p>
          <a:p>
            <a:r>
              <a:rPr lang="en-IN" sz="1900" dirty="0"/>
              <a:t>If the entry corresponding to the </a:t>
            </a:r>
            <a:r>
              <a:rPr lang="en-IN" sz="1900" dirty="0" err="1"/>
              <a:t>GVA</a:t>
            </a:r>
            <a:r>
              <a:rPr lang="en-IN" sz="1900" dirty="0"/>
              <a:t> in the </a:t>
            </a:r>
            <a:r>
              <a:rPr lang="en-IN" sz="1900" dirty="0" smtClean="0"/>
              <a:t>L4 </a:t>
            </a:r>
            <a:r>
              <a:rPr lang="en-IN" sz="1900" dirty="0"/>
              <a:t>page table is a page fault, the CPU will generate a page fault interrupt and will let the guest OS </a:t>
            </a:r>
            <a:r>
              <a:rPr lang="en-IN" sz="1900" dirty="0" smtClean="0"/>
              <a:t>kernel handle </a:t>
            </a:r>
            <a:r>
              <a:rPr lang="en-IN" sz="1900" dirty="0"/>
              <a:t>the </a:t>
            </a:r>
            <a:r>
              <a:rPr lang="en-IN" sz="1900" dirty="0" smtClean="0"/>
              <a:t>interrupt</a:t>
            </a:r>
          </a:p>
          <a:p>
            <a:r>
              <a:rPr lang="en-IN" sz="1900" dirty="0"/>
              <a:t>When the PGA of the L3 page table is obtained, the CPU will look for the </a:t>
            </a:r>
            <a:r>
              <a:rPr lang="en-IN" sz="1900" dirty="0" err="1"/>
              <a:t>EPT</a:t>
            </a:r>
            <a:r>
              <a:rPr lang="en-IN" sz="1900" dirty="0"/>
              <a:t> to </a:t>
            </a:r>
            <a:r>
              <a:rPr lang="en-IN" sz="1900" dirty="0" smtClean="0"/>
              <a:t>get the </a:t>
            </a:r>
            <a:r>
              <a:rPr lang="en-IN" sz="1900" dirty="0" err="1"/>
              <a:t>HPA</a:t>
            </a:r>
            <a:r>
              <a:rPr lang="en-IN" sz="1900" dirty="0"/>
              <a:t> of the L3 page table, as described </a:t>
            </a:r>
            <a:r>
              <a:rPr lang="en-IN" sz="1900" dirty="0" smtClean="0"/>
              <a:t>earlier</a:t>
            </a:r>
          </a:p>
          <a:p>
            <a:r>
              <a:rPr lang="en-IN" sz="1900" dirty="0"/>
              <a:t>To get the </a:t>
            </a:r>
            <a:r>
              <a:rPr lang="en-IN" sz="1900" dirty="0" err="1"/>
              <a:t>HPA</a:t>
            </a:r>
            <a:r>
              <a:rPr lang="en-IN" sz="1900" dirty="0"/>
              <a:t> corresponding to a </a:t>
            </a:r>
            <a:r>
              <a:rPr lang="en-IN" sz="1900" dirty="0" err="1"/>
              <a:t>GVA</a:t>
            </a:r>
            <a:r>
              <a:rPr lang="en-IN" sz="1900" dirty="0"/>
              <a:t>, the </a:t>
            </a:r>
            <a:r>
              <a:rPr lang="en-IN" sz="1900" dirty="0" smtClean="0"/>
              <a:t>CPU needs </a:t>
            </a:r>
            <a:r>
              <a:rPr lang="en-IN" sz="1900" dirty="0"/>
              <a:t>to look for the </a:t>
            </a:r>
            <a:r>
              <a:rPr lang="en-IN" sz="1900" dirty="0" err="1"/>
              <a:t>EPT</a:t>
            </a:r>
            <a:r>
              <a:rPr lang="en-IN" sz="1900" dirty="0"/>
              <a:t> five times, and each time, the memory needs to be accessed four times. Therefore</a:t>
            </a:r>
            <a:r>
              <a:rPr lang="en-IN" sz="1900" dirty="0" smtClean="0"/>
              <a:t>, there </a:t>
            </a:r>
            <a:r>
              <a:rPr lang="en-IN" sz="1900" dirty="0"/>
              <a:t>are 20 memory accesses in the worst case, which is still very slow</a:t>
            </a:r>
            <a:r>
              <a:rPr lang="en-IN" sz="1900" dirty="0" smtClean="0"/>
              <a:t>.                           </a:t>
            </a:r>
            <a:endParaRPr lang="en-IN" sz="1900" dirty="0"/>
          </a:p>
        </p:txBody>
      </p:sp>
    </p:spTree>
    <p:extLst>
      <p:ext uri="{BB962C8B-B14F-4D97-AF65-F5344CB8AC3E}">
        <p14:creationId xmlns:p14="http://schemas.microsoft.com/office/powerpoint/2010/main" val="3421621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smtClean="0"/>
              <a:t>Extended </a:t>
            </a:r>
            <a:r>
              <a:rPr lang="en-IN" sz="2800" dirty="0"/>
              <a:t>Page Table by Intel for Memory Virtualization</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136" y="569815"/>
            <a:ext cx="7167716" cy="5802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7620590"/>
      </p:ext>
    </p:extLst>
  </p:cSld>
  <p:clrMapOvr>
    <a:masterClrMapping/>
  </p:clrMapOvr>
  <p:transition>
    <p:strips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3.3.4 I/O Virtualization</a:t>
            </a:r>
          </a:p>
        </p:txBody>
      </p:sp>
      <p:sp>
        <p:nvSpPr>
          <p:cNvPr id="3" name="Content Placeholder 2"/>
          <p:cNvSpPr>
            <a:spLocks noGrp="1"/>
          </p:cNvSpPr>
          <p:nvPr>
            <p:ph idx="1"/>
          </p:nvPr>
        </p:nvSpPr>
        <p:spPr>
          <a:xfrm>
            <a:off x="206477" y="581700"/>
            <a:ext cx="8804788" cy="6276300"/>
          </a:xfrm>
        </p:spPr>
        <p:txBody>
          <a:bodyPr>
            <a:noAutofit/>
          </a:bodyPr>
          <a:lstStyle/>
          <a:p>
            <a:pPr marL="265113" indent="-176213" algn="just">
              <a:buNone/>
            </a:pPr>
            <a:r>
              <a:rPr lang="en-IN" sz="1800" dirty="0"/>
              <a:t>•I/O virtualization involves managing the routing of I/O requests between virtual devices and the shared physical hardware.</a:t>
            </a:r>
          </a:p>
          <a:p>
            <a:pPr marL="265113" indent="-176213" algn="just">
              <a:buNone/>
            </a:pPr>
            <a:r>
              <a:rPr lang="en-IN" sz="1800" dirty="0"/>
              <a:t>•At the time of this writing, there are three ways to implement I/O virtualization: 1) full device emulation, 2) para-virtualization, and 3) direct I/O.</a:t>
            </a:r>
          </a:p>
          <a:p>
            <a:pPr marL="265113" indent="-176213" algn="just">
              <a:buNone/>
            </a:pPr>
            <a:r>
              <a:rPr lang="en-IN" sz="1800" dirty="0"/>
              <a:t>•Full device emulation is the first approach for I/O virtualization. Generally, this approach emulates well-known, real-world devices.</a:t>
            </a:r>
          </a:p>
          <a:p>
            <a:pPr marL="265113" indent="-176213" algn="just">
              <a:buNone/>
            </a:pPr>
            <a:r>
              <a:rPr lang="en-IN" sz="1800" dirty="0"/>
              <a:t>–All the functions of a device or bus infrastructure, such as device enumeration, identification, interrupts, and DMA, are replicated in software.</a:t>
            </a:r>
          </a:p>
          <a:p>
            <a:pPr marL="265113" indent="-176213" algn="just">
              <a:buNone/>
            </a:pPr>
            <a:r>
              <a:rPr lang="en-IN" sz="1800" dirty="0"/>
              <a:t>–This software is located in the </a:t>
            </a:r>
            <a:r>
              <a:rPr lang="en-IN" sz="1800" dirty="0" err="1"/>
              <a:t>VMM</a:t>
            </a:r>
            <a:r>
              <a:rPr lang="en-IN" sz="1800" dirty="0"/>
              <a:t> and acts as a virtual device. The I/O access requests of the guest OS are trapped in the </a:t>
            </a:r>
            <a:r>
              <a:rPr lang="en-IN" sz="1800" dirty="0" err="1"/>
              <a:t>VMM</a:t>
            </a:r>
            <a:r>
              <a:rPr lang="en-IN" sz="1800" dirty="0"/>
              <a:t> which interacts with the I/O devices. The full device emulation approach is shown in Figure 3.14.</a:t>
            </a:r>
          </a:p>
          <a:p>
            <a:pPr marL="265113" indent="-176213" algn="just">
              <a:buNone/>
            </a:pPr>
            <a:r>
              <a:rPr lang="en-IN" sz="1800" dirty="0"/>
              <a:t>•A single hardware device can be shared by multiple </a:t>
            </a:r>
            <a:r>
              <a:rPr lang="en-IN" sz="1800" dirty="0" err="1"/>
              <a:t>VMs</a:t>
            </a:r>
            <a:r>
              <a:rPr lang="en-IN" sz="1800" dirty="0"/>
              <a:t> that run concurrently. However, software emulation runs much slower than the hardware it emulates [10,15].</a:t>
            </a:r>
          </a:p>
        </p:txBody>
      </p:sp>
    </p:spTree>
    <p:extLst>
      <p:ext uri="{BB962C8B-B14F-4D97-AF65-F5344CB8AC3E}">
        <p14:creationId xmlns:p14="http://schemas.microsoft.com/office/powerpoint/2010/main" val="169974870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3.3.4 I/O Virtualization</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67" y="619278"/>
            <a:ext cx="8678504" cy="480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587887"/>
      </p:ext>
    </p:extLst>
  </p:cSld>
  <p:clrMapOvr>
    <a:masterClrMapping/>
  </p:clrMapOvr>
  <p:transition>
    <p:strips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3.3.4 I/O Virtualization</a:t>
            </a:r>
          </a:p>
        </p:txBody>
      </p:sp>
      <p:sp>
        <p:nvSpPr>
          <p:cNvPr id="3" name="Content Placeholder 2"/>
          <p:cNvSpPr>
            <a:spLocks noGrp="1"/>
          </p:cNvSpPr>
          <p:nvPr>
            <p:ph idx="1"/>
          </p:nvPr>
        </p:nvSpPr>
        <p:spPr>
          <a:xfrm>
            <a:off x="206477" y="581700"/>
            <a:ext cx="8804788" cy="5494635"/>
          </a:xfrm>
        </p:spPr>
        <p:txBody>
          <a:bodyPr>
            <a:noAutofit/>
          </a:bodyPr>
          <a:lstStyle/>
          <a:p>
            <a:pPr marL="265113" indent="-176213" algn="just">
              <a:buNone/>
            </a:pPr>
            <a:r>
              <a:rPr lang="en-IN" sz="2000" dirty="0"/>
              <a:t>•The para-virtualization method of I/O virtualization is typically used in Xen.</a:t>
            </a:r>
          </a:p>
          <a:p>
            <a:pPr marL="265113" indent="-176213" algn="just">
              <a:buNone/>
            </a:pPr>
            <a:r>
              <a:rPr lang="en-IN" sz="2000" dirty="0"/>
              <a:t>•It is also known as the split driver model consisting of a 1) frontend driver and 2) a backend driver.</a:t>
            </a:r>
          </a:p>
          <a:p>
            <a:pPr marL="265113" indent="-176213" algn="just">
              <a:buNone/>
            </a:pPr>
            <a:r>
              <a:rPr lang="en-IN" sz="2000" dirty="0"/>
              <a:t>•The frontend driver is running in Domain U and the backend driver is running in Domain 0. They interact with each other via a block of shared memory.</a:t>
            </a:r>
          </a:p>
          <a:p>
            <a:pPr marL="265113" indent="-176213" algn="just">
              <a:buNone/>
            </a:pPr>
            <a:r>
              <a:rPr lang="en-IN" sz="2000" dirty="0"/>
              <a:t>•The frontend driver manages the I/O requests of the guest OSes and the backend driver is responsible for managing the real I/O devices and multiplexing the I/O data of different </a:t>
            </a:r>
            <a:r>
              <a:rPr lang="en-IN" sz="2000" dirty="0" err="1"/>
              <a:t>VMs</a:t>
            </a:r>
            <a:r>
              <a:rPr lang="en-IN" sz="2000" dirty="0"/>
              <a:t>.</a:t>
            </a:r>
          </a:p>
          <a:p>
            <a:pPr marL="265113" indent="-176213" algn="just">
              <a:buNone/>
            </a:pPr>
            <a:r>
              <a:rPr lang="en-IN" sz="2000" dirty="0"/>
              <a:t>•Although para-I/O-virtualization achieves better device performance than full device emulation, it comes with a higher CPU overhead.</a:t>
            </a:r>
          </a:p>
        </p:txBody>
      </p:sp>
    </p:spTree>
    <p:extLst>
      <p:ext uri="{BB962C8B-B14F-4D97-AF65-F5344CB8AC3E}">
        <p14:creationId xmlns:p14="http://schemas.microsoft.com/office/powerpoint/2010/main" val="408736708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3.3.4 I/O Virtualization</a:t>
            </a:r>
          </a:p>
        </p:txBody>
      </p:sp>
      <p:sp>
        <p:nvSpPr>
          <p:cNvPr id="3" name="Content Placeholder 2"/>
          <p:cNvSpPr>
            <a:spLocks noGrp="1"/>
          </p:cNvSpPr>
          <p:nvPr>
            <p:ph idx="1"/>
          </p:nvPr>
        </p:nvSpPr>
        <p:spPr>
          <a:xfrm>
            <a:off x="206477" y="655442"/>
            <a:ext cx="8804788" cy="4993190"/>
          </a:xfrm>
        </p:spPr>
        <p:txBody>
          <a:bodyPr>
            <a:noAutofit/>
          </a:bodyPr>
          <a:lstStyle/>
          <a:p>
            <a:pPr marL="265113" indent="-176213" algn="just">
              <a:buNone/>
            </a:pPr>
            <a:r>
              <a:rPr lang="en-IN" sz="1800" dirty="0"/>
              <a:t>•Direct I/O virtualization lets the </a:t>
            </a:r>
            <a:r>
              <a:rPr lang="en-IN" sz="1800" dirty="0" err="1"/>
              <a:t>VM</a:t>
            </a:r>
            <a:r>
              <a:rPr lang="en-IN" sz="1800" dirty="0"/>
              <a:t> access devices directly. It can achieve close-to-native performance without high CPU costs. However, current direct I/O virtualization implementations focus on networking for mainframes.</a:t>
            </a:r>
          </a:p>
          <a:p>
            <a:pPr marL="265113" indent="-176213" algn="just">
              <a:buNone/>
            </a:pPr>
            <a:r>
              <a:rPr lang="en-IN" sz="1800" dirty="0"/>
              <a:t>•There are a lot of challenges for commodity hardware devices. For example, when a physical device is reclaimed (required by workload migration) for later reassignment, it may have been set to an arbitrary state (e.g., DMA to some arbitrary memory locations) that can function incorrectly or even crash the whole system.</a:t>
            </a:r>
          </a:p>
          <a:p>
            <a:pPr marL="265113" indent="-176213" algn="just">
              <a:buNone/>
            </a:pPr>
            <a:r>
              <a:rPr lang="en-IN" sz="1800" dirty="0"/>
              <a:t>•Since software-based I/O virtualization requires a very high overhead of device emulation, hardware-assisted I/O virtualization is critical.</a:t>
            </a:r>
          </a:p>
        </p:txBody>
      </p:sp>
    </p:spTree>
    <p:extLst>
      <p:ext uri="{BB962C8B-B14F-4D97-AF65-F5344CB8AC3E}">
        <p14:creationId xmlns:p14="http://schemas.microsoft.com/office/powerpoint/2010/main" val="324515927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3.3.4 I/O Virtualization</a:t>
            </a:r>
          </a:p>
        </p:txBody>
      </p:sp>
      <p:sp>
        <p:nvSpPr>
          <p:cNvPr id="3" name="Content Placeholder 2"/>
          <p:cNvSpPr>
            <a:spLocks noGrp="1"/>
          </p:cNvSpPr>
          <p:nvPr>
            <p:ph idx="1"/>
          </p:nvPr>
        </p:nvSpPr>
        <p:spPr>
          <a:xfrm>
            <a:off x="206477" y="581700"/>
            <a:ext cx="8804788" cy="5671616"/>
          </a:xfrm>
        </p:spPr>
        <p:txBody>
          <a:bodyPr>
            <a:noAutofit/>
          </a:bodyPr>
          <a:lstStyle/>
          <a:p>
            <a:pPr marL="265113" indent="-176213" algn="just">
              <a:buNone/>
            </a:pPr>
            <a:r>
              <a:rPr lang="en-IN" sz="1800" dirty="0"/>
              <a:t>•Another way to help I/O virtualization is via self-virtualized I/O (</a:t>
            </a:r>
            <a:r>
              <a:rPr lang="en-IN" sz="1800" dirty="0" err="1"/>
              <a:t>SV</a:t>
            </a:r>
            <a:r>
              <a:rPr lang="en-IN" sz="1800" dirty="0"/>
              <a:t>-IO) [47].</a:t>
            </a:r>
          </a:p>
          <a:p>
            <a:pPr marL="265113" indent="-176213" algn="just">
              <a:buNone/>
            </a:pPr>
            <a:r>
              <a:rPr lang="en-IN" sz="1800" dirty="0"/>
              <a:t>•The key idea of </a:t>
            </a:r>
            <a:r>
              <a:rPr lang="en-IN" sz="1800" dirty="0" err="1"/>
              <a:t>SV</a:t>
            </a:r>
            <a:r>
              <a:rPr lang="en-IN" sz="1800" dirty="0"/>
              <a:t>-IO is to harness the rich resources of a multicore processor. All tasks associated with virtualizing an I/O device are encapsulated in </a:t>
            </a:r>
            <a:r>
              <a:rPr lang="en-IN" sz="1800" dirty="0" err="1"/>
              <a:t>SV</a:t>
            </a:r>
            <a:r>
              <a:rPr lang="en-IN" sz="1800" dirty="0"/>
              <a:t>-IO.</a:t>
            </a:r>
          </a:p>
          <a:p>
            <a:pPr marL="265113" indent="-176213" algn="just">
              <a:buNone/>
            </a:pPr>
            <a:r>
              <a:rPr lang="en-IN" sz="1800" dirty="0"/>
              <a:t>•It provides virtual devices and an associated access API to </a:t>
            </a:r>
            <a:r>
              <a:rPr lang="en-IN" sz="1800" dirty="0" err="1"/>
              <a:t>VMs</a:t>
            </a:r>
            <a:r>
              <a:rPr lang="en-IN" sz="1800" dirty="0"/>
              <a:t> and a management API to the </a:t>
            </a:r>
            <a:r>
              <a:rPr lang="en-IN" sz="1800" dirty="0" err="1"/>
              <a:t>VMM</a:t>
            </a:r>
            <a:r>
              <a:rPr lang="en-IN" sz="1800" dirty="0"/>
              <a:t>.</a:t>
            </a:r>
          </a:p>
          <a:p>
            <a:pPr marL="265113" indent="-176213" algn="just">
              <a:buNone/>
            </a:pPr>
            <a:r>
              <a:rPr lang="en-IN" sz="1800" dirty="0"/>
              <a:t>•</a:t>
            </a:r>
            <a:r>
              <a:rPr lang="en-IN" sz="1800" dirty="0" err="1"/>
              <a:t>SV</a:t>
            </a:r>
            <a:r>
              <a:rPr lang="en-IN" sz="1800" dirty="0"/>
              <a:t>-IO defines one virtual interface (</a:t>
            </a:r>
            <a:r>
              <a:rPr lang="en-IN" sz="1800" dirty="0" err="1"/>
              <a:t>VIF</a:t>
            </a:r>
            <a:r>
              <a:rPr lang="en-IN" sz="1800" dirty="0"/>
              <a:t>) for every kind of virtualized I/O device, such as virtual network interfaces, virtual block devices (disk), virtual camera devices, and others.</a:t>
            </a:r>
          </a:p>
          <a:p>
            <a:pPr marL="265113" indent="-176213" algn="just">
              <a:buNone/>
            </a:pPr>
            <a:r>
              <a:rPr lang="en-IN" sz="1800" dirty="0"/>
              <a:t>•The guest OS interacts with the </a:t>
            </a:r>
            <a:r>
              <a:rPr lang="en-IN" sz="1800" dirty="0" err="1"/>
              <a:t>VIFs</a:t>
            </a:r>
            <a:r>
              <a:rPr lang="en-IN" sz="1800" dirty="0"/>
              <a:t> via </a:t>
            </a:r>
            <a:r>
              <a:rPr lang="en-IN" sz="1800" dirty="0" err="1"/>
              <a:t>VIF</a:t>
            </a:r>
            <a:r>
              <a:rPr lang="en-IN" sz="1800" dirty="0"/>
              <a:t> device drivers. Each </a:t>
            </a:r>
            <a:r>
              <a:rPr lang="en-IN" sz="1800" dirty="0" err="1"/>
              <a:t>VIF</a:t>
            </a:r>
            <a:r>
              <a:rPr lang="en-IN" sz="1800" dirty="0"/>
              <a:t> consists of two message queues. One is for outgoing messages to the devices and the other is for incoming messages from the devices. In addition, each </a:t>
            </a:r>
            <a:r>
              <a:rPr lang="en-IN" sz="1800" dirty="0" err="1"/>
              <a:t>VIF</a:t>
            </a:r>
            <a:r>
              <a:rPr lang="en-IN" sz="1800" dirty="0"/>
              <a:t> has a unique ID for identifying it in </a:t>
            </a:r>
            <a:r>
              <a:rPr lang="en-IN" sz="1800" dirty="0" err="1"/>
              <a:t>SV</a:t>
            </a:r>
            <a:r>
              <a:rPr lang="en-IN" sz="1800" dirty="0"/>
              <a:t>-IO.</a:t>
            </a:r>
          </a:p>
        </p:txBody>
      </p:sp>
    </p:spTree>
    <p:extLst>
      <p:ext uri="{BB962C8B-B14F-4D97-AF65-F5344CB8AC3E}">
        <p14:creationId xmlns:p14="http://schemas.microsoft.com/office/powerpoint/2010/main" val="100087792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smtClean="0"/>
              <a:t>3.3.5 Virtualization in Multicore Processors</a:t>
            </a:r>
            <a:endParaRPr lang="en-IN" sz="2800" dirty="0"/>
          </a:p>
        </p:txBody>
      </p:sp>
      <p:graphicFrame>
        <p:nvGraphicFramePr>
          <p:cNvPr id="5" name="Group 88"/>
          <p:cNvGraphicFramePr>
            <a:graphicFrameLocks noGrp="1"/>
          </p:cNvGraphicFramePr>
          <p:nvPr>
            <p:extLst>
              <p:ext uri="{D42A27DB-BD31-4B8C-83A1-F6EECF244321}">
                <p14:modId xmlns:p14="http://schemas.microsoft.com/office/powerpoint/2010/main" val="439193339"/>
              </p:ext>
            </p:extLst>
          </p:nvPr>
        </p:nvGraphicFramePr>
        <p:xfrm>
          <a:off x="1048825" y="2666794"/>
          <a:ext cx="7620768" cy="3840480"/>
        </p:xfrm>
        <a:graphic>
          <a:graphicData uri="http://schemas.openxmlformats.org/drawingml/2006/table">
            <a:tbl>
              <a:tblPr/>
              <a:tblGrid>
                <a:gridCol w="3902157"/>
                <a:gridCol w="3718611"/>
              </a:tblGrid>
              <a:tr h="337687">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Physical cores</a:t>
                      </a:r>
                      <a:endPar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Virtual cores</a:t>
                      </a:r>
                      <a:endParaRPr kumimoji="0" lang="en-US" altLang="en-US" sz="1800" b="1"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65384">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actual physical cores present in the processor.</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There can be more virtual cores visible to a single OS than there are physical cores.</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0281">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More burden on the software to write applications which can run directly on the cores.</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Design of software becomes easier as the hardware assists the software in dynamic resource utilization.</a:t>
                      </a:r>
                      <a:endParaRPr kumimoji="0" lang="en-US" altLang="en-US" sz="1800" b="0" i="0" u="none" strike="noStrike" cap="none" normalizeH="0" baseline="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9518">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Hardware provides no assistance to the software and is hence simpler.</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Hardware provides assistance to the software and is hence more complex.</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154">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Poor resource management.</a:t>
                      </a:r>
                      <a:endParaRPr kumimoji="0" lang="en-US" altLang="en-US" sz="1800" b="0" i="0" u="none" strike="noStrike" cap="none" normalizeH="0" baseline="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Better resource management.</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5769">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lowest level of system software has to be modified.</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lnSpc>
                          <a:spcPct val="90000"/>
                        </a:lnSpc>
                        <a:spcBef>
                          <a:spcPct val="30000"/>
                        </a:spcBef>
                        <a:buClr>
                          <a:schemeClr val="tx2"/>
                        </a:buClr>
                        <a:buSzPct val="75000"/>
                        <a:buFont typeface="Wingdings" pitchFamily="2" charset="2"/>
                        <a:defRPr sz="2400" kern="1200">
                          <a:solidFill>
                            <a:schemeClr val="tx1"/>
                          </a:solidFill>
                          <a:latin typeface="Arial" pitchFamily="34" charset="0"/>
                          <a:ea typeface="ＭＳ Ｐゴシック" pitchFamily="34" charset="-128"/>
                        </a:defRPr>
                      </a:lvl1pPr>
                      <a:lvl2pPr marL="457200" algn="l" defTabSz="914400" rtl="0" eaLnBrk="0" latinLnBrk="0" hangingPunct="0">
                        <a:lnSpc>
                          <a:spcPct val="90000"/>
                        </a:lnSpc>
                        <a:spcBef>
                          <a:spcPct val="30000"/>
                        </a:spcBef>
                        <a:buClr>
                          <a:schemeClr val="tx2"/>
                        </a:buClr>
                        <a:buSzPct val="75000"/>
                        <a:buFont typeface="Wingdings" pitchFamily="2" charset="2"/>
                        <a:defRPr sz="2000" kern="1200">
                          <a:solidFill>
                            <a:schemeClr val="tx1"/>
                          </a:solidFill>
                          <a:latin typeface="Arial" pitchFamily="34" charset="0"/>
                          <a:ea typeface="ＭＳ Ｐゴシック" pitchFamily="34" charset="-128"/>
                        </a:defRPr>
                      </a:lvl2pPr>
                      <a:lvl3pPr marL="914400" algn="l" defTabSz="914400" rtl="0" eaLnBrk="0" latinLnBrk="0" hangingPunct="0">
                        <a:lnSpc>
                          <a:spcPct val="90000"/>
                        </a:lnSpc>
                        <a:spcBef>
                          <a:spcPct val="30000"/>
                        </a:spcBef>
                        <a:buClr>
                          <a:schemeClr val="tx2"/>
                        </a:buClr>
                        <a:buSzPct val="75000"/>
                        <a:buFont typeface="Wingdings" pitchFamily="2" charset="2"/>
                        <a:defRPr sz="1800" kern="1200">
                          <a:solidFill>
                            <a:schemeClr val="tx1"/>
                          </a:solidFill>
                          <a:latin typeface="Arial" pitchFamily="34" charset="0"/>
                          <a:ea typeface="ＭＳ Ｐゴシック" pitchFamily="34" charset="-128"/>
                        </a:defRPr>
                      </a:lvl3pPr>
                      <a:lvl4pPr marL="1371600" algn="l" defTabSz="914400" rtl="0" eaLnBrk="0" latinLnBrk="0" hangingPunct="0">
                        <a:lnSpc>
                          <a:spcPct val="90000"/>
                        </a:lnSpc>
                        <a:spcBef>
                          <a:spcPct val="30000"/>
                        </a:spcBef>
                        <a:buClr>
                          <a:schemeClr val="tx2"/>
                        </a:buClr>
                        <a:buSzPct val="75000"/>
                        <a:buFont typeface="Wingdings" pitchFamily="2" charset="2"/>
                        <a:defRPr sz="1600" kern="1200">
                          <a:solidFill>
                            <a:schemeClr val="tx1"/>
                          </a:solidFill>
                          <a:latin typeface="Arial" pitchFamily="34" charset="0"/>
                          <a:ea typeface="ＭＳ Ｐゴシック" pitchFamily="34" charset="-128"/>
                        </a:defRPr>
                      </a:lvl4pPr>
                      <a:lvl5pPr marL="1828800" algn="l" defTabSz="914400" rtl="0" eaLnBrk="0" latinLnBrk="0" hangingPunct="0">
                        <a:lnSpc>
                          <a:spcPct val="90000"/>
                        </a:lnSpc>
                        <a:spcBef>
                          <a:spcPct val="30000"/>
                        </a:spcBef>
                        <a:buClr>
                          <a:schemeClr val="tx2"/>
                        </a:buClr>
                        <a:buSzPct val="75000"/>
                        <a:buFont typeface="Wingdings" pitchFamily="2" charset="2"/>
                        <a:defRPr sz="1400" kern="1200">
                          <a:solidFill>
                            <a:schemeClr val="tx1"/>
                          </a:solidFill>
                          <a:latin typeface="Arial" pitchFamily="34" charset="0"/>
                          <a:ea typeface="ＭＳ Ｐゴシック" pitchFamily="34" charset="-128"/>
                        </a:defRPr>
                      </a:lvl5pPr>
                      <a:lvl6pPr marL="22860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6pPr>
                      <a:lvl7pPr marL="27432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7pPr>
                      <a:lvl8pPr marL="32004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8pPr>
                      <a:lvl9pPr marL="3657600" algn="l" defTabSz="914400" rtl="0" eaLnBrk="0" fontAlgn="base" latinLnBrk="0" hangingPunct="0">
                        <a:lnSpc>
                          <a:spcPct val="90000"/>
                        </a:lnSpc>
                        <a:spcBef>
                          <a:spcPct val="30000"/>
                        </a:spcBef>
                        <a:spcAft>
                          <a:spcPct val="0"/>
                        </a:spcAft>
                        <a:buClr>
                          <a:schemeClr val="tx2"/>
                        </a:buClr>
                        <a:buSzPct val="75000"/>
                        <a:buFont typeface="Wingdings" pitchFamily="2" charset="2"/>
                        <a:defRPr sz="1400" kern="1200">
                          <a:solidFill>
                            <a:schemeClr val="tx1"/>
                          </a:solidFill>
                          <a:latin typeface="Arial" pitchFamily="34" charset="0"/>
                          <a:ea typeface="ＭＳ Ｐゴシック"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The lowest level of system software need not be modified.</a:t>
                      </a:r>
                      <a:endParaRPr kumimoji="0" lang="en-US" altLang="en-US" sz="18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989" y="691331"/>
            <a:ext cx="4467994" cy="1798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5059218"/>
      </p:ext>
    </p:extLst>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solidFill>
              </a:rPr>
              <a:t>3.1.1 Levels of Virtualization Implementation</a:t>
            </a:r>
          </a:p>
        </p:txBody>
      </p:sp>
      <p:sp>
        <p:nvSpPr>
          <p:cNvPr id="3" name="Content Placeholder 2"/>
          <p:cNvSpPr>
            <a:spLocks noGrp="1"/>
          </p:cNvSpPr>
          <p:nvPr>
            <p:ph idx="1"/>
          </p:nvPr>
        </p:nvSpPr>
        <p:spPr>
          <a:xfrm>
            <a:off x="235974" y="1127380"/>
            <a:ext cx="4291781" cy="4536001"/>
          </a:xfrm>
        </p:spPr>
        <p:txBody>
          <a:bodyPr>
            <a:normAutofit/>
          </a:bodyPr>
          <a:lstStyle/>
          <a:p>
            <a:pPr marL="265113" indent="-176213" algn="just">
              <a:buNone/>
            </a:pPr>
            <a:r>
              <a:rPr lang="en-IN" sz="2400" dirty="0"/>
              <a:t>•The virtualization software creates the abstraction of </a:t>
            </a:r>
            <a:r>
              <a:rPr lang="en-IN" sz="2400" dirty="0" err="1"/>
              <a:t>VMs</a:t>
            </a:r>
            <a:r>
              <a:rPr lang="en-IN" sz="2400" dirty="0"/>
              <a:t> by interposing a virtualization layer at various levels of a computer system.</a:t>
            </a:r>
          </a:p>
          <a:p>
            <a:pPr marL="265113" indent="-176213" algn="just">
              <a:buNone/>
            </a:pPr>
            <a:r>
              <a:rPr lang="en-IN" sz="2400" dirty="0"/>
              <a:t>•Common virtualization layers include the instruction set architecture (ISA) level, hardware level, operating system level, library support level, and application level</a:t>
            </a:r>
            <a:r>
              <a:rPr lang="en-IN" sz="2400" dirty="0" smtClean="0"/>
              <a:t>.</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077" y="1377591"/>
            <a:ext cx="4354923" cy="448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9663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smtClean="0"/>
              <a:t>3.3.5 Virtualization in Multicore Processors</a:t>
            </a:r>
            <a:endParaRPr lang="en-IN" sz="2800" dirty="0"/>
          </a:p>
        </p:txBody>
      </p:sp>
      <p:sp>
        <p:nvSpPr>
          <p:cNvPr id="3" name="Rectangle 2"/>
          <p:cNvSpPr/>
          <p:nvPr/>
        </p:nvSpPr>
        <p:spPr>
          <a:xfrm>
            <a:off x="442643" y="953852"/>
            <a:ext cx="7713215" cy="1246495"/>
          </a:xfrm>
          <a:prstGeom prst="rect">
            <a:avLst/>
          </a:prstGeom>
        </p:spPr>
        <p:txBody>
          <a:bodyPr wrap="square">
            <a:spAutoFit/>
          </a:bodyPr>
          <a:lstStyle/>
          <a:p>
            <a:pPr marL="342900" indent="-342900">
              <a:buFont typeface="Arial" panose="020B0604020202020204" pitchFamily="34" charset="0"/>
              <a:buChar char="•"/>
            </a:pPr>
            <a:r>
              <a:rPr lang="en-IN" sz="2500" b="0" dirty="0" smtClean="0">
                <a:latin typeface="+mn-lt"/>
              </a:rPr>
              <a:t>Virtual Hierarchy</a:t>
            </a:r>
          </a:p>
          <a:p>
            <a:pPr marL="342900" indent="-342900">
              <a:buFont typeface="Arial" panose="020B0604020202020204" pitchFamily="34" charset="0"/>
              <a:buChar char="•"/>
            </a:pPr>
            <a:endParaRPr lang="en-IN" sz="2500" b="0" dirty="0">
              <a:latin typeface="+mn-lt"/>
            </a:endParaRPr>
          </a:p>
          <a:p>
            <a:endParaRPr lang="en-IN" sz="2500" b="0" dirty="0">
              <a:latin typeface="+mn-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03" y="1577099"/>
            <a:ext cx="5840362" cy="484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4815877"/>
      </p:ext>
    </p:extLst>
  </p:cSld>
  <p:clrMapOvr>
    <a:masterClrMapping/>
  </p:clrMapOvr>
  <p:transition>
    <p:strips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 VIRTUAL CLUSTERS AND RESOURCE MANAGEMENT</a:t>
            </a:r>
          </a:p>
        </p:txBody>
      </p:sp>
      <p:sp>
        <p:nvSpPr>
          <p:cNvPr id="3" name="Content Placeholder 2"/>
          <p:cNvSpPr>
            <a:spLocks noGrp="1"/>
          </p:cNvSpPr>
          <p:nvPr>
            <p:ph idx="1"/>
          </p:nvPr>
        </p:nvSpPr>
        <p:spPr>
          <a:xfrm>
            <a:off x="206477" y="581700"/>
            <a:ext cx="8804788" cy="5671616"/>
          </a:xfrm>
        </p:spPr>
        <p:txBody>
          <a:bodyPr>
            <a:noAutofit/>
          </a:bodyPr>
          <a:lstStyle/>
          <a:p>
            <a:pPr marL="265113" indent="-176213" algn="just">
              <a:spcBef>
                <a:spcPts val="0"/>
              </a:spcBef>
              <a:buNone/>
            </a:pPr>
            <a:r>
              <a:rPr lang="en-IN" sz="2200" dirty="0"/>
              <a:t>•A physical cluster is a collection of servers (physical machines) interconnected by a physical network such as a LAN.</a:t>
            </a:r>
          </a:p>
          <a:p>
            <a:pPr marL="265113" indent="-176213" algn="just">
              <a:spcBef>
                <a:spcPts val="0"/>
              </a:spcBef>
              <a:buNone/>
            </a:pPr>
            <a:r>
              <a:rPr lang="en-IN" sz="2200" dirty="0"/>
              <a:t>•In Chapter 2, we studied various clustering techniques on physical machines. Here, we introduce virtual clusters and study its properties as well as explore their potential applications.</a:t>
            </a:r>
          </a:p>
          <a:p>
            <a:pPr marL="265113" indent="-176213" algn="just">
              <a:spcBef>
                <a:spcPts val="0"/>
              </a:spcBef>
              <a:buNone/>
            </a:pPr>
            <a:r>
              <a:rPr lang="en-IN" sz="2200" dirty="0"/>
              <a:t>•In this section, we will study three critical design issues of virtual clusters: </a:t>
            </a:r>
            <a:r>
              <a:rPr lang="en-IN" sz="2200" b="1" dirty="0"/>
              <a:t>1) live migration of </a:t>
            </a:r>
            <a:r>
              <a:rPr lang="en-IN" sz="2200" b="1" dirty="0" err="1"/>
              <a:t>VMs</a:t>
            </a:r>
            <a:r>
              <a:rPr lang="en-IN" sz="2200" b="1" dirty="0"/>
              <a:t>, 2) memory and file migrations, and 3) dynamic deployment of virtual clusters</a:t>
            </a:r>
            <a:r>
              <a:rPr lang="en-IN" sz="2200" dirty="0"/>
              <a:t>.</a:t>
            </a:r>
          </a:p>
          <a:p>
            <a:pPr marL="265113" indent="-176213" algn="just">
              <a:spcBef>
                <a:spcPts val="0"/>
              </a:spcBef>
              <a:buNone/>
            </a:pPr>
            <a:r>
              <a:rPr lang="en-IN" sz="2200" dirty="0"/>
              <a:t>•When a traditional </a:t>
            </a:r>
            <a:r>
              <a:rPr lang="en-IN" sz="2200" dirty="0" err="1"/>
              <a:t>VM</a:t>
            </a:r>
            <a:r>
              <a:rPr lang="en-IN" sz="2200" dirty="0"/>
              <a:t> is initialized, the administrator needs to manually write configuration information or specify the configuration sources. When more </a:t>
            </a:r>
            <a:r>
              <a:rPr lang="en-IN" sz="2200" dirty="0" err="1"/>
              <a:t>VMs</a:t>
            </a:r>
            <a:r>
              <a:rPr lang="en-IN" sz="2200" dirty="0"/>
              <a:t> join a network, an inefficient configuration always causes problems with overloading or underutilization.</a:t>
            </a:r>
          </a:p>
          <a:p>
            <a:pPr marL="265113" indent="-176213" algn="just">
              <a:spcBef>
                <a:spcPts val="0"/>
              </a:spcBef>
              <a:buNone/>
            </a:pPr>
            <a:r>
              <a:rPr lang="en-IN" sz="2200" dirty="0"/>
              <a:t>•Amazon’s Elastic Compute Cloud (EC2) is a good example of a web service that provides elastic computing power in a cloud. EC2 permits customers to create </a:t>
            </a:r>
            <a:r>
              <a:rPr lang="en-IN" sz="2200" dirty="0" err="1"/>
              <a:t>VMs</a:t>
            </a:r>
            <a:r>
              <a:rPr lang="en-IN" sz="2200" dirty="0"/>
              <a:t> and to manage user accounts over the time of their use</a:t>
            </a:r>
            <a:r>
              <a:rPr lang="en-IN" sz="2200" dirty="0" smtClean="0"/>
              <a:t>.</a:t>
            </a:r>
            <a:endParaRPr lang="en-IN" sz="2200" dirty="0"/>
          </a:p>
        </p:txBody>
      </p:sp>
    </p:spTree>
    <p:extLst>
      <p:ext uri="{BB962C8B-B14F-4D97-AF65-F5344CB8AC3E}">
        <p14:creationId xmlns:p14="http://schemas.microsoft.com/office/powerpoint/2010/main" val="141912586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sp>
        <p:nvSpPr>
          <p:cNvPr id="3" name="Content Placeholder 2"/>
          <p:cNvSpPr>
            <a:spLocks noGrp="1"/>
          </p:cNvSpPr>
          <p:nvPr>
            <p:ph idx="1"/>
          </p:nvPr>
        </p:nvSpPr>
        <p:spPr>
          <a:xfrm>
            <a:off x="221226" y="714436"/>
            <a:ext cx="8804788" cy="5671616"/>
          </a:xfrm>
        </p:spPr>
        <p:txBody>
          <a:bodyPr>
            <a:noAutofit/>
          </a:bodyPr>
          <a:lstStyle/>
          <a:p>
            <a:pPr marL="265113" indent="-176213" algn="just">
              <a:buNone/>
            </a:pPr>
            <a:r>
              <a:rPr lang="en-IN" sz="2200" dirty="0"/>
              <a:t>•Virtual clusters are built with </a:t>
            </a:r>
            <a:r>
              <a:rPr lang="en-IN" sz="2200" dirty="0" err="1"/>
              <a:t>VMs</a:t>
            </a:r>
            <a:r>
              <a:rPr lang="en-IN" sz="2200" dirty="0"/>
              <a:t> installed at distributed servers from one or more physical clusters.</a:t>
            </a:r>
          </a:p>
          <a:p>
            <a:pPr marL="265113" indent="-176213" algn="just">
              <a:buNone/>
            </a:pPr>
            <a:r>
              <a:rPr lang="en-IN" sz="2200" dirty="0"/>
              <a:t>•The </a:t>
            </a:r>
            <a:r>
              <a:rPr lang="en-IN" sz="2200" dirty="0" err="1"/>
              <a:t>VMs</a:t>
            </a:r>
            <a:r>
              <a:rPr lang="en-IN" sz="2200" dirty="0"/>
              <a:t> in a virtual cluster are interconnected logically by a virtual network across several physical networks.</a:t>
            </a:r>
          </a:p>
          <a:p>
            <a:pPr marL="265113" indent="-176213" algn="just">
              <a:buNone/>
            </a:pPr>
            <a:r>
              <a:rPr lang="en-IN" sz="2200" dirty="0"/>
              <a:t>•Figure 3.18 illustrates the concepts of virtual clusters and physical clusters. Each virtual cluster is formed with physical machines or a </a:t>
            </a:r>
            <a:r>
              <a:rPr lang="en-IN" sz="2200" dirty="0" err="1"/>
              <a:t>VM</a:t>
            </a:r>
            <a:r>
              <a:rPr lang="en-IN" sz="2200" dirty="0"/>
              <a:t> hosted by multiple physical clusters.</a:t>
            </a:r>
          </a:p>
        </p:txBody>
      </p:sp>
    </p:spTree>
    <p:extLst>
      <p:ext uri="{BB962C8B-B14F-4D97-AF65-F5344CB8AC3E}">
        <p14:creationId xmlns:p14="http://schemas.microsoft.com/office/powerpoint/2010/main" val="146245225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2722"/>
            <a:ext cx="8742977" cy="453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093818"/>
      </p:ext>
    </p:extLst>
  </p:cSld>
  <p:clrMapOvr>
    <a:masterClrMapping/>
  </p:clrMapOvr>
  <p:transition>
    <p:strips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sp>
        <p:nvSpPr>
          <p:cNvPr id="3" name="Content Placeholder 2"/>
          <p:cNvSpPr>
            <a:spLocks noGrp="1"/>
          </p:cNvSpPr>
          <p:nvPr>
            <p:ph idx="1"/>
          </p:nvPr>
        </p:nvSpPr>
        <p:spPr>
          <a:xfrm>
            <a:off x="206477" y="625944"/>
            <a:ext cx="8804788" cy="5671616"/>
          </a:xfrm>
        </p:spPr>
        <p:txBody>
          <a:bodyPr>
            <a:noAutofit/>
          </a:bodyPr>
          <a:lstStyle/>
          <a:p>
            <a:pPr marL="265113" indent="-176213" algn="just">
              <a:buNone/>
            </a:pPr>
            <a:r>
              <a:rPr lang="en-IN" sz="2000" dirty="0"/>
              <a:t>•The virtual cluster boundaries are shown as distinct boundaries. The provisioning of </a:t>
            </a:r>
            <a:r>
              <a:rPr lang="en-IN" sz="2000" dirty="0" err="1"/>
              <a:t>VMs</a:t>
            </a:r>
            <a:r>
              <a:rPr lang="en-IN" sz="2000" dirty="0"/>
              <a:t> to a virtual cluster is done dynamically to have the following interesting properties:</a:t>
            </a:r>
          </a:p>
          <a:p>
            <a:pPr marL="265113" indent="-176213" algn="just">
              <a:buNone/>
            </a:pPr>
            <a:r>
              <a:rPr lang="en-IN" sz="2000" dirty="0"/>
              <a:t>–The virtual cluster nodes can be either physical or virtual machines. Multiple </a:t>
            </a:r>
            <a:r>
              <a:rPr lang="en-IN" sz="2000" dirty="0" err="1"/>
              <a:t>VMs</a:t>
            </a:r>
            <a:r>
              <a:rPr lang="en-IN" sz="2000" dirty="0"/>
              <a:t> running with different OSes can be deployed on the same physical node.</a:t>
            </a:r>
          </a:p>
          <a:p>
            <a:pPr marL="265113" indent="-176213" algn="just">
              <a:buNone/>
            </a:pPr>
            <a:r>
              <a:rPr lang="en-IN" sz="2000" dirty="0"/>
              <a:t>–A </a:t>
            </a:r>
            <a:r>
              <a:rPr lang="en-IN" sz="2000" dirty="0" err="1"/>
              <a:t>VM</a:t>
            </a:r>
            <a:r>
              <a:rPr lang="en-IN" sz="2000" dirty="0"/>
              <a:t> runs with a guest OS, which is often different from the host OS, that manages the resources in the physical machine, where the </a:t>
            </a:r>
            <a:r>
              <a:rPr lang="en-IN" sz="2000" dirty="0" err="1"/>
              <a:t>VM</a:t>
            </a:r>
            <a:r>
              <a:rPr lang="en-IN" sz="2000" dirty="0"/>
              <a:t> is implemented.</a:t>
            </a:r>
          </a:p>
          <a:p>
            <a:pPr marL="265113" indent="-176213" algn="just">
              <a:buNone/>
            </a:pPr>
            <a:r>
              <a:rPr lang="en-IN" sz="2000" dirty="0"/>
              <a:t>–The purpose of using </a:t>
            </a:r>
            <a:r>
              <a:rPr lang="en-IN" sz="2000" dirty="0" err="1"/>
              <a:t>VMs</a:t>
            </a:r>
            <a:r>
              <a:rPr lang="en-IN" sz="2000" dirty="0"/>
              <a:t> is to consolidate multiple functionalities on the same server. This will greatly enhance server utilization and application flexibility.</a:t>
            </a:r>
          </a:p>
          <a:p>
            <a:pPr marL="265113" indent="-176213" algn="just">
              <a:buNone/>
            </a:pPr>
            <a:r>
              <a:rPr lang="en-IN" sz="2000" dirty="0"/>
              <a:t>–</a:t>
            </a:r>
            <a:r>
              <a:rPr lang="en-IN" sz="2000" dirty="0" err="1"/>
              <a:t>VMs</a:t>
            </a:r>
            <a:r>
              <a:rPr lang="en-IN" sz="2000" dirty="0"/>
              <a:t> can be colonized (replicated) in multiple servers for the purpose of promoting distributed parallelism, fault tolerance, and disaster recovery.</a:t>
            </a:r>
          </a:p>
          <a:p>
            <a:pPr marL="265113" indent="-176213" algn="just">
              <a:buNone/>
            </a:pPr>
            <a:r>
              <a:rPr lang="en-IN" sz="2000" dirty="0"/>
              <a:t>–The size (number of nodes) of a virtual cluster can grow or shrink dynamically, similar to the way an overlay network varies in size in a peer-to-peer (P2P) network.</a:t>
            </a:r>
          </a:p>
          <a:p>
            <a:pPr marL="265113" indent="-176213" algn="just">
              <a:buNone/>
            </a:pPr>
            <a:r>
              <a:rPr lang="en-IN" sz="2000" dirty="0"/>
              <a:t>–The failure of any physical nodes may disable some </a:t>
            </a:r>
            <a:r>
              <a:rPr lang="en-IN" sz="2000" dirty="0" err="1"/>
              <a:t>VMs</a:t>
            </a:r>
            <a:r>
              <a:rPr lang="en-IN" sz="2000" dirty="0"/>
              <a:t> installed on the failing nodes. But the failure of </a:t>
            </a:r>
            <a:r>
              <a:rPr lang="en-IN" sz="2000" dirty="0" err="1"/>
              <a:t>VMs</a:t>
            </a:r>
            <a:r>
              <a:rPr lang="en-IN" sz="2000" dirty="0"/>
              <a:t> will not pull down the host </a:t>
            </a:r>
            <a:r>
              <a:rPr lang="en-IN" sz="2000" dirty="0" smtClean="0"/>
              <a:t>system.20</a:t>
            </a:r>
          </a:p>
          <a:p>
            <a:pPr marL="265113" indent="-176213" algn="just">
              <a:buNone/>
            </a:pPr>
            <a:endParaRPr lang="en-IN" sz="2000" dirty="0"/>
          </a:p>
        </p:txBody>
      </p:sp>
    </p:spTree>
    <p:extLst>
      <p:ext uri="{BB962C8B-B14F-4D97-AF65-F5344CB8AC3E}">
        <p14:creationId xmlns:p14="http://schemas.microsoft.com/office/powerpoint/2010/main" val="1193772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sp>
        <p:nvSpPr>
          <p:cNvPr id="3" name="Content Placeholder 2"/>
          <p:cNvSpPr>
            <a:spLocks noGrp="1"/>
          </p:cNvSpPr>
          <p:nvPr>
            <p:ph idx="1"/>
          </p:nvPr>
        </p:nvSpPr>
        <p:spPr>
          <a:xfrm>
            <a:off x="206477" y="581700"/>
            <a:ext cx="8804788" cy="5671616"/>
          </a:xfrm>
        </p:spPr>
        <p:txBody>
          <a:bodyPr>
            <a:noAutofit/>
          </a:bodyPr>
          <a:lstStyle/>
          <a:p>
            <a:pPr marL="265113" indent="-176213" algn="just">
              <a:buNone/>
            </a:pPr>
            <a:r>
              <a:rPr lang="en-IN" sz="2000" dirty="0"/>
              <a:t>•Since system virtualization has been widely used, it is necessary to effectively manage </a:t>
            </a:r>
            <a:r>
              <a:rPr lang="en-IN" sz="2000" dirty="0" err="1"/>
              <a:t>VMs</a:t>
            </a:r>
            <a:r>
              <a:rPr lang="en-IN" sz="2000" dirty="0"/>
              <a:t> running on a mass of physical computing nodes (also called virtual clusters) and consequently build a high-performance virtualized computing environment.</a:t>
            </a:r>
          </a:p>
          <a:p>
            <a:pPr marL="265113" indent="-176213" algn="just">
              <a:buNone/>
            </a:pPr>
            <a:r>
              <a:rPr lang="en-IN" sz="2000" dirty="0"/>
              <a:t>•This involves virtual cluster deployment, monitoring and management over large-scale clusters, as well as resource scheduling, load balancing, server consolidation, fault tolerance, and other techniques.</a:t>
            </a:r>
          </a:p>
          <a:p>
            <a:pPr marL="265113" indent="-176213" algn="just">
              <a:buNone/>
            </a:pPr>
            <a:r>
              <a:rPr lang="en-IN" sz="2000" dirty="0"/>
              <a:t>•The different node colors in Figure 3.18 refer to different virtual clusters. In a virtual cluster system, it is quite important to store the large number of </a:t>
            </a:r>
            <a:r>
              <a:rPr lang="en-IN" sz="2000" dirty="0" err="1"/>
              <a:t>VM</a:t>
            </a:r>
            <a:r>
              <a:rPr lang="en-IN" sz="2000" dirty="0"/>
              <a:t> images efficiently.</a:t>
            </a:r>
          </a:p>
        </p:txBody>
      </p:sp>
    </p:spTree>
    <p:extLst>
      <p:ext uri="{BB962C8B-B14F-4D97-AF65-F5344CB8AC3E}">
        <p14:creationId xmlns:p14="http://schemas.microsoft.com/office/powerpoint/2010/main" val="301027569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sp>
        <p:nvSpPr>
          <p:cNvPr id="3" name="Content Placeholder 2"/>
          <p:cNvSpPr>
            <a:spLocks noGrp="1"/>
          </p:cNvSpPr>
          <p:nvPr>
            <p:ph idx="1"/>
          </p:nvPr>
        </p:nvSpPr>
        <p:spPr>
          <a:xfrm>
            <a:off x="206477" y="581700"/>
            <a:ext cx="8804788" cy="5671616"/>
          </a:xfrm>
        </p:spPr>
        <p:txBody>
          <a:bodyPr>
            <a:noAutofit/>
          </a:bodyPr>
          <a:lstStyle/>
          <a:p>
            <a:pPr marL="265113" indent="-176213" algn="just">
              <a:buNone/>
            </a:pPr>
            <a:r>
              <a:rPr lang="en-IN" sz="1800" dirty="0"/>
              <a:t>•Figure 3.19 shows the concept of a virtual cluster based on application partitioning or customization.</a:t>
            </a:r>
          </a:p>
          <a:p>
            <a:pPr marL="265113" indent="-176213" algn="just">
              <a:buNone/>
            </a:pPr>
            <a:r>
              <a:rPr lang="en-IN" sz="1800" dirty="0"/>
              <a:t>•The different colors in the figure represent the nodes in different virtual clusters.</a:t>
            </a:r>
          </a:p>
          <a:p>
            <a:pPr marL="265113" indent="-176213" algn="just">
              <a:buNone/>
            </a:pPr>
            <a:r>
              <a:rPr lang="en-IN" sz="1800" dirty="0"/>
              <a:t>•As a large number of </a:t>
            </a:r>
            <a:r>
              <a:rPr lang="en-IN" sz="1800" dirty="0" err="1"/>
              <a:t>VM</a:t>
            </a:r>
            <a:r>
              <a:rPr lang="en-IN" sz="1800" dirty="0"/>
              <a:t> images might be present, the most important thing is to determine how to store those images in the system efficiently.</a:t>
            </a:r>
          </a:p>
          <a:p>
            <a:pPr marL="265113" indent="-176213" algn="just">
              <a:buNone/>
            </a:pPr>
            <a:r>
              <a:rPr lang="en-IN" sz="1800" dirty="0"/>
              <a:t>•There are common installations for most users or applications, such as operating systems or user-level programming libraries. These software packages can be preinstalled as templates (called template </a:t>
            </a:r>
            <a:r>
              <a:rPr lang="en-IN" sz="1800" dirty="0" err="1"/>
              <a:t>VMs</a:t>
            </a:r>
            <a:r>
              <a:rPr lang="en-IN" sz="1800" dirty="0"/>
              <a:t>). With these templates, users can build their own software stacks.</a:t>
            </a:r>
          </a:p>
          <a:p>
            <a:pPr marL="265113" indent="-176213" algn="just">
              <a:buNone/>
            </a:pPr>
            <a:r>
              <a:rPr lang="en-IN" sz="1800" dirty="0"/>
              <a:t>•New OS instances can be copied from the template </a:t>
            </a:r>
            <a:r>
              <a:rPr lang="en-IN" sz="1800" dirty="0" err="1"/>
              <a:t>VM</a:t>
            </a:r>
            <a:r>
              <a:rPr lang="en-IN" sz="1800" dirty="0"/>
              <a:t>. User-specific components such as programming libraries and applications can be installed to those instances.</a:t>
            </a:r>
          </a:p>
          <a:p>
            <a:pPr marL="265113" indent="-176213" algn="just">
              <a:buNone/>
            </a:pPr>
            <a:r>
              <a:rPr lang="en-IN" sz="1800" dirty="0"/>
              <a:t>•Three physical clusters are shown on the left side of Figure 3.18. Four virtual clusters are created on the right, over the physical clusters.</a:t>
            </a:r>
          </a:p>
          <a:p>
            <a:pPr marL="265113" indent="-176213" algn="just">
              <a:buNone/>
            </a:pPr>
            <a:r>
              <a:rPr lang="en-IN" sz="1800" dirty="0"/>
              <a:t>•The physical machines are also called host systems. In contrast, the </a:t>
            </a:r>
            <a:r>
              <a:rPr lang="en-IN" sz="1800" dirty="0" err="1"/>
              <a:t>VMs</a:t>
            </a:r>
            <a:r>
              <a:rPr lang="en-IN" sz="1800" dirty="0"/>
              <a:t> are guest systems. The host and guest systems may run with different operating systems. Each </a:t>
            </a:r>
            <a:r>
              <a:rPr lang="en-IN" sz="1800" dirty="0" err="1"/>
              <a:t>VM</a:t>
            </a:r>
            <a:r>
              <a:rPr lang="en-IN" sz="1800" dirty="0"/>
              <a:t> can be installed on a remote server or replicated on multiple servers belonging to the same or different physical clusters.</a:t>
            </a:r>
          </a:p>
          <a:p>
            <a:pPr marL="265113" indent="-176213" algn="just">
              <a:buNone/>
            </a:pPr>
            <a:r>
              <a:rPr lang="en-IN" sz="1800" dirty="0"/>
              <a:t>•The boundary of a virtual cluster can change as </a:t>
            </a:r>
            <a:r>
              <a:rPr lang="en-IN" sz="1800" dirty="0" err="1"/>
              <a:t>VM</a:t>
            </a:r>
            <a:r>
              <a:rPr lang="en-IN" sz="1800" dirty="0"/>
              <a:t> nodes are added, removed, or migrated dynamically over time.</a:t>
            </a:r>
          </a:p>
        </p:txBody>
      </p:sp>
    </p:spTree>
    <p:extLst>
      <p:ext uri="{BB962C8B-B14F-4D97-AF65-F5344CB8AC3E}">
        <p14:creationId xmlns:p14="http://schemas.microsoft.com/office/powerpoint/2010/main" val="6362461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 Physical versus Virtual Clusters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153" y="847110"/>
            <a:ext cx="8309613" cy="4639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105188"/>
      </p:ext>
    </p:extLst>
  </p:cSld>
  <p:clrMapOvr>
    <a:masterClrMapping/>
  </p:clrMapOvr>
  <p:transition>
    <p:strips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3.4.1.1 Fast Deployment and Effective Scheduling</a:t>
            </a:r>
          </a:p>
        </p:txBody>
      </p:sp>
      <p:sp>
        <p:nvSpPr>
          <p:cNvPr id="3" name="Content Placeholder 2"/>
          <p:cNvSpPr>
            <a:spLocks noGrp="1"/>
          </p:cNvSpPr>
          <p:nvPr>
            <p:ph idx="1"/>
          </p:nvPr>
        </p:nvSpPr>
        <p:spPr>
          <a:xfrm>
            <a:off x="206477" y="929148"/>
            <a:ext cx="8804788" cy="5324168"/>
          </a:xfrm>
        </p:spPr>
        <p:txBody>
          <a:bodyPr>
            <a:noAutofit/>
          </a:bodyPr>
          <a:lstStyle/>
          <a:p>
            <a:pPr marL="265113" indent="-176213" algn="just">
              <a:buNone/>
            </a:pPr>
            <a:r>
              <a:rPr lang="en-IN" sz="2400" dirty="0"/>
              <a:t>Fast Deployment</a:t>
            </a:r>
          </a:p>
          <a:p>
            <a:pPr marL="265113" indent="-176213" algn="just">
              <a:buNone/>
            </a:pPr>
            <a:r>
              <a:rPr lang="en-IN" sz="1800" dirty="0"/>
              <a:t>•</a:t>
            </a:r>
            <a:r>
              <a:rPr lang="en-IN" sz="2400" dirty="0"/>
              <a:t>The system should have the capability of fast deployment. Here, deployment means two things:</a:t>
            </a:r>
          </a:p>
          <a:p>
            <a:pPr marL="265113" indent="-176213" algn="just">
              <a:buNone/>
            </a:pPr>
            <a:r>
              <a:rPr lang="en-IN" sz="2400" dirty="0"/>
              <a:t>•1) to construct and distribute software stacks (OS, libraries, applications) to a physical node inside clusters as fast as possible.</a:t>
            </a:r>
          </a:p>
          <a:p>
            <a:pPr marL="265113" indent="-176213" algn="just">
              <a:buNone/>
            </a:pPr>
            <a:r>
              <a:rPr lang="en-IN" sz="2400" dirty="0"/>
              <a:t>•2) to quickly switch runtime environments from one user’s virtual cluster to another user’s virtual cluster. If one user finishes using his system, the corresponding virtual cluster should shut down or suspend quickly to save the resources to run other </a:t>
            </a:r>
            <a:r>
              <a:rPr lang="en-IN" sz="2400" dirty="0" err="1"/>
              <a:t>VMs</a:t>
            </a:r>
            <a:r>
              <a:rPr lang="en-IN" sz="2400" dirty="0"/>
              <a:t> for other users.</a:t>
            </a:r>
          </a:p>
        </p:txBody>
      </p:sp>
    </p:spTree>
    <p:extLst>
      <p:ext uri="{BB962C8B-B14F-4D97-AF65-F5344CB8AC3E}">
        <p14:creationId xmlns:p14="http://schemas.microsoft.com/office/powerpoint/2010/main" val="247148655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3.4.1.1 Fast Deployment and Effective Scheduling</a:t>
            </a:r>
          </a:p>
        </p:txBody>
      </p:sp>
      <p:sp>
        <p:nvSpPr>
          <p:cNvPr id="3" name="Content Placeholder 2"/>
          <p:cNvSpPr>
            <a:spLocks noGrp="1"/>
          </p:cNvSpPr>
          <p:nvPr>
            <p:ph idx="1"/>
          </p:nvPr>
        </p:nvSpPr>
        <p:spPr>
          <a:xfrm>
            <a:off x="117986" y="648929"/>
            <a:ext cx="8804788" cy="6076336"/>
          </a:xfrm>
        </p:spPr>
        <p:txBody>
          <a:bodyPr>
            <a:noAutofit/>
          </a:bodyPr>
          <a:lstStyle/>
          <a:p>
            <a:pPr marL="265113" indent="-176213" algn="just">
              <a:buNone/>
            </a:pPr>
            <a:r>
              <a:rPr lang="en-IN" sz="2800" dirty="0"/>
              <a:t>Effective Scheduling</a:t>
            </a:r>
          </a:p>
          <a:p>
            <a:pPr marL="265113" indent="-176213" algn="just">
              <a:buNone/>
            </a:pPr>
            <a:r>
              <a:rPr lang="en-IN" sz="1800" dirty="0"/>
              <a:t>•The concept of “green computing” has attracted much attention recently. However, previous approaches have focused on saving the energy cost of components in a single workstation without a global vision. Consequently, they do not necessarily reduce the power consumption of the whole cluster.</a:t>
            </a:r>
          </a:p>
          <a:p>
            <a:pPr marL="265113" indent="-176213" algn="just">
              <a:buNone/>
            </a:pPr>
            <a:r>
              <a:rPr lang="en-IN" sz="1800" dirty="0"/>
              <a:t>•The live migration of </a:t>
            </a:r>
            <a:r>
              <a:rPr lang="en-IN" sz="1800" dirty="0" err="1"/>
              <a:t>VMs</a:t>
            </a:r>
            <a:r>
              <a:rPr lang="en-IN" sz="1800" dirty="0"/>
              <a:t> allows workloads of one node to transfer to another node. However, it does not guarantee that </a:t>
            </a:r>
            <a:r>
              <a:rPr lang="en-IN" sz="1800" dirty="0" err="1"/>
              <a:t>VMs</a:t>
            </a:r>
            <a:r>
              <a:rPr lang="en-IN" sz="1800" dirty="0"/>
              <a:t> can randomly migrate among themselves. In fact, the potential overhead caused by live migrations of </a:t>
            </a:r>
            <a:r>
              <a:rPr lang="en-IN" sz="1800" dirty="0" err="1"/>
              <a:t>VMs</a:t>
            </a:r>
            <a:r>
              <a:rPr lang="en-IN" sz="1800" dirty="0"/>
              <a:t> cannot be ignored.</a:t>
            </a:r>
          </a:p>
          <a:p>
            <a:pPr marL="265113" indent="-176213" algn="just">
              <a:buNone/>
            </a:pPr>
            <a:r>
              <a:rPr lang="en-IN" sz="1800" dirty="0"/>
              <a:t>•The overhead may have serious negative effects on cluster utilization, throughput, and </a:t>
            </a:r>
            <a:r>
              <a:rPr lang="en-IN" sz="1800" dirty="0" err="1"/>
              <a:t>QoS</a:t>
            </a:r>
            <a:r>
              <a:rPr lang="en-IN" sz="1800" dirty="0"/>
              <a:t> issues.</a:t>
            </a:r>
          </a:p>
          <a:p>
            <a:pPr marL="265113" indent="-176213" algn="just">
              <a:buNone/>
            </a:pPr>
            <a:r>
              <a:rPr lang="en-IN" sz="1800" dirty="0"/>
              <a:t>•Therefore, the challenge is to determine how to design migration strategies to implement green computing without influencing the performance of clusters.</a:t>
            </a:r>
          </a:p>
          <a:p>
            <a:pPr marL="265113" indent="-176213" algn="just">
              <a:buNone/>
            </a:pPr>
            <a:r>
              <a:rPr lang="en-IN" sz="1800" dirty="0"/>
              <a:t>•Another advantage of virtualization is load balancing of applications in a virtual cluster. Load balancing can be achieved using the load index and frequency of user logins.</a:t>
            </a:r>
          </a:p>
          <a:p>
            <a:pPr marL="265113" indent="-176213" algn="just">
              <a:buNone/>
            </a:pPr>
            <a:r>
              <a:rPr lang="en-IN" sz="1800" dirty="0"/>
              <a:t>•The automatic scale-up and scale-down mechanism of a virtual cluster can be implemented based on this model. Consequently, we can increase the resource utilization of nodes and shorten the response time of systems.</a:t>
            </a:r>
          </a:p>
          <a:p>
            <a:pPr marL="265113" indent="-176213" algn="just">
              <a:buNone/>
            </a:pPr>
            <a:r>
              <a:rPr lang="en-IN" sz="1800" dirty="0"/>
              <a:t>•Mapping </a:t>
            </a:r>
            <a:r>
              <a:rPr lang="en-IN" sz="1800" dirty="0" err="1"/>
              <a:t>VMs</a:t>
            </a:r>
            <a:r>
              <a:rPr lang="en-IN" sz="1800" dirty="0"/>
              <a:t> onto the most appropriate physical node should promote performance.</a:t>
            </a:r>
          </a:p>
          <a:p>
            <a:pPr marL="265113" indent="-176213" algn="just">
              <a:buNone/>
            </a:pPr>
            <a:r>
              <a:rPr lang="en-IN" sz="1800" dirty="0"/>
              <a:t>Dynamically adjusting loads among nodes by live migration of </a:t>
            </a:r>
            <a:r>
              <a:rPr lang="en-IN" sz="1800" dirty="0" err="1"/>
              <a:t>VMs</a:t>
            </a:r>
            <a:r>
              <a:rPr lang="en-IN" sz="1800" dirty="0"/>
              <a:t> is desired, when the loads on cluster nodes become quite unbalanced.</a:t>
            </a:r>
            <a:endParaRPr lang="en-IN" sz="1400" dirty="0"/>
          </a:p>
        </p:txBody>
      </p:sp>
    </p:spTree>
    <p:extLst>
      <p:ext uri="{BB962C8B-B14F-4D97-AF65-F5344CB8AC3E}">
        <p14:creationId xmlns:p14="http://schemas.microsoft.com/office/powerpoint/2010/main" val="410567756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solidFill>
              </a:rPr>
              <a:t>3.1.1.1 Instruction Set Architecture Level</a:t>
            </a:r>
          </a:p>
        </p:txBody>
      </p:sp>
      <p:sp>
        <p:nvSpPr>
          <p:cNvPr id="3" name="Content Placeholder 2"/>
          <p:cNvSpPr>
            <a:spLocks noGrp="1"/>
          </p:cNvSpPr>
          <p:nvPr>
            <p:ph idx="1"/>
          </p:nvPr>
        </p:nvSpPr>
        <p:spPr>
          <a:xfrm>
            <a:off x="235974" y="1127380"/>
            <a:ext cx="8686800" cy="5096439"/>
          </a:xfrm>
        </p:spPr>
        <p:txBody>
          <a:bodyPr>
            <a:normAutofit fontScale="92500" lnSpcReduction="20000"/>
          </a:bodyPr>
          <a:lstStyle/>
          <a:p>
            <a:pPr marL="354013" indent="-265113" algn="just">
              <a:buNone/>
            </a:pPr>
            <a:r>
              <a:rPr lang="en-IN" sz="2400" dirty="0" smtClean="0"/>
              <a:t>•	At </a:t>
            </a:r>
            <a:r>
              <a:rPr lang="en-IN" sz="2400" dirty="0"/>
              <a:t>the ISA level, virtualization is performed by emulating a given ISA by the ISA of the host machine.</a:t>
            </a:r>
          </a:p>
          <a:p>
            <a:pPr marL="354013" indent="-265113" algn="just">
              <a:buNone/>
            </a:pPr>
            <a:r>
              <a:rPr lang="en-IN" sz="2400" dirty="0" smtClean="0"/>
              <a:t>•	For </a:t>
            </a:r>
            <a:r>
              <a:rPr lang="en-IN" sz="2400" dirty="0"/>
              <a:t>example, MIPS binary code can run on an x86-based host machine with the help of ISA emulation. With this approach, it is possible to run a large amount of legacy binary code written for various processors on any given new hardware host machine. Instruction set emulation leads to virtual ISAs created on any hardware machine.</a:t>
            </a:r>
          </a:p>
          <a:p>
            <a:pPr marL="354013" indent="-265113" algn="just">
              <a:buNone/>
            </a:pPr>
            <a:r>
              <a:rPr lang="en-IN" sz="2400" dirty="0" smtClean="0"/>
              <a:t>•	The </a:t>
            </a:r>
            <a:r>
              <a:rPr lang="en-IN" sz="2400" dirty="0"/>
              <a:t>basic emulation method is </a:t>
            </a:r>
            <a:r>
              <a:rPr lang="en-IN" sz="2400" dirty="0">
                <a:solidFill>
                  <a:schemeClr val="tx2">
                    <a:lumMod val="75000"/>
                  </a:schemeClr>
                </a:solidFill>
              </a:rPr>
              <a:t>through code interpretation</a:t>
            </a:r>
            <a:r>
              <a:rPr lang="en-IN" sz="2400" dirty="0"/>
              <a:t>. An interpreter program interprets the source instructions to target instructions one by one. One source instruction may require tens or hundreds of native target instructions to perform its function. Obviously, this process is relatively slow.</a:t>
            </a:r>
          </a:p>
          <a:p>
            <a:pPr marL="354013" indent="-265113" algn="just">
              <a:buNone/>
            </a:pPr>
            <a:r>
              <a:rPr lang="en-IN" sz="2400" dirty="0" smtClean="0"/>
              <a:t>•	For </a:t>
            </a:r>
            <a:r>
              <a:rPr lang="en-IN" sz="2400" dirty="0"/>
              <a:t>better performance, dynamic binary translation is desired. This approach translates basic blocks of dynamic source instructions to target instructions.</a:t>
            </a:r>
          </a:p>
          <a:p>
            <a:pPr marL="354013" indent="-265113" algn="just">
              <a:buNone/>
            </a:pPr>
            <a:r>
              <a:rPr lang="en-IN" sz="2400" dirty="0" smtClean="0"/>
              <a:t>•	A </a:t>
            </a:r>
            <a:r>
              <a:rPr lang="en-IN" sz="2400" dirty="0"/>
              <a:t>virtual instruction set architecture (V-ISA) thus requires adding a processor-specific software translation layer to the </a:t>
            </a:r>
            <a:r>
              <a:rPr lang="en-IN" sz="2400" dirty="0" smtClean="0"/>
              <a:t>compiler.</a:t>
            </a:r>
            <a:endParaRPr lang="en-IN" sz="2400" dirty="0"/>
          </a:p>
        </p:txBody>
      </p:sp>
    </p:spTree>
    <p:extLst>
      <p:ext uri="{BB962C8B-B14F-4D97-AF65-F5344CB8AC3E}">
        <p14:creationId xmlns:p14="http://schemas.microsoft.com/office/powerpoint/2010/main" val="214517481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3.4.1.2 High-Performance Virtual Storage</a:t>
            </a:r>
          </a:p>
        </p:txBody>
      </p:sp>
      <p:sp>
        <p:nvSpPr>
          <p:cNvPr id="3" name="Content Placeholder 2"/>
          <p:cNvSpPr>
            <a:spLocks noGrp="1"/>
          </p:cNvSpPr>
          <p:nvPr>
            <p:ph idx="1"/>
          </p:nvPr>
        </p:nvSpPr>
        <p:spPr>
          <a:xfrm>
            <a:off x="206477" y="929148"/>
            <a:ext cx="8804788" cy="5324168"/>
          </a:xfrm>
        </p:spPr>
        <p:txBody>
          <a:bodyPr>
            <a:noAutofit/>
          </a:bodyPr>
          <a:lstStyle/>
          <a:p>
            <a:pPr marL="265113" indent="-176213" algn="just">
              <a:buNone/>
            </a:pPr>
            <a:r>
              <a:rPr lang="en-IN" sz="1800" dirty="0"/>
              <a:t>•A template is a disk image that includes a preinstalled operating system with or without certain application software.</a:t>
            </a:r>
          </a:p>
          <a:p>
            <a:pPr marL="265113" indent="-176213" algn="just">
              <a:buNone/>
            </a:pPr>
            <a:r>
              <a:rPr lang="en-IN" sz="1800" dirty="0"/>
              <a:t>•The template </a:t>
            </a:r>
            <a:r>
              <a:rPr lang="en-IN" sz="1800" dirty="0" err="1"/>
              <a:t>VM</a:t>
            </a:r>
            <a:r>
              <a:rPr lang="en-IN" sz="1800" dirty="0"/>
              <a:t> can be distributed to several physical hosts in the cluster to customize the </a:t>
            </a:r>
            <a:r>
              <a:rPr lang="en-IN" sz="1800" dirty="0" err="1"/>
              <a:t>VMs</a:t>
            </a:r>
            <a:r>
              <a:rPr lang="en-IN" sz="1800" dirty="0"/>
              <a:t>.</a:t>
            </a:r>
          </a:p>
          <a:p>
            <a:pPr marL="265113" indent="-176213" algn="just">
              <a:buNone/>
            </a:pPr>
            <a:r>
              <a:rPr lang="en-IN" sz="1800" dirty="0"/>
              <a:t>•In addition, existing software packages reduce the time for customization.</a:t>
            </a:r>
          </a:p>
          <a:p>
            <a:pPr marL="265113" indent="-176213" algn="just">
              <a:buNone/>
            </a:pPr>
            <a:r>
              <a:rPr lang="en-IN" sz="1800" dirty="0"/>
              <a:t>•It is important to efficiently manage the disk spaces occupied by template software</a:t>
            </a:r>
          </a:p>
          <a:p>
            <a:pPr marL="265113" indent="-176213" algn="just">
              <a:buNone/>
            </a:pPr>
            <a:r>
              <a:rPr lang="en-IN" sz="1800" dirty="0"/>
              <a:t>packages. Some storage architecture design can be applied to reduce duplicated blocks in a distributed file system of virtual clusters. Hash values are used to compare the contents of data blocks.</a:t>
            </a:r>
          </a:p>
          <a:p>
            <a:pPr marL="265113" indent="-176213" algn="just">
              <a:buNone/>
            </a:pPr>
            <a:r>
              <a:rPr lang="en-IN" sz="1800" dirty="0"/>
              <a:t>•Basically, there are four steps to deploy a group of </a:t>
            </a:r>
            <a:r>
              <a:rPr lang="en-IN" sz="1800" dirty="0" err="1"/>
              <a:t>VMs</a:t>
            </a:r>
            <a:r>
              <a:rPr lang="en-IN" sz="1800" dirty="0"/>
              <a:t> onto a target cluster: 1) preparing the disk image, 2) configuring the </a:t>
            </a:r>
            <a:r>
              <a:rPr lang="en-IN" sz="1800" dirty="0" err="1"/>
              <a:t>VMs</a:t>
            </a:r>
            <a:r>
              <a:rPr lang="en-IN" sz="1800" dirty="0"/>
              <a:t>, 3) choosing the destination nodes, and 4) executing the </a:t>
            </a:r>
            <a:r>
              <a:rPr lang="en-IN" sz="1800" dirty="0" err="1"/>
              <a:t>VM</a:t>
            </a:r>
            <a:r>
              <a:rPr lang="en-IN" sz="1800" dirty="0"/>
              <a:t> deployment command on every host.</a:t>
            </a:r>
          </a:p>
          <a:p>
            <a:pPr marL="265113" indent="-176213" algn="just">
              <a:buNone/>
            </a:pPr>
            <a:r>
              <a:rPr lang="en-IN" sz="1800" dirty="0"/>
              <a:t>•Users choose a proper template according to their requirements and make a duplicate of it as their own disk image.</a:t>
            </a:r>
          </a:p>
          <a:p>
            <a:pPr marL="265113" indent="-176213" algn="just">
              <a:buNone/>
            </a:pPr>
            <a:r>
              <a:rPr lang="en-IN" sz="1800" dirty="0"/>
              <a:t>•Templates could implement the COW (Copy on Write) format. A new COW backup file is very small and easy to create and transfer. Therefore, it definitely reduces disk space consumption.</a:t>
            </a:r>
          </a:p>
          <a:p>
            <a:pPr marL="265113" indent="-176213" algn="just">
              <a:buNone/>
            </a:pPr>
            <a:r>
              <a:rPr lang="en-IN" sz="1800" dirty="0"/>
              <a:t>•In addition, </a:t>
            </a:r>
            <a:r>
              <a:rPr lang="en-IN" sz="1800" dirty="0" err="1"/>
              <a:t>VM</a:t>
            </a:r>
            <a:r>
              <a:rPr lang="en-IN" sz="1800" dirty="0"/>
              <a:t> deployment time is much shorter than that of copying the whole raw image file.</a:t>
            </a:r>
            <a:endParaRPr lang="en-IN" sz="1000" dirty="0"/>
          </a:p>
        </p:txBody>
      </p:sp>
    </p:spTree>
    <p:extLst>
      <p:ext uri="{BB962C8B-B14F-4D97-AF65-F5344CB8AC3E}">
        <p14:creationId xmlns:p14="http://schemas.microsoft.com/office/powerpoint/2010/main" val="293619258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3.4.1.2 High-Performance Virtual Storage</a:t>
            </a:r>
          </a:p>
        </p:txBody>
      </p:sp>
      <p:sp>
        <p:nvSpPr>
          <p:cNvPr id="3" name="Content Placeholder 2"/>
          <p:cNvSpPr>
            <a:spLocks noGrp="1"/>
          </p:cNvSpPr>
          <p:nvPr>
            <p:ph idx="1"/>
          </p:nvPr>
        </p:nvSpPr>
        <p:spPr>
          <a:xfrm>
            <a:off x="206477" y="929148"/>
            <a:ext cx="8804788" cy="5324168"/>
          </a:xfrm>
        </p:spPr>
        <p:txBody>
          <a:bodyPr>
            <a:noAutofit/>
          </a:bodyPr>
          <a:lstStyle/>
          <a:p>
            <a:pPr marL="265113" indent="-176213" algn="just">
              <a:buNone/>
            </a:pPr>
            <a:r>
              <a:rPr lang="en-IN" sz="1800" dirty="0"/>
              <a:t>•Every </a:t>
            </a:r>
            <a:r>
              <a:rPr lang="en-IN" sz="1800" dirty="0" err="1"/>
              <a:t>VM</a:t>
            </a:r>
            <a:r>
              <a:rPr lang="en-IN" sz="1800" dirty="0"/>
              <a:t> is configured with a name, disk image, network setting, and allocated CPU and memory.</a:t>
            </a:r>
          </a:p>
          <a:p>
            <a:pPr marL="265113" indent="-176213" algn="just">
              <a:buNone/>
            </a:pPr>
            <a:r>
              <a:rPr lang="en-IN" sz="1800" dirty="0"/>
              <a:t>•One needs to record each </a:t>
            </a:r>
            <a:r>
              <a:rPr lang="en-IN" sz="1800" dirty="0" err="1"/>
              <a:t>VM</a:t>
            </a:r>
            <a:r>
              <a:rPr lang="en-IN" sz="1800" dirty="0"/>
              <a:t> configuration into a file. However, this method is inefficient when managing a large group of </a:t>
            </a:r>
            <a:r>
              <a:rPr lang="en-IN" sz="1800" dirty="0" err="1"/>
              <a:t>VMs</a:t>
            </a:r>
            <a:r>
              <a:rPr lang="en-IN" sz="1800" dirty="0"/>
              <a:t>.</a:t>
            </a:r>
          </a:p>
          <a:p>
            <a:pPr marL="265113" indent="-176213" algn="just">
              <a:buNone/>
            </a:pPr>
            <a:r>
              <a:rPr lang="en-IN" sz="1800" dirty="0"/>
              <a:t>•</a:t>
            </a:r>
            <a:r>
              <a:rPr lang="en-IN" sz="1800" dirty="0" err="1"/>
              <a:t>VMs</a:t>
            </a:r>
            <a:r>
              <a:rPr lang="en-IN" sz="1800" dirty="0"/>
              <a:t> with the same configurations could use pre-edited profiles to simplify the process. In this scenario, the system configures the </a:t>
            </a:r>
            <a:r>
              <a:rPr lang="en-IN" sz="1800" dirty="0" err="1"/>
              <a:t>VMs</a:t>
            </a:r>
            <a:r>
              <a:rPr lang="en-IN" sz="1800" dirty="0"/>
              <a:t> according to the chosen profile.</a:t>
            </a:r>
          </a:p>
          <a:p>
            <a:pPr marL="265113" indent="-176213" algn="just">
              <a:buNone/>
            </a:pPr>
            <a:r>
              <a:rPr lang="en-IN" sz="1800" dirty="0"/>
              <a:t>•A strategy to choose the proper destination host for any </a:t>
            </a:r>
            <a:r>
              <a:rPr lang="en-IN" sz="1800" dirty="0" err="1"/>
              <a:t>VM</a:t>
            </a:r>
            <a:r>
              <a:rPr lang="en-IN" sz="1800" dirty="0"/>
              <a:t> is needed. The deployment principle is to </a:t>
            </a:r>
            <a:r>
              <a:rPr lang="en-IN" sz="1800" dirty="0" err="1"/>
              <a:t>fulfill</a:t>
            </a:r>
            <a:r>
              <a:rPr lang="en-IN" sz="1800" dirty="0"/>
              <a:t> the </a:t>
            </a:r>
            <a:r>
              <a:rPr lang="en-IN" sz="1800" dirty="0" err="1"/>
              <a:t>VM</a:t>
            </a:r>
            <a:r>
              <a:rPr lang="en-IN" sz="1800" dirty="0"/>
              <a:t> requirement and to balance workloads among the whole host network.</a:t>
            </a:r>
            <a:endParaRPr lang="en-IN" sz="1000" dirty="0"/>
          </a:p>
        </p:txBody>
      </p:sp>
    </p:spTree>
    <p:extLst>
      <p:ext uri="{BB962C8B-B14F-4D97-AF65-F5344CB8AC3E}">
        <p14:creationId xmlns:p14="http://schemas.microsoft.com/office/powerpoint/2010/main" val="51829375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206477" y="929148"/>
            <a:ext cx="8804788" cy="5324168"/>
          </a:xfrm>
        </p:spPr>
        <p:txBody>
          <a:bodyPr>
            <a:noAutofit/>
          </a:bodyPr>
          <a:lstStyle/>
          <a:p>
            <a:pPr marL="265113" indent="-176213" algn="just">
              <a:buNone/>
            </a:pPr>
            <a:r>
              <a:rPr lang="en-IN" sz="2400" dirty="0"/>
              <a:t>•When a </a:t>
            </a:r>
            <a:r>
              <a:rPr lang="en-IN" sz="2400" dirty="0" err="1"/>
              <a:t>VM</a:t>
            </a:r>
            <a:r>
              <a:rPr lang="en-IN" sz="2400" dirty="0"/>
              <a:t> fails, its role could be replaced by another </a:t>
            </a:r>
            <a:r>
              <a:rPr lang="en-IN" sz="2400" dirty="0" err="1"/>
              <a:t>VM</a:t>
            </a:r>
            <a:r>
              <a:rPr lang="en-IN" sz="2400" dirty="0"/>
              <a:t> on a different node.</a:t>
            </a:r>
          </a:p>
          <a:p>
            <a:pPr marL="265113" indent="-176213" algn="just">
              <a:buNone/>
            </a:pPr>
            <a:r>
              <a:rPr lang="en-IN" sz="2400" dirty="0"/>
              <a:t>•This is different from physical-to-physical failover in a traditional physical cluster. The advantage is enhanced failover flexibility.</a:t>
            </a:r>
          </a:p>
          <a:p>
            <a:pPr marL="265113" indent="-176213" algn="just">
              <a:buNone/>
            </a:pPr>
            <a:r>
              <a:rPr lang="en-IN" sz="2400" dirty="0"/>
              <a:t>•The potential drawback is that a </a:t>
            </a:r>
            <a:r>
              <a:rPr lang="en-IN" sz="2400" dirty="0" err="1"/>
              <a:t>VM</a:t>
            </a:r>
            <a:r>
              <a:rPr lang="en-IN" sz="2400" dirty="0"/>
              <a:t> must stop playing its role if its residing host node fails. However, this problem can be mitigated with </a:t>
            </a:r>
            <a:r>
              <a:rPr lang="en-IN" sz="2400" dirty="0" err="1"/>
              <a:t>VM</a:t>
            </a:r>
            <a:r>
              <a:rPr lang="en-IN" sz="2400" dirty="0"/>
              <a:t> life migration.</a:t>
            </a:r>
            <a:endParaRPr lang="en-IN" sz="1100" dirty="0"/>
          </a:p>
        </p:txBody>
      </p:sp>
    </p:spTree>
    <p:extLst>
      <p:ext uri="{BB962C8B-B14F-4D97-AF65-F5344CB8AC3E}">
        <p14:creationId xmlns:p14="http://schemas.microsoft.com/office/powerpoint/2010/main" val="356250790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17987" y="619432"/>
            <a:ext cx="8804788" cy="5324168"/>
          </a:xfrm>
        </p:spPr>
        <p:txBody>
          <a:bodyPr>
            <a:noAutofit/>
          </a:bodyPr>
          <a:lstStyle/>
          <a:p>
            <a:pPr marL="265113" indent="-176213" algn="just">
              <a:spcBef>
                <a:spcPts val="0"/>
              </a:spcBef>
              <a:buNone/>
            </a:pPr>
            <a:r>
              <a:rPr lang="en-IN" sz="2000" dirty="0"/>
              <a:t>•There are four ways to manage a virtual cluster.</a:t>
            </a:r>
          </a:p>
          <a:p>
            <a:pPr marL="265113" indent="-176213" algn="just">
              <a:spcBef>
                <a:spcPts val="0"/>
              </a:spcBef>
              <a:buNone/>
            </a:pPr>
            <a:r>
              <a:rPr lang="en-IN" sz="2000" dirty="0"/>
              <a:t>•</a:t>
            </a:r>
            <a:r>
              <a:rPr lang="en-IN" sz="2000" b="1" dirty="0"/>
              <a:t>First</a:t>
            </a:r>
            <a:r>
              <a:rPr lang="en-IN" sz="2000" dirty="0"/>
              <a:t>, you can use a </a:t>
            </a:r>
            <a:r>
              <a:rPr lang="en-IN" sz="2000" b="1" dirty="0"/>
              <a:t>guest-based manager</a:t>
            </a:r>
            <a:r>
              <a:rPr lang="en-IN" sz="2000" dirty="0"/>
              <a:t>, by which the cluster manager resides on a guest system. In this case, multiple </a:t>
            </a:r>
            <a:r>
              <a:rPr lang="en-IN" sz="2000" dirty="0" err="1"/>
              <a:t>VMs</a:t>
            </a:r>
            <a:r>
              <a:rPr lang="en-IN" sz="2000" dirty="0"/>
              <a:t> form a virtual cluster.</a:t>
            </a:r>
          </a:p>
          <a:p>
            <a:pPr marL="265113" indent="-176213" algn="just">
              <a:spcBef>
                <a:spcPts val="0"/>
              </a:spcBef>
              <a:buNone/>
            </a:pPr>
            <a:r>
              <a:rPr lang="en-IN" sz="2000" dirty="0"/>
              <a:t>•For example, </a:t>
            </a:r>
            <a:r>
              <a:rPr lang="en-IN" sz="2000" dirty="0" err="1"/>
              <a:t>openMosix</a:t>
            </a:r>
            <a:r>
              <a:rPr lang="en-IN" sz="2000" dirty="0"/>
              <a:t> is an open source Linux cluster running different guest systems on top of the Xen hypervisor.</a:t>
            </a:r>
          </a:p>
          <a:p>
            <a:pPr marL="265113" indent="-176213" algn="just">
              <a:spcBef>
                <a:spcPts val="0"/>
              </a:spcBef>
              <a:buNone/>
            </a:pPr>
            <a:r>
              <a:rPr lang="en-IN" sz="2000" dirty="0"/>
              <a:t>•Another example is Sun’s cluster Oasis, an experimental Solaris cluster of </a:t>
            </a:r>
            <a:r>
              <a:rPr lang="en-IN" sz="2000" dirty="0" err="1"/>
              <a:t>VMs</a:t>
            </a:r>
            <a:r>
              <a:rPr lang="en-IN" sz="2000" dirty="0"/>
              <a:t> supported by a VMware </a:t>
            </a:r>
            <a:r>
              <a:rPr lang="en-IN" sz="2000" dirty="0" err="1"/>
              <a:t>VMM</a:t>
            </a:r>
            <a:r>
              <a:rPr lang="en-IN" sz="2000" dirty="0"/>
              <a:t>.</a:t>
            </a:r>
          </a:p>
          <a:p>
            <a:pPr marL="265113" indent="-176213" algn="just">
              <a:spcBef>
                <a:spcPts val="0"/>
              </a:spcBef>
              <a:buNone/>
            </a:pPr>
            <a:r>
              <a:rPr lang="en-IN" sz="2000" dirty="0"/>
              <a:t>•</a:t>
            </a:r>
            <a:r>
              <a:rPr lang="en-IN" sz="2000" b="1" dirty="0"/>
              <a:t>Second</a:t>
            </a:r>
            <a:r>
              <a:rPr lang="en-IN" sz="2000" dirty="0"/>
              <a:t>, you can build a cluster manager on the host systems. The </a:t>
            </a:r>
            <a:r>
              <a:rPr lang="en-IN" sz="2000" b="1" dirty="0"/>
              <a:t>host-based manager </a:t>
            </a:r>
            <a:r>
              <a:rPr lang="en-IN" sz="2000" dirty="0"/>
              <a:t>supervises the guest systems and can restart the guest system on another physical machine.</a:t>
            </a:r>
          </a:p>
          <a:p>
            <a:pPr marL="265113" indent="-176213" algn="just">
              <a:spcBef>
                <a:spcPts val="0"/>
              </a:spcBef>
              <a:buNone/>
            </a:pPr>
            <a:r>
              <a:rPr lang="en-IN" sz="2000" dirty="0"/>
              <a:t>•A good example is the VMware HA system that can restart a guest system after failure.</a:t>
            </a:r>
          </a:p>
          <a:p>
            <a:pPr marL="265113" indent="-176213" algn="just">
              <a:spcBef>
                <a:spcPts val="0"/>
              </a:spcBef>
              <a:buNone/>
            </a:pPr>
            <a:r>
              <a:rPr lang="en-IN" sz="2000" dirty="0"/>
              <a:t>•These two cluster management systems are either guest-only or host-only, but they do not mix.</a:t>
            </a:r>
          </a:p>
          <a:p>
            <a:pPr marL="265113" indent="-176213" algn="just">
              <a:spcBef>
                <a:spcPts val="0"/>
              </a:spcBef>
              <a:buNone/>
            </a:pPr>
            <a:r>
              <a:rPr lang="en-IN" sz="2000" dirty="0"/>
              <a:t>•A </a:t>
            </a:r>
            <a:r>
              <a:rPr lang="en-IN" sz="2000" b="1" dirty="0"/>
              <a:t>third</a:t>
            </a:r>
            <a:r>
              <a:rPr lang="en-IN" sz="2000" dirty="0"/>
              <a:t> way to manage a virtual cluster is to use an </a:t>
            </a:r>
            <a:r>
              <a:rPr lang="en-IN" sz="2000" b="1" dirty="0"/>
              <a:t>independent cluster manager</a:t>
            </a:r>
            <a:r>
              <a:rPr lang="en-IN" sz="2000" dirty="0"/>
              <a:t> on both the host and guest systems. This will make infrastructure management more complex.</a:t>
            </a:r>
          </a:p>
          <a:p>
            <a:pPr marL="265113" indent="-176213" algn="just">
              <a:spcBef>
                <a:spcPts val="0"/>
              </a:spcBef>
              <a:buNone/>
            </a:pPr>
            <a:r>
              <a:rPr lang="en-IN" sz="2000" dirty="0"/>
              <a:t>•</a:t>
            </a:r>
            <a:r>
              <a:rPr lang="en-IN" sz="2000" b="1" dirty="0"/>
              <a:t>Finally</a:t>
            </a:r>
            <a:r>
              <a:rPr lang="en-IN" sz="2000" dirty="0"/>
              <a:t>, you can use an </a:t>
            </a:r>
            <a:r>
              <a:rPr lang="en-IN" sz="2000" b="1" dirty="0"/>
              <a:t>integrated</a:t>
            </a:r>
            <a:r>
              <a:rPr lang="en-IN" sz="2000" dirty="0"/>
              <a:t> cluster on the guest and host systems. This means the manager must be designed to distinguish between virtualized resources and physical resources.</a:t>
            </a:r>
          </a:p>
        </p:txBody>
      </p:sp>
    </p:spTree>
    <p:extLst>
      <p:ext uri="{BB962C8B-B14F-4D97-AF65-F5344CB8AC3E}">
        <p14:creationId xmlns:p14="http://schemas.microsoft.com/office/powerpoint/2010/main" val="324658730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17987" y="693172"/>
            <a:ext cx="8804788" cy="5324168"/>
          </a:xfrm>
        </p:spPr>
        <p:txBody>
          <a:bodyPr>
            <a:noAutofit/>
          </a:bodyPr>
          <a:lstStyle/>
          <a:p>
            <a:pPr marL="265113" indent="-176213" algn="just">
              <a:buNone/>
            </a:pPr>
            <a:r>
              <a:rPr lang="en-IN" sz="2200" dirty="0"/>
              <a:t>Various cluster management schemes can be greatly enhanced when </a:t>
            </a:r>
            <a:r>
              <a:rPr lang="en-IN" sz="2200" dirty="0" err="1"/>
              <a:t>VM</a:t>
            </a:r>
            <a:r>
              <a:rPr lang="en-IN" sz="2200" dirty="0"/>
              <a:t> life migration is enabled with minimal overhead.</a:t>
            </a:r>
          </a:p>
          <a:p>
            <a:pPr marL="265113" indent="-176213" algn="just">
              <a:buNone/>
            </a:pPr>
            <a:r>
              <a:rPr lang="en-IN" sz="2200" dirty="0"/>
              <a:t>•</a:t>
            </a:r>
            <a:r>
              <a:rPr lang="en-IN" sz="2200" dirty="0" err="1"/>
              <a:t>VMs</a:t>
            </a:r>
            <a:r>
              <a:rPr lang="en-IN" sz="2200" dirty="0"/>
              <a:t> can be live-migrated from one physical machine to another; in case of failure, one </a:t>
            </a:r>
            <a:r>
              <a:rPr lang="en-IN" sz="2200" dirty="0" err="1"/>
              <a:t>VM</a:t>
            </a:r>
            <a:r>
              <a:rPr lang="en-IN" sz="2200" dirty="0"/>
              <a:t> can be replaced by another </a:t>
            </a:r>
            <a:r>
              <a:rPr lang="en-IN" sz="2200" dirty="0" err="1"/>
              <a:t>VM</a:t>
            </a:r>
            <a:r>
              <a:rPr lang="en-IN" sz="2200" dirty="0"/>
              <a:t>.</a:t>
            </a:r>
          </a:p>
          <a:p>
            <a:pPr marL="265113" indent="-176213" algn="just">
              <a:buNone/>
            </a:pPr>
            <a:r>
              <a:rPr lang="en-IN" sz="2200" dirty="0"/>
              <a:t>•The major attraction of this scenario is that virtual clustering provides dynamic resources that can be quickly put together upon user demand or after a node failure.</a:t>
            </a:r>
          </a:p>
          <a:p>
            <a:pPr marL="265113" indent="-176213" algn="just">
              <a:buNone/>
            </a:pPr>
            <a:r>
              <a:rPr lang="en-IN" sz="2200" dirty="0"/>
              <a:t>•When a </a:t>
            </a:r>
            <a:r>
              <a:rPr lang="en-IN" sz="2200" dirty="0" err="1"/>
              <a:t>VM</a:t>
            </a:r>
            <a:r>
              <a:rPr lang="en-IN" sz="2200" dirty="0"/>
              <a:t> runs a live service, it is necessary to make a trade-off to ensure that the migration occurs in a manner that minimizes all three metrics. The motivation is to design a live </a:t>
            </a:r>
            <a:r>
              <a:rPr lang="en-IN" sz="2200" dirty="0" err="1"/>
              <a:t>VM</a:t>
            </a:r>
            <a:r>
              <a:rPr lang="en-IN" sz="2200" dirty="0"/>
              <a:t> migration scheme with negligible downtime, the lowest network bandwidth consumption, and a reasonable total migration time.</a:t>
            </a:r>
          </a:p>
        </p:txBody>
      </p:sp>
    </p:spTree>
    <p:extLst>
      <p:ext uri="{BB962C8B-B14F-4D97-AF65-F5344CB8AC3E}">
        <p14:creationId xmlns:p14="http://schemas.microsoft.com/office/powerpoint/2010/main" val="420294437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47483" y="840658"/>
            <a:ext cx="8804788" cy="5324168"/>
          </a:xfrm>
        </p:spPr>
        <p:txBody>
          <a:bodyPr>
            <a:noAutofit/>
          </a:bodyPr>
          <a:lstStyle/>
          <a:p>
            <a:pPr marL="265113" indent="-176213" algn="just">
              <a:buNone/>
            </a:pPr>
            <a:r>
              <a:rPr lang="en-IN" sz="2200" dirty="0"/>
              <a:t>•A </a:t>
            </a:r>
            <a:r>
              <a:rPr lang="en-IN" sz="2200" dirty="0" err="1"/>
              <a:t>VM</a:t>
            </a:r>
            <a:r>
              <a:rPr lang="en-IN" sz="2200" dirty="0"/>
              <a:t> can be in one of the following </a:t>
            </a:r>
            <a:r>
              <a:rPr lang="en-IN" sz="2200" b="1" dirty="0"/>
              <a:t>four</a:t>
            </a:r>
            <a:r>
              <a:rPr lang="en-IN" sz="2200" dirty="0"/>
              <a:t> states:</a:t>
            </a:r>
          </a:p>
          <a:p>
            <a:pPr marL="265113" indent="-176213" algn="just">
              <a:buNone/>
            </a:pPr>
            <a:r>
              <a:rPr lang="en-IN" sz="2200" dirty="0"/>
              <a:t>•An </a:t>
            </a:r>
            <a:r>
              <a:rPr lang="en-IN" sz="2200" b="1" dirty="0"/>
              <a:t>inactive</a:t>
            </a:r>
            <a:r>
              <a:rPr lang="en-IN" sz="2200" dirty="0"/>
              <a:t> state is defined by the virtualization platform, under which the </a:t>
            </a:r>
            <a:r>
              <a:rPr lang="en-IN" sz="2200" dirty="0" err="1"/>
              <a:t>VM</a:t>
            </a:r>
            <a:r>
              <a:rPr lang="en-IN" sz="2200" dirty="0"/>
              <a:t> is not enabled.</a:t>
            </a:r>
          </a:p>
          <a:p>
            <a:pPr marL="265113" indent="-176213" algn="just">
              <a:buNone/>
            </a:pPr>
            <a:r>
              <a:rPr lang="en-IN" sz="2200" dirty="0"/>
              <a:t>•An </a:t>
            </a:r>
            <a:r>
              <a:rPr lang="en-IN" sz="2200" b="1" dirty="0"/>
              <a:t>active</a:t>
            </a:r>
            <a:r>
              <a:rPr lang="en-IN" sz="2200" dirty="0"/>
              <a:t> state refers to a </a:t>
            </a:r>
            <a:r>
              <a:rPr lang="en-IN" sz="2200" dirty="0" err="1"/>
              <a:t>VM</a:t>
            </a:r>
            <a:r>
              <a:rPr lang="en-IN" sz="2200" dirty="0"/>
              <a:t> that has been instantiated at the virtualization platform to perform a real task.</a:t>
            </a:r>
          </a:p>
          <a:p>
            <a:pPr marL="265113" indent="-176213" algn="just">
              <a:buNone/>
            </a:pPr>
            <a:r>
              <a:rPr lang="en-IN" sz="2200" dirty="0"/>
              <a:t>•A </a:t>
            </a:r>
            <a:r>
              <a:rPr lang="en-IN" sz="2200" b="1" dirty="0"/>
              <a:t>paused</a:t>
            </a:r>
            <a:r>
              <a:rPr lang="en-IN" sz="2200" dirty="0"/>
              <a:t> state corresponds to a </a:t>
            </a:r>
            <a:r>
              <a:rPr lang="en-IN" sz="2200" dirty="0" err="1"/>
              <a:t>VM</a:t>
            </a:r>
            <a:r>
              <a:rPr lang="en-IN" sz="2200" dirty="0"/>
              <a:t> that has been instantiated but disabled to process a task or paused in a waiting state.</a:t>
            </a:r>
          </a:p>
          <a:p>
            <a:pPr marL="265113" indent="-176213" algn="just">
              <a:buNone/>
            </a:pPr>
            <a:r>
              <a:rPr lang="en-IN" sz="2200" dirty="0"/>
              <a:t>•A </a:t>
            </a:r>
            <a:r>
              <a:rPr lang="en-IN" sz="2200" dirty="0" err="1"/>
              <a:t>VM</a:t>
            </a:r>
            <a:r>
              <a:rPr lang="en-IN" sz="2200" dirty="0"/>
              <a:t> enters the </a:t>
            </a:r>
            <a:r>
              <a:rPr lang="en-IN" sz="2200" b="1" dirty="0"/>
              <a:t>suspended</a:t>
            </a:r>
            <a:r>
              <a:rPr lang="en-IN" sz="2200" dirty="0"/>
              <a:t> state if its machine file and virtual resources are stored back to the disk.</a:t>
            </a:r>
          </a:p>
        </p:txBody>
      </p:sp>
    </p:spTree>
    <p:extLst>
      <p:ext uri="{BB962C8B-B14F-4D97-AF65-F5344CB8AC3E}">
        <p14:creationId xmlns:p14="http://schemas.microsoft.com/office/powerpoint/2010/main" val="427611841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155" y="717286"/>
            <a:ext cx="7639664" cy="602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3498042"/>
      </p:ext>
    </p:extLst>
  </p:cSld>
  <p:clrMapOvr>
    <a:masterClrMapping/>
  </p:clrMapOvr>
  <p:transition>
    <p:strips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17987" y="619432"/>
            <a:ext cx="8804788" cy="5324168"/>
          </a:xfrm>
        </p:spPr>
        <p:txBody>
          <a:bodyPr>
            <a:noAutofit/>
          </a:bodyPr>
          <a:lstStyle/>
          <a:p>
            <a:pPr marL="265113" indent="-176213" algn="just">
              <a:buNone/>
            </a:pPr>
            <a:r>
              <a:rPr lang="en-IN" sz="2200" dirty="0"/>
              <a:t>As shown in Figure 3.20, live migration of a </a:t>
            </a:r>
            <a:r>
              <a:rPr lang="en-IN" sz="2200" dirty="0" err="1"/>
              <a:t>VM</a:t>
            </a:r>
            <a:r>
              <a:rPr lang="en-IN" sz="2200" dirty="0"/>
              <a:t> consists of the following six steps:</a:t>
            </a:r>
          </a:p>
          <a:p>
            <a:pPr marL="265113" indent="-176213" algn="just">
              <a:buNone/>
            </a:pPr>
            <a:r>
              <a:rPr lang="en-IN" sz="2200" dirty="0"/>
              <a:t>•Steps 0 and 1: Start migration. This step makes preparations for the migration, including determining the migrating </a:t>
            </a:r>
            <a:r>
              <a:rPr lang="en-IN" sz="2200" dirty="0" err="1"/>
              <a:t>VM</a:t>
            </a:r>
            <a:r>
              <a:rPr lang="en-IN" sz="2200" dirty="0"/>
              <a:t> and the destination host. Although users could manually make a </a:t>
            </a:r>
            <a:r>
              <a:rPr lang="en-IN" sz="2200" dirty="0" err="1"/>
              <a:t>VM</a:t>
            </a:r>
            <a:r>
              <a:rPr lang="en-IN" sz="2200" dirty="0"/>
              <a:t> migrate to an appointed host, in most circumstances, the migration is automatically started by strategies such as load balancing and server consolidation.</a:t>
            </a:r>
          </a:p>
          <a:p>
            <a:pPr marL="265113" indent="-176213" algn="just">
              <a:buNone/>
            </a:pPr>
            <a:r>
              <a:rPr lang="en-IN" sz="2200" dirty="0"/>
              <a:t>•Steps 2: Transfer memory. Since the whole execution state of the </a:t>
            </a:r>
            <a:r>
              <a:rPr lang="en-IN" sz="2200" dirty="0" err="1"/>
              <a:t>VM</a:t>
            </a:r>
            <a:r>
              <a:rPr lang="en-IN" sz="2200" dirty="0"/>
              <a:t> is stored in memory, sending the </a:t>
            </a:r>
            <a:r>
              <a:rPr lang="en-IN" sz="2200" dirty="0" err="1"/>
              <a:t>VM’s</a:t>
            </a:r>
            <a:r>
              <a:rPr lang="en-IN" sz="2200" dirty="0"/>
              <a:t> memory to the destination node ensures continuity of the service provided by the </a:t>
            </a:r>
            <a:r>
              <a:rPr lang="en-IN" sz="2200" dirty="0" err="1"/>
              <a:t>VM</a:t>
            </a:r>
            <a:r>
              <a:rPr lang="en-IN" sz="2200" dirty="0"/>
              <a:t>. All of the memory data is transferred in the first round, and then the migration controller recopies the memory data which is changed in the last round. These steps keep iterating until the dirty portion of the memory is small enough to handle the final copy. Although </a:t>
            </a:r>
            <a:r>
              <a:rPr lang="en-IN" sz="2200" dirty="0" err="1"/>
              <a:t>precopying</a:t>
            </a:r>
            <a:r>
              <a:rPr lang="en-IN" sz="2200" dirty="0"/>
              <a:t> memory is performed iteratively, the execution of programs is not obviously interrupted.</a:t>
            </a:r>
          </a:p>
        </p:txBody>
      </p:sp>
    </p:spTree>
    <p:extLst>
      <p:ext uri="{BB962C8B-B14F-4D97-AF65-F5344CB8AC3E}">
        <p14:creationId xmlns:p14="http://schemas.microsoft.com/office/powerpoint/2010/main" val="364124525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17987" y="663676"/>
            <a:ext cx="8804788" cy="5324168"/>
          </a:xfrm>
        </p:spPr>
        <p:txBody>
          <a:bodyPr>
            <a:noAutofit/>
          </a:bodyPr>
          <a:lstStyle/>
          <a:p>
            <a:pPr marL="265113" indent="-176213" algn="just">
              <a:buNone/>
            </a:pPr>
            <a:r>
              <a:rPr lang="en-IN" sz="2200" dirty="0"/>
              <a:t>•Step 3: Suspend the </a:t>
            </a:r>
            <a:r>
              <a:rPr lang="en-IN" sz="2200" dirty="0" err="1"/>
              <a:t>VM</a:t>
            </a:r>
            <a:r>
              <a:rPr lang="en-IN" sz="2200" dirty="0"/>
              <a:t> and copy the last portion of the data. The migrating </a:t>
            </a:r>
            <a:r>
              <a:rPr lang="en-IN" sz="2200" dirty="0" err="1"/>
              <a:t>VM’s</a:t>
            </a:r>
            <a:r>
              <a:rPr lang="en-IN" sz="2200" dirty="0"/>
              <a:t> execution is suspended when the last round’s memory data is transferred. Other </a:t>
            </a:r>
            <a:r>
              <a:rPr lang="en-IN" sz="2200" dirty="0" err="1"/>
              <a:t>nonmemory</a:t>
            </a:r>
            <a:r>
              <a:rPr lang="en-IN" sz="2200" dirty="0"/>
              <a:t> data such as CPU and network states should be sent as well. During this step, the </a:t>
            </a:r>
            <a:r>
              <a:rPr lang="en-IN" sz="2200" dirty="0" err="1"/>
              <a:t>VM</a:t>
            </a:r>
            <a:r>
              <a:rPr lang="en-IN" sz="2200" dirty="0"/>
              <a:t> is stopped and its applications will no longer run. This “service unavailable” time is called the “downtime” of migration, which should be as short as possible so that it can be negligible to users.</a:t>
            </a:r>
          </a:p>
          <a:p>
            <a:pPr marL="265113" indent="-176213" algn="just">
              <a:buNone/>
            </a:pPr>
            <a:r>
              <a:rPr lang="en-IN" sz="2200" dirty="0"/>
              <a:t>•Steps 4 and 5: Commit and activate the new host. After all the needed data is copied, on the destination host, the </a:t>
            </a:r>
            <a:r>
              <a:rPr lang="en-IN" sz="2200" dirty="0" err="1"/>
              <a:t>VM</a:t>
            </a:r>
            <a:r>
              <a:rPr lang="en-IN" sz="2200" dirty="0"/>
              <a:t> reloads the states and recovers the execution of programs in it, and the service provided by this </a:t>
            </a:r>
            <a:r>
              <a:rPr lang="en-IN" sz="2200" dirty="0" err="1"/>
              <a:t>VM</a:t>
            </a:r>
            <a:r>
              <a:rPr lang="en-IN" sz="2200" dirty="0"/>
              <a:t> continues. Then the network connection is redirected to the new </a:t>
            </a:r>
            <a:r>
              <a:rPr lang="en-IN" sz="2200" dirty="0" err="1"/>
              <a:t>VM</a:t>
            </a:r>
            <a:r>
              <a:rPr lang="en-IN" sz="2200" dirty="0"/>
              <a:t> and the dependency to the source host is cleared. The whole migration process finishes by removing the original </a:t>
            </a:r>
            <a:r>
              <a:rPr lang="en-IN" sz="2200" dirty="0" err="1"/>
              <a:t>VM</a:t>
            </a:r>
            <a:r>
              <a:rPr lang="en-IN" sz="2200" dirty="0"/>
              <a:t> from the source host.</a:t>
            </a:r>
          </a:p>
        </p:txBody>
      </p:sp>
    </p:spTree>
    <p:extLst>
      <p:ext uri="{BB962C8B-B14F-4D97-AF65-F5344CB8AC3E}">
        <p14:creationId xmlns:p14="http://schemas.microsoft.com/office/powerpoint/2010/main" val="14403636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sp>
        <p:nvSpPr>
          <p:cNvPr id="3" name="Content Placeholder 2"/>
          <p:cNvSpPr>
            <a:spLocks noGrp="1"/>
          </p:cNvSpPr>
          <p:nvPr>
            <p:ph idx="1"/>
          </p:nvPr>
        </p:nvSpPr>
        <p:spPr>
          <a:xfrm>
            <a:off x="117987" y="619432"/>
            <a:ext cx="8804788" cy="5324168"/>
          </a:xfrm>
        </p:spPr>
        <p:txBody>
          <a:bodyPr>
            <a:noAutofit/>
          </a:bodyPr>
          <a:lstStyle/>
          <a:p>
            <a:pPr marL="265113" indent="-176213" algn="just">
              <a:buNone/>
            </a:pPr>
            <a:r>
              <a:rPr lang="en-IN" sz="2200" dirty="0"/>
              <a:t>•Figure 3.21 shows the effect on the data transmission rate (Mbit/second) of live migration of a </a:t>
            </a:r>
            <a:r>
              <a:rPr lang="en-IN" sz="2200" dirty="0" err="1"/>
              <a:t>VM</a:t>
            </a:r>
            <a:r>
              <a:rPr lang="en-IN" sz="2200" dirty="0"/>
              <a:t> from one host to another. Before copying the </a:t>
            </a:r>
            <a:r>
              <a:rPr lang="en-IN" sz="2200" dirty="0" err="1"/>
              <a:t>VM</a:t>
            </a:r>
            <a:r>
              <a:rPr lang="en-IN" sz="2200" dirty="0"/>
              <a:t> with 512 KB files for 100 clients, the data throughput was 870 MB/second.</a:t>
            </a:r>
          </a:p>
          <a:p>
            <a:pPr marL="265113" indent="-176213" algn="just">
              <a:buNone/>
            </a:pPr>
            <a:r>
              <a:rPr lang="en-IN" sz="2200" dirty="0"/>
              <a:t>•The first </a:t>
            </a:r>
            <a:r>
              <a:rPr lang="en-IN" sz="2200" dirty="0" err="1"/>
              <a:t>precopy</a:t>
            </a:r>
            <a:r>
              <a:rPr lang="en-IN" sz="2200" dirty="0"/>
              <a:t> takes 63 seconds, during which the rate is reduced to 765 MB/second. Then the data rate reduces to 694 MB/second in 9.8 seconds for more iterations of the copying process.</a:t>
            </a:r>
          </a:p>
          <a:p>
            <a:pPr marL="265113" indent="-176213" algn="just">
              <a:buNone/>
            </a:pPr>
            <a:r>
              <a:rPr lang="en-IN" sz="2200" dirty="0"/>
              <a:t>•The system experiences only 165 </a:t>
            </a:r>
            <a:r>
              <a:rPr lang="en-IN" sz="2200" dirty="0" err="1"/>
              <a:t>ms</a:t>
            </a:r>
            <a:r>
              <a:rPr lang="en-IN" sz="2200" dirty="0"/>
              <a:t> of downtime, before the </a:t>
            </a:r>
            <a:r>
              <a:rPr lang="en-IN" sz="2200" dirty="0" err="1"/>
              <a:t>VM</a:t>
            </a:r>
            <a:r>
              <a:rPr lang="en-IN" sz="2200" dirty="0"/>
              <a:t> is restored at the destination host. This experimental result shows a very small migration overhead in live transfer of a </a:t>
            </a:r>
            <a:r>
              <a:rPr lang="en-IN" sz="2200" dirty="0" err="1"/>
              <a:t>VM</a:t>
            </a:r>
            <a:r>
              <a:rPr lang="en-IN" sz="2200" dirty="0"/>
              <a:t> between host nodes. This is critical to achieve dynamic cluster reconfiguration and disaster recovery as needed in cloud computing.</a:t>
            </a:r>
          </a:p>
        </p:txBody>
      </p:sp>
    </p:spTree>
    <p:extLst>
      <p:ext uri="{BB962C8B-B14F-4D97-AF65-F5344CB8AC3E}">
        <p14:creationId xmlns:p14="http://schemas.microsoft.com/office/powerpoint/2010/main" val="296542863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solidFill>
                  <a:schemeClr val="tx2">
                    <a:lumMod val="75000"/>
                  </a:schemeClr>
                </a:solidFill>
              </a:rPr>
              <a:t>3.1.1.2 Hardware Abstraction Level</a:t>
            </a:r>
          </a:p>
        </p:txBody>
      </p:sp>
      <p:sp>
        <p:nvSpPr>
          <p:cNvPr id="3" name="Content Placeholder 2"/>
          <p:cNvSpPr>
            <a:spLocks noGrp="1"/>
          </p:cNvSpPr>
          <p:nvPr>
            <p:ph idx="1"/>
          </p:nvPr>
        </p:nvSpPr>
        <p:spPr>
          <a:xfrm>
            <a:off x="235974" y="1127380"/>
            <a:ext cx="8686800" cy="5096439"/>
          </a:xfrm>
        </p:spPr>
        <p:txBody>
          <a:bodyPr>
            <a:normAutofit fontScale="92500" lnSpcReduction="10000"/>
          </a:bodyPr>
          <a:lstStyle/>
          <a:p>
            <a:pPr marL="442913" indent="-354013" algn="just">
              <a:buNone/>
            </a:pPr>
            <a:r>
              <a:rPr lang="en-IN" sz="2400" dirty="0" smtClean="0"/>
              <a:t>•	Hardware-level </a:t>
            </a:r>
            <a:r>
              <a:rPr lang="en-IN" sz="2400" dirty="0"/>
              <a:t>virtualization is performed right on top of the bare hardware.</a:t>
            </a:r>
          </a:p>
          <a:p>
            <a:pPr marL="442913" indent="-354013" algn="just">
              <a:buNone/>
            </a:pPr>
            <a:r>
              <a:rPr lang="en-IN" sz="2400" dirty="0" smtClean="0"/>
              <a:t>•	On </a:t>
            </a:r>
            <a:r>
              <a:rPr lang="en-IN" sz="2400" dirty="0"/>
              <a:t>the one hand, this approach generates a virtual hardware environment for a </a:t>
            </a:r>
            <a:r>
              <a:rPr lang="en-IN" sz="2400" dirty="0" err="1"/>
              <a:t>VM</a:t>
            </a:r>
            <a:r>
              <a:rPr lang="en-IN" sz="2400" dirty="0"/>
              <a:t>. The process manages the underlying hardware through virtualization.</a:t>
            </a:r>
          </a:p>
          <a:p>
            <a:pPr marL="442913" indent="-354013" algn="just">
              <a:buNone/>
            </a:pPr>
            <a:r>
              <a:rPr lang="en-IN" sz="2400" dirty="0" smtClean="0"/>
              <a:t>•	The </a:t>
            </a:r>
            <a:r>
              <a:rPr lang="en-IN" sz="2400" dirty="0"/>
              <a:t>idea is to virtualize a computer’s resources, such as its processors, memory, and I/O devices.</a:t>
            </a:r>
          </a:p>
          <a:p>
            <a:pPr marL="442913" indent="-354013" algn="just">
              <a:buNone/>
            </a:pPr>
            <a:r>
              <a:rPr lang="en-IN" sz="2400" dirty="0" smtClean="0"/>
              <a:t>•	The </a:t>
            </a:r>
            <a:r>
              <a:rPr lang="en-IN" sz="2400" dirty="0"/>
              <a:t>intention is to upgrade the hardware utilization rate by multiple users concurrently.</a:t>
            </a:r>
          </a:p>
          <a:p>
            <a:pPr marL="442913" indent="-354013" algn="just">
              <a:buNone/>
            </a:pPr>
            <a:r>
              <a:rPr lang="en-IN" sz="2400" dirty="0" smtClean="0"/>
              <a:t>•	The </a:t>
            </a:r>
            <a:r>
              <a:rPr lang="en-IN" sz="2400" dirty="0"/>
              <a:t>idea was implemented in the IBM </a:t>
            </a:r>
            <a:r>
              <a:rPr lang="en-IN" sz="2400" dirty="0" err="1"/>
              <a:t>VM</a:t>
            </a:r>
            <a:r>
              <a:rPr lang="en-IN" sz="2400" dirty="0"/>
              <a:t>/370 in the 1960s. More recently, the Xen hypervisor has been applied to virtualize x86-based machines to run Linux or other guest OS applications.</a:t>
            </a:r>
          </a:p>
          <a:p>
            <a:pPr marL="442913" indent="-354013" algn="just">
              <a:buNone/>
            </a:pPr>
            <a:r>
              <a:rPr lang="en-IN" sz="2400" dirty="0" smtClean="0"/>
              <a:t>•	We </a:t>
            </a:r>
            <a:r>
              <a:rPr lang="en-IN" sz="2400" dirty="0"/>
              <a:t>will discuss hardware virtualization approaches in more detail in Section </a:t>
            </a:r>
            <a:r>
              <a:rPr lang="en-IN" sz="2400" dirty="0" smtClean="0"/>
              <a:t>3.3</a:t>
            </a:r>
            <a:endParaRPr lang="en-IN" sz="2400" dirty="0"/>
          </a:p>
        </p:txBody>
      </p:sp>
    </p:spTree>
    <p:extLst>
      <p:ext uri="{BB962C8B-B14F-4D97-AF65-F5344CB8AC3E}">
        <p14:creationId xmlns:p14="http://schemas.microsoft.com/office/powerpoint/2010/main" val="157420823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655381"/>
          </a:xfrm>
        </p:spPr>
        <p:txBody>
          <a:bodyPr>
            <a:normAutofit/>
          </a:bodyPr>
          <a:lstStyle/>
          <a:p>
            <a:r>
              <a:rPr lang="en-IN" sz="2800" dirty="0"/>
              <a:t>3.4.2 Live </a:t>
            </a:r>
            <a:r>
              <a:rPr lang="en-IN" sz="2800" dirty="0" err="1"/>
              <a:t>VM</a:t>
            </a:r>
            <a:r>
              <a:rPr lang="en-IN" sz="2800" dirty="0"/>
              <a:t> Migration Steps and Performance Effects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14" y="799640"/>
            <a:ext cx="8653633" cy="473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0006767"/>
      </p:ext>
    </p:extLst>
  </p:cSld>
  <p:clrMapOvr>
    <a:masterClrMapping/>
  </p:clrMapOvr>
  <p:transition>
    <p:strips dir="rd"/>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fontScale="90000"/>
          </a:bodyPr>
          <a:lstStyle/>
          <a:p>
            <a:r>
              <a:rPr lang="en-IN" sz="2800" dirty="0"/>
              <a:t>3.4.2 Live </a:t>
            </a:r>
            <a:r>
              <a:rPr lang="en-IN" sz="2800" dirty="0" err="1"/>
              <a:t>VM</a:t>
            </a:r>
            <a:r>
              <a:rPr lang="en-IN" sz="2800" dirty="0"/>
              <a:t> Migration Steps and Performance Effects </a:t>
            </a:r>
            <a:r>
              <a:rPr lang="en-IN" sz="2800" dirty="0" smtClean="0"/>
              <a:t/>
            </a:r>
            <a:br>
              <a:rPr lang="en-IN" sz="2800" dirty="0" smtClean="0"/>
            </a:br>
            <a:r>
              <a:rPr lang="en-IN" sz="2800" dirty="0" smtClean="0"/>
              <a:t>Alternative </a:t>
            </a:r>
            <a:r>
              <a:rPr lang="en-IN" sz="2800" dirty="0"/>
              <a:t>Approaches</a:t>
            </a:r>
          </a:p>
        </p:txBody>
      </p:sp>
      <p:sp>
        <p:nvSpPr>
          <p:cNvPr id="3" name="Content Placeholder 2"/>
          <p:cNvSpPr>
            <a:spLocks noGrp="1"/>
          </p:cNvSpPr>
          <p:nvPr>
            <p:ph idx="1"/>
          </p:nvPr>
        </p:nvSpPr>
        <p:spPr>
          <a:xfrm>
            <a:off x="176980" y="1017638"/>
            <a:ext cx="8804788" cy="5324168"/>
          </a:xfrm>
        </p:spPr>
        <p:txBody>
          <a:bodyPr>
            <a:noAutofit/>
          </a:bodyPr>
          <a:lstStyle/>
          <a:p>
            <a:pPr marL="265113" indent="-176213" algn="just">
              <a:buNone/>
            </a:pPr>
            <a:r>
              <a:rPr lang="en-IN" sz="2200" dirty="0"/>
              <a:t>•In the </a:t>
            </a:r>
            <a:r>
              <a:rPr lang="en-IN" sz="2200" b="1" dirty="0"/>
              <a:t>pre-copy phase</a:t>
            </a:r>
            <a:r>
              <a:rPr lang="en-IN" sz="2200" dirty="0"/>
              <a:t>, although a </a:t>
            </a:r>
            <a:r>
              <a:rPr lang="en-IN" sz="2200" dirty="0" err="1"/>
              <a:t>VM</a:t>
            </a:r>
            <a:r>
              <a:rPr lang="en-IN" sz="2200" dirty="0"/>
              <a:t> service is still available, </a:t>
            </a:r>
            <a:r>
              <a:rPr lang="en-IN" sz="2200" b="1" dirty="0"/>
              <a:t>much performance degradation will occur because the migration daemon continually consumes network bandwidth to transfer dirty pages in each round</a:t>
            </a:r>
            <a:r>
              <a:rPr lang="en-IN" sz="2200" dirty="0"/>
              <a:t>. Moreover, the maximum number of iterations must be set because not all applications’ dirty pages are ensured to converge to a small writable working set over multiple rounds. In fact, these issues with the pre-copy approach are caused by the large amount of transferred data during the whole migration process.</a:t>
            </a:r>
          </a:p>
          <a:p>
            <a:pPr marL="265113" indent="-176213" algn="just">
              <a:buNone/>
            </a:pPr>
            <a:r>
              <a:rPr lang="en-IN" sz="2200" dirty="0"/>
              <a:t>•A </a:t>
            </a:r>
            <a:r>
              <a:rPr lang="en-IN" sz="2200" b="1" dirty="0" err="1"/>
              <a:t>checkpointing</a:t>
            </a:r>
            <a:r>
              <a:rPr lang="en-IN" sz="2200" b="1" dirty="0"/>
              <a:t>/recovery</a:t>
            </a:r>
            <a:r>
              <a:rPr lang="en-IN" sz="2200" dirty="0"/>
              <a:t> and trace/replay approach (CR/ </a:t>
            </a:r>
            <a:r>
              <a:rPr lang="en-IN" sz="2200" dirty="0" err="1"/>
              <a:t>TR</a:t>
            </a:r>
            <a:r>
              <a:rPr lang="en-IN" sz="2200" dirty="0"/>
              <a:t>-Motion) is proposed to provide fast </a:t>
            </a:r>
            <a:r>
              <a:rPr lang="en-IN" sz="2200" dirty="0" err="1"/>
              <a:t>VM</a:t>
            </a:r>
            <a:r>
              <a:rPr lang="en-IN" sz="2200" dirty="0"/>
              <a:t> migration. This approach </a:t>
            </a:r>
            <a:r>
              <a:rPr lang="en-IN" sz="2200" b="1" dirty="0"/>
              <a:t>transfers the execution trace file in iterations rather than dirty pages, which is logged by a trace daemon</a:t>
            </a:r>
            <a:r>
              <a:rPr lang="en-IN" sz="2200" dirty="0"/>
              <a:t>. Apparently, the total size of all log files is much less than that of dirty pages. The total migration time and downtime of migration are </a:t>
            </a:r>
            <a:r>
              <a:rPr lang="en-IN" sz="2200" b="1" dirty="0"/>
              <a:t>drastically reduced</a:t>
            </a:r>
            <a:r>
              <a:rPr lang="en-IN" sz="2200" dirty="0"/>
              <a:t>. However, CR/</a:t>
            </a:r>
            <a:r>
              <a:rPr lang="en-IN" sz="2200" dirty="0" err="1"/>
              <a:t>TR</a:t>
            </a:r>
            <a:r>
              <a:rPr lang="en-IN" sz="2200" dirty="0"/>
              <a:t>-Motion is valid only when the log replay rate is larger than the log growth rate.</a:t>
            </a:r>
          </a:p>
        </p:txBody>
      </p:sp>
    </p:spTree>
    <p:extLst>
      <p:ext uri="{BB962C8B-B14F-4D97-AF65-F5344CB8AC3E}">
        <p14:creationId xmlns:p14="http://schemas.microsoft.com/office/powerpoint/2010/main" val="294563076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fontScale="90000"/>
          </a:bodyPr>
          <a:lstStyle/>
          <a:p>
            <a:r>
              <a:rPr lang="en-IN" sz="2800" dirty="0"/>
              <a:t>3.4.2 Live </a:t>
            </a:r>
            <a:r>
              <a:rPr lang="en-IN" sz="2800" dirty="0" err="1"/>
              <a:t>VM</a:t>
            </a:r>
            <a:r>
              <a:rPr lang="en-IN" sz="2800" dirty="0"/>
              <a:t> Migration Steps and Performance </a:t>
            </a:r>
            <a:r>
              <a:rPr lang="en-IN" sz="2800" dirty="0" smtClean="0"/>
              <a:t>Effects</a:t>
            </a:r>
            <a:br>
              <a:rPr lang="en-IN" sz="2800" dirty="0" smtClean="0"/>
            </a:br>
            <a:r>
              <a:rPr lang="en-IN" sz="2800" dirty="0" smtClean="0"/>
              <a:t> </a:t>
            </a:r>
            <a:r>
              <a:rPr lang="en-IN" sz="2800" dirty="0"/>
              <a:t>Alternative Approaches</a:t>
            </a:r>
          </a:p>
        </p:txBody>
      </p:sp>
      <p:sp>
        <p:nvSpPr>
          <p:cNvPr id="3" name="Content Placeholder 2"/>
          <p:cNvSpPr>
            <a:spLocks noGrp="1"/>
          </p:cNvSpPr>
          <p:nvPr>
            <p:ph idx="1"/>
          </p:nvPr>
        </p:nvSpPr>
        <p:spPr>
          <a:xfrm>
            <a:off x="147484" y="811161"/>
            <a:ext cx="8804788" cy="5324168"/>
          </a:xfrm>
        </p:spPr>
        <p:txBody>
          <a:bodyPr>
            <a:noAutofit/>
          </a:bodyPr>
          <a:lstStyle/>
          <a:p>
            <a:pPr marL="265113" indent="-176213" algn="just">
              <a:buNone/>
            </a:pPr>
            <a:r>
              <a:rPr lang="en-IN" sz="2200" dirty="0"/>
              <a:t>•Another strategy of </a:t>
            </a:r>
            <a:r>
              <a:rPr lang="en-IN" sz="2200" b="1" dirty="0"/>
              <a:t>post-copy</a:t>
            </a:r>
            <a:r>
              <a:rPr lang="en-IN" sz="2200" dirty="0"/>
              <a:t> is introduced for live migration of </a:t>
            </a:r>
            <a:r>
              <a:rPr lang="en-IN" sz="2200" dirty="0" err="1"/>
              <a:t>VMs</a:t>
            </a:r>
            <a:r>
              <a:rPr lang="en-IN" sz="2200" dirty="0"/>
              <a:t>. Here, all memory pages are transferred only once during the whole migration process and the baseline total migration time is reduced. But the downtime is much higher than that of pre-copy due to the latency of fetching pages from the source node before the </a:t>
            </a:r>
            <a:r>
              <a:rPr lang="en-IN" sz="2200" dirty="0" err="1"/>
              <a:t>VM</a:t>
            </a:r>
            <a:r>
              <a:rPr lang="en-IN" sz="2200" dirty="0"/>
              <a:t> can be resumed on the target. With the advent of multicore or many-core machines, abundant CPU resources are available. Even if several </a:t>
            </a:r>
            <a:r>
              <a:rPr lang="en-IN" sz="2200" dirty="0" err="1"/>
              <a:t>VMs</a:t>
            </a:r>
            <a:r>
              <a:rPr lang="en-IN" sz="2200" dirty="0"/>
              <a:t> reside on a same multicore machine, CPU resources are still rich because physical CPUs are frequently amenable to multiplexing.</a:t>
            </a:r>
          </a:p>
          <a:p>
            <a:pPr marL="265113" indent="-176213" algn="just">
              <a:buNone/>
            </a:pPr>
            <a:r>
              <a:rPr lang="en-IN" sz="2200" dirty="0"/>
              <a:t>•We can exploit these copious CPU resources </a:t>
            </a:r>
            <a:r>
              <a:rPr lang="en-IN" sz="2200" b="1" dirty="0"/>
              <a:t>to compress page frames and the amount of transferred data can be significantly reduced</a:t>
            </a:r>
            <a:r>
              <a:rPr lang="en-IN" sz="2200" dirty="0"/>
              <a:t>. Memory compression algorithms typically have little memory overhead. Decompression is simple and very fast and requires no memory for decompression.</a:t>
            </a:r>
          </a:p>
        </p:txBody>
      </p:sp>
    </p:spTree>
    <p:extLst>
      <p:ext uri="{BB962C8B-B14F-4D97-AF65-F5344CB8AC3E}">
        <p14:creationId xmlns:p14="http://schemas.microsoft.com/office/powerpoint/2010/main" val="205270830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 Migration of Memory, Files, and Network Resources</a:t>
            </a:r>
          </a:p>
        </p:txBody>
      </p:sp>
      <p:sp>
        <p:nvSpPr>
          <p:cNvPr id="3" name="Content Placeholder 2"/>
          <p:cNvSpPr>
            <a:spLocks noGrp="1"/>
          </p:cNvSpPr>
          <p:nvPr>
            <p:ph idx="1"/>
          </p:nvPr>
        </p:nvSpPr>
        <p:spPr>
          <a:xfrm>
            <a:off x="147484" y="811161"/>
            <a:ext cx="8804788" cy="5324168"/>
          </a:xfrm>
        </p:spPr>
        <p:txBody>
          <a:bodyPr>
            <a:noAutofit/>
          </a:bodyPr>
          <a:lstStyle/>
          <a:p>
            <a:pPr marL="265113" indent="-176213" algn="just">
              <a:buNone/>
            </a:pPr>
            <a:r>
              <a:rPr lang="en-IN" sz="2400" b="1" dirty="0"/>
              <a:t>3.4.3.1 Memory Migration:</a:t>
            </a:r>
          </a:p>
          <a:p>
            <a:pPr marL="265113" indent="-176213" algn="just">
              <a:buNone/>
            </a:pPr>
            <a:r>
              <a:rPr lang="en-IN" sz="2400" dirty="0"/>
              <a:t>•Memory migration is one of the most important aspects of </a:t>
            </a:r>
            <a:r>
              <a:rPr lang="en-IN" sz="2400" dirty="0" err="1"/>
              <a:t>VM</a:t>
            </a:r>
            <a:r>
              <a:rPr lang="en-IN" sz="2400" dirty="0"/>
              <a:t> migration. Moving the memory instance of a </a:t>
            </a:r>
            <a:r>
              <a:rPr lang="en-IN" sz="2400" dirty="0" err="1"/>
              <a:t>VM</a:t>
            </a:r>
            <a:r>
              <a:rPr lang="en-IN" sz="2400" dirty="0"/>
              <a:t> from one physical host to another can be approached in any number of ways.</a:t>
            </a:r>
          </a:p>
          <a:p>
            <a:pPr marL="265113" indent="-176213" algn="just">
              <a:buNone/>
            </a:pPr>
            <a:r>
              <a:rPr lang="en-IN" sz="2400" dirty="0"/>
              <a:t>•Memory migration can be in a range of hundreds of megabytes to a few gigabytes in a typical system today, and it needs to be done in an efficient manner.</a:t>
            </a:r>
          </a:p>
          <a:p>
            <a:pPr marL="265113" indent="-176213" algn="just">
              <a:buNone/>
            </a:pPr>
            <a:r>
              <a:rPr lang="en-IN" sz="2400" dirty="0"/>
              <a:t>•The </a:t>
            </a:r>
            <a:r>
              <a:rPr lang="en-IN" sz="2400" b="1" dirty="0"/>
              <a:t>Internet Suspend-Resume </a:t>
            </a:r>
            <a:r>
              <a:rPr lang="en-IN" sz="2400" dirty="0"/>
              <a:t>(</a:t>
            </a:r>
            <a:r>
              <a:rPr lang="en-IN" sz="2400" dirty="0" err="1"/>
              <a:t>ISR</a:t>
            </a:r>
            <a:r>
              <a:rPr lang="en-IN" sz="2400" dirty="0"/>
              <a:t>) technique deals with situations where the migration of live machines is not a necessity (</a:t>
            </a:r>
            <a:r>
              <a:rPr lang="en-IN" sz="2400" b="1" dirty="0"/>
              <a:t>Cold Migration</a:t>
            </a:r>
            <a:r>
              <a:rPr lang="en-IN" sz="2400" dirty="0"/>
              <a:t>).</a:t>
            </a:r>
          </a:p>
          <a:p>
            <a:pPr marL="265113" indent="-176213" algn="just">
              <a:buNone/>
            </a:pPr>
            <a:r>
              <a:rPr lang="en-IN" sz="2400" dirty="0"/>
              <a:t>•Predictably, the downtime (the period during which the service is unavailable due to there being no currently executing instance of a </a:t>
            </a:r>
            <a:r>
              <a:rPr lang="en-IN" sz="2400" dirty="0" err="1"/>
              <a:t>VM</a:t>
            </a:r>
            <a:r>
              <a:rPr lang="en-IN" sz="2400" dirty="0"/>
              <a:t>) is high</a:t>
            </a:r>
            <a:r>
              <a:rPr lang="en-IN" sz="2400" dirty="0" smtClean="0"/>
              <a:t>.</a:t>
            </a:r>
            <a:endParaRPr lang="en-IN" sz="2400" dirty="0"/>
          </a:p>
        </p:txBody>
      </p:sp>
    </p:spTree>
    <p:extLst>
      <p:ext uri="{BB962C8B-B14F-4D97-AF65-F5344CB8AC3E}">
        <p14:creationId xmlns:p14="http://schemas.microsoft.com/office/powerpoint/2010/main" val="298775049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pPr marL="265113" indent="-176213"/>
            <a:r>
              <a:rPr lang="en-IN" sz="2800" dirty="0"/>
              <a:t>3.4.3.1 Memory Migration:</a:t>
            </a:r>
          </a:p>
        </p:txBody>
      </p:sp>
      <p:sp>
        <p:nvSpPr>
          <p:cNvPr id="3" name="Content Placeholder 2"/>
          <p:cNvSpPr>
            <a:spLocks noGrp="1"/>
          </p:cNvSpPr>
          <p:nvPr>
            <p:ph idx="1"/>
          </p:nvPr>
        </p:nvSpPr>
        <p:spPr>
          <a:xfrm>
            <a:off x="147484" y="811161"/>
            <a:ext cx="8804788" cy="5324168"/>
          </a:xfrm>
        </p:spPr>
        <p:txBody>
          <a:bodyPr>
            <a:noAutofit/>
          </a:bodyPr>
          <a:lstStyle/>
          <a:p>
            <a:pPr marL="265113" indent="-176213" algn="just">
              <a:buNone/>
            </a:pPr>
            <a:r>
              <a:rPr lang="en-IN" sz="2400" dirty="0" smtClean="0"/>
              <a:t>•</a:t>
            </a:r>
            <a:r>
              <a:rPr lang="en-IN" sz="2400" dirty="0"/>
              <a:t>The </a:t>
            </a:r>
            <a:r>
              <a:rPr lang="en-IN" sz="2400" dirty="0" err="1"/>
              <a:t>ISR</a:t>
            </a:r>
            <a:r>
              <a:rPr lang="en-IN" sz="2400" dirty="0"/>
              <a:t> technique exploits </a:t>
            </a:r>
            <a:r>
              <a:rPr lang="en-IN" sz="2400" b="1" dirty="0"/>
              <a:t>temporal locality </a:t>
            </a:r>
            <a:r>
              <a:rPr lang="en-IN" sz="2400" dirty="0"/>
              <a:t>as memory states are likely to have considerable overlap in the suspended and the resumed instances of a </a:t>
            </a:r>
            <a:r>
              <a:rPr lang="en-IN" sz="2400" dirty="0" err="1"/>
              <a:t>VM</a:t>
            </a:r>
            <a:r>
              <a:rPr lang="en-IN" sz="2400" dirty="0"/>
              <a:t>.</a:t>
            </a:r>
          </a:p>
          <a:p>
            <a:pPr marL="265113" indent="-176213" algn="just">
              <a:buNone/>
            </a:pPr>
            <a:r>
              <a:rPr lang="en-IN" sz="2400" dirty="0"/>
              <a:t>•</a:t>
            </a:r>
            <a:r>
              <a:rPr lang="en-IN" sz="2400" b="1" dirty="0"/>
              <a:t>Temporal locality refers</a:t>
            </a:r>
            <a:r>
              <a:rPr lang="en-IN" sz="2400" dirty="0"/>
              <a:t> to the fact that the memory states differ only by the amount of work done since a </a:t>
            </a:r>
            <a:r>
              <a:rPr lang="en-IN" sz="2400" dirty="0" err="1"/>
              <a:t>VM</a:t>
            </a:r>
            <a:r>
              <a:rPr lang="en-IN" sz="2400" dirty="0"/>
              <a:t> was last suspended before being initiated for migration.</a:t>
            </a:r>
          </a:p>
          <a:p>
            <a:pPr marL="265113" indent="-176213" algn="just">
              <a:buNone/>
            </a:pPr>
            <a:r>
              <a:rPr lang="en-IN" sz="2400" dirty="0"/>
              <a:t>•To exploit temporal locality, each file in the file system is represented as a </a:t>
            </a:r>
            <a:r>
              <a:rPr lang="en-IN" sz="2400" b="1" dirty="0" smtClean="0"/>
              <a:t>tree of small sub-files</a:t>
            </a:r>
            <a:r>
              <a:rPr lang="en-IN" sz="2400" dirty="0" smtClean="0"/>
              <a:t>. </a:t>
            </a:r>
            <a:r>
              <a:rPr lang="en-IN" sz="2400" dirty="0"/>
              <a:t>A copy of this tree exists in both the suspended and resumed </a:t>
            </a:r>
            <a:r>
              <a:rPr lang="en-IN" sz="2400" dirty="0" err="1"/>
              <a:t>VM</a:t>
            </a:r>
            <a:r>
              <a:rPr lang="en-IN" sz="2400" dirty="0"/>
              <a:t> instances.</a:t>
            </a:r>
          </a:p>
          <a:p>
            <a:pPr marL="265113" indent="-176213" algn="just">
              <a:buNone/>
            </a:pPr>
            <a:r>
              <a:rPr lang="en-IN" sz="2400" dirty="0"/>
              <a:t>•The advantage of using a tree-based representation of files is that the caching ensures the transmission of </a:t>
            </a:r>
            <a:r>
              <a:rPr lang="en-IN" sz="2400" b="1" dirty="0"/>
              <a:t>only those files </a:t>
            </a:r>
            <a:r>
              <a:rPr lang="en-IN" sz="2400" dirty="0"/>
              <a:t>which have been changed.</a:t>
            </a:r>
            <a:endParaRPr lang="en-IN" sz="2000" dirty="0"/>
          </a:p>
        </p:txBody>
      </p:sp>
    </p:spTree>
    <p:extLst>
      <p:ext uri="{BB962C8B-B14F-4D97-AF65-F5344CB8AC3E}">
        <p14:creationId xmlns:p14="http://schemas.microsoft.com/office/powerpoint/2010/main" val="237740789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3.4.3.2 File System Migration</a:t>
            </a:r>
          </a:p>
        </p:txBody>
      </p:sp>
      <p:sp>
        <p:nvSpPr>
          <p:cNvPr id="3" name="Content Placeholder 2"/>
          <p:cNvSpPr>
            <a:spLocks noGrp="1"/>
          </p:cNvSpPr>
          <p:nvPr>
            <p:ph idx="1"/>
          </p:nvPr>
        </p:nvSpPr>
        <p:spPr>
          <a:xfrm>
            <a:off x="147484" y="693176"/>
            <a:ext cx="8804788" cy="6046839"/>
          </a:xfrm>
        </p:spPr>
        <p:txBody>
          <a:bodyPr>
            <a:noAutofit/>
          </a:bodyPr>
          <a:lstStyle/>
          <a:p>
            <a:pPr marL="265113" indent="-176213" algn="just">
              <a:buNone/>
            </a:pPr>
            <a:r>
              <a:rPr lang="en-IN" sz="2200" dirty="0"/>
              <a:t>•To support </a:t>
            </a:r>
            <a:r>
              <a:rPr lang="en-IN" sz="2200" dirty="0" err="1"/>
              <a:t>VM</a:t>
            </a:r>
            <a:r>
              <a:rPr lang="en-IN" sz="2200" dirty="0"/>
              <a:t> migration, a system must provide each </a:t>
            </a:r>
            <a:r>
              <a:rPr lang="en-IN" sz="2200" dirty="0" err="1"/>
              <a:t>VM</a:t>
            </a:r>
            <a:r>
              <a:rPr lang="en-IN" sz="2200" dirty="0"/>
              <a:t> with a consistent, location-independent view of the file system that is available on all hosts.</a:t>
            </a:r>
          </a:p>
          <a:p>
            <a:pPr marL="265113" indent="-176213" algn="just">
              <a:buNone/>
            </a:pPr>
            <a:r>
              <a:rPr lang="en-IN" sz="2200" dirty="0"/>
              <a:t>•1) each </a:t>
            </a:r>
            <a:r>
              <a:rPr lang="en-IN" sz="2200" dirty="0" err="1"/>
              <a:t>VM</a:t>
            </a:r>
            <a:r>
              <a:rPr lang="en-IN" sz="2200" dirty="0"/>
              <a:t> with its own virtual disk which the file system is mapped to and transport the contents of this virtual disk along with the other states of the </a:t>
            </a:r>
            <a:r>
              <a:rPr lang="en-IN" sz="2200" dirty="0" err="1"/>
              <a:t>VM</a:t>
            </a:r>
            <a:r>
              <a:rPr lang="en-IN" sz="2200" dirty="0"/>
              <a:t>.</a:t>
            </a:r>
          </a:p>
          <a:p>
            <a:pPr marL="265113" indent="-176213" algn="just">
              <a:buNone/>
            </a:pPr>
            <a:r>
              <a:rPr lang="en-IN" sz="2200" dirty="0"/>
              <a:t>•</a:t>
            </a:r>
            <a:r>
              <a:rPr lang="en-IN" sz="2200" dirty="0" err="1"/>
              <a:t>VMM</a:t>
            </a:r>
            <a:r>
              <a:rPr lang="en-IN" sz="2200" dirty="0"/>
              <a:t> only accesses its local file system. The relevant </a:t>
            </a:r>
            <a:r>
              <a:rPr lang="en-IN" sz="2200" dirty="0" err="1"/>
              <a:t>VM</a:t>
            </a:r>
            <a:r>
              <a:rPr lang="en-IN" sz="2200" dirty="0"/>
              <a:t> files are explicitly copied into the local file system for a resume operation and taken out of the local file system for a suspend operation.</a:t>
            </a:r>
          </a:p>
          <a:p>
            <a:pPr marL="265113" indent="-176213" algn="just">
              <a:buNone/>
            </a:pPr>
            <a:r>
              <a:rPr lang="en-IN" sz="2200" dirty="0"/>
              <a:t>•</a:t>
            </a:r>
            <a:r>
              <a:rPr lang="en-IN" sz="2200" dirty="0" err="1"/>
              <a:t>VMM</a:t>
            </a:r>
            <a:r>
              <a:rPr lang="en-IN" sz="2200" dirty="0"/>
              <a:t> has to store the contents of each </a:t>
            </a:r>
            <a:r>
              <a:rPr lang="en-IN" sz="2200" dirty="0" err="1"/>
              <a:t>VM’s</a:t>
            </a:r>
            <a:r>
              <a:rPr lang="en-IN" sz="2200" dirty="0"/>
              <a:t> virtual disks in its local files, which have to be moved around with the other state information of that </a:t>
            </a:r>
            <a:r>
              <a:rPr lang="en-IN" sz="2200" dirty="0" err="1"/>
              <a:t>VM</a:t>
            </a:r>
            <a:r>
              <a:rPr lang="en-IN" sz="2200" dirty="0"/>
              <a:t>.</a:t>
            </a:r>
          </a:p>
          <a:p>
            <a:pPr marL="265113" indent="-176213" algn="just">
              <a:buNone/>
            </a:pPr>
            <a:r>
              <a:rPr lang="en-IN" sz="2200" dirty="0"/>
              <a:t>•2) </a:t>
            </a:r>
            <a:r>
              <a:rPr lang="en-IN" sz="2200" b="1" dirty="0"/>
              <a:t>Another way </a:t>
            </a:r>
            <a:r>
              <a:rPr lang="en-IN" sz="2200" dirty="0"/>
              <a:t>is to have a global file system (Distributed file system) across all machines where a </a:t>
            </a:r>
            <a:r>
              <a:rPr lang="en-IN" sz="2200" dirty="0" err="1"/>
              <a:t>VM</a:t>
            </a:r>
            <a:r>
              <a:rPr lang="en-IN" sz="2200" dirty="0"/>
              <a:t> could be located. This way removes the need to copy files from one machine to another because all files are network accessible</a:t>
            </a:r>
            <a:r>
              <a:rPr lang="en-IN" sz="2200" b="1" dirty="0"/>
              <a:t>. A distributed file system is used in </a:t>
            </a:r>
            <a:r>
              <a:rPr lang="en-IN" sz="2200" b="1" dirty="0" err="1"/>
              <a:t>ISR</a:t>
            </a:r>
            <a:r>
              <a:rPr lang="en-IN" sz="2200" b="1" dirty="0"/>
              <a:t> serving as a transport mechanism for propagating a suspended </a:t>
            </a:r>
            <a:r>
              <a:rPr lang="en-IN" sz="2200" b="1" dirty="0" err="1"/>
              <a:t>VM</a:t>
            </a:r>
            <a:r>
              <a:rPr lang="en-IN" sz="2200" b="1" dirty="0"/>
              <a:t> state.</a:t>
            </a:r>
          </a:p>
        </p:txBody>
      </p:sp>
    </p:spTree>
    <p:extLst>
      <p:ext uri="{BB962C8B-B14F-4D97-AF65-F5344CB8AC3E}">
        <p14:creationId xmlns:p14="http://schemas.microsoft.com/office/powerpoint/2010/main" val="353261713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3.4.3.2 File System Migration</a:t>
            </a:r>
          </a:p>
        </p:txBody>
      </p:sp>
      <p:sp>
        <p:nvSpPr>
          <p:cNvPr id="3" name="Content Placeholder 2"/>
          <p:cNvSpPr>
            <a:spLocks noGrp="1"/>
          </p:cNvSpPr>
          <p:nvPr>
            <p:ph idx="1"/>
          </p:nvPr>
        </p:nvSpPr>
        <p:spPr>
          <a:xfrm>
            <a:off x="147484" y="693176"/>
            <a:ext cx="8804788" cy="6046839"/>
          </a:xfrm>
        </p:spPr>
        <p:txBody>
          <a:bodyPr>
            <a:noAutofit/>
          </a:bodyPr>
          <a:lstStyle/>
          <a:p>
            <a:pPr marL="265113" indent="-176213" algn="just">
              <a:buNone/>
            </a:pPr>
            <a:r>
              <a:rPr lang="en-IN" sz="2200" dirty="0"/>
              <a:t>•In smart copying, the </a:t>
            </a:r>
            <a:r>
              <a:rPr lang="en-IN" sz="2200" dirty="0" err="1"/>
              <a:t>VMM</a:t>
            </a:r>
            <a:r>
              <a:rPr lang="en-IN" sz="2200" dirty="0"/>
              <a:t> exploits </a:t>
            </a:r>
            <a:r>
              <a:rPr lang="en-IN" sz="2200" b="1" dirty="0"/>
              <a:t>spatial</a:t>
            </a:r>
            <a:r>
              <a:rPr lang="en-IN" sz="2200" dirty="0"/>
              <a:t> locality.</a:t>
            </a:r>
          </a:p>
          <a:p>
            <a:pPr marL="265113" indent="-176213" algn="just">
              <a:buNone/>
            </a:pPr>
            <a:r>
              <a:rPr lang="en-IN" sz="2200" dirty="0"/>
              <a:t>•Typically, people often move between the same small number of locations, such as their home and office. In these conditions, it is possible to transmit only the difference between the two file systems at suspending and resuming locations.</a:t>
            </a:r>
          </a:p>
          <a:p>
            <a:pPr marL="265113" indent="-176213" algn="just">
              <a:buNone/>
            </a:pPr>
            <a:r>
              <a:rPr lang="en-IN" sz="2200" dirty="0"/>
              <a:t>•This technique significantly reduces the amount of actual physical data that has to be moved. In situations where there is no locality to exploit, a different approach is to synthesize much of the state at the resuming site.</a:t>
            </a:r>
          </a:p>
          <a:p>
            <a:pPr marL="265113" indent="-176213" algn="just">
              <a:buNone/>
            </a:pPr>
            <a:r>
              <a:rPr lang="en-IN" sz="2200" dirty="0"/>
              <a:t>•On many systems, user files only form a small fraction of the actual data on disk. Operating system and application software use the majority of storage space</a:t>
            </a:r>
            <a:r>
              <a:rPr lang="en-IN" sz="2200" dirty="0" smtClean="0"/>
              <a:t>.</a:t>
            </a:r>
            <a:endParaRPr lang="en-IN" sz="2200" dirty="0"/>
          </a:p>
        </p:txBody>
      </p:sp>
    </p:spTree>
    <p:extLst>
      <p:ext uri="{BB962C8B-B14F-4D97-AF65-F5344CB8AC3E}">
        <p14:creationId xmlns:p14="http://schemas.microsoft.com/office/powerpoint/2010/main" val="322828279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3.4.3.3 Network Migration</a:t>
            </a:r>
          </a:p>
        </p:txBody>
      </p:sp>
      <p:sp>
        <p:nvSpPr>
          <p:cNvPr id="3" name="Content Placeholder 2"/>
          <p:cNvSpPr>
            <a:spLocks noGrp="1"/>
          </p:cNvSpPr>
          <p:nvPr>
            <p:ph idx="1"/>
          </p:nvPr>
        </p:nvSpPr>
        <p:spPr>
          <a:xfrm>
            <a:off x="147484" y="693176"/>
            <a:ext cx="8804788" cy="6046839"/>
          </a:xfrm>
        </p:spPr>
        <p:txBody>
          <a:bodyPr>
            <a:noAutofit/>
          </a:bodyPr>
          <a:lstStyle/>
          <a:p>
            <a:pPr marL="265113" indent="-176213" algn="just">
              <a:buNone/>
            </a:pPr>
            <a:r>
              <a:rPr lang="en-IN" sz="2000" dirty="0"/>
              <a:t>•A migrating </a:t>
            </a:r>
            <a:r>
              <a:rPr lang="en-IN" sz="2000" dirty="0" err="1"/>
              <a:t>VM</a:t>
            </a:r>
            <a:r>
              <a:rPr lang="en-IN" sz="2000" dirty="0"/>
              <a:t> should maintain all open network connections without relying on forwarding mechanisms on the original host or on support from mobility or redirection mechanisms.</a:t>
            </a:r>
          </a:p>
          <a:p>
            <a:pPr marL="265113" indent="-176213" algn="just">
              <a:buNone/>
            </a:pPr>
            <a:r>
              <a:rPr lang="en-IN" sz="2000" dirty="0"/>
              <a:t>•To enable remote systems to locate and communicate with a </a:t>
            </a:r>
            <a:r>
              <a:rPr lang="en-IN" sz="2000" dirty="0" err="1"/>
              <a:t>VM</a:t>
            </a:r>
            <a:r>
              <a:rPr lang="en-IN" sz="2000" dirty="0"/>
              <a:t>, each </a:t>
            </a:r>
            <a:r>
              <a:rPr lang="en-IN" sz="2000" dirty="0" err="1"/>
              <a:t>VM</a:t>
            </a:r>
            <a:r>
              <a:rPr lang="en-IN" sz="2000" dirty="0"/>
              <a:t> must be assigned a virtual IP address known to other entities. This address can be distinct from the IP address of the host machine where the </a:t>
            </a:r>
            <a:r>
              <a:rPr lang="en-IN" sz="2000" dirty="0" err="1"/>
              <a:t>VM</a:t>
            </a:r>
            <a:r>
              <a:rPr lang="en-IN" sz="2000" dirty="0"/>
              <a:t> is currently located.</a:t>
            </a:r>
          </a:p>
          <a:p>
            <a:pPr marL="265113" indent="-176213" algn="just">
              <a:buNone/>
            </a:pPr>
            <a:r>
              <a:rPr lang="en-IN" sz="2000" dirty="0"/>
              <a:t>•Each </a:t>
            </a:r>
            <a:r>
              <a:rPr lang="en-IN" sz="2000" dirty="0" err="1"/>
              <a:t>VM</a:t>
            </a:r>
            <a:r>
              <a:rPr lang="en-IN" sz="2000" dirty="0"/>
              <a:t> can also have its own distinct virtual MAC address. The </a:t>
            </a:r>
            <a:r>
              <a:rPr lang="en-IN" sz="2000" dirty="0" err="1"/>
              <a:t>VMM</a:t>
            </a:r>
            <a:r>
              <a:rPr lang="en-IN" sz="2000" dirty="0"/>
              <a:t> maintains a mapping of the virtual IP and MAC addresses to their corresponding </a:t>
            </a:r>
            <a:r>
              <a:rPr lang="en-IN" sz="2000" dirty="0" err="1"/>
              <a:t>VMs</a:t>
            </a:r>
            <a:r>
              <a:rPr lang="en-IN" sz="2000" dirty="0"/>
              <a:t>.</a:t>
            </a:r>
          </a:p>
          <a:p>
            <a:pPr marL="265113" indent="-176213" algn="just">
              <a:buNone/>
            </a:pPr>
            <a:r>
              <a:rPr lang="en-IN" sz="2000" dirty="0"/>
              <a:t>•If the source and destination machines of a </a:t>
            </a:r>
            <a:r>
              <a:rPr lang="en-IN" sz="2000" dirty="0" err="1"/>
              <a:t>VM</a:t>
            </a:r>
            <a:r>
              <a:rPr lang="en-IN" sz="2000" dirty="0"/>
              <a:t> migration are typically connected to a single switched LAN, an ARP reply from the migrating host is provided advertising that the IP has moved to a new location. This solves the open network connection problem by reconfiguring all the peers to send future packets to a new location. Although a few packets that have already been transmitted might be lost, there are no other problems with this mechanism.</a:t>
            </a:r>
          </a:p>
          <a:p>
            <a:pPr marL="265113" indent="-176213" algn="just">
              <a:buNone/>
            </a:pPr>
            <a:r>
              <a:rPr lang="en-IN" sz="2000" dirty="0"/>
              <a:t>•Alternatively, on a switched network, the migrating OS can keep its original Ethernet MAC address and rely on the network switch to detect its move to a new port.</a:t>
            </a:r>
          </a:p>
        </p:txBody>
      </p:sp>
    </p:spTree>
    <p:extLst>
      <p:ext uri="{BB962C8B-B14F-4D97-AF65-F5344CB8AC3E}">
        <p14:creationId xmlns:p14="http://schemas.microsoft.com/office/powerpoint/2010/main" val="395760572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3.4.3.4 Live Migration of </a:t>
            </a:r>
            <a:r>
              <a:rPr lang="en-IN" sz="2800" dirty="0" err="1"/>
              <a:t>VM</a:t>
            </a:r>
            <a:r>
              <a:rPr lang="en-IN" sz="2800" dirty="0"/>
              <a:t> Using Xen</a:t>
            </a:r>
          </a:p>
        </p:txBody>
      </p:sp>
      <p:sp>
        <p:nvSpPr>
          <p:cNvPr id="3" name="Content Placeholder 2"/>
          <p:cNvSpPr>
            <a:spLocks noGrp="1"/>
          </p:cNvSpPr>
          <p:nvPr>
            <p:ph idx="1"/>
          </p:nvPr>
        </p:nvSpPr>
        <p:spPr>
          <a:xfrm>
            <a:off x="147484" y="693176"/>
            <a:ext cx="8804788" cy="6046839"/>
          </a:xfrm>
        </p:spPr>
        <p:txBody>
          <a:bodyPr>
            <a:noAutofit/>
          </a:bodyPr>
          <a:lstStyle/>
          <a:p>
            <a:pPr marL="265113" indent="-176213" algn="just">
              <a:buNone/>
            </a:pPr>
            <a:r>
              <a:rPr lang="en-IN" sz="2400" dirty="0" smtClean="0"/>
              <a:t>•	Xen </a:t>
            </a:r>
            <a:r>
              <a:rPr lang="en-IN" sz="2400" dirty="0"/>
              <a:t>supports live migration. </a:t>
            </a:r>
            <a:endParaRPr lang="en-IN" sz="2400" dirty="0" smtClean="0"/>
          </a:p>
          <a:p>
            <a:pPr marL="608013" algn="just"/>
            <a:r>
              <a:rPr lang="en-IN" sz="2400" dirty="0" smtClean="0"/>
              <a:t>It </a:t>
            </a:r>
            <a:r>
              <a:rPr lang="en-IN" sz="2400" dirty="0"/>
              <a:t>is a useful feature and natural extension to virtualization platforms that</a:t>
            </a:r>
          </a:p>
          <a:p>
            <a:pPr marL="608013" algn="just"/>
            <a:r>
              <a:rPr lang="en-IN" sz="2400" dirty="0"/>
              <a:t>allows for the transfer of a </a:t>
            </a:r>
            <a:r>
              <a:rPr lang="en-IN" sz="2400" dirty="0" err="1"/>
              <a:t>VM</a:t>
            </a:r>
            <a:r>
              <a:rPr lang="en-IN" sz="2400" dirty="0"/>
              <a:t> from one physical machine to another with little </a:t>
            </a:r>
            <a:r>
              <a:rPr lang="en-IN" sz="2400" dirty="0" smtClean="0"/>
              <a:t>or no </a:t>
            </a:r>
            <a:r>
              <a:rPr lang="en-IN" sz="2400" dirty="0"/>
              <a:t>downtime of </a:t>
            </a:r>
            <a:r>
              <a:rPr lang="en-IN" sz="2400" dirty="0" smtClean="0"/>
              <a:t>the services </a:t>
            </a:r>
            <a:r>
              <a:rPr lang="en-IN" sz="2400" dirty="0"/>
              <a:t>hosted by the </a:t>
            </a:r>
            <a:r>
              <a:rPr lang="en-IN" sz="2400" dirty="0" err="1"/>
              <a:t>VM</a:t>
            </a:r>
            <a:r>
              <a:rPr lang="en-IN" sz="2400" dirty="0"/>
              <a:t>. </a:t>
            </a:r>
            <a:endParaRPr lang="en-IN" sz="2400" dirty="0" smtClean="0"/>
          </a:p>
          <a:p>
            <a:pPr marL="608013" algn="just"/>
            <a:r>
              <a:rPr lang="en-IN" sz="2400" dirty="0" smtClean="0"/>
              <a:t>Live </a:t>
            </a:r>
            <a:r>
              <a:rPr lang="en-IN" sz="2400" dirty="0"/>
              <a:t>migration transfers the working state and memory of a </a:t>
            </a:r>
            <a:r>
              <a:rPr lang="en-IN" sz="2400" dirty="0" err="1"/>
              <a:t>VM</a:t>
            </a:r>
            <a:r>
              <a:rPr lang="en-IN" sz="2400" dirty="0"/>
              <a:t> across a </a:t>
            </a:r>
            <a:r>
              <a:rPr lang="en-IN" sz="2400" dirty="0" smtClean="0"/>
              <a:t>network when </a:t>
            </a:r>
            <a:r>
              <a:rPr lang="en-IN" sz="2400" dirty="0"/>
              <a:t>it is running</a:t>
            </a:r>
            <a:r>
              <a:rPr lang="en-IN" sz="2400" dirty="0" smtClean="0"/>
              <a:t>.</a:t>
            </a:r>
          </a:p>
          <a:p>
            <a:pPr marL="608013" algn="just"/>
            <a:r>
              <a:rPr lang="en-IN" sz="2400" dirty="0" smtClean="0"/>
              <a:t> </a:t>
            </a:r>
            <a:r>
              <a:rPr lang="en-IN" sz="2400" dirty="0"/>
              <a:t>Xen also supports </a:t>
            </a:r>
            <a:r>
              <a:rPr lang="en-IN" sz="2400" dirty="0" err="1"/>
              <a:t>VM</a:t>
            </a:r>
            <a:r>
              <a:rPr lang="en-IN" sz="2400" dirty="0"/>
              <a:t> migration by using a mechanism called Remote </a:t>
            </a:r>
            <a:r>
              <a:rPr lang="en-IN" sz="2400" dirty="0" smtClean="0"/>
              <a:t>Direct Memory </a:t>
            </a:r>
            <a:r>
              <a:rPr lang="en-IN" sz="2400" dirty="0"/>
              <a:t>Access (</a:t>
            </a:r>
            <a:r>
              <a:rPr lang="en-IN" sz="2400" dirty="0" err="1"/>
              <a:t>RDMA</a:t>
            </a:r>
            <a:r>
              <a:rPr lang="en-IN" sz="2400" dirty="0"/>
              <a:t>).</a:t>
            </a:r>
          </a:p>
        </p:txBody>
      </p:sp>
    </p:spTree>
    <p:extLst>
      <p:ext uri="{BB962C8B-B14F-4D97-AF65-F5344CB8AC3E}">
        <p14:creationId xmlns:p14="http://schemas.microsoft.com/office/powerpoint/2010/main" val="276297414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3.4.3.4 Live Migration of </a:t>
            </a:r>
            <a:r>
              <a:rPr lang="en-IN" sz="2800" dirty="0" err="1"/>
              <a:t>VM</a:t>
            </a:r>
            <a:r>
              <a:rPr lang="en-IN" sz="2800" dirty="0"/>
              <a:t> Using Xen</a:t>
            </a:r>
          </a:p>
        </p:txBody>
      </p:sp>
      <p:sp>
        <p:nvSpPr>
          <p:cNvPr id="3" name="Content Placeholder 2"/>
          <p:cNvSpPr>
            <a:spLocks noGrp="1"/>
          </p:cNvSpPr>
          <p:nvPr>
            <p:ph idx="1"/>
          </p:nvPr>
        </p:nvSpPr>
        <p:spPr>
          <a:xfrm>
            <a:off x="147484" y="693176"/>
            <a:ext cx="8804788" cy="6046839"/>
          </a:xfrm>
        </p:spPr>
        <p:txBody>
          <a:bodyPr>
            <a:noAutofit/>
          </a:bodyPr>
          <a:lstStyle/>
          <a:p>
            <a:pPr marL="431800" algn="just"/>
            <a:r>
              <a:rPr lang="en-IN" sz="2400" dirty="0" err="1"/>
              <a:t>RDMA</a:t>
            </a:r>
            <a:r>
              <a:rPr lang="en-IN" sz="2400" dirty="0"/>
              <a:t> speeds up </a:t>
            </a:r>
            <a:r>
              <a:rPr lang="en-IN" sz="2400" dirty="0" err="1"/>
              <a:t>VM</a:t>
            </a:r>
            <a:r>
              <a:rPr lang="en-IN" sz="2400" dirty="0"/>
              <a:t> migration by avoiding TCP/IP stack processing overhead. </a:t>
            </a:r>
            <a:endParaRPr lang="en-IN" sz="2400" dirty="0" smtClean="0"/>
          </a:p>
          <a:p>
            <a:pPr marL="431800" algn="just"/>
            <a:r>
              <a:rPr lang="en-IN" sz="2400" dirty="0" err="1" smtClean="0"/>
              <a:t>RDMA</a:t>
            </a:r>
            <a:r>
              <a:rPr lang="en-IN" sz="2400" dirty="0" smtClean="0"/>
              <a:t> </a:t>
            </a:r>
            <a:r>
              <a:rPr lang="en-IN" sz="2400" dirty="0"/>
              <a:t>implements </a:t>
            </a:r>
            <a:r>
              <a:rPr lang="en-IN" sz="2400" dirty="0" smtClean="0"/>
              <a:t>a different </a:t>
            </a:r>
            <a:r>
              <a:rPr lang="en-IN" sz="2400" dirty="0"/>
              <a:t>transfer protocol whose origin and destination </a:t>
            </a:r>
            <a:r>
              <a:rPr lang="en-IN" sz="2400" dirty="0" err="1"/>
              <a:t>VM</a:t>
            </a:r>
            <a:r>
              <a:rPr lang="en-IN" sz="2400" dirty="0"/>
              <a:t> buffers must be registered before any </a:t>
            </a:r>
            <a:r>
              <a:rPr lang="en-IN" sz="2400" dirty="0" smtClean="0"/>
              <a:t>transfer operations </a:t>
            </a:r>
            <a:r>
              <a:rPr lang="en-IN" sz="2400" dirty="0"/>
              <a:t>occur, reducing it to a “one-sided” interface. </a:t>
            </a:r>
            <a:endParaRPr lang="en-IN" sz="2400" dirty="0" smtClean="0"/>
          </a:p>
          <a:p>
            <a:pPr marL="431800" algn="just"/>
            <a:r>
              <a:rPr lang="en-IN" sz="2400" dirty="0" smtClean="0"/>
              <a:t>Data </a:t>
            </a:r>
            <a:r>
              <a:rPr lang="en-IN" sz="2400" dirty="0"/>
              <a:t>communication over </a:t>
            </a:r>
            <a:r>
              <a:rPr lang="en-IN" sz="2400" dirty="0" err="1"/>
              <a:t>RDMA</a:t>
            </a:r>
            <a:r>
              <a:rPr lang="en-IN" sz="2400" dirty="0"/>
              <a:t> does not need </a:t>
            </a:r>
            <a:r>
              <a:rPr lang="en-IN" sz="2400" dirty="0" smtClean="0"/>
              <a:t>to involve </a:t>
            </a:r>
            <a:r>
              <a:rPr lang="en-IN" sz="2400" dirty="0"/>
              <a:t>the CPU, caches, or context switches. This allows migration to be carried out with minimal </a:t>
            </a:r>
            <a:r>
              <a:rPr lang="en-IN" sz="2400" dirty="0" smtClean="0"/>
              <a:t>impact on </a:t>
            </a:r>
            <a:r>
              <a:rPr lang="en-IN" sz="2400" dirty="0"/>
              <a:t>guest operating systems and hosted applications. </a:t>
            </a:r>
            <a:r>
              <a:rPr lang="en-IN" sz="2400" dirty="0" smtClean="0"/>
              <a:t> </a:t>
            </a:r>
          </a:p>
          <a:p>
            <a:pPr marL="431800" algn="just"/>
            <a:r>
              <a:rPr lang="en-IN" sz="2400" dirty="0" smtClean="0"/>
              <a:t>Figure </a:t>
            </a:r>
            <a:r>
              <a:rPr lang="en-IN" sz="2400" dirty="0"/>
              <a:t>3.22 shows the a compression scheme for </a:t>
            </a:r>
            <a:r>
              <a:rPr lang="en-IN" sz="2400" dirty="0" err="1" smtClean="0"/>
              <a:t>VM</a:t>
            </a:r>
            <a:r>
              <a:rPr lang="en-IN" sz="2400" dirty="0" smtClean="0"/>
              <a:t> migration</a:t>
            </a:r>
            <a:r>
              <a:rPr lang="en-IN" sz="2400" dirty="0"/>
              <a:t>.  </a:t>
            </a:r>
          </a:p>
        </p:txBody>
      </p:sp>
    </p:spTree>
    <p:extLst>
      <p:ext uri="{BB962C8B-B14F-4D97-AF65-F5344CB8AC3E}">
        <p14:creationId xmlns:p14="http://schemas.microsoft.com/office/powerpoint/2010/main" val="393908591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025"/>
            <a:ext cx="8763000" cy="1088448"/>
          </a:xfrm>
        </p:spPr>
        <p:txBody>
          <a:bodyPr/>
          <a:lstStyle/>
          <a:p>
            <a:r>
              <a:rPr lang="en-IN" sz="3200" dirty="0"/>
              <a:t>3.1.1.3 Operating System Level</a:t>
            </a:r>
          </a:p>
        </p:txBody>
      </p:sp>
      <p:sp>
        <p:nvSpPr>
          <p:cNvPr id="3" name="Content Placeholder 2"/>
          <p:cNvSpPr>
            <a:spLocks noGrp="1"/>
          </p:cNvSpPr>
          <p:nvPr>
            <p:ph idx="1"/>
          </p:nvPr>
        </p:nvSpPr>
        <p:spPr>
          <a:xfrm>
            <a:off x="235974" y="1127380"/>
            <a:ext cx="8686800" cy="5096439"/>
          </a:xfrm>
        </p:spPr>
        <p:txBody>
          <a:bodyPr>
            <a:normAutofit/>
          </a:bodyPr>
          <a:lstStyle/>
          <a:p>
            <a:pPr marL="265113" indent="-176213" algn="just">
              <a:buNone/>
            </a:pPr>
            <a:r>
              <a:rPr lang="en-IN" sz="2400" dirty="0"/>
              <a:t>•This refers to an abstraction layer </a:t>
            </a:r>
            <a:r>
              <a:rPr lang="en-IN" sz="2400" dirty="0">
                <a:solidFill>
                  <a:schemeClr val="tx2">
                    <a:lumMod val="75000"/>
                  </a:schemeClr>
                </a:solidFill>
              </a:rPr>
              <a:t>between traditional OS and user applications</a:t>
            </a:r>
            <a:r>
              <a:rPr lang="en-IN" sz="2400" dirty="0"/>
              <a:t>. OS-level virtualization </a:t>
            </a:r>
            <a:r>
              <a:rPr lang="en-IN" sz="2400" dirty="0">
                <a:solidFill>
                  <a:schemeClr val="tx2">
                    <a:lumMod val="75000"/>
                  </a:schemeClr>
                </a:solidFill>
              </a:rPr>
              <a:t>creates isolated containers </a:t>
            </a:r>
            <a:r>
              <a:rPr lang="en-IN" sz="2400" dirty="0"/>
              <a:t>on a single physical server and the OS instances to utilize the hardware and software in data centers. The containers behave like real servers.</a:t>
            </a:r>
          </a:p>
          <a:p>
            <a:pPr marL="265113" indent="-176213" algn="just">
              <a:buNone/>
            </a:pPr>
            <a:r>
              <a:rPr lang="en-IN" sz="2400" dirty="0"/>
              <a:t>•OS-level virtualization is commonly used in creating virtual hosting environments to allocate hardware resources among a large number of mutually distrusting users.</a:t>
            </a:r>
          </a:p>
          <a:p>
            <a:pPr marL="265113" indent="-176213" algn="just">
              <a:buNone/>
            </a:pPr>
            <a:r>
              <a:rPr lang="en-IN" sz="2400" dirty="0"/>
              <a:t>•It is also used, to a lesser extent, in consolidating server hardware by moving services on separate hosts into containers or </a:t>
            </a:r>
            <a:r>
              <a:rPr lang="en-IN" sz="2400" dirty="0" err="1"/>
              <a:t>VMs</a:t>
            </a:r>
            <a:r>
              <a:rPr lang="en-IN" sz="2400" dirty="0"/>
              <a:t> on one server.</a:t>
            </a:r>
          </a:p>
          <a:p>
            <a:pPr marL="265113" indent="-176213" algn="just">
              <a:buNone/>
            </a:pPr>
            <a:r>
              <a:rPr lang="en-IN" sz="2400" dirty="0"/>
              <a:t>•OS-level virtualization is depicted in Section 3.1.3.</a:t>
            </a:r>
          </a:p>
        </p:txBody>
      </p:sp>
    </p:spTree>
    <p:extLst>
      <p:ext uri="{BB962C8B-B14F-4D97-AF65-F5344CB8AC3E}">
        <p14:creationId xmlns:p14="http://schemas.microsoft.com/office/powerpoint/2010/main" val="2682936095"/>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3.4.3.4 Live Migration of </a:t>
            </a:r>
            <a:r>
              <a:rPr lang="en-IN" sz="2800" dirty="0" err="1"/>
              <a:t>VM</a:t>
            </a:r>
            <a:r>
              <a:rPr lang="en-IN" sz="2800" dirty="0"/>
              <a:t> Using Xen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5" y="819149"/>
            <a:ext cx="8335604" cy="4400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330432"/>
      </p:ext>
    </p:extLst>
  </p:cSld>
  <p:clrMapOvr>
    <a:masterClrMapping/>
  </p:clrMapOvr>
  <p:transition>
    <p:strips dir="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3.4.3.4 Live Migration of </a:t>
            </a:r>
            <a:r>
              <a:rPr lang="en-IN" sz="2800" dirty="0" err="1"/>
              <a:t>VM</a:t>
            </a:r>
            <a:r>
              <a:rPr lang="en-IN" sz="2800" dirty="0"/>
              <a:t> Using Xen</a:t>
            </a:r>
          </a:p>
        </p:txBody>
      </p:sp>
      <p:sp>
        <p:nvSpPr>
          <p:cNvPr id="3" name="Content Placeholder 2"/>
          <p:cNvSpPr>
            <a:spLocks noGrp="1"/>
          </p:cNvSpPr>
          <p:nvPr>
            <p:ph idx="1"/>
          </p:nvPr>
        </p:nvSpPr>
        <p:spPr>
          <a:xfrm>
            <a:off x="147484" y="693176"/>
            <a:ext cx="8804788" cy="6046839"/>
          </a:xfrm>
        </p:spPr>
        <p:txBody>
          <a:bodyPr>
            <a:noAutofit/>
          </a:bodyPr>
          <a:lstStyle/>
          <a:p>
            <a:pPr marL="431800" algn="just"/>
            <a:r>
              <a:rPr lang="en-IN" sz="2400" dirty="0"/>
              <a:t>Migration daemons running in the management </a:t>
            </a:r>
            <a:r>
              <a:rPr lang="en-IN" sz="2400" dirty="0" err="1"/>
              <a:t>VMs</a:t>
            </a:r>
            <a:r>
              <a:rPr lang="en-IN" sz="2400" dirty="0"/>
              <a:t> are responsible for performing migration. </a:t>
            </a:r>
            <a:endParaRPr lang="en-IN" sz="2400" dirty="0" smtClean="0"/>
          </a:p>
          <a:p>
            <a:pPr marL="431800" algn="just"/>
            <a:r>
              <a:rPr lang="en-IN" sz="2400" dirty="0" smtClean="0"/>
              <a:t>Shadow page </a:t>
            </a:r>
            <a:r>
              <a:rPr lang="en-IN" sz="2400" dirty="0"/>
              <a:t>tables in the </a:t>
            </a:r>
            <a:r>
              <a:rPr lang="en-IN" sz="2400" dirty="0" err="1"/>
              <a:t>VMM</a:t>
            </a:r>
            <a:r>
              <a:rPr lang="en-IN" sz="2400" dirty="0"/>
              <a:t> layer trace modifications to the memory page in migrated </a:t>
            </a:r>
            <a:r>
              <a:rPr lang="en-IN" sz="2400" dirty="0" err="1"/>
              <a:t>VMs</a:t>
            </a:r>
            <a:r>
              <a:rPr lang="en-IN" sz="2400" dirty="0"/>
              <a:t> during the </a:t>
            </a:r>
            <a:r>
              <a:rPr lang="en-IN" sz="2400" dirty="0" err="1" smtClean="0"/>
              <a:t>precopy</a:t>
            </a:r>
            <a:r>
              <a:rPr lang="en-IN" sz="2400" dirty="0" smtClean="0"/>
              <a:t> phase</a:t>
            </a:r>
            <a:r>
              <a:rPr lang="en-IN" sz="2400" dirty="0"/>
              <a:t>. Corresponding flags are set in a dirty bitmap. </a:t>
            </a:r>
            <a:endParaRPr lang="en-IN" sz="2400" dirty="0" smtClean="0"/>
          </a:p>
          <a:p>
            <a:pPr marL="431800" algn="just"/>
            <a:r>
              <a:rPr lang="en-IN" sz="2400" dirty="0" smtClean="0"/>
              <a:t>At </a:t>
            </a:r>
            <a:r>
              <a:rPr lang="en-IN" sz="2400" dirty="0"/>
              <a:t>the start of each </a:t>
            </a:r>
            <a:r>
              <a:rPr lang="en-IN" sz="2400" dirty="0" err="1"/>
              <a:t>precopy</a:t>
            </a:r>
            <a:r>
              <a:rPr lang="en-IN" sz="2400" dirty="0"/>
              <a:t> round, the bitmap </a:t>
            </a:r>
            <a:r>
              <a:rPr lang="en-IN" sz="2400" dirty="0" smtClean="0"/>
              <a:t>is sent </a:t>
            </a:r>
            <a:r>
              <a:rPr lang="en-IN" sz="2400" dirty="0"/>
              <a:t>to the migration daemon. Then, the bitmap is cleared and the shadow page tables are destroyed </a:t>
            </a:r>
            <a:r>
              <a:rPr lang="en-IN" sz="2400" dirty="0" smtClean="0"/>
              <a:t>and re-created </a:t>
            </a:r>
            <a:r>
              <a:rPr lang="en-IN" sz="2400" dirty="0"/>
              <a:t>in the next round. </a:t>
            </a:r>
            <a:endParaRPr lang="en-IN" sz="2400" dirty="0" smtClean="0"/>
          </a:p>
          <a:p>
            <a:pPr marL="431800" algn="just"/>
            <a:r>
              <a:rPr lang="en-IN" sz="2400" dirty="0" smtClean="0"/>
              <a:t>The </a:t>
            </a:r>
            <a:r>
              <a:rPr lang="en-IN" sz="2400" dirty="0"/>
              <a:t>system resides in Xen’s management </a:t>
            </a:r>
            <a:r>
              <a:rPr lang="en-IN" sz="2400" dirty="0" err="1"/>
              <a:t>VM</a:t>
            </a:r>
            <a:r>
              <a:rPr lang="en-IN" sz="2400" dirty="0"/>
              <a:t>. Memory pages denoted </a:t>
            </a:r>
            <a:r>
              <a:rPr lang="en-IN" sz="2400" dirty="0" smtClean="0"/>
              <a:t>by bitmap </a:t>
            </a:r>
            <a:r>
              <a:rPr lang="en-IN" sz="2400" dirty="0"/>
              <a:t>are extracted and compressed before they are sent to the destination. </a:t>
            </a:r>
            <a:endParaRPr lang="en-IN" sz="2400" dirty="0" smtClean="0"/>
          </a:p>
          <a:p>
            <a:pPr marL="431800" algn="just"/>
            <a:r>
              <a:rPr lang="en-IN" sz="2400" dirty="0" smtClean="0"/>
              <a:t>The </a:t>
            </a:r>
            <a:r>
              <a:rPr lang="en-IN" sz="2400" dirty="0"/>
              <a:t>compressed data </a:t>
            </a:r>
            <a:r>
              <a:rPr lang="en-IN" sz="2400" dirty="0" smtClean="0"/>
              <a:t>is then </a:t>
            </a:r>
            <a:r>
              <a:rPr lang="en-IN" sz="2400" dirty="0"/>
              <a:t>decompressed on the target.</a:t>
            </a:r>
          </a:p>
        </p:txBody>
      </p:sp>
    </p:spTree>
    <p:extLst>
      <p:ext uri="{BB962C8B-B14F-4D97-AF65-F5344CB8AC3E}">
        <p14:creationId xmlns:p14="http://schemas.microsoft.com/office/powerpoint/2010/main" val="300039086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3.4.3.4 Live Migration of </a:t>
            </a:r>
            <a:r>
              <a:rPr lang="en-IN" sz="2800" dirty="0" err="1"/>
              <a:t>VM</a:t>
            </a:r>
            <a:r>
              <a:rPr lang="en-IN" sz="2800" dirty="0"/>
              <a:t> Using Xen</a:t>
            </a:r>
          </a:p>
        </p:txBody>
      </p:sp>
      <p:sp>
        <p:nvSpPr>
          <p:cNvPr id="3" name="Content Placeholder 2"/>
          <p:cNvSpPr>
            <a:spLocks noGrp="1"/>
          </p:cNvSpPr>
          <p:nvPr>
            <p:ph idx="1"/>
          </p:nvPr>
        </p:nvSpPr>
        <p:spPr>
          <a:xfrm>
            <a:off x="147484" y="693176"/>
            <a:ext cx="8804788" cy="6046839"/>
          </a:xfrm>
        </p:spPr>
        <p:txBody>
          <a:bodyPr>
            <a:noAutofit/>
          </a:bodyPr>
          <a:lstStyle/>
          <a:p>
            <a:pPr marL="431800" algn="just"/>
            <a:r>
              <a:rPr lang="en-IN" sz="2400" dirty="0"/>
              <a:t>Migration daemons running in the management </a:t>
            </a:r>
            <a:r>
              <a:rPr lang="en-IN" sz="2400" dirty="0" err="1"/>
              <a:t>VMs</a:t>
            </a:r>
            <a:r>
              <a:rPr lang="en-IN" sz="2400" dirty="0"/>
              <a:t> are responsible for performing migration. </a:t>
            </a:r>
            <a:endParaRPr lang="en-IN" sz="2400" dirty="0" smtClean="0"/>
          </a:p>
          <a:p>
            <a:pPr marL="431800" algn="just"/>
            <a:r>
              <a:rPr lang="en-IN" sz="2400" dirty="0" smtClean="0"/>
              <a:t>Shadow page </a:t>
            </a:r>
            <a:r>
              <a:rPr lang="en-IN" sz="2400" dirty="0"/>
              <a:t>tables in the </a:t>
            </a:r>
            <a:r>
              <a:rPr lang="en-IN" sz="2400" dirty="0" err="1"/>
              <a:t>VMM</a:t>
            </a:r>
            <a:r>
              <a:rPr lang="en-IN" sz="2400" dirty="0"/>
              <a:t> layer trace modifications to the memory page in migrated </a:t>
            </a:r>
            <a:r>
              <a:rPr lang="en-IN" sz="2400" dirty="0" err="1"/>
              <a:t>VMs</a:t>
            </a:r>
            <a:r>
              <a:rPr lang="en-IN" sz="2400" dirty="0"/>
              <a:t> during the </a:t>
            </a:r>
            <a:r>
              <a:rPr lang="en-IN" sz="2400" dirty="0" err="1" smtClean="0"/>
              <a:t>precopy</a:t>
            </a:r>
            <a:r>
              <a:rPr lang="en-IN" sz="2400" dirty="0" smtClean="0"/>
              <a:t> phase</a:t>
            </a:r>
            <a:r>
              <a:rPr lang="en-IN" sz="2400" dirty="0"/>
              <a:t>. Corresponding flags are set in a dirty bitmap. </a:t>
            </a:r>
            <a:endParaRPr lang="en-IN" sz="2400" dirty="0" smtClean="0"/>
          </a:p>
          <a:p>
            <a:pPr marL="431800" algn="just"/>
            <a:r>
              <a:rPr lang="en-IN" sz="2400" dirty="0" smtClean="0"/>
              <a:t>At </a:t>
            </a:r>
            <a:r>
              <a:rPr lang="en-IN" sz="2400" dirty="0"/>
              <a:t>the start of each </a:t>
            </a:r>
            <a:r>
              <a:rPr lang="en-IN" sz="2400" dirty="0" err="1"/>
              <a:t>precopy</a:t>
            </a:r>
            <a:r>
              <a:rPr lang="en-IN" sz="2400" dirty="0"/>
              <a:t> round, the bitmap </a:t>
            </a:r>
            <a:r>
              <a:rPr lang="en-IN" sz="2400" dirty="0" smtClean="0"/>
              <a:t>is sent </a:t>
            </a:r>
            <a:r>
              <a:rPr lang="en-IN" sz="2400" dirty="0"/>
              <a:t>to the migration daemon. Then, the bitmap is cleared and the shadow page tables are destroyed </a:t>
            </a:r>
            <a:r>
              <a:rPr lang="en-IN" sz="2400" dirty="0" smtClean="0"/>
              <a:t>and re-created </a:t>
            </a:r>
            <a:r>
              <a:rPr lang="en-IN" sz="2400" dirty="0"/>
              <a:t>in the next round. </a:t>
            </a:r>
            <a:endParaRPr lang="en-IN" sz="2400" dirty="0" smtClean="0"/>
          </a:p>
          <a:p>
            <a:pPr marL="431800" algn="just"/>
            <a:r>
              <a:rPr lang="en-IN" sz="2400" dirty="0" smtClean="0"/>
              <a:t>The </a:t>
            </a:r>
            <a:r>
              <a:rPr lang="en-IN" sz="2400" dirty="0"/>
              <a:t>system resides in Xen’s management </a:t>
            </a:r>
            <a:r>
              <a:rPr lang="en-IN" sz="2400" dirty="0" err="1"/>
              <a:t>VM</a:t>
            </a:r>
            <a:r>
              <a:rPr lang="en-IN" sz="2400" dirty="0"/>
              <a:t>. Memory pages denoted </a:t>
            </a:r>
            <a:r>
              <a:rPr lang="en-IN" sz="2400" dirty="0" smtClean="0"/>
              <a:t>by bitmap </a:t>
            </a:r>
            <a:r>
              <a:rPr lang="en-IN" sz="2400" dirty="0"/>
              <a:t>are extracted and compressed before they are sent to the destination. </a:t>
            </a:r>
            <a:endParaRPr lang="en-IN" sz="2400" dirty="0" smtClean="0"/>
          </a:p>
          <a:p>
            <a:pPr marL="431800" algn="just"/>
            <a:r>
              <a:rPr lang="en-IN" sz="2400" dirty="0" smtClean="0"/>
              <a:t>The </a:t>
            </a:r>
            <a:r>
              <a:rPr lang="en-IN" sz="2400" dirty="0"/>
              <a:t>compressed data </a:t>
            </a:r>
            <a:r>
              <a:rPr lang="en-IN" sz="2400" dirty="0" smtClean="0"/>
              <a:t>is then </a:t>
            </a:r>
            <a:r>
              <a:rPr lang="en-IN" sz="2400" dirty="0"/>
              <a:t>decompressed on the target.</a:t>
            </a:r>
          </a:p>
        </p:txBody>
      </p:sp>
    </p:spTree>
    <p:extLst>
      <p:ext uri="{BB962C8B-B14F-4D97-AF65-F5344CB8AC3E}">
        <p14:creationId xmlns:p14="http://schemas.microsoft.com/office/powerpoint/2010/main" val="416856605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3.4.4 Dynamic Deployment of Virtual Clusters</a:t>
            </a:r>
          </a:p>
        </p:txBody>
      </p:sp>
      <p:sp>
        <p:nvSpPr>
          <p:cNvPr id="3" name="Content Placeholder 2"/>
          <p:cNvSpPr>
            <a:spLocks noGrp="1"/>
          </p:cNvSpPr>
          <p:nvPr>
            <p:ph idx="1"/>
          </p:nvPr>
        </p:nvSpPr>
        <p:spPr>
          <a:xfrm>
            <a:off x="399281" y="3819831"/>
            <a:ext cx="8347587" cy="2816943"/>
          </a:xfrm>
        </p:spPr>
        <p:txBody>
          <a:bodyPr>
            <a:noAutofit/>
          </a:bodyPr>
          <a:lstStyle/>
          <a:p>
            <a:pPr marL="431800" algn="just"/>
            <a:r>
              <a:rPr lang="en-IN" sz="2400" dirty="0"/>
              <a:t>Table 3.5 summarizes four virtual cluster research projects. We briefly introduce them here </a:t>
            </a:r>
            <a:r>
              <a:rPr lang="en-IN" sz="2400" dirty="0" smtClean="0"/>
              <a:t>just to </a:t>
            </a:r>
            <a:r>
              <a:rPr lang="en-IN" sz="2400" dirty="0"/>
              <a:t>identify their design objectives and reported results. </a:t>
            </a:r>
            <a:endParaRPr lang="en-IN" sz="2400" dirty="0" smtClean="0"/>
          </a:p>
          <a:p>
            <a:pPr marL="431800" algn="just"/>
            <a:r>
              <a:rPr lang="en-IN" sz="2400" dirty="0" smtClean="0"/>
              <a:t>The </a:t>
            </a:r>
            <a:r>
              <a:rPr lang="en-IN" sz="2400" dirty="0"/>
              <a:t>Cellular Disco at Stanford is a </a:t>
            </a:r>
            <a:r>
              <a:rPr lang="en-IN" sz="2400" dirty="0" smtClean="0"/>
              <a:t>virtual cluster </a:t>
            </a:r>
            <a:r>
              <a:rPr lang="en-IN" sz="2400" dirty="0"/>
              <a:t>built in a shared-memory multiprocessor system. </a:t>
            </a:r>
            <a:endParaRPr lang="en-IN" sz="2400" dirty="0" smtClean="0"/>
          </a:p>
          <a:p>
            <a:pPr marL="431800" algn="just"/>
            <a:r>
              <a:rPr lang="en-IN" sz="2400" dirty="0" smtClean="0"/>
              <a:t>The </a:t>
            </a:r>
            <a:r>
              <a:rPr lang="en-IN" sz="2400" dirty="0" err="1"/>
              <a:t>INRIA</a:t>
            </a:r>
            <a:r>
              <a:rPr lang="en-IN" sz="2400" dirty="0"/>
              <a:t> virtual cluster was built to </a:t>
            </a:r>
            <a:r>
              <a:rPr lang="en-IN" sz="2400" dirty="0" smtClean="0"/>
              <a:t>test parallel </a:t>
            </a:r>
            <a:r>
              <a:rPr lang="en-IN" sz="2400" dirty="0"/>
              <a:t>algorithm performance.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690869"/>
            <a:ext cx="7140370" cy="3022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1921364"/>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3.4.4 Dynamic Deployment of Virtual Clusters</a:t>
            </a:r>
          </a:p>
        </p:txBody>
      </p:sp>
      <p:sp>
        <p:nvSpPr>
          <p:cNvPr id="3" name="Content Placeholder 2"/>
          <p:cNvSpPr>
            <a:spLocks noGrp="1"/>
          </p:cNvSpPr>
          <p:nvPr>
            <p:ph idx="1"/>
          </p:nvPr>
        </p:nvSpPr>
        <p:spPr>
          <a:xfrm>
            <a:off x="266545" y="870153"/>
            <a:ext cx="8611983" cy="5486401"/>
          </a:xfrm>
        </p:spPr>
        <p:txBody>
          <a:bodyPr>
            <a:noAutofit/>
          </a:bodyPr>
          <a:lstStyle/>
          <a:p>
            <a:pPr marL="88900" indent="0" algn="just">
              <a:buNone/>
            </a:pPr>
            <a:r>
              <a:rPr lang="en-IN" sz="2400" dirty="0" smtClean="0"/>
              <a:t>The </a:t>
            </a:r>
            <a:r>
              <a:rPr lang="en-IN" sz="2400" dirty="0"/>
              <a:t>Cluster-on-Demand (COD) Project at Duke </a:t>
            </a:r>
            <a:r>
              <a:rPr lang="en-IN" sz="2400" dirty="0" smtClean="0"/>
              <a:t>University Developed </a:t>
            </a:r>
            <a:r>
              <a:rPr lang="en-IN" sz="2400" dirty="0"/>
              <a:t>by researchers at Duke University, the COD (Cluster-on-Demand) project is a virtual </a:t>
            </a:r>
            <a:r>
              <a:rPr lang="en-IN" sz="2400" dirty="0" smtClean="0"/>
              <a:t>cluster management </a:t>
            </a:r>
            <a:r>
              <a:rPr lang="en-IN" sz="2400" dirty="0"/>
              <a:t>system for dynamic allocation of servers from a computing pool to multiple virtual </a:t>
            </a:r>
            <a:r>
              <a:rPr lang="en-IN" sz="2400" dirty="0" smtClean="0"/>
              <a:t>clusters.</a:t>
            </a:r>
            <a:endParaRPr lang="en-IN" sz="2400" dirty="0"/>
          </a:p>
          <a:p>
            <a:pPr marL="431800" algn="just"/>
            <a:r>
              <a:rPr lang="en-IN" sz="2400" dirty="0" smtClean="0"/>
              <a:t>The </a:t>
            </a:r>
            <a:r>
              <a:rPr lang="en-IN" sz="2400" dirty="0"/>
              <a:t>idea is illustrated by the prototype implementation of the COD shown in Figure 3.23. The COD partitions a physical cluster into multiple virtual clusters (</a:t>
            </a:r>
            <a:r>
              <a:rPr lang="en-IN" sz="2400" dirty="0" err="1"/>
              <a:t>vClusters</a:t>
            </a:r>
            <a:r>
              <a:rPr lang="en-IN" sz="2400" dirty="0"/>
              <a:t>). </a:t>
            </a:r>
            <a:r>
              <a:rPr lang="en-IN" sz="2400" dirty="0" err="1"/>
              <a:t>vCluster</a:t>
            </a:r>
            <a:r>
              <a:rPr lang="en-IN" sz="2400" dirty="0"/>
              <a:t> owners specify the </a:t>
            </a:r>
            <a:r>
              <a:rPr lang="en-IN" sz="2400" dirty="0" smtClean="0"/>
              <a:t>operating systems </a:t>
            </a:r>
            <a:r>
              <a:rPr lang="en-IN" sz="2400" dirty="0"/>
              <a:t>and software for their clusters through an XML-RPC interface. </a:t>
            </a:r>
            <a:endParaRPr lang="en-IN" sz="2400" dirty="0" smtClean="0"/>
          </a:p>
          <a:p>
            <a:pPr marL="431800" algn="just"/>
            <a:r>
              <a:rPr lang="en-IN" sz="2400" dirty="0" smtClean="0"/>
              <a:t>The </a:t>
            </a:r>
            <a:r>
              <a:rPr lang="en-IN" sz="2400" dirty="0" err="1"/>
              <a:t>vClusters</a:t>
            </a:r>
            <a:r>
              <a:rPr lang="en-IN" sz="2400" dirty="0"/>
              <a:t> run a batch </a:t>
            </a:r>
            <a:r>
              <a:rPr lang="en-IN" sz="2400" dirty="0" smtClean="0"/>
              <a:t>schedule from </a:t>
            </a:r>
            <a:r>
              <a:rPr lang="en-IN" sz="2400" dirty="0"/>
              <a:t>Sun’s </a:t>
            </a:r>
            <a:r>
              <a:rPr lang="en-IN" sz="2400" dirty="0" err="1"/>
              <a:t>GridEngine</a:t>
            </a:r>
            <a:r>
              <a:rPr lang="en-IN" sz="2400" dirty="0"/>
              <a:t> on a web server cluster. The COD system can respond to load changes in </a:t>
            </a:r>
            <a:r>
              <a:rPr lang="en-IN" sz="2400" dirty="0" smtClean="0"/>
              <a:t>restructuring the </a:t>
            </a:r>
            <a:r>
              <a:rPr lang="en-IN" sz="2400" dirty="0"/>
              <a:t>virtual clusters dynamically</a:t>
            </a:r>
          </a:p>
        </p:txBody>
      </p:sp>
    </p:spTree>
    <p:extLst>
      <p:ext uri="{BB962C8B-B14F-4D97-AF65-F5344CB8AC3E}">
        <p14:creationId xmlns:p14="http://schemas.microsoft.com/office/powerpoint/2010/main" val="2173857747"/>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3.4.4 Dynamic Deployment of Virtual Clusters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73" y="919161"/>
            <a:ext cx="8209014" cy="516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037656"/>
      </p:ext>
    </p:extLst>
  </p:cSld>
  <p:clrMapOvr>
    <a:masterClrMapping/>
  </p:clrMapOvr>
  <p:transition>
    <p:strips dir="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3.4.4 Dynamic Deployment of Virtual Clusters</a:t>
            </a:r>
          </a:p>
        </p:txBody>
      </p:sp>
      <p:sp>
        <p:nvSpPr>
          <p:cNvPr id="3" name="Content Placeholder 2"/>
          <p:cNvSpPr>
            <a:spLocks noGrp="1"/>
          </p:cNvSpPr>
          <p:nvPr>
            <p:ph idx="1"/>
          </p:nvPr>
        </p:nvSpPr>
        <p:spPr>
          <a:xfrm>
            <a:off x="266545" y="870153"/>
            <a:ext cx="8611983" cy="5486401"/>
          </a:xfrm>
        </p:spPr>
        <p:txBody>
          <a:bodyPr>
            <a:noAutofit/>
          </a:bodyPr>
          <a:lstStyle/>
          <a:p>
            <a:pPr marL="431800" algn="just"/>
            <a:r>
              <a:rPr lang="en-IN" sz="2400" dirty="0"/>
              <a:t>The Duke researchers used the Sun </a:t>
            </a:r>
            <a:r>
              <a:rPr lang="en-IN" sz="2400" dirty="0" err="1"/>
              <a:t>GridEngine</a:t>
            </a:r>
            <a:r>
              <a:rPr lang="en-IN" sz="2400" dirty="0"/>
              <a:t> scheduler to demonstrate that dynamic virtual </a:t>
            </a:r>
            <a:r>
              <a:rPr lang="en-IN" sz="2400" dirty="0" smtClean="0"/>
              <a:t>clusters are </a:t>
            </a:r>
            <a:r>
              <a:rPr lang="en-IN" sz="2400" dirty="0"/>
              <a:t>an enabling abstraction for advanced resource management in computing utilities such as grids. </a:t>
            </a:r>
            <a:endParaRPr lang="en-IN" sz="2400" dirty="0" smtClean="0"/>
          </a:p>
          <a:p>
            <a:pPr marL="431800" algn="just"/>
            <a:r>
              <a:rPr lang="en-IN" sz="2400" dirty="0" smtClean="0"/>
              <a:t>The system </a:t>
            </a:r>
            <a:r>
              <a:rPr lang="en-IN" sz="2400" dirty="0"/>
              <a:t>supports dynamic, policy-based cluster sharing between local users and hosted grid services.</a:t>
            </a:r>
          </a:p>
          <a:p>
            <a:pPr marL="431800" algn="just"/>
            <a:r>
              <a:rPr lang="en-IN" sz="2400" dirty="0"/>
              <a:t>Attractive features include resource reservation, adaptive provisioning, scavenging of idle resources, </a:t>
            </a:r>
            <a:r>
              <a:rPr lang="en-IN" sz="2400" dirty="0" smtClean="0"/>
              <a:t>and dynamic </a:t>
            </a:r>
            <a:r>
              <a:rPr lang="en-IN" sz="2400" dirty="0"/>
              <a:t>instantiation of grid services. The COD servers are backed by a configuration database. </a:t>
            </a:r>
            <a:endParaRPr lang="en-IN" sz="2400" dirty="0" smtClean="0"/>
          </a:p>
          <a:p>
            <a:pPr marL="431800" algn="just"/>
            <a:r>
              <a:rPr lang="en-IN" sz="2400" dirty="0" smtClean="0"/>
              <a:t>This system </a:t>
            </a:r>
            <a:r>
              <a:rPr lang="en-IN" sz="2400" dirty="0"/>
              <a:t>provides resource policies and template definition in response to user requests.</a:t>
            </a:r>
          </a:p>
        </p:txBody>
      </p:sp>
    </p:spTree>
    <p:extLst>
      <p:ext uri="{BB962C8B-B14F-4D97-AF65-F5344CB8AC3E}">
        <p14:creationId xmlns:p14="http://schemas.microsoft.com/office/powerpoint/2010/main" val="3603427261"/>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en-IN" sz="2800" dirty="0"/>
              <a:t>3.5 VIRTUALIZATION FOR DATA-</a:t>
            </a:r>
            <a:r>
              <a:rPr lang="en-IN" sz="2800" dirty="0" err="1"/>
              <a:t>CENTER</a:t>
            </a:r>
            <a:r>
              <a:rPr lang="en-IN" sz="2800" dirty="0"/>
              <a:t> AUTOMATION</a:t>
            </a:r>
          </a:p>
        </p:txBody>
      </p:sp>
      <p:sp>
        <p:nvSpPr>
          <p:cNvPr id="3" name="Content Placeholder 2"/>
          <p:cNvSpPr>
            <a:spLocks noGrp="1"/>
          </p:cNvSpPr>
          <p:nvPr>
            <p:ph idx="1"/>
          </p:nvPr>
        </p:nvSpPr>
        <p:spPr>
          <a:xfrm>
            <a:off x="266545" y="722673"/>
            <a:ext cx="8611983" cy="5869860"/>
          </a:xfrm>
        </p:spPr>
        <p:txBody>
          <a:bodyPr>
            <a:noAutofit/>
          </a:bodyPr>
          <a:lstStyle/>
          <a:p>
            <a:pPr marL="431800" algn="just"/>
            <a:r>
              <a:rPr lang="en-IN" sz="2200" dirty="0"/>
              <a:t>Data centers have grown rapidly in recent years, and all major IT companies are pouring </a:t>
            </a:r>
            <a:r>
              <a:rPr lang="en-IN" sz="2200" dirty="0" smtClean="0"/>
              <a:t>their resources </a:t>
            </a:r>
            <a:r>
              <a:rPr lang="en-IN" sz="2200" dirty="0"/>
              <a:t>into building new data </a:t>
            </a:r>
            <a:r>
              <a:rPr lang="en-IN" sz="2200" dirty="0" smtClean="0"/>
              <a:t>centers </a:t>
            </a:r>
          </a:p>
          <a:p>
            <a:pPr marL="431800" algn="just"/>
            <a:r>
              <a:rPr lang="en-IN" sz="2200" dirty="0"/>
              <a:t>Data-</a:t>
            </a:r>
            <a:r>
              <a:rPr lang="en-IN" sz="2200" dirty="0" err="1"/>
              <a:t>center</a:t>
            </a:r>
            <a:r>
              <a:rPr lang="en-IN" sz="2200" dirty="0"/>
              <a:t> automation means that huge volumes of hardware,</a:t>
            </a:r>
          </a:p>
          <a:p>
            <a:pPr marL="431800" algn="just"/>
            <a:r>
              <a:rPr lang="en-IN" sz="2200" dirty="0"/>
              <a:t>software, and database resources in these data centers can be allocated dynamically to millions </a:t>
            </a:r>
            <a:r>
              <a:rPr lang="en-IN" sz="2200" dirty="0" smtClean="0"/>
              <a:t>of Internet </a:t>
            </a:r>
            <a:r>
              <a:rPr lang="en-IN" sz="2200" dirty="0"/>
              <a:t>users simultaneously, with guaranteed </a:t>
            </a:r>
            <a:r>
              <a:rPr lang="en-IN" sz="2200" dirty="0" err="1"/>
              <a:t>QoS</a:t>
            </a:r>
            <a:r>
              <a:rPr lang="en-IN" sz="2200" dirty="0"/>
              <a:t> and cost-effectiveness</a:t>
            </a:r>
            <a:r>
              <a:rPr lang="en-IN" sz="2200" dirty="0" smtClean="0"/>
              <a:t>.</a:t>
            </a:r>
          </a:p>
          <a:p>
            <a:pPr marL="431800" algn="just"/>
            <a:r>
              <a:rPr lang="en-IN" sz="2200" dirty="0"/>
              <a:t>This automation process is triggered by the growth of virtualization products and cloud </a:t>
            </a:r>
            <a:r>
              <a:rPr lang="en-IN" sz="2200" dirty="0" smtClean="0"/>
              <a:t>computing services.</a:t>
            </a:r>
          </a:p>
          <a:p>
            <a:pPr marL="431800" algn="just"/>
            <a:r>
              <a:rPr lang="en-IN" sz="2200" dirty="0"/>
              <a:t>Virtualization is moving towards </a:t>
            </a:r>
            <a:r>
              <a:rPr lang="en-IN" sz="2200" dirty="0" smtClean="0"/>
              <a:t>enhancing mobility</a:t>
            </a:r>
            <a:r>
              <a:rPr lang="en-IN" sz="2200" dirty="0"/>
              <a:t>, reducing planned downtime (for maintenance), and increasing the number of </a:t>
            </a:r>
            <a:r>
              <a:rPr lang="en-IN" sz="2200" dirty="0" smtClean="0"/>
              <a:t>virtual clients.</a:t>
            </a:r>
          </a:p>
          <a:p>
            <a:pPr marL="431800" algn="just"/>
            <a:r>
              <a:rPr lang="en-IN" sz="2200" dirty="0"/>
              <a:t>The latest virtualization development highlights high availability (HA), backup services</a:t>
            </a:r>
            <a:r>
              <a:rPr lang="en-IN" sz="2200" dirty="0" smtClean="0"/>
              <a:t>, workload </a:t>
            </a:r>
            <a:r>
              <a:rPr lang="en-IN" sz="2200" dirty="0"/>
              <a:t>balancing, and further increases in client bases</a:t>
            </a:r>
            <a:r>
              <a:rPr lang="en-IN" sz="2200" dirty="0" smtClean="0"/>
              <a:t>.</a:t>
            </a:r>
          </a:p>
          <a:p>
            <a:pPr marL="431800" algn="just"/>
            <a:r>
              <a:rPr lang="en-IN" sz="2200" dirty="0" smtClean="0"/>
              <a:t>We will discuss </a:t>
            </a:r>
            <a:r>
              <a:rPr lang="en-IN" sz="2200" dirty="0"/>
              <a:t>server consolidation, virtual storage, OS support, and trust management in </a:t>
            </a:r>
            <a:r>
              <a:rPr lang="en-IN" sz="2200" dirty="0" smtClean="0"/>
              <a:t>automated data-</a:t>
            </a:r>
            <a:r>
              <a:rPr lang="en-IN" sz="2200" dirty="0" err="1" smtClean="0"/>
              <a:t>center</a:t>
            </a:r>
            <a:r>
              <a:rPr lang="en-IN" sz="2200" dirty="0" smtClean="0"/>
              <a:t> </a:t>
            </a:r>
            <a:r>
              <a:rPr lang="en-IN" sz="2200" dirty="0"/>
              <a:t>designs.</a:t>
            </a:r>
          </a:p>
        </p:txBody>
      </p:sp>
    </p:spTree>
    <p:extLst>
      <p:ext uri="{BB962C8B-B14F-4D97-AF65-F5344CB8AC3E}">
        <p14:creationId xmlns:p14="http://schemas.microsoft.com/office/powerpoint/2010/main" val="389123259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it-IT" sz="2800" dirty="0"/>
              <a:t>3.5.1 Server Consolidation in Data Centers</a:t>
            </a:r>
            <a:endParaRPr lang="en-IN" sz="2800" dirty="0"/>
          </a:p>
        </p:txBody>
      </p:sp>
      <p:sp>
        <p:nvSpPr>
          <p:cNvPr id="3" name="Content Placeholder 2"/>
          <p:cNvSpPr>
            <a:spLocks noGrp="1"/>
          </p:cNvSpPr>
          <p:nvPr>
            <p:ph idx="1"/>
          </p:nvPr>
        </p:nvSpPr>
        <p:spPr>
          <a:xfrm>
            <a:off x="266545" y="722673"/>
            <a:ext cx="8611983" cy="5869860"/>
          </a:xfrm>
        </p:spPr>
        <p:txBody>
          <a:bodyPr>
            <a:noAutofit/>
          </a:bodyPr>
          <a:lstStyle/>
          <a:p>
            <a:pPr marL="431800" algn="just"/>
            <a:r>
              <a:rPr lang="en-IN" sz="2200" dirty="0"/>
              <a:t>In data centers, a large number of heterogeneous workloads can run on servers at various times. </a:t>
            </a:r>
            <a:r>
              <a:rPr lang="en-IN" sz="2200" dirty="0" smtClean="0"/>
              <a:t>These heterogeneous </a:t>
            </a:r>
            <a:r>
              <a:rPr lang="en-IN" sz="2200" dirty="0"/>
              <a:t>workloads can be roughly divided into two categories: chatty workloads and </a:t>
            </a:r>
            <a:r>
              <a:rPr lang="en-IN" sz="2200" dirty="0" err="1" smtClean="0"/>
              <a:t>noninteractive</a:t>
            </a:r>
            <a:r>
              <a:rPr lang="en-IN" sz="2200" dirty="0" smtClean="0"/>
              <a:t> workloads</a:t>
            </a:r>
          </a:p>
          <a:p>
            <a:pPr marL="431800" algn="just"/>
            <a:r>
              <a:rPr lang="en-IN" sz="2200" dirty="0"/>
              <a:t>Chatty workloads may burst at some point and return to a silent state at some </a:t>
            </a:r>
            <a:r>
              <a:rPr lang="en-IN" sz="2200" dirty="0" smtClean="0"/>
              <a:t>other point</a:t>
            </a:r>
            <a:r>
              <a:rPr lang="en-IN" sz="2200" dirty="0"/>
              <a:t>. A web video service is an example of this, whereby a lot of people use it at night and few </a:t>
            </a:r>
            <a:r>
              <a:rPr lang="en-IN" sz="2200" dirty="0" smtClean="0"/>
              <a:t>people use </a:t>
            </a:r>
            <a:r>
              <a:rPr lang="en-IN" sz="2200" dirty="0"/>
              <a:t>it during the </a:t>
            </a:r>
            <a:r>
              <a:rPr lang="en-IN" sz="2200" dirty="0" smtClean="0"/>
              <a:t>day</a:t>
            </a:r>
          </a:p>
          <a:p>
            <a:pPr marL="431800" algn="just"/>
            <a:r>
              <a:rPr lang="en-IN" sz="2200" dirty="0" err="1"/>
              <a:t>Noninteractive</a:t>
            </a:r>
            <a:r>
              <a:rPr lang="en-IN" sz="2200" dirty="0"/>
              <a:t> workloads do not require people’s efforts to make </a:t>
            </a:r>
            <a:r>
              <a:rPr lang="en-IN" sz="2200" dirty="0" smtClean="0"/>
              <a:t>progress after </a:t>
            </a:r>
            <a:r>
              <a:rPr lang="en-IN" sz="2200" dirty="0"/>
              <a:t>they are submitted. High-performance computing is a typical example of this</a:t>
            </a:r>
            <a:r>
              <a:rPr lang="en-IN" sz="2200" dirty="0" smtClean="0"/>
              <a:t>.</a:t>
            </a:r>
          </a:p>
          <a:p>
            <a:pPr marL="431800" algn="just"/>
            <a:r>
              <a:rPr lang="en-IN" sz="2200" dirty="0"/>
              <a:t>At various stages</a:t>
            </a:r>
            <a:r>
              <a:rPr lang="en-IN" sz="2200" dirty="0" smtClean="0"/>
              <a:t>, the </a:t>
            </a:r>
            <a:r>
              <a:rPr lang="en-IN" sz="2200" dirty="0"/>
              <a:t>requirements for resources of these workloads are dramatically different. However, to </a:t>
            </a:r>
            <a:r>
              <a:rPr lang="en-IN" sz="2200" dirty="0" smtClean="0"/>
              <a:t>guarantee that </a:t>
            </a:r>
            <a:r>
              <a:rPr lang="en-IN" sz="2200" dirty="0"/>
              <a:t>a workload will always be able to cope with all demand levels, the workload is statically </a:t>
            </a:r>
            <a:r>
              <a:rPr lang="en-IN" sz="2200" dirty="0" smtClean="0"/>
              <a:t>allocated enough </a:t>
            </a:r>
            <a:r>
              <a:rPr lang="en-IN" sz="2200" dirty="0"/>
              <a:t>resources so that peak demand is satisfied.</a:t>
            </a:r>
          </a:p>
        </p:txBody>
      </p:sp>
    </p:spTree>
    <p:extLst>
      <p:ext uri="{BB962C8B-B14F-4D97-AF65-F5344CB8AC3E}">
        <p14:creationId xmlns:p14="http://schemas.microsoft.com/office/powerpoint/2010/main" val="390730502"/>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049"/>
            <a:ext cx="9306232" cy="802861"/>
          </a:xfrm>
        </p:spPr>
        <p:txBody>
          <a:bodyPr>
            <a:normAutofit/>
          </a:bodyPr>
          <a:lstStyle/>
          <a:p>
            <a:r>
              <a:rPr lang="it-IT" sz="2800" dirty="0"/>
              <a:t>3.5.1 Server Consolidation in Data Centers</a:t>
            </a:r>
            <a:endParaRPr lang="en-IN" sz="2800" dirty="0"/>
          </a:p>
        </p:txBody>
      </p:sp>
      <p:sp>
        <p:nvSpPr>
          <p:cNvPr id="3" name="Content Placeholder 2"/>
          <p:cNvSpPr>
            <a:spLocks noGrp="1"/>
          </p:cNvSpPr>
          <p:nvPr>
            <p:ph idx="1"/>
          </p:nvPr>
        </p:nvSpPr>
        <p:spPr>
          <a:xfrm>
            <a:off x="266545" y="722673"/>
            <a:ext cx="8611983" cy="5869860"/>
          </a:xfrm>
        </p:spPr>
        <p:txBody>
          <a:bodyPr>
            <a:noAutofit/>
          </a:bodyPr>
          <a:lstStyle/>
          <a:p>
            <a:pPr marL="431800" algn="just"/>
            <a:r>
              <a:rPr lang="en-IN" sz="2200" dirty="0"/>
              <a:t>Therefore, it is common that most servers in data centers are underutilized. A large amount </a:t>
            </a:r>
            <a:r>
              <a:rPr lang="en-IN" sz="2200" dirty="0" smtClean="0"/>
              <a:t>of hardware</a:t>
            </a:r>
            <a:r>
              <a:rPr lang="en-IN" sz="2200" dirty="0"/>
              <a:t>, space, power, and management cost of these servers is wasted. </a:t>
            </a:r>
            <a:endParaRPr lang="en-IN" sz="2200" dirty="0" smtClean="0"/>
          </a:p>
          <a:p>
            <a:pPr marL="431800" algn="just"/>
            <a:r>
              <a:rPr lang="en-IN" sz="2200" dirty="0" smtClean="0"/>
              <a:t>Server </a:t>
            </a:r>
            <a:r>
              <a:rPr lang="en-IN" sz="2200" dirty="0"/>
              <a:t>consolidation is </a:t>
            </a:r>
            <a:r>
              <a:rPr lang="en-IN" sz="2200" dirty="0" smtClean="0"/>
              <a:t>an approach </a:t>
            </a:r>
            <a:r>
              <a:rPr lang="en-IN" sz="2200" dirty="0"/>
              <a:t>to improve the low utility ratio of hardware resources by reducing the number of </a:t>
            </a:r>
            <a:r>
              <a:rPr lang="en-IN" sz="2200" dirty="0" smtClean="0"/>
              <a:t>physical servers.</a:t>
            </a:r>
          </a:p>
          <a:p>
            <a:pPr marL="431800" algn="just"/>
            <a:r>
              <a:rPr lang="en-IN" sz="2200" dirty="0" smtClean="0"/>
              <a:t> </a:t>
            </a:r>
            <a:r>
              <a:rPr lang="en-IN" sz="2200" dirty="0"/>
              <a:t>Among several server consolidation techniques such as centralized and physical consolidation</a:t>
            </a:r>
            <a:r>
              <a:rPr lang="en-IN" sz="2200" dirty="0" smtClean="0"/>
              <a:t>, virtualization-based </a:t>
            </a:r>
            <a:r>
              <a:rPr lang="en-IN" sz="2200" dirty="0"/>
              <a:t>server consolidation is the most powerful. </a:t>
            </a:r>
            <a:endParaRPr lang="en-IN" sz="2200" dirty="0" smtClean="0"/>
          </a:p>
          <a:p>
            <a:pPr marL="431800" algn="just"/>
            <a:r>
              <a:rPr lang="en-IN" sz="2200" dirty="0" smtClean="0"/>
              <a:t>Data </a:t>
            </a:r>
            <a:r>
              <a:rPr lang="en-IN" sz="2200" dirty="0"/>
              <a:t>centers need to </a:t>
            </a:r>
            <a:r>
              <a:rPr lang="en-IN" sz="2200" dirty="0" smtClean="0"/>
              <a:t>optimize their </a:t>
            </a:r>
            <a:r>
              <a:rPr lang="en-IN" sz="2200" dirty="0"/>
              <a:t>resource management. Yet these techniques are performed with the granularity of a full </a:t>
            </a:r>
            <a:r>
              <a:rPr lang="en-IN" sz="2200" dirty="0" smtClean="0"/>
              <a:t>server machine</a:t>
            </a:r>
            <a:r>
              <a:rPr lang="en-IN" sz="2200" dirty="0"/>
              <a:t>, which makes resource management far from well optimized. Server virtualization </a:t>
            </a:r>
            <a:r>
              <a:rPr lang="en-IN" sz="2200" dirty="0" smtClean="0"/>
              <a:t>enables smaller </a:t>
            </a:r>
            <a:r>
              <a:rPr lang="en-IN" sz="2200" dirty="0"/>
              <a:t>resource allocation than a physical machine.</a:t>
            </a:r>
          </a:p>
        </p:txBody>
      </p:sp>
    </p:spTree>
    <p:extLst>
      <p:ext uri="{BB962C8B-B14F-4D97-AF65-F5344CB8AC3E}">
        <p14:creationId xmlns:p14="http://schemas.microsoft.com/office/powerpoint/2010/main" val="310511910"/>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8266</TotalTime>
  <Words>9889</Words>
  <Application>Microsoft Office PowerPoint</Application>
  <PresentationFormat>On-screen Show (4:3)</PresentationFormat>
  <Paragraphs>534</Paragraphs>
  <Slides>102</Slides>
  <Notes>0</Notes>
  <HiddenSlides>7</HiddenSlides>
  <MMClips>0</MMClips>
  <ScaleCrop>false</ScaleCrop>
  <HeadingPairs>
    <vt:vector size="4" baseType="variant">
      <vt:variant>
        <vt:lpstr>Theme</vt:lpstr>
      </vt:variant>
      <vt:variant>
        <vt:i4>1</vt:i4>
      </vt:variant>
      <vt:variant>
        <vt:lpstr>Slide Titles</vt:lpstr>
      </vt:variant>
      <vt:variant>
        <vt:i4>102</vt:i4>
      </vt:variant>
    </vt:vector>
  </HeadingPairs>
  <TitlesOfParts>
    <vt:vector size="103" baseType="lpstr">
      <vt:lpstr>Office Theme</vt:lpstr>
      <vt:lpstr> Virtual Machines and Virtualization of Clusters and Data Centers </vt:lpstr>
      <vt:lpstr>Overview</vt:lpstr>
      <vt:lpstr>3.1 IMPLEMENTATION LEVELS OF VIRTUALIZATION</vt:lpstr>
      <vt:lpstr>3.1.1 Levels of Virtualization Implementation</vt:lpstr>
      <vt:lpstr>3.1.1 Levels of Virtualization Implementation</vt:lpstr>
      <vt:lpstr>3.1.1 Levels of Virtualization Implementation</vt:lpstr>
      <vt:lpstr>3.1.1.1 Instruction Set Architecture Level</vt:lpstr>
      <vt:lpstr>3.1.1.2 Hardware Abstraction Level</vt:lpstr>
      <vt:lpstr>3.1.1.3 Operating System Level</vt:lpstr>
      <vt:lpstr>3.1.1.4 Library Support Level</vt:lpstr>
      <vt:lpstr>3.1.1.5 User-Application Level</vt:lpstr>
      <vt:lpstr>3.1.1.6 Relative Merits of Different Approaches</vt:lpstr>
      <vt:lpstr>3.1.2 VMM Design Requirements and Providers</vt:lpstr>
      <vt:lpstr>3.1.2 VMM Design Requirements and Providers</vt:lpstr>
      <vt:lpstr>3.1.2 VMM Design Requirements and Providers</vt:lpstr>
      <vt:lpstr>3.1.2 VMM Design Requirements and Providers</vt:lpstr>
      <vt:lpstr>3.1.3 Virtualization Support at the OS Level</vt:lpstr>
      <vt:lpstr>3.1.3 Virtualization Support at the OS Level</vt:lpstr>
      <vt:lpstr>3.1.3.1 Why OS-Level Virtualization?</vt:lpstr>
      <vt:lpstr>3.1.3.1 Why OS-Level Virtualization?</vt:lpstr>
      <vt:lpstr>3.1.3.2 Advantages of OS Extensions</vt:lpstr>
      <vt:lpstr>3.1.3.3 Disadvantages of OS Extensions</vt:lpstr>
      <vt:lpstr>3.1.3.4 Virtualization on Linux or Windows Platforms</vt:lpstr>
      <vt:lpstr>Example 3.1 Virtualization Support for the Linux Platform</vt:lpstr>
      <vt:lpstr>3.2 VIRTUALIZATION STRUCTURES/TOOLS AND MECHANISMS</vt:lpstr>
      <vt:lpstr>3.2.1 Hypervisor and Xen Architecture</vt:lpstr>
      <vt:lpstr>3.2.1.1 The Xen Architecture</vt:lpstr>
      <vt:lpstr>3.2.1.1 The Xen Architecture</vt:lpstr>
      <vt:lpstr>3.2.2 Binary Translation with Full Virtualization</vt:lpstr>
      <vt:lpstr>3.2.2.1 Full Virtualization</vt:lpstr>
      <vt:lpstr>3.2.2.2 Binary Translation of Guest OS Requests Using a VMM</vt:lpstr>
      <vt:lpstr>3.2.2.2 Binary Translation of Guest OS Requests Using a VMM</vt:lpstr>
      <vt:lpstr>3.2.2.3 Host-Based Virtualization</vt:lpstr>
      <vt:lpstr>3.2.3 Para-Virtualization with Compiler Support</vt:lpstr>
      <vt:lpstr>3.2.3 Para-Virtualization with Compiler Support</vt:lpstr>
      <vt:lpstr>3.2.3 Para-Virtualization with Compiler Support</vt:lpstr>
      <vt:lpstr>3.2.3 Para-Virtualization with Compiler Support</vt:lpstr>
      <vt:lpstr>3.2.3 Para-Virtualization with Compiler Support</vt:lpstr>
      <vt:lpstr>Example 3.3 VMware ESX Server for Para-Virtualization</vt:lpstr>
      <vt:lpstr>Example 3.3 VMware ESX Server for Para-Virtualization</vt:lpstr>
      <vt:lpstr>3.3 VIRTUALIZATION OF CPU, MEMORY, AND I/O DEVICES</vt:lpstr>
      <vt:lpstr>3.3.1 Hardware Support for Virtualization</vt:lpstr>
      <vt:lpstr>3.3.1 Hardware Support for Virtualization</vt:lpstr>
      <vt:lpstr>3.3.2 CPU Virtualization</vt:lpstr>
      <vt:lpstr>3.3.2 CPU Virtualization</vt:lpstr>
      <vt:lpstr>3.3.2 CPU Virtualization</vt:lpstr>
      <vt:lpstr>3.3.2.1 Hardware-Assisted CPU Virtualization</vt:lpstr>
      <vt:lpstr>3.3.2.1 Hardware-Assisted CPU Virtualization</vt:lpstr>
      <vt:lpstr>3.3.3 Memory Virtualization</vt:lpstr>
      <vt:lpstr>3.3.3 Memory Virtualization</vt:lpstr>
      <vt:lpstr>3.3.3 Memory Virtualization</vt:lpstr>
      <vt:lpstr>Extended Page Table by Intel for Memory Virtualization</vt:lpstr>
      <vt:lpstr>Extended Page Table by Intel for Memory Virtualization</vt:lpstr>
      <vt:lpstr>3.3.4 I/O Virtualization</vt:lpstr>
      <vt:lpstr>3.3.4 I/O Virtualization</vt:lpstr>
      <vt:lpstr>3.3.4 I/O Virtualization</vt:lpstr>
      <vt:lpstr>3.3.4 I/O Virtualization</vt:lpstr>
      <vt:lpstr>3.3.4 I/O Virtualization</vt:lpstr>
      <vt:lpstr>3.3.5 Virtualization in Multicore Processors</vt:lpstr>
      <vt:lpstr>3.3.5 Virtualization in Multicore Processors</vt:lpstr>
      <vt:lpstr>3.4 VIRTUAL CLUSTERS AND RESOURCE MANAGEMENT</vt:lpstr>
      <vt:lpstr>3.4.1 Physical versus Virtual Clusters</vt:lpstr>
      <vt:lpstr>3.4.1 Physical versus Virtual Clusters</vt:lpstr>
      <vt:lpstr>3.4.1 Physical versus Virtual Clusters</vt:lpstr>
      <vt:lpstr>3.4.1 Physical versus Virtual Clusters</vt:lpstr>
      <vt:lpstr>3.4.1 Physical versus Virtual Clusters</vt:lpstr>
      <vt:lpstr>3.4.1 Physical versus Virtual Clusters</vt:lpstr>
      <vt:lpstr>3.4.1.1 Fast Deployment and Effective Scheduling</vt:lpstr>
      <vt:lpstr>3.4.1.1 Fast Deployment and Effective Scheduling</vt:lpstr>
      <vt:lpstr>3.4.1.2 High-Performance Virtual Storage</vt:lpstr>
      <vt:lpstr>3.4.1.2 High-Performance Virtual Storage</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vt:lpstr>
      <vt:lpstr>3.4.2 Live VM Migration Steps and Performance Effects  Alternative Approaches</vt:lpstr>
      <vt:lpstr>3.4.2 Live VM Migration Steps and Performance Effects  Alternative Approaches</vt:lpstr>
      <vt:lpstr>3.4.3 Migration of Memory, Files, and Network Resources</vt:lpstr>
      <vt:lpstr>3.4.3.1 Memory Migration:</vt:lpstr>
      <vt:lpstr>3.4.3.2 File System Migration</vt:lpstr>
      <vt:lpstr>3.4.3.2 File System Migration</vt:lpstr>
      <vt:lpstr>3.4.3.3 Network Migration</vt:lpstr>
      <vt:lpstr>3.4.3.4 Live Migration of VM Using Xen</vt:lpstr>
      <vt:lpstr>3.4.3.4 Live Migration of VM Using Xen</vt:lpstr>
      <vt:lpstr>3.4.3.4 Live Migration of VM Using Xen</vt:lpstr>
      <vt:lpstr>3.4.3.4 Live Migration of VM Using Xen</vt:lpstr>
      <vt:lpstr>3.4.3.4 Live Migration of VM Using Xen</vt:lpstr>
      <vt:lpstr>3.4.4 Dynamic Deployment of Virtual Clusters</vt:lpstr>
      <vt:lpstr>3.4.4 Dynamic Deployment of Virtual Clusters</vt:lpstr>
      <vt:lpstr>3.4.4 Dynamic Deployment of Virtual Clusters</vt:lpstr>
      <vt:lpstr>3.4.4 Dynamic Deployment of Virtual Clusters</vt:lpstr>
      <vt:lpstr>3.5 VIRTUALIZATION FOR DATA-CENTER AUTOMATION</vt:lpstr>
      <vt:lpstr>3.5.1 Server Consolidation in Data Centers</vt:lpstr>
      <vt:lpstr>3.5.1 Server Consolidation in Data Centers</vt:lpstr>
      <vt:lpstr>3.5.1 Server Consolidation in Data Centers</vt:lpstr>
      <vt:lpstr>3.5.1 Server Consolidation in Data Centers</vt:lpstr>
      <vt:lpstr>3.5.2 Virtual Storage Management</vt:lpstr>
    </vt:vector>
  </TitlesOfParts>
  <Company>USC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657, Fall 2007 Parallel and Distributed Computing  Lecture 1 on August 31, 2007  Course Introduction and  Advanced Processors  Professor Kai Hwang USC Internet and Grid Computing Laboratory   Email: kaihwang@usc.edu  Class DEN website : http://den.usc.edu</dc:title>
  <dc:subject>Event Name</dc:subject>
  <dc:creator>kai hwang</dc:creator>
  <dc:description>Template design: Polly M., Silver Fox Productions, Inc._x000d_
Formatter:_x000d_
Event Date:_x000d_
Event Location:_x000d_
Speech Length:_x000d_
Audience:_x000d_
Key Topics:</dc:description>
  <cp:lastModifiedBy>Admin</cp:lastModifiedBy>
  <cp:revision>221</cp:revision>
  <dcterms:created xsi:type="dcterms:W3CDTF">2007-08-22T21:42:45Z</dcterms:created>
  <dcterms:modified xsi:type="dcterms:W3CDTF">2025-02-17T18:17:18Z</dcterms:modified>
</cp:coreProperties>
</file>