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368" r:id="rId2"/>
    <p:sldId id="259" r:id="rId3"/>
    <p:sldId id="385" r:id="rId4"/>
    <p:sldId id="386" r:id="rId5"/>
    <p:sldId id="387" r:id="rId6"/>
    <p:sldId id="390" r:id="rId7"/>
    <p:sldId id="388" r:id="rId8"/>
    <p:sldId id="391" r:id="rId9"/>
    <p:sldId id="392" r:id="rId10"/>
    <p:sldId id="393" r:id="rId11"/>
    <p:sldId id="395" r:id="rId12"/>
    <p:sldId id="396" r:id="rId13"/>
    <p:sldId id="397" r:id="rId14"/>
    <p:sldId id="398" r:id="rId15"/>
    <p:sldId id="400" r:id="rId16"/>
    <p:sldId id="401" r:id="rId17"/>
    <p:sldId id="402" r:id="rId18"/>
    <p:sldId id="404" r:id="rId19"/>
    <p:sldId id="406" r:id="rId20"/>
    <p:sldId id="407" r:id="rId21"/>
    <p:sldId id="408" r:id="rId22"/>
    <p:sldId id="409" r:id="rId23"/>
    <p:sldId id="410" r:id="rId24"/>
    <p:sldId id="411" r:id="rId25"/>
    <p:sldId id="412" r:id="rId26"/>
    <p:sldId id="414" r:id="rId27"/>
    <p:sldId id="415" r:id="rId28"/>
    <p:sldId id="413" r:id="rId29"/>
    <p:sldId id="417" r:id="rId30"/>
    <p:sldId id="418" r:id="rId31"/>
    <p:sldId id="419" r:id="rId32"/>
    <p:sldId id="416" r:id="rId33"/>
    <p:sldId id="420" r:id="rId34"/>
    <p:sldId id="421" r:id="rId35"/>
    <p:sldId id="423" r:id="rId36"/>
    <p:sldId id="422" r:id="rId37"/>
    <p:sldId id="424" r:id="rId38"/>
    <p:sldId id="427" r:id="rId39"/>
    <p:sldId id="429" r:id="rId40"/>
    <p:sldId id="428" r:id="rId41"/>
    <p:sldId id="426" r:id="rId42"/>
    <p:sldId id="430" r:id="rId43"/>
    <p:sldId id="431" r:id="rId44"/>
    <p:sldId id="432"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25" r:id="rId68"/>
    <p:sldId id="38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3" d="2"/>
        <a:sy n="3" d="2"/>
      </p:scale>
      <p:origin x="0" y="0"/>
    </p:cViewPr>
  </p:notesTextViewPr>
  <p:sorterViewPr>
    <p:cViewPr varScale="1">
      <p:scale>
        <a:sx n="1" d="1"/>
        <a:sy n="1" d="1"/>
      </p:scale>
      <p:origin x="0" y="-1233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pPr/>
              <a:t>8/31/2021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pPr/>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Module 2  - Virtualization :  Objectives</a:t>
            </a:r>
            <a:endParaRPr lang="en-US" dirty="0"/>
          </a:p>
        </p:txBody>
      </p:sp>
      <p:sp>
        <p:nvSpPr>
          <p:cNvPr id="7" name="Content Placeholder 6"/>
          <p:cNvSpPr>
            <a:spLocks noGrp="1"/>
          </p:cNvSpPr>
          <p:nvPr>
            <p:ph idx="1"/>
          </p:nvPr>
        </p:nvSpPr>
        <p:spPr/>
        <p:txBody>
          <a:bodyPr>
            <a:normAutofit/>
          </a:bodyPr>
          <a:lstStyle/>
          <a:p>
            <a:pPr>
              <a:spcAft>
                <a:spcPts val="600"/>
              </a:spcAft>
              <a:buNone/>
            </a:pPr>
            <a:r>
              <a:rPr lang="en-US" sz="2400" b="1" dirty="0" smtClean="0"/>
              <a:t>After completing this unit you should be able to understand</a:t>
            </a:r>
          </a:p>
          <a:p>
            <a:pPr marL="800100" indent="-228600">
              <a:spcBef>
                <a:spcPts val="600"/>
              </a:spcBef>
              <a:spcAft>
                <a:spcPts val="600"/>
              </a:spcAft>
            </a:pPr>
            <a:r>
              <a:rPr lang="en-US" sz="2000" b="1" i="1" dirty="0" smtClean="0"/>
              <a:t>Characteristics of Virtualized environments</a:t>
            </a:r>
          </a:p>
          <a:p>
            <a:pPr marL="800100" indent="-228600">
              <a:spcBef>
                <a:spcPts val="600"/>
              </a:spcBef>
              <a:spcAft>
                <a:spcPts val="600"/>
              </a:spcAft>
            </a:pPr>
            <a:r>
              <a:rPr lang="en-US" sz="2000" b="1" i="1" dirty="0" smtClean="0"/>
              <a:t>Taxonomy of Virtualization Techniques</a:t>
            </a:r>
          </a:p>
          <a:p>
            <a:pPr marL="1036587" lvl="1" indent="-228600">
              <a:spcBef>
                <a:spcPts val="600"/>
              </a:spcBef>
              <a:spcAft>
                <a:spcPts val="600"/>
              </a:spcAft>
            </a:pPr>
            <a:r>
              <a:rPr lang="en-US" sz="1600" b="1" i="1" dirty="0" smtClean="0"/>
              <a:t>Execution Virtualization</a:t>
            </a:r>
          </a:p>
          <a:p>
            <a:pPr marL="1036587" lvl="1" indent="-228600">
              <a:spcBef>
                <a:spcPts val="600"/>
              </a:spcBef>
              <a:spcAft>
                <a:spcPts val="600"/>
              </a:spcAft>
            </a:pPr>
            <a:r>
              <a:rPr lang="en-US" sz="1600" b="1" i="1" dirty="0" smtClean="0"/>
              <a:t> Other Types of Virtualization</a:t>
            </a:r>
          </a:p>
          <a:p>
            <a:pPr marL="800100" indent="-228600">
              <a:spcBef>
                <a:spcPts val="600"/>
              </a:spcBef>
              <a:spcAft>
                <a:spcPts val="600"/>
              </a:spcAft>
            </a:pPr>
            <a:r>
              <a:rPr lang="en-US" sz="2000" b="1" i="1" dirty="0" smtClean="0"/>
              <a:t>Virtualization and cloud computing</a:t>
            </a:r>
          </a:p>
          <a:p>
            <a:pPr marL="800100" indent="-228600">
              <a:spcBef>
                <a:spcPts val="600"/>
              </a:spcBef>
              <a:spcAft>
                <a:spcPts val="600"/>
              </a:spcAft>
            </a:pPr>
            <a:r>
              <a:rPr lang="en-US" sz="2000" b="1" i="1" dirty="0" smtClean="0"/>
              <a:t>Pros and Cons of Virtualization</a:t>
            </a:r>
          </a:p>
          <a:p>
            <a:pPr marL="800100" indent="-228600">
              <a:spcBef>
                <a:spcPts val="600"/>
              </a:spcBef>
              <a:spcAft>
                <a:spcPts val="600"/>
              </a:spcAft>
              <a:buNone/>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dirty="0" smtClean="0"/>
              <a:t> </a:t>
            </a:r>
            <a:r>
              <a:rPr lang="en-US" i="1" dirty="0" smtClean="0"/>
              <a:t>Emulation.</a:t>
            </a:r>
            <a:r>
              <a:rPr lang="en-US" dirty="0" smtClean="0"/>
              <a:t> Guests are executed within an environment that is controlled by the virtualization layer, which ultimately is a program. This allows for controlling and tuning the environment that is exposed to guests. </a:t>
            </a:r>
          </a:p>
          <a:p>
            <a:pPr lvl="1"/>
            <a:r>
              <a:rPr lang="en-US" sz="2000" dirty="0" smtClean="0"/>
              <a:t> For instance, a complete different environment with respect to the host can be emulated, thus allowing the execution of guests requiring specific characteristics that are not present in the physical host. </a:t>
            </a:r>
          </a:p>
          <a:p>
            <a:pPr lvl="1"/>
            <a:r>
              <a:rPr lang="en-US" sz="2000" dirty="0" smtClean="0"/>
              <a:t> hardware virtualization solutions are able to provide virtual hardware and emulate a particular kind of device such as </a:t>
            </a:r>
            <a:r>
              <a:rPr lang="en-US" sz="2000" i="1" dirty="0" smtClean="0"/>
              <a:t>SCSI (Small Computer System Interface)</a:t>
            </a:r>
            <a:r>
              <a:rPr lang="en-US" sz="2000" dirty="0" smtClean="0"/>
              <a:t> devices for file IO, without the hosting machine having such hardware installed. </a:t>
            </a:r>
          </a:p>
          <a:p>
            <a:pPr lvl="1"/>
            <a:r>
              <a:rPr lang="en-US" dirty="0" smtClean="0"/>
              <a:t> </a:t>
            </a:r>
            <a:r>
              <a:rPr lang="en-US" sz="2000" dirty="0" smtClean="0"/>
              <a:t>Old and legacy software, which does not meet the requirements of current systems, can be run on emulated hardware without any need of changing their code. This is possible either emulating the required hardware architecture or within a specific operating system sandbox, such as the MS-DOS mode in Windows 95/98.</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Isolation.</a:t>
            </a:r>
            <a:r>
              <a:rPr lang="en-US" dirty="0" smtClean="0"/>
              <a:t> Virtualization allows providing guests—whether they are operating systems, applications, or other entities—with a complete separate environment, in which they are executed. The guest performs its activity by interacting with an abstraction layer, which provides access to the underlying resources. </a:t>
            </a:r>
          </a:p>
          <a:p>
            <a:pPr lvl="1"/>
            <a:r>
              <a:rPr lang="en-US" dirty="0" smtClean="0"/>
              <a:t> Isolation brings several benefits, for example it allows multiple guests to run on the same host without each of them interfering with the other. </a:t>
            </a:r>
          </a:p>
          <a:p>
            <a:pPr lvl="1"/>
            <a:r>
              <a:rPr lang="en-US" dirty="0" smtClean="0"/>
              <a:t> Secondly, it provides a separation between the host and the guest. The virtual machine can filter the activity of the guest and prevent harmful operations against the host. </a:t>
            </a:r>
          </a:p>
          <a:p>
            <a:pPr lvl="1">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sz="2000" b="1" i="1" dirty="0" smtClean="0"/>
              <a:t>Performance tuning: </a:t>
            </a:r>
            <a:r>
              <a:rPr lang="en-US" sz="2000" dirty="0" smtClean="0"/>
              <a:t>This feature is a reality at present time, given the considerable advances in hardware and software supporting virtualization. It becomes easier to control the performance of the guest by finely tuning the properties of the resources exposed through the virtual environment. This provides means to effectively implement a Quality of Service infrastructure that more easily fulfill the service level agreement established for the guest. </a:t>
            </a:r>
          </a:p>
          <a:p>
            <a:pPr lvl="1"/>
            <a:r>
              <a:rPr lang="en-US" dirty="0" smtClean="0"/>
              <a:t> </a:t>
            </a:r>
            <a:r>
              <a:rPr lang="en-US" sz="2000" dirty="0" smtClean="0"/>
              <a:t>For instance software implementing hardware virtualization solutions can expose to a guest operating system only a fraction of the memory of the host machine or to set the maximum frequency of the processor of the virtual machine.</a:t>
            </a:r>
          </a:p>
          <a:p>
            <a:pPr lvl="1"/>
            <a:r>
              <a:rPr lang="en-US" dirty="0" smtClean="0"/>
              <a:t> </a:t>
            </a:r>
            <a:r>
              <a:rPr lang="en-US" sz="2000" dirty="0" smtClean="0"/>
              <a:t>Another advantage of managed execution is that sometimes it allows easily capturing the state of the guest, persisting it, and resuming its execution.</a:t>
            </a:r>
          </a:p>
          <a:p>
            <a:pPr lvl="2"/>
            <a:r>
              <a:rPr lang="en-US" sz="1400" dirty="0" smtClean="0"/>
              <a:t>This, for example, allows virtual machine managers such as </a:t>
            </a:r>
            <a:r>
              <a:rPr lang="en-US" sz="1400" i="1" dirty="0" smtClean="0"/>
              <a:t>Xen Hypervisor</a:t>
            </a:r>
            <a:r>
              <a:rPr lang="en-US" sz="1400" dirty="0" smtClean="0"/>
              <a:t> to stop the execution of a guest operating system, to move its virtual image into another machine, and to resume its execution in a completely transparent manner. This technique is called </a:t>
            </a:r>
            <a:r>
              <a:rPr lang="en-US" sz="1400" i="1" dirty="0" smtClean="0"/>
              <a:t>virtual machine migration</a:t>
            </a:r>
            <a:r>
              <a:rPr lang="en-US" sz="1400" dirty="0" smtClean="0"/>
              <a:t> and constitutes an important feature in virtualized data centers for optimizing their efficiency in serving applications demand.</a:t>
            </a:r>
          </a:p>
          <a:p>
            <a:pPr lvl="1"/>
            <a:endParaRPr lang="en-US" sz="2000" dirty="0" smtClean="0"/>
          </a:p>
          <a:p>
            <a:pPr lvl="1">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Portability:</a:t>
            </a:r>
            <a:r>
              <a:rPr lang="en-US" dirty="0" smtClean="0"/>
              <a:t> The concept of portability applies in different ways according to the specific type of virtualization considered.</a:t>
            </a:r>
          </a:p>
          <a:p>
            <a:pPr lvl="1"/>
            <a:r>
              <a:rPr lang="en-US" dirty="0" smtClean="0"/>
              <a:t> In the case of a hardware virtualization solution the guest is packaged into a virtual image that, in most of the cases, can be safely moved and executed on top of different virtual machines.</a:t>
            </a:r>
          </a:p>
          <a:p>
            <a:pPr lvl="1"/>
            <a:r>
              <a:rPr lang="en-US" dirty="0" smtClean="0"/>
              <a:t> In the case of programming level virtualization, as implemented by the JVM or the .NET runtime, the binary code representing application components (jars or assemblies), can be run without any recompilation on any implementation of the corresponding virtual machine.</a:t>
            </a:r>
          </a:p>
          <a:p>
            <a:pPr lvl="1"/>
            <a:r>
              <a:rPr lang="en-US" dirty="0" smtClean="0"/>
              <a:t> This makes the application development cycle more flexible and application deployment very straightforward: one version of the application, in most of the cases, is able to run on different platforms with no changes.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Virtualization Techniques</a:t>
            </a:r>
            <a:endParaRPr lang="en-US" dirty="0"/>
          </a:p>
        </p:txBody>
      </p:sp>
      <p:sp>
        <p:nvSpPr>
          <p:cNvPr id="3" name="Content Placeholder 2"/>
          <p:cNvSpPr>
            <a:spLocks noGrp="1"/>
          </p:cNvSpPr>
          <p:nvPr>
            <p:ph idx="1"/>
          </p:nvPr>
        </p:nvSpPr>
        <p:spPr/>
        <p:txBody>
          <a:bodyPr/>
          <a:lstStyle/>
          <a:p>
            <a:r>
              <a:rPr lang="en-US" dirty="0" smtClean="0"/>
              <a:t> Virtualization covers a wide range of emulation techniques that are applied to different areas of computing. A classification of these techniques helps to better understand their characteristics and use.</a:t>
            </a:r>
          </a:p>
          <a:p>
            <a:pPr lvl="1"/>
            <a:r>
              <a:rPr lang="en-US" dirty="0" smtClean="0"/>
              <a:t> Virtualization is mainly used to emulate </a:t>
            </a:r>
            <a:r>
              <a:rPr lang="en-US" i="1" dirty="0" smtClean="0"/>
              <a:t>execution environments</a:t>
            </a:r>
            <a:r>
              <a:rPr lang="en-US" dirty="0" smtClean="0"/>
              <a:t>, </a:t>
            </a:r>
            <a:r>
              <a:rPr lang="en-US" i="1" dirty="0" smtClean="0"/>
              <a:t>storage</a:t>
            </a:r>
            <a:r>
              <a:rPr lang="en-US" dirty="0" smtClean="0"/>
              <a:t>, and </a:t>
            </a:r>
            <a:r>
              <a:rPr lang="en-US" i="1" dirty="0" smtClean="0"/>
              <a:t>networks</a:t>
            </a:r>
            <a:r>
              <a:rPr lang="en-US" dirty="0" smtClean="0"/>
              <a:t>.</a:t>
            </a:r>
          </a:p>
          <a:p>
            <a:pPr lvl="1"/>
            <a:r>
              <a:rPr lang="en-US" dirty="0" smtClean="0"/>
              <a:t> Among these categories </a:t>
            </a:r>
            <a:r>
              <a:rPr lang="en-US" i="1" dirty="0" smtClean="0"/>
              <a:t>execution virtualization</a:t>
            </a:r>
            <a:r>
              <a:rPr lang="en-US" dirty="0" smtClean="0"/>
              <a:t> constitutes the oldest, most popular, and most developed area.</a:t>
            </a:r>
          </a:p>
          <a:p>
            <a:pPr lvl="1"/>
            <a:r>
              <a:rPr lang="en-US" dirty="0" smtClean="0"/>
              <a:t> We can divide these execution virtualization techniques into two major categories by considering the type of host they require.</a:t>
            </a:r>
          </a:p>
          <a:p>
            <a:pPr lvl="2"/>
            <a:r>
              <a:rPr lang="en-US" dirty="0" smtClean="0"/>
              <a:t> </a:t>
            </a:r>
            <a:r>
              <a:rPr lang="en-US" i="1" dirty="0" smtClean="0"/>
              <a:t>Process level</a:t>
            </a:r>
            <a:r>
              <a:rPr lang="en-US" dirty="0" smtClean="0"/>
              <a:t> techniques are implemented on top of an existing operating system, which has full control of the hardware.</a:t>
            </a:r>
          </a:p>
          <a:p>
            <a:pPr lvl="2"/>
            <a:r>
              <a:rPr lang="en-US" dirty="0" smtClean="0"/>
              <a:t> </a:t>
            </a:r>
            <a:r>
              <a:rPr lang="en-US" i="1" dirty="0" smtClean="0"/>
              <a:t>System level</a:t>
            </a:r>
            <a:r>
              <a:rPr lang="en-US" dirty="0" smtClean="0"/>
              <a:t> techniques are implemented directly on hardware and do not require―or require a minimum support from―an existing operating system.</a:t>
            </a:r>
          </a:p>
          <a:p>
            <a:pPr>
              <a:buNone/>
            </a:pPr>
            <a:r>
              <a:rPr lang="en-US" dirty="0" smtClean="0"/>
              <a:t>		</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p:nvPr/>
        </p:nvGrpSpPr>
        <p:grpSpPr>
          <a:xfrm>
            <a:off x="0" y="0"/>
            <a:ext cx="9429784" cy="6858000"/>
            <a:chOff x="163286" y="239486"/>
            <a:chExt cx="8980714" cy="6379028"/>
          </a:xfrm>
        </p:grpSpPr>
        <p:sp>
          <p:nvSpPr>
            <p:cNvPr id="104" name="Rectangle 103"/>
            <p:cNvSpPr/>
            <p:nvPr/>
          </p:nvSpPr>
          <p:spPr>
            <a:xfrm>
              <a:off x="163286" y="239486"/>
              <a:ext cx="8980714" cy="6379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 name="Text Box 5"/>
            <p:cNvSpPr txBox="1">
              <a:spLocks noChangeArrowheads="1"/>
            </p:cNvSpPr>
            <p:nvPr/>
          </p:nvSpPr>
          <p:spPr bwMode="auto">
            <a:xfrm>
              <a:off x="312607" y="3327889"/>
              <a:ext cx="1005831" cy="44855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Virtualization</a:t>
              </a:r>
              <a:endParaRPr lang="en-US" sz="1400" dirty="0" smtClean="0">
                <a:solidFill>
                  <a:srgbClr val="000000"/>
                </a:solidFill>
              </a:endParaRPr>
            </a:p>
          </p:txBody>
        </p:sp>
        <p:grpSp>
          <p:nvGrpSpPr>
            <p:cNvPr id="3" name="Group 6"/>
            <p:cNvGrpSpPr/>
            <p:nvPr/>
          </p:nvGrpSpPr>
          <p:grpSpPr>
            <a:xfrm>
              <a:off x="2101921" y="2139975"/>
              <a:ext cx="1287512" cy="542277"/>
              <a:chOff x="855648" y="1756786"/>
              <a:chExt cx="1321780" cy="542277"/>
            </a:xfrm>
          </p:grpSpPr>
          <p:sp>
            <p:nvSpPr>
              <p:cNvPr id="5" name="Text Box 5"/>
              <p:cNvSpPr txBox="1">
                <a:spLocks noChangeArrowheads="1"/>
              </p:cNvSpPr>
              <p:nvPr/>
            </p:nvSpPr>
            <p:spPr bwMode="auto">
              <a:xfrm>
                <a:off x="855648" y="1756786"/>
                <a:ext cx="1321780"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Execution Environment</a:t>
                </a:r>
              </a:p>
            </p:txBody>
          </p:sp>
          <p:pic>
            <p:nvPicPr>
              <p:cNvPr id="1026" name="Picture 2" descr="C:\Users\aneka\AppData\Local\Microsoft\Windows\Temporary Internet Files\Content.IE5\OGJS10UG\MC9004326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8180" y="1804612"/>
                <a:ext cx="393922" cy="393922"/>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 name="Group 8"/>
            <p:cNvGrpSpPr/>
            <p:nvPr/>
          </p:nvGrpSpPr>
          <p:grpSpPr>
            <a:xfrm>
              <a:off x="2101921" y="2968054"/>
              <a:ext cx="1287512" cy="542277"/>
              <a:chOff x="3365864" y="1765495"/>
              <a:chExt cx="1287512" cy="542277"/>
            </a:xfrm>
          </p:grpSpPr>
          <p:sp>
            <p:nvSpPr>
              <p:cNvPr id="6" name="Text Box 5"/>
              <p:cNvSpPr txBox="1">
                <a:spLocks noChangeArrowheads="1"/>
              </p:cNvSpPr>
              <p:nvPr/>
            </p:nvSpPr>
            <p:spPr bwMode="auto">
              <a:xfrm>
                <a:off x="3365864" y="1765495"/>
                <a:ext cx="1287512"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022" y="1857485"/>
                <a:ext cx="394229" cy="394229"/>
              </a:xfrm>
              <a:prstGeom prst="rect">
                <a:avLst/>
              </a:prstGeom>
              <a:ln>
                <a:noFill/>
              </a:ln>
            </p:spPr>
          </p:pic>
        </p:grpSp>
        <p:grpSp>
          <p:nvGrpSpPr>
            <p:cNvPr id="9" name="Group 9"/>
            <p:cNvGrpSpPr/>
            <p:nvPr/>
          </p:nvGrpSpPr>
          <p:grpSpPr>
            <a:xfrm>
              <a:off x="2101921" y="3795375"/>
              <a:ext cx="1279246" cy="542277"/>
              <a:chOff x="5304532" y="1732868"/>
              <a:chExt cx="1535989" cy="542277"/>
            </a:xfrm>
          </p:grpSpPr>
          <p:sp>
            <p:nvSpPr>
              <p:cNvPr id="12" name="Text Box 5"/>
              <p:cNvSpPr txBox="1">
                <a:spLocks noChangeArrowheads="1"/>
              </p:cNvSpPr>
              <p:nvPr/>
            </p:nvSpPr>
            <p:spPr bwMode="auto">
              <a:xfrm>
                <a:off x="5304532" y="1732868"/>
                <a:ext cx="1535989"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Network</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399164">
                <a:off x="5331728" y="1836158"/>
                <a:ext cx="726459" cy="419398"/>
              </a:xfrm>
              <a:prstGeom prst="rect">
                <a:avLst/>
              </a:prstGeom>
              <a:ln>
                <a:noFill/>
              </a:ln>
            </p:spPr>
          </p:pic>
        </p:grpSp>
        <p:sp>
          <p:nvSpPr>
            <p:cNvPr id="17" name="Text Box 5"/>
            <p:cNvSpPr txBox="1">
              <a:spLocks noChangeArrowheads="1"/>
            </p:cNvSpPr>
            <p:nvPr/>
          </p:nvSpPr>
          <p:spPr bwMode="auto">
            <a:xfrm>
              <a:off x="2101921" y="5355924"/>
              <a:ext cx="127924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a:t>
              </a:r>
            </a:p>
          </p:txBody>
        </p:sp>
        <p:cxnSp>
          <p:nvCxnSpPr>
            <p:cNvPr id="23" name="Straight Connector 22"/>
            <p:cNvCxnSpPr/>
            <p:nvPr/>
          </p:nvCxnSpPr>
          <p:spPr>
            <a:xfrm>
              <a:off x="5272632" y="1470386"/>
              <a:ext cx="0" cy="191016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13816" y="2400480"/>
              <a:ext cx="0" cy="321594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 Box 5"/>
            <p:cNvSpPr txBox="1">
              <a:spLocks noChangeArrowheads="1"/>
            </p:cNvSpPr>
            <p:nvPr/>
          </p:nvSpPr>
          <p:spPr bwMode="auto">
            <a:xfrm>
              <a:off x="5582200" y="124476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Emulation</a:t>
              </a:r>
              <a:endParaRPr lang="en-US" sz="1400" dirty="0" smtClean="0">
                <a:solidFill>
                  <a:srgbClr val="000000"/>
                </a:solidFill>
              </a:endParaRPr>
            </a:p>
          </p:txBody>
        </p:sp>
        <p:sp>
          <p:nvSpPr>
            <p:cNvPr id="30" name="Text Box 5"/>
            <p:cNvSpPr txBox="1">
              <a:spLocks noChangeArrowheads="1"/>
            </p:cNvSpPr>
            <p:nvPr/>
          </p:nvSpPr>
          <p:spPr bwMode="auto">
            <a:xfrm>
              <a:off x="5568213" y="219332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High-Level VM</a:t>
              </a:r>
            </a:p>
          </p:txBody>
        </p:sp>
        <p:sp>
          <p:nvSpPr>
            <p:cNvPr id="31" name="Text Box 5"/>
            <p:cNvSpPr txBox="1">
              <a:spLocks noChangeArrowheads="1"/>
            </p:cNvSpPr>
            <p:nvPr/>
          </p:nvSpPr>
          <p:spPr bwMode="auto">
            <a:xfrm>
              <a:off x="5580484" y="3154928"/>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Multiprogramming</a:t>
              </a:r>
            </a:p>
          </p:txBody>
        </p:sp>
        <p:sp>
          <p:nvSpPr>
            <p:cNvPr id="32" name="Text Box 5"/>
            <p:cNvSpPr txBox="1">
              <a:spLocks noChangeArrowheads="1"/>
            </p:cNvSpPr>
            <p:nvPr/>
          </p:nvSpPr>
          <p:spPr bwMode="auto">
            <a:xfrm>
              <a:off x="5596560" y="3918860"/>
              <a:ext cx="1513070" cy="57258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Hardware-assisted</a:t>
              </a:r>
            </a:p>
            <a:p>
              <a:pPr indent="-285750" algn="ctr">
                <a:spcBef>
                  <a:spcPct val="20000"/>
                </a:spcBef>
                <a:buClr>
                  <a:schemeClr val="accent2"/>
                </a:buClr>
                <a:buSzPct val="60000"/>
                <a:buFont typeface="Wingdings" pitchFamily="2" charset="2"/>
                <a:buNone/>
              </a:pPr>
              <a:r>
                <a:rPr lang="en-US" sz="1200" dirty="0" smtClean="0">
                  <a:solidFill>
                    <a:srgbClr val="000000"/>
                  </a:solidFill>
                </a:rPr>
                <a:t>Virtualization</a:t>
              </a:r>
              <a:endParaRPr lang="en-US" sz="1400" dirty="0" smtClean="0">
                <a:solidFill>
                  <a:srgbClr val="000000"/>
                </a:solidFill>
              </a:endParaRPr>
            </a:p>
          </p:txBody>
        </p:sp>
        <p:cxnSp>
          <p:nvCxnSpPr>
            <p:cNvPr id="38" name="Straight Connector 37"/>
            <p:cNvCxnSpPr/>
            <p:nvPr/>
          </p:nvCxnSpPr>
          <p:spPr>
            <a:xfrm>
              <a:off x="1713816" y="2400480"/>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17566" y="3229625"/>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9746" y="4062490"/>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719746" y="5616429"/>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18438" y="3562801"/>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Text Box 5"/>
            <p:cNvSpPr txBox="1">
              <a:spLocks noChangeArrowheads="1"/>
            </p:cNvSpPr>
            <p:nvPr/>
          </p:nvSpPr>
          <p:spPr bwMode="auto">
            <a:xfrm>
              <a:off x="3779928" y="2150607"/>
              <a:ext cx="121736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Process Level</a:t>
              </a:r>
              <a:endParaRPr lang="en-US" sz="1400" dirty="0" smtClean="0">
                <a:solidFill>
                  <a:srgbClr val="000000"/>
                </a:solidFill>
              </a:endParaRPr>
            </a:p>
          </p:txBody>
        </p:sp>
        <p:sp>
          <p:nvSpPr>
            <p:cNvPr id="45" name="Text Box 5"/>
            <p:cNvSpPr txBox="1">
              <a:spLocks noChangeArrowheads="1"/>
            </p:cNvSpPr>
            <p:nvPr/>
          </p:nvSpPr>
          <p:spPr bwMode="auto">
            <a:xfrm>
              <a:off x="3779928" y="4917604"/>
              <a:ext cx="121736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System Level</a:t>
              </a:r>
              <a:endParaRPr lang="en-US" sz="1400" dirty="0" smtClean="0">
                <a:solidFill>
                  <a:srgbClr val="000000"/>
                </a:solidFill>
              </a:endParaRPr>
            </a:p>
          </p:txBody>
        </p:sp>
        <p:cxnSp>
          <p:nvCxnSpPr>
            <p:cNvPr id="47" name="Straight Connector 46"/>
            <p:cNvCxnSpPr>
              <a:stCxn id="44" idx="3"/>
            </p:cNvCxnSpPr>
            <p:nvPr/>
          </p:nvCxnSpPr>
          <p:spPr>
            <a:xfrm>
              <a:off x="4997294" y="2421746"/>
              <a:ext cx="56192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8" idx="1"/>
            </p:cNvCxnSpPr>
            <p:nvPr/>
          </p:nvCxnSpPr>
          <p:spPr>
            <a:xfrm>
              <a:off x="5272632" y="1470386"/>
              <a:ext cx="30956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278256" y="3380549"/>
              <a:ext cx="30956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407734" y="2414833"/>
              <a:ext cx="3721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8" name="Text Box 5"/>
            <p:cNvSpPr txBox="1">
              <a:spLocks noChangeArrowheads="1"/>
            </p:cNvSpPr>
            <p:nvPr/>
          </p:nvSpPr>
          <p:spPr bwMode="auto">
            <a:xfrm>
              <a:off x="5596561" y="5355018"/>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Paravirtualization</a:t>
              </a:r>
            </a:p>
          </p:txBody>
        </p:sp>
        <p:sp>
          <p:nvSpPr>
            <p:cNvPr id="59" name="Text Box 5"/>
            <p:cNvSpPr txBox="1">
              <a:spLocks noChangeArrowheads="1"/>
            </p:cNvSpPr>
            <p:nvPr/>
          </p:nvSpPr>
          <p:spPr bwMode="auto">
            <a:xfrm>
              <a:off x="5596560" y="470144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Full Virtualization</a:t>
              </a:r>
            </a:p>
          </p:txBody>
        </p:sp>
        <p:cxnSp>
          <p:nvCxnSpPr>
            <p:cNvPr id="60" name="Straight Connector 59"/>
            <p:cNvCxnSpPr>
              <a:stCxn id="45" idx="3"/>
            </p:cNvCxnSpPr>
            <p:nvPr/>
          </p:nvCxnSpPr>
          <p:spPr>
            <a:xfrm>
              <a:off x="4997294" y="5188743"/>
              <a:ext cx="24916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93803" y="2411113"/>
              <a:ext cx="0" cy="278826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93803" y="5199376"/>
              <a:ext cx="18607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32" idx="1"/>
            </p:cNvCxnSpPr>
            <p:nvPr/>
          </p:nvCxnSpPr>
          <p:spPr>
            <a:xfrm>
              <a:off x="5244026" y="4205152"/>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46454" y="4205152"/>
              <a:ext cx="0" cy="20143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 name="Group 82"/>
            <p:cNvGrpSpPr/>
            <p:nvPr/>
          </p:nvGrpSpPr>
          <p:grpSpPr>
            <a:xfrm>
              <a:off x="3772777" y="829340"/>
              <a:ext cx="1224517" cy="131134"/>
              <a:chOff x="3772777" y="829340"/>
              <a:chExt cx="1224517" cy="131134"/>
            </a:xfrm>
          </p:grpSpPr>
          <p:cxnSp>
            <p:nvCxnSpPr>
              <p:cNvPr id="79" name="Straight Connector 78"/>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 name="Group 85"/>
            <p:cNvGrpSpPr/>
            <p:nvPr/>
          </p:nvGrpSpPr>
          <p:grpSpPr>
            <a:xfrm>
              <a:off x="5587824" y="825796"/>
              <a:ext cx="1507447" cy="131134"/>
              <a:chOff x="3772777" y="829340"/>
              <a:chExt cx="1224517" cy="131134"/>
            </a:xfrm>
          </p:grpSpPr>
          <p:cxnSp>
            <p:nvCxnSpPr>
              <p:cNvPr id="87" name="Straight Connector 86"/>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 name="Group 89"/>
            <p:cNvGrpSpPr/>
            <p:nvPr/>
          </p:nvGrpSpPr>
          <p:grpSpPr>
            <a:xfrm>
              <a:off x="7559749" y="825796"/>
              <a:ext cx="1293438" cy="138224"/>
              <a:chOff x="3772777" y="829340"/>
              <a:chExt cx="1224517" cy="131134"/>
            </a:xfrm>
          </p:grpSpPr>
          <p:cxnSp>
            <p:nvCxnSpPr>
              <p:cNvPr id="91" name="Straight Connector 90"/>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 name="Group 84"/>
            <p:cNvGrpSpPr/>
            <p:nvPr/>
          </p:nvGrpSpPr>
          <p:grpSpPr>
            <a:xfrm>
              <a:off x="7237181" y="3929746"/>
              <a:ext cx="134632" cy="2518374"/>
              <a:chOff x="7237181" y="3929746"/>
              <a:chExt cx="134632" cy="2518374"/>
            </a:xfrm>
          </p:grpSpPr>
          <p:cxnSp>
            <p:nvCxnSpPr>
              <p:cNvPr id="95" name="Straight Connector 94"/>
              <p:cNvCxnSpPr/>
              <p:nvPr/>
            </p:nvCxnSpPr>
            <p:spPr>
              <a:xfrm>
                <a:off x="7364723" y="3929746"/>
                <a:ext cx="0" cy="251438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7300952" y="6384349"/>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7308042" y="3871172"/>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 name="Group 102"/>
            <p:cNvGrpSpPr/>
            <p:nvPr/>
          </p:nvGrpSpPr>
          <p:grpSpPr>
            <a:xfrm>
              <a:off x="7237337" y="3154930"/>
              <a:ext cx="131085" cy="438694"/>
              <a:chOff x="7226451" y="3154930"/>
              <a:chExt cx="131085" cy="438694"/>
            </a:xfrm>
          </p:grpSpPr>
          <p:cxnSp>
            <p:nvCxnSpPr>
              <p:cNvPr id="100" name="Straight Connector 99"/>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7290222" y="3099219"/>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Group 104"/>
            <p:cNvGrpSpPr/>
            <p:nvPr/>
          </p:nvGrpSpPr>
          <p:grpSpPr>
            <a:xfrm>
              <a:off x="7237850" y="2208327"/>
              <a:ext cx="134632" cy="441267"/>
              <a:chOff x="7229994" y="3152357"/>
              <a:chExt cx="134632" cy="441267"/>
            </a:xfrm>
          </p:grpSpPr>
          <p:cxnSp>
            <p:nvCxnSpPr>
              <p:cNvPr id="106" name="Straight Connector 105"/>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7300855" y="3088586"/>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 name="Group 108"/>
            <p:cNvGrpSpPr/>
            <p:nvPr/>
          </p:nvGrpSpPr>
          <p:grpSpPr>
            <a:xfrm>
              <a:off x="7242976" y="1253522"/>
              <a:ext cx="134632" cy="441267"/>
              <a:chOff x="7229994" y="3152357"/>
              <a:chExt cx="134632" cy="441267"/>
            </a:xfrm>
          </p:grpSpPr>
          <p:cxnSp>
            <p:nvCxnSpPr>
              <p:cNvPr id="110" name="Straight Connector 109"/>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7300855" y="3088586"/>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3" name="Text Box 5"/>
            <p:cNvSpPr txBox="1">
              <a:spLocks noChangeArrowheads="1"/>
            </p:cNvSpPr>
            <p:nvPr/>
          </p:nvSpPr>
          <p:spPr bwMode="auto">
            <a:xfrm>
              <a:off x="3730382" y="398234"/>
              <a:ext cx="1310456"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400">
                  <a:solidFill>
                    <a:srgbClr val="BC8F00"/>
                  </a:solidFill>
                </a:defRPr>
              </a:lvl1pPr>
            </a:lstStyle>
            <a:p>
              <a:r>
                <a:rPr lang="en-US" sz="1200" dirty="0">
                  <a:solidFill>
                    <a:srgbClr val="000000"/>
                  </a:solidFill>
                </a:rPr>
                <a:t>How it is done?</a:t>
              </a:r>
            </a:p>
          </p:txBody>
        </p:sp>
        <p:sp>
          <p:nvSpPr>
            <p:cNvPr id="114" name="Text Box 5"/>
            <p:cNvSpPr txBox="1">
              <a:spLocks noChangeArrowheads="1"/>
            </p:cNvSpPr>
            <p:nvPr/>
          </p:nvSpPr>
          <p:spPr bwMode="auto">
            <a:xfrm>
              <a:off x="5580484" y="398234"/>
              <a:ext cx="1500800"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200">
                  <a:solidFill>
                    <a:srgbClr val="996600"/>
                  </a:solidFill>
                </a:defRPr>
              </a:lvl1pPr>
            </a:lstStyle>
            <a:p>
              <a:r>
                <a:rPr lang="en-US" dirty="0">
                  <a:solidFill>
                    <a:srgbClr val="000000"/>
                  </a:solidFill>
                </a:rPr>
                <a:t>Technique</a:t>
              </a:r>
            </a:p>
          </p:txBody>
        </p:sp>
        <p:sp>
          <p:nvSpPr>
            <p:cNvPr id="115" name="Text Box 5"/>
            <p:cNvSpPr txBox="1">
              <a:spLocks noChangeArrowheads="1"/>
            </p:cNvSpPr>
            <p:nvPr/>
          </p:nvSpPr>
          <p:spPr bwMode="auto">
            <a:xfrm>
              <a:off x="7459815" y="405743"/>
              <a:ext cx="1500800"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200">
                  <a:solidFill>
                    <a:srgbClr val="996600"/>
                  </a:solidFill>
                </a:defRPr>
              </a:lvl1pPr>
            </a:lstStyle>
            <a:p>
              <a:r>
                <a:rPr lang="en-US" dirty="0">
                  <a:solidFill>
                    <a:srgbClr val="000000"/>
                  </a:solidFill>
                </a:rPr>
                <a:t>Virtualization Model</a:t>
              </a:r>
            </a:p>
          </p:txBody>
        </p:sp>
        <p:sp>
          <p:nvSpPr>
            <p:cNvPr id="117" name="Rectangle 116"/>
            <p:cNvSpPr/>
            <p:nvPr/>
          </p:nvSpPr>
          <p:spPr>
            <a:xfrm>
              <a:off x="7592161" y="1265163"/>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Application</a:t>
              </a:r>
              <a:endParaRPr lang="en-US" sz="1400" dirty="0" smtClean="0">
                <a:solidFill>
                  <a:srgbClr val="000000"/>
                </a:solidFill>
              </a:endParaRPr>
            </a:p>
          </p:txBody>
        </p:sp>
        <p:sp>
          <p:nvSpPr>
            <p:cNvPr id="118" name="Rectangle 117"/>
            <p:cNvSpPr/>
            <p:nvPr/>
          </p:nvSpPr>
          <p:spPr>
            <a:xfrm>
              <a:off x="7592160" y="2225023"/>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Programming Language</a:t>
              </a:r>
              <a:endParaRPr lang="en-US" sz="1400" dirty="0" smtClean="0">
                <a:solidFill>
                  <a:srgbClr val="000000"/>
                </a:solidFill>
              </a:endParaRPr>
            </a:p>
          </p:txBody>
        </p:sp>
        <p:sp>
          <p:nvSpPr>
            <p:cNvPr id="119" name="Rectangle 118"/>
            <p:cNvSpPr/>
            <p:nvPr/>
          </p:nvSpPr>
          <p:spPr>
            <a:xfrm>
              <a:off x="7592160" y="3162990"/>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Operating System</a:t>
              </a:r>
              <a:endParaRPr lang="en-US" sz="1400" dirty="0" smtClean="0">
                <a:solidFill>
                  <a:srgbClr val="000000"/>
                </a:solidFill>
              </a:endParaRPr>
            </a:p>
          </p:txBody>
        </p:sp>
        <p:sp>
          <p:nvSpPr>
            <p:cNvPr id="120" name="Rectangle 119"/>
            <p:cNvSpPr/>
            <p:nvPr/>
          </p:nvSpPr>
          <p:spPr>
            <a:xfrm>
              <a:off x="7592160" y="4963122"/>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Hardware</a:t>
              </a:r>
              <a:endParaRPr lang="en-US" sz="1400" dirty="0" smtClean="0">
                <a:solidFill>
                  <a:srgbClr val="000000"/>
                </a:solidFill>
              </a:endParaRPr>
            </a:p>
          </p:txBody>
        </p:sp>
        <p:sp>
          <p:nvSpPr>
            <p:cNvPr id="123" name="Text Box 5"/>
            <p:cNvSpPr txBox="1">
              <a:spLocks noChangeArrowheads="1"/>
            </p:cNvSpPr>
            <p:nvPr/>
          </p:nvSpPr>
          <p:spPr bwMode="auto">
            <a:xfrm>
              <a:off x="5596561" y="6003770"/>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Partial Virtualization</a:t>
              </a:r>
            </a:p>
          </p:txBody>
        </p:sp>
        <p:cxnSp>
          <p:nvCxnSpPr>
            <p:cNvPr id="130" name="Straight Connector 129"/>
            <p:cNvCxnSpPr/>
            <p:nvPr/>
          </p:nvCxnSpPr>
          <p:spPr>
            <a:xfrm>
              <a:off x="5244026" y="6219513"/>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6176" y="5558867"/>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246176" y="4913871"/>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775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Virtualization</a:t>
            </a:r>
            <a:endParaRPr lang="en-US" dirty="0"/>
          </a:p>
        </p:txBody>
      </p:sp>
      <p:sp>
        <p:nvSpPr>
          <p:cNvPr id="3" name="Content Placeholder 2"/>
          <p:cNvSpPr>
            <a:spLocks noGrp="1"/>
          </p:cNvSpPr>
          <p:nvPr>
            <p:ph idx="1"/>
          </p:nvPr>
        </p:nvSpPr>
        <p:spPr/>
        <p:txBody>
          <a:bodyPr/>
          <a:lstStyle/>
          <a:p>
            <a:r>
              <a:rPr lang="en-US" dirty="0" smtClean="0"/>
              <a:t> </a:t>
            </a:r>
            <a:r>
              <a:rPr lang="en-US" sz="2400" dirty="0" smtClean="0"/>
              <a:t>Execution virtualization includes all those techniques whose aim is to emulate an execution environment that is separate from the one hosting the virtualization layer. </a:t>
            </a:r>
          </a:p>
          <a:p>
            <a:r>
              <a:rPr lang="en-US" sz="2400" dirty="0" smtClean="0"/>
              <a:t> All these techniques concentrate their interest on providing support for the execution of programs, whether these are the operating system, a binary specification of a program compiled against an abstract machine model, or an application.</a:t>
            </a:r>
          </a:p>
          <a:p>
            <a:r>
              <a:rPr lang="en-US" sz="2400" dirty="0" smtClean="0"/>
              <a:t> Therefore, execution virtualization can be implemented directly on top of the hardware, by the operating system, an application, or libraries dynamically or statically linked against an application image.</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Machine Reference Model</a:t>
            </a:r>
            <a:endParaRPr lang="en-US" i="1" dirty="0"/>
          </a:p>
        </p:txBody>
      </p:sp>
      <p:sp>
        <p:nvSpPr>
          <p:cNvPr id="3" name="Content Placeholder 2"/>
          <p:cNvSpPr>
            <a:spLocks noGrp="1"/>
          </p:cNvSpPr>
          <p:nvPr>
            <p:ph sz="half" idx="1"/>
          </p:nvPr>
        </p:nvSpPr>
        <p:spPr>
          <a:xfrm>
            <a:off x="76200" y="990600"/>
            <a:ext cx="3810000" cy="4795854"/>
          </a:xfrm>
        </p:spPr>
        <p:txBody>
          <a:bodyPr/>
          <a:lstStyle/>
          <a:p>
            <a:pPr algn="just"/>
            <a:r>
              <a:rPr lang="en-US" sz="1600" dirty="0" smtClean="0"/>
              <a:t>Virtualizing an execution environment at different levels of the computing stack requires a reference model that defines the interfaces between the levels of abstractions, which hide implementation details. </a:t>
            </a:r>
          </a:p>
          <a:p>
            <a:pPr algn="just"/>
            <a:r>
              <a:rPr lang="en-US" sz="1600" dirty="0" smtClean="0"/>
              <a:t>From this perspective, virtualization techniques actually replace one of the layers and intercept the calls that are directed towards it. </a:t>
            </a:r>
          </a:p>
          <a:p>
            <a:r>
              <a:rPr lang="en-US" sz="1600" dirty="0" smtClean="0"/>
              <a:t>Therefore, a clear separation between layers simplifies their implementation, which only requires the emulation of the interfaces and a proper interaction with the underlying layer.</a:t>
            </a:r>
          </a:p>
          <a:p>
            <a:pPr algn="just"/>
            <a:r>
              <a:rPr lang="en-US" sz="1600" dirty="0" smtClean="0"/>
              <a:t>Modern computing systems can be expressed in terms of the reference model described in the figure.</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pic>
        <p:nvPicPr>
          <p:cNvPr id="89" name="Picture 88"/>
          <p:cNvPicPr/>
          <p:nvPr/>
        </p:nvPicPr>
        <p:blipFill>
          <a:blip r:embed="rId2"/>
          <a:stretch>
            <a:fillRect/>
          </a:stretch>
        </p:blipFill>
        <p:spPr>
          <a:xfrm>
            <a:off x="4000496" y="2143116"/>
            <a:ext cx="4929222" cy="2357454"/>
          </a:xfrm>
          <a:prstGeom prst="rect">
            <a:avLst/>
          </a:prstGeom>
        </p:spPr>
      </p:pic>
      <p:sp>
        <p:nvSpPr>
          <p:cNvPr id="90" name="TextBox 89"/>
          <p:cNvSpPr txBox="1"/>
          <p:nvPr/>
        </p:nvSpPr>
        <p:spPr>
          <a:xfrm>
            <a:off x="4572000" y="4929198"/>
            <a:ext cx="3643338" cy="338554"/>
          </a:xfrm>
          <a:prstGeom prst="rect">
            <a:avLst/>
          </a:prstGeom>
          <a:noFill/>
        </p:spPr>
        <p:txBody>
          <a:bodyPr wrap="square" rtlCol="0">
            <a:spAutoFit/>
          </a:bodyPr>
          <a:lstStyle/>
          <a:p>
            <a:r>
              <a:rPr lang="en-US" sz="1600" dirty="0" smtClean="0"/>
              <a:t>Fig: Machine reference Model</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Machine Reference Model contd…</a:t>
            </a:r>
            <a:endParaRPr lang="en-US" dirty="0"/>
          </a:p>
        </p:txBody>
      </p:sp>
      <p:sp>
        <p:nvSpPr>
          <p:cNvPr id="3" name="Content Placeholder 2"/>
          <p:cNvSpPr>
            <a:spLocks noGrp="1"/>
          </p:cNvSpPr>
          <p:nvPr>
            <p:ph idx="1"/>
          </p:nvPr>
        </p:nvSpPr>
        <p:spPr/>
        <p:txBody>
          <a:bodyPr/>
          <a:lstStyle/>
          <a:p>
            <a:r>
              <a:rPr lang="en-US" sz="1600" dirty="0" smtClean="0"/>
              <a:t> At the bottom layer, the model for the hardware is expressed in terms of the </a:t>
            </a:r>
            <a:r>
              <a:rPr lang="en-US" sz="1600" i="1" dirty="0" smtClean="0"/>
              <a:t>Instruction Set Architecture (ISA)</a:t>
            </a:r>
            <a:r>
              <a:rPr lang="en-US" sz="1600" dirty="0" smtClean="0"/>
              <a:t>, which defines the instruction set for the processor, registers, memory, and interrupts management.</a:t>
            </a:r>
          </a:p>
          <a:p>
            <a:r>
              <a:rPr lang="en-US" sz="1600" dirty="0" smtClean="0"/>
              <a:t> ISA is the interface between hardware and software and it is important for the OS developer (</a:t>
            </a:r>
            <a:r>
              <a:rPr lang="en-US" sz="1600" i="1" dirty="0" smtClean="0"/>
              <a:t>System ISA</a:t>
            </a:r>
            <a:r>
              <a:rPr lang="en-US" sz="1600" dirty="0" smtClean="0"/>
              <a:t>), and developers of applications that directly manage the underlying hardware (</a:t>
            </a:r>
            <a:r>
              <a:rPr lang="en-US" sz="1600" i="1" dirty="0" smtClean="0"/>
              <a:t>User ISA</a:t>
            </a:r>
            <a:r>
              <a:rPr lang="en-US" sz="1600" dirty="0" smtClean="0"/>
              <a:t>). </a:t>
            </a:r>
          </a:p>
          <a:p>
            <a:r>
              <a:rPr lang="en-US" sz="1600" dirty="0" smtClean="0"/>
              <a:t> The </a:t>
            </a:r>
            <a:r>
              <a:rPr lang="en-US" sz="1600" i="1" dirty="0" smtClean="0"/>
              <a:t>Application Binary Interface (ABI)</a:t>
            </a:r>
            <a:r>
              <a:rPr lang="en-US" sz="1600" dirty="0" smtClean="0"/>
              <a:t> separates the operating system layer from the applications and libraries, which are managed by the OS.</a:t>
            </a:r>
          </a:p>
          <a:p>
            <a:r>
              <a:rPr lang="en-US" sz="1600" dirty="0" smtClean="0"/>
              <a:t> ABI covers details such as low-level data types, alignment, and call conventions and defines a format for executable programs. System calls are defined at this level. This interface allows portability of applications and libraries across operating systems that implement the same ABI. </a:t>
            </a:r>
          </a:p>
          <a:p>
            <a:r>
              <a:rPr lang="en-US" sz="1600" dirty="0" smtClean="0"/>
              <a:t> The highest level of abstraction is represented by the </a:t>
            </a:r>
            <a:r>
              <a:rPr lang="en-US" sz="1600" i="1" dirty="0" smtClean="0"/>
              <a:t>Application Programming Interface (API)</a:t>
            </a:r>
            <a:r>
              <a:rPr lang="en-US" sz="1600" dirty="0" smtClean="0"/>
              <a:t>, which interfaces applications to libraries and/or the underlying operating system.</a:t>
            </a:r>
          </a:p>
          <a:p>
            <a:r>
              <a:rPr lang="en-US" sz="1600" dirty="0" smtClean="0"/>
              <a:t> The machine level resources such as processor registers and main memory capacities are used to perform the operation in the hardware level of CPU. </a:t>
            </a:r>
          </a:p>
          <a:p>
            <a:r>
              <a:rPr lang="en-US" sz="1800" dirty="0" smtClean="0"/>
              <a:t> </a:t>
            </a:r>
            <a:r>
              <a:rPr lang="en-US" sz="1600" dirty="0" smtClean="0"/>
              <a:t>Such</a:t>
            </a:r>
            <a:r>
              <a:rPr lang="en-US" sz="1800" dirty="0" smtClean="0"/>
              <a:t> </a:t>
            </a:r>
            <a:r>
              <a:rPr lang="en-US" sz="1600" dirty="0" smtClean="0"/>
              <a:t>layered approach simplifies the development and implementation of computing systems and also simplifies the implementation of multi-tasking and the co-existence of multiple executing environments.</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Rings and Privileged Modes</a:t>
            </a:r>
            <a:endParaRPr lang="en-US" dirty="0"/>
          </a:p>
        </p:txBody>
      </p:sp>
      <p:sp>
        <p:nvSpPr>
          <p:cNvPr id="3" name="Content Placeholder 2"/>
          <p:cNvSpPr>
            <a:spLocks noGrp="1"/>
          </p:cNvSpPr>
          <p:nvPr>
            <p:ph sz="half" idx="1"/>
          </p:nvPr>
        </p:nvSpPr>
        <p:spPr/>
        <p:txBody>
          <a:bodyPr/>
          <a:lstStyle/>
          <a:p>
            <a:r>
              <a:rPr lang="en-US" sz="1300" dirty="0" smtClean="0"/>
              <a:t>Machine reference model also provides ways for implementing a minimal security model for managing and accessing shared resources.</a:t>
            </a:r>
          </a:p>
          <a:p>
            <a:r>
              <a:rPr lang="en-US" sz="1300" dirty="0" smtClean="0"/>
              <a:t> For this purpose, the instruction set exposed by the hardware has been divided into different security classes, which define who can operate with them.</a:t>
            </a:r>
          </a:p>
          <a:p>
            <a:r>
              <a:rPr lang="en-US" sz="1300" dirty="0" smtClean="0"/>
              <a:t> The first distinction can be made between </a:t>
            </a:r>
            <a:r>
              <a:rPr lang="en-US" sz="1300" i="1" dirty="0" smtClean="0"/>
              <a:t>privileged</a:t>
            </a:r>
            <a:r>
              <a:rPr lang="en-US" sz="1300" dirty="0" smtClean="0"/>
              <a:t> and </a:t>
            </a:r>
            <a:r>
              <a:rPr lang="en-US" sz="1300" i="1" dirty="0" smtClean="0"/>
              <a:t>non-privileged</a:t>
            </a:r>
            <a:r>
              <a:rPr lang="en-US" sz="1300" dirty="0" smtClean="0"/>
              <a:t> instructions.</a:t>
            </a:r>
          </a:p>
          <a:p>
            <a:r>
              <a:rPr lang="en-US" sz="1300" dirty="0" smtClean="0"/>
              <a:t> Non-privileged instructions are those instructions that can be used without interfering with other tasks because they do not access shared resources. This category contains, for example, all the floating, fixed point, and arithmetic instructions.</a:t>
            </a:r>
          </a:p>
          <a:p>
            <a:r>
              <a:rPr lang="en-US" sz="1300" dirty="0" smtClean="0"/>
              <a:t> Privileged instructions are those that are executed under specific restrictions and are mostly used for sensitive operations, which expose (</a:t>
            </a:r>
            <a:r>
              <a:rPr lang="en-US" sz="1300" i="1" dirty="0" smtClean="0"/>
              <a:t>behavior sensitive</a:t>
            </a:r>
            <a:r>
              <a:rPr lang="en-US" sz="1300" dirty="0" smtClean="0"/>
              <a:t>) or modify (</a:t>
            </a:r>
            <a:r>
              <a:rPr lang="en-US" sz="1300" i="1" dirty="0" smtClean="0"/>
              <a:t>control sensitive</a:t>
            </a:r>
            <a:r>
              <a:rPr lang="en-US" sz="1300" dirty="0" smtClean="0"/>
              <a:t>) the privileged state.</a:t>
            </a:r>
          </a:p>
          <a:p>
            <a:r>
              <a:rPr lang="en-US" sz="1300" dirty="0" smtClean="0"/>
              <a:t> a possible implementation features a hierarchy of privileges (see </a:t>
            </a:r>
            <a:r>
              <a:rPr lang="en-US" sz="1300" b="1" dirty="0" smtClean="0"/>
              <a:t>Figure </a:t>
            </a:r>
            <a:r>
              <a:rPr lang="en-US" sz="1300" dirty="0" smtClean="0"/>
              <a:t>) in the form of ring based security: </a:t>
            </a:r>
            <a:r>
              <a:rPr lang="en-US" sz="1300" i="1" dirty="0" smtClean="0"/>
              <a:t>Ring 0, Ring 1, Ring 2, </a:t>
            </a:r>
            <a:r>
              <a:rPr lang="en-US" sz="1300" dirty="0" smtClean="0"/>
              <a:t>and</a:t>
            </a:r>
            <a:r>
              <a:rPr lang="en-US" sz="1300" i="1" dirty="0" smtClean="0"/>
              <a:t> Ring 3;</a:t>
            </a:r>
            <a:r>
              <a:rPr lang="en-US" sz="1300" dirty="0" smtClean="0"/>
              <a:t> Ring 0 is in the most privileged level and the Ring 3 in the least privileged level. Ring 0 is used by the kernel of the OS and rings 1 and 2 are used by the OS level services and Ring 3 is used by the user. Recent systems support only two levels with Ring 0 for the supervisor mode and Ring 3 for user mode.</a:t>
            </a:r>
            <a:endParaRPr lang="en-US" sz="13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19</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2"/>
          <a:stretch>
            <a:fillRect/>
          </a:stretch>
        </p:blipFill>
        <p:spPr>
          <a:xfrm>
            <a:off x="4429124" y="1857364"/>
            <a:ext cx="4581526" cy="36433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15" name="Content Placeholder 14"/>
          <p:cNvSpPr>
            <a:spLocks noGrp="1"/>
          </p:cNvSpPr>
          <p:nvPr>
            <p:ph idx="1"/>
          </p:nvPr>
        </p:nvSpPr>
        <p:spPr/>
        <p:txBody>
          <a:bodyPr/>
          <a:lstStyle/>
          <a:p>
            <a:r>
              <a:rPr lang="en-US" sz="2400" dirty="0" smtClean="0"/>
              <a:t>Virtualization is a large umbrella of technologies and concepts that are meant to provide an abstract environment—whether this is virtual hardware or operating system—to run applications. </a:t>
            </a:r>
          </a:p>
          <a:p>
            <a:r>
              <a:rPr lang="en-US" sz="2400" dirty="0" smtClean="0"/>
              <a:t>This term is often synonymous with </a:t>
            </a:r>
            <a:r>
              <a:rPr lang="en-US" sz="2400" i="1" dirty="0" smtClean="0"/>
              <a:t>hardware virtualization</a:t>
            </a:r>
            <a:r>
              <a:rPr lang="en-US" sz="2400" dirty="0" smtClean="0"/>
              <a:t>, which plays fundamental role in efficiently delivering </a:t>
            </a:r>
            <a:r>
              <a:rPr lang="en-US" sz="2400" i="1" dirty="0" smtClean="0"/>
              <a:t>Infrastructure-as-a-Service</a:t>
            </a:r>
            <a:r>
              <a:rPr lang="en-US" sz="2400" dirty="0" smtClean="0"/>
              <a:t> solutions for Cloud computing.</a:t>
            </a:r>
          </a:p>
          <a:p>
            <a:r>
              <a:rPr lang="en-US" sz="2400" dirty="0" smtClean="0"/>
              <a:t>virtualization technologies have a long trail in the history of computer science and have come into many flavors by providing virtual environments at operating system level, programming language level, and application level</a:t>
            </a:r>
            <a:r>
              <a:rPr lang="en-US" sz="2400" smtClean="0"/>
              <a:t>. </a:t>
            </a:r>
            <a:endParaRPr lang="en-US" sz="2400" dirty="0" smtClean="0"/>
          </a:p>
          <a:p>
            <a:r>
              <a:rPr lang="en-US" sz="2400" dirty="0" smtClean="0"/>
              <a:t> Virtualization technologies not only provide a virtual environment for executing applications, but also for storage, memory, and networking. </a:t>
            </a:r>
          </a:p>
          <a:p>
            <a:endParaRPr lang="en-US" sz="2400" dirty="0" smtClean="0"/>
          </a:p>
          <a:p>
            <a:pPr lvl="1" algn="just">
              <a:buNone/>
            </a:pPr>
            <a:endParaRPr lang="en-US" sz="2400" dirty="0" smtClean="0"/>
          </a:p>
          <a:p>
            <a:pPr lvl="1"/>
            <a:endParaRPr lang="en-US" sz="3200" dirty="0" smtClean="0"/>
          </a:p>
          <a:p>
            <a:pPr lvl="1"/>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Level Virtualization</a:t>
            </a:r>
            <a:endParaRPr lang="en-US" dirty="0"/>
          </a:p>
        </p:txBody>
      </p:sp>
      <p:sp>
        <p:nvSpPr>
          <p:cNvPr id="3" name="Content Placeholder 2"/>
          <p:cNvSpPr>
            <a:spLocks noGrp="1"/>
          </p:cNvSpPr>
          <p:nvPr>
            <p:ph sz="half" idx="1"/>
          </p:nvPr>
        </p:nvSpPr>
        <p:spPr/>
        <p:txBody>
          <a:bodyPr/>
          <a:lstStyle/>
          <a:p>
            <a:r>
              <a:rPr lang="en-US" sz="1600" dirty="0" smtClean="0"/>
              <a:t>Hardware level virtualization is a virtualization technique that provides an abstract execution environment in terms of computer hardware on top of which a guest operating system can be run.</a:t>
            </a:r>
          </a:p>
          <a:p>
            <a:r>
              <a:rPr lang="en-US" sz="1600" dirty="0" smtClean="0"/>
              <a:t> In this model, the guest is represented by the operating system, the host by the physical computer hardware, the virtual machine by its emulation, and virtual machine manager by the </a:t>
            </a:r>
            <a:r>
              <a:rPr lang="en-US" sz="1600" i="1" dirty="0" smtClean="0"/>
              <a:t>hypervisor</a:t>
            </a:r>
            <a:r>
              <a:rPr lang="en-US" sz="1600" dirty="0" smtClean="0"/>
              <a:t>.</a:t>
            </a:r>
          </a:p>
          <a:p>
            <a:r>
              <a:rPr lang="en-US" sz="1600" dirty="0" smtClean="0"/>
              <a:t> The hypervisor is generally a program, or a combination of software and hardware, that allows the abstraction of the underlying physical hardware. </a:t>
            </a:r>
          </a:p>
          <a:p>
            <a:r>
              <a:rPr lang="en-US" sz="1600" dirty="0" smtClean="0"/>
              <a:t> Hardware level virtualization is also called </a:t>
            </a:r>
            <a:r>
              <a:rPr lang="en-US" sz="1600" i="1" dirty="0" smtClean="0"/>
              <a:t>system virtualization</a:t>
            </a:r>
            <a:r>
              <a:rPr lang="en-US" sz="1600" dirty="0" smtClean="0"/>
              <a:t>, since it provides ISA to virtual machines, which is the representation of the hardware interface of a system. This is to differentiate from </a:t>
            </a:r>
            <a:r>
              <a:rPr lang="en-US" sz="1600" i="1" dirty="0" smtClean="0"/>
              <a:t>process virtual machines</a:t>
            </a:r>
            <a:r>
              <a:rPr lang="en-US" sz="1600" dirty="0" smtClean="0"/>
              <a:t>, which expose ABI to virtual machines.</a:t>
            </a:r>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20</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2"/>
          <a:stretch>
            <a:fillRect/>
          </a:stretch>
        </p:blipFill>
        <p:spPr>
          <a:xfrm>
            <a:off x="4572000" y="1357298"/>
            <a:ext cx="4438650" cy="464346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Hypervisors</a:t>
            </a:r>
            <a:endParaRPr lang="en-US" dirty="0"/>
          </a:p>
        </p:txBody>
      </p:sp>
      <p:sp>
        <p:nvSpPr>
          <p:cNvPr id="3" name="Content Placeholder 2"/>
          <p:cNvSpPr>
            <a:spLocks noGrp="1"/>
          </p:cNvSpPr>
          <p:nvPr>
            <p:ph sz="half" idx="1"/>
          </p:nvPr>
        </p:nvSpPr>
        <p:spPr>
          <a:xfrm>
            <a:off x="163081" y="1075765"/>
            <a:ext cx="3980292" cy="5567946"/>
          </a:xfrm>
        </p:spPr>
        <p:txBody>
          <a:bodyPr/>
          <a:lstStyle/>
          <a:p>
            <a:pPr algn="just"/>
            <a:r>
              <a:rPr lang="en-US" sz="1400" dirty="0" smtClean="0"/>
              <a:t>A fundamental element of hardware virtualization is the hypervisor, or virtual machine manager (VMM). It recreates a hardware environment, where guest operating systems are installed.  There are two major types of hypervisors: </a:t>
            </a:r>
            <a:r>
              <a:rPr lang="en-US" sz="1400" i="1" dirty="0" smtClean="0"/>
              <a:t>Type I</a:t>
            </a:r>
            <a:r>
              <a:rPr lang="en-US" sz="1400" dirty="0" smtClean="0"/>
              <a:t> and </a:t>
            </a:r>
            <a:r>
              <a:rPr lang="en-US" sz="1400" i="1" dirty="0" smtClean="0"/>
              <a:t>Type II</a:t>
            </a:r>
            <a:r>
              <a:rPr lang="en-US" sz="1400" dirty="0" smtClean="0"/>
              <a:t>.</a:t>
            </a:r>
          </a:p>
          <a:p>
            <a:pPr lvl="0" algn="just"/>
            <a:r>
              <a:rPr lang="en-US" sz="1400" dirty="0" smtClean="0"/>
              <a:t> </a:t>
            </a:r>
            <a:r>
              <a:rPr lang="en-US" sz="1400" i="1" dirty="0" smtClean="0"/>
              <a:t>Type I </a:t>
            </a:r>
            <a:r>
              <a:rPr lang="en-US" sz="1400" dirty="0" smtClean="0"/>
              <a:t>hypervisors run directly on top of the hardware. Therefore, they take the place of the operating systems and interact directly with the ISA interface exposed by the underlying hardware, and emulate this interface in order to allow the management of guest operating systems. This type of hypervisors is also called </a:t>
            </a:r>
            <a:r>
              <a:rPr lang="en-US" sz="1400" i="1" dirty="0" smtClean="0"/>
              <a:t>native virtual machine</a:t>
            </a:r>
            <a:r>
              <a:rPr lang="en-US" sz="1400" dirty="0" smtClean="0"/>
              <a:t>, since it run natively on hardware.</a:t>
            </a:r>
          </a:p>
          <a:p>
            <a:pPr lvl="0" algn="just"/>
            <a:r>
              <a:rPr lang="en-US" sz="1400" dirty="0" smtClean="0"/>
              <a:t> </a:t>
            </a:r>
            <a:r>
              <a:rPr lang="en-US" sz="1400" i="1" dirty="0" smtClean="0"/>
              <a:t>Type II </a:t>
            </a:r>
            <a:r>
              <a:rPr lang="en-US" sz="1400" dirty="0" smtClean="0"/>
              <a:t>hypervisors require the support of an operating system to provide virtualization services. This means that they are programs managed by the operating system, which interact with it through the ABI and emulate the ISA of virtual hardware for guest operating systems. This type of hypervisors is also called </a:t>
            </a:r>
            <a:r>
              <a:rPr lang="en-US" sz="1400" i="1" dirty="0" smtClean="0"/>
              <a:t>hosted virtual machine</a:t>
            </a:r>
            <a:r>
              <a:rPr lang="en-US" sz="1400" dirty="0" smtClean="0"/>
              <a:t>, since it is hosted within an operating system.</a:t>
            </a:r>
          </a:p>
          <a:p>
            <a:endParaRPr lang="en-US" sz="1600" dirty="0" smtClean="0"/>
          </a:p>
          <a:p>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21</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2"/>
          <a:stretch>
            <a:fillRect/>
          </a:stretch>
        </p:blipFill>
        <p:spPr>
          <a:xfrm>
            <a:off x="4143372" y="2143117"/>
            <a:ext cx="4867278" cy="3000396"/>
          </a:xfrm>
          <a:prstGeom prst="rect">
            <a:avLst/>
          </a:prstGeom>
        </p:spPr>
      </p:pic>
      <p:sp>
        <p:nvSpPr>
          <p:cNvPr id="8" name="TextBox 7"/>
          <p:cNvSpPr txBox="1"/>
          <p:nvPr/>
        </p:nvSpPr>
        <p:spPr>
          <a:xfrm>
            <a:off x="4714876" y="5357826"/>
            <a:ext cx="3500462" cy="461665"/>
          </a:xfrm>
          <a:prstGeom prst="rect">
            <a:avLst/>
          </a:prstGeom>
          <a:noFill/>
        </p:spPr>
        <p:txBody>
          <a:bodyPr wrap="square" rtlCol="0">
            <a:spAutoFit/>
          </a:bodyPr>
          <a:lstStyle/>
          <a:p>
            <a:r>
              <a:rPr lang="en-US" sz="1200" dirty="0" smtClean="0"/>
              <a:t>Fig-Hosted (left) and Native (right) Virtual Machine</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Reference Architecture</a:t>
            </a:r>
            <a:endParaRPr lang="en-US" dirty="0"/>
          </a:p>
        </p:txBody>
      </p:sp>
      <p:sp>
        <p:nvSpPr>
          <p:cNvPr id="3" name="Content Placeholder 2"/>
          <p:cNvSpPr>
            <a:spLocks noGrp="1"/>
          </p:cNvSpPr>
          <p:nvPr>
            <p:ph sz="half" idx="1"/>
          </p:nvPr>
        </p:nvSpPr>
        <p:spPr/>
        <p:txBody>
          <a:bodyPr/>
          <a:lstStyle/>
          <a:p>
            <a:r>
              <a:rPr lang="en-US" sz="1500" dirty="0" smtClean="0"/>
              <a:t> Conceptually, a virtual machine manager is internally organized as described in the Figure. </a:t>
            </a:r>
          </a:p>
          <a:p>
            <a:r>
              <a:rPr lang="en-US" sz="1500" dirty="0" smtClean="0"/>
              <a:t> Three main modules coordinate their activity in order to emulate the underlying hardware: </a:t>
            </a:r>
            <a:r>
              <a:rPr lang="en-US" sz="1500" i="1" dirty="0" smtClean="0"/>
              <a:t>dispatcher</a:t>
            </a:r>
            <a:r>
              <a:rPr lang="en-US" sz="1500" dirty="0" smtClean="0"/>
              <a:t>, </a:t>
            </a:r>
            <a:r>
              <a:rPr lang="en-US" sz="1500" i="1" dirty="0" smtClean="0"/>
              <a:t>allocator</a:t>
            </a:r>
            <a:r>
              <a:rPr lang="en-US" sz="1500" dirty="0" smtClean="0"/>
              <a:t>, and </a:t>
            </a:r>
            <a:r>
              <a:rPr lang="en-US" sz="1500" i="1" dirty="0" smtClean="0"/>
              <a:t>interpreter</a:t>
            </a:r>
            <a:r>
              <a:rPr lang="en-US" sz="1500" dirty="0" smtClean="0"/>
              <a:t>. </a:t>
            </a:r>
          </a:p>
          <a:p>
            <a:r>
              <a:rPr lang="en-US" sz="1500" dirty="0" smtClean="0"/>
              <a:t> </a:t>
            </a:r>
            <a:r>
              <a:rPr lang="en-US" sz="1600" dirty="0" smtClean="0"/>
              <a:t>The dispatcher constitutes the entry point of the monitor and reroutes the instructions issued by the virtual machine instance to one of the two other modules.</a:t>
            </a:r>
          </a:p>
          <a:p>
            <a:r>
              <a:rPr lang="en-US" sz="1600" dirty="0" smtClean="0"/>
              <a:t> The allocator is responsible for deciding the system resources to be provided to the VM: whenever a virtual machine tries to execute an instruction that results in changing the machine resources associated with that VM, the allocator is invoked by the dispatcher. </a:t>
            </a:r>
          </a:p>
          <a:p>
            <a:r>
              <a:rPr lang="en-US" sz="1600" dirty="0" smtClean="0"/>
              <a:t> The interpreter module consists of interpreter routines. These are executed whenever a virtual machine executes a privileged instruction: a trap is triggered and the corresponding routine is executed.</a:t>
            </a:r>
          </a:p>
          <a:p>
            <a:pPr>
              <a:buNone/>
            </a:pPr>
            <a:endParaRPr lang="en-US" sz="15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22</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2"/>
          <a:stretch>
            <a:fillRect/>
          </a:stretch>
        </p:blipFill>
        <p:spPr>
          <a:xfrm>
            <a:off x="4572000" y="1357298"/>
            <a:ext cx="4357718" cy="4500594"/>
          </a:xfrm>
          <a:prstGeom prst="rect">
            <a:avLst/>
          </a:prstGeom>
        </p:spPr>
      </p:pic>
      <p:sp>
        <p:nvSpPr>
          <p:cNvPr id="8" name="TextBox 7"/>
          <p:cNvSpPr txBox="1"/>
          <p:nvPr/>
        </p:nvSpPr>
        <p:spPr>
          <a:xfrm>
            <a:off x="5715008" y="6000768"/>
            <a:ext cx="2857520" cy="276999"/>
          </a:xfrm>
          <a:prstGeom prst="rect">
            <a:avLst/>
          </a:prstGeom>
          <a:noFill/>
        </p:spPr>
        <p:txBody>
          <a:bodyPr wrap="square" rtlCol="0">
            <a:spAutoFit/>
          </a:bodyPr>
          <a:lstStyle/>
          <a:p>
            <a:r>
              <a:rPr lang="en-US" sz="1200" dirty="0" smtClean="0"/>
              <a:t>Fig- hypervisor reference architecture</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Reference Architecture </a:t>
            </a:r>
            <a:r>
              <a:rPr lang="en-US" i="1" dirty="0" smtClean="0"/>
              <a:t>contd…</a:t>
            </a:r>
            <a:endParaRPr lang="en-US" dirty="0"/>
          </a:p>
        </p:txBody>
      </p:sp>
      <p:sp>
        <p:nvSpPr>
          <p:cNvPr id="3" name="Content Placeholder 2"/>
          <p:cNvSpPr>
            <a:spLocks noGrp="1"/>
          </p:cNvSpPr>
          <p:nvPr>
            <p:ph idx="1"/>
          </p:nvPr>
        </p:nvSpPr>
        <p:spPr/>
        <p:txBody>
          <a:bodyPr/>
          <a:lstStyle/>
          <a:p>
            <a:r>
              <a:rPr lang="en-US" sz="1900" dirty="0" smtClean="0"/>
              <a:t>The design and architecture of a virtual machine manager, together with the underlying hardware design of the host machine, determine the full realization of hardware virtualization, where a guest operating system can be transparently executed on top of a VMM as if it was run on the underlying hardware.</a:t>
            </a:r>
          </a:p>
          <a:p>
            <a:r>
              <a:rPr lang="en-US" sz="1900" dirty="0" smtClean="0"/>
              <a:t> The criteria that need to be met by a virtual machine manager to efficiently support virtualization were established by Goldberg and </a:t>
            </a:r>
            <a:r>
              <a:rPr lang="en-US" sz="1900" dirty="0" err="1" smtClean="0"/>
              <a:t>Popek</a:t>
            </a:r>
            <a:r>
              <a:rPr lang="en-US" sz="1900" dirty="0" smtClean="0"/>
              <a:t> in 1974 [23]. Three properties have to be satisfied:</a:t>
            </a:r>
          </a:p>
          <a:p>
            <a:pPr lvl="1"/>
            <a:r>
              <a:rPr lang="en-US" sz="1500" i="1" dirty="0" smtClean="0"/>
              <a:t>Equivalence:</a:t>
            </a:r>
            <a:r>
              <a:rPr lang="en-US" sz="1500" dirty="0" smtClean="0"/>
              <a:t>  a guest running under the control of a virtual machine manager should exhibit the same behavior that when it is executed directly on the physical host.</a:t>
            </a:r>
          </a:p>
          <a:p>
            <a:pPr lvl="1"/>
            <a:r>
              <a:rPr lang="en-US" sz="1500" dirty="0" smtClean="0"/>
              <a:t> </a:t>
            </a:r>
            <a:r>
              <a:rPr lang="en-US" sz="1500" i="1" dirty="0" smtClean="0"/>
              <a:t>Resource control:</a:t>
            </a:r>
            <a:r>
              <a:rPr lang="en-US" sz="1500" dirty="0" smtClean="0"/>
              <a:t> the virtual machine manager should be in complete control of virtualized resources.</a:t>
            </a:r>
          </a:p>
          <a:p>
            <a:pPr lvl="1"/>
            <a:r>
              <a:rPr lang="en-US" sz="1500" dirty="0" smtClean="0"/>
              <a:t> </a:t>
            </a:r>
            <a:r>
              <a:rPr lang="en-US" sz="1500" i="1" dirty="0" smtClean="0"/>
              <a:t>Efficiency:</a:t>
            </a:r>
            <a:r>
              <a:rPr lang="en-US" sz="1500" dirty="0" smtClean="0"/>
              <a:t> a statistically dominant fraction of the machine instructions should be executed without intervention from the virtual machine manager.</a:t>
            </a:r>
          </a:p>
          <a:p>
            <a:r>
              <a:rPr lang="en-US" sz="1800" dirty="0" smtClean="0"/>
              <a:t> </a:t>
            </a:r>
            <a:r>
              <a:rPr lang="en-US" sz="1900" dirty="0" smtClean="0"/>
              <a:t>The major factor that determines whether these properties are satisfied is represented by the layout of the ISA of the host running a virtual machine manager. </a:t>
            </a:r>
            <a:r>
              <a:rPr lang="en-US" sz="1900" dirty="0" err="1" smtClean="0"/>
              <a:t>Popek</a:t>
            </a:r>
            <a:r>
              <a:rPr lang="en-US" sz="1900" dirty="0" smtClean="0"/>
              <a:t> and Goldberg provided a classification of the instruction set and proposed </a:t>
            </a:r>
            <a:r>
              <a:rPr lang="en-US" sz="1900" b="1" dirty="0" smtClean="0">
                <a:solidFill>
                  <a:srgbClr val="FF0000"/>
                </a:solidFill>
              </a:rPr>
              <a:t>three theorems </a:t>
            </a:r>
            <a:r>
              <a:rPr lang="en-US" sz="1900" dirty="0" smtClean="0"/>
              <a:t>that define the properties that hardware instructions need to satisfy in order to efficiently support virtualization.</a:t>
            </a:r>
          </a:p>
          <a:p>
            <a:pPr lvl="1">
              <a:buNone/>
            </a:pPr>
            <a:endParaRPr lang="en-US" sz="1200"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Popek</a:t>
            </a:r>
            <a:r>
              <a:rPr lang="en-US" sz="3200" dirty="0" smtClean="0"/>
              <a:t> and Goldberg theorems</a:t>
            </a:r>
            <a:endParaRPr lang="en-US" dirty="0"/>
          </a:p>
        </p:txBody>
      </p:sp>
      <p:sp>
        <p:nvSpPr>
          <p:cNvPr id="3" name="Content Placeholder 2"/>
          <p:cNvSpPr>
            <a:spLocks noGrp="1"/>
          </p:cNvSpPr>
          <p:nvPr>
            <p:ph idx="1"/>
          </p:nvPr>
        </p:nvSpPr>
        <p:spPr/>
        <p:txBody>
          <a:bodyPr/>
          <a:lstStyle/>
          <a:p>
            <a:r>
              <a:rPr lang="en-US" dirty="0" smtClean="0"/>
              <a:t> </a:t>
            </a:r>
            <a:r>
              <a:rPr lang="en-US" dirty="0" smtClean="0">
                <a:solidFill>
                  <a:srgbClr val="FF0000"/>
                </a:solidFill>
              </a:rPr>
              <a:t>Theorem-1</a:t>
            </a:r>
            <a:r>
              <a:rPr lang="en-US" i="1" dirty="0" smtClean="0">
                <a:solidFill>
                  <a:srgbClr val="FF0000"/>
                </a:solidFill>
              </a:rPr>
              <a:t>:</a:t>
            </a:r>
            <a:r>
              <a:rPr lang="en-US" i="1" dirty="0" smtClean="0"/>
              <a:t> For any conventional third-generation computer, a VMM may be constructed if the set of sensitive instructions for that computer is a subset of the set of privileged instructions. </a:t>
            </a:r>
            <a:endParaRPr lang="en-US" dirty="0" smtClean="0"/>
          </a:p>
          <a:p>
            <a:r>
              <a:rPr lang="en-US" i="1" dirty="0" smtClean="0"/>
              <a:t> </a:t>
            </a:r>
            <a:r>
              <a:rPr lang="en-US" dirty="0" smtClean="0">
                <a:solidFill>
                  <a:srgbClr val="FF0000"/>
                </a:solidFill>
              </a:rPr>
              <a:t>Theorem 2:</a:t>
            </a:r>
            <a:r>
              <a:rPr lang="en-US" dirty="0" smtClean="0"/>
              <a:t> </a:t>
            </a:r>
            <a:r>
              <a:rPr lang="en-US" i="1" dirty="0" smtClean="0"/>
              <a:t>A conventional third-generation computer is recursively virtualizable if</a:t>
            </a:r>
          </a:p>
          <a:p>
            <a:pPr lvl="1"/>
            <a:r>
              <a:rPr lang="en-US" i="1" dirty="0" smtClean="0"/>
              <a:t>  It is virtualizable and.</a:t>
            </a:r>
          </a:p>
          <a:p>
            <a:pPr lvl="1"/>
            <a:r>
              <a:rPr lang="en-US" i="1" dirty="0" smtClean="0"/>
              <a:t>A VMM without any timing dependencies can be constructed for it.</a:t>
            </a:r>
            <a:endParaRPr lang="en-US" dirty="0" smtClean="0"/>
          </a:p>
          <a:p>
            <a:r>
              <a:rPr lang="en-US" i="1" dirty="0" smtClean="0"/>
              <a:t> </a:t>
            </a:r>
            <a:r>
              <a:rPr lang="en-US" dirty="0" smtClean="0">
                <a:solidFill>
                  <a:srgbClr val="FF0000"/>
                </a:solidFill>
              </a:rPr>
              <a:t>Theorem 3:</a:t>
            </a:r>
            <a:r>
              <a:rPr lang="en-US" dirty="0" smtClean="0"/>
              <a:t> </a:t>
            </a:r>
            <a:r>
              <a:rPr lang="en-US" i="1" dirty="0" smtClean="0"/>
              <a:t>A hybrid VMM may be constructed for any conventional third generation machine, in which the set of user sensitive instructions are a subset of the set of privileged instructions. </a:t>
            </a:r>
            <a:endParaRPr lang="en-US" dirty="0" smtClean="0"/>
          </a:p>
          <a:p>
            <a:endParaRPr lang="en-US" i="1" dirty="0" smtClean="0"/>
          </a:p>
          <a:p>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3" name="Content Placeholder 2"/>
          <p:cNvSpPr>
            <a:spLocks noGrp="1"/>
          </p:cNvSpPr>
          <p:nvPr>
            <p:ph idx="1"/>
          </p:nvPr>
        </p:nvSpPr>
        <p:spPr/>
        <p:txBody>
          <a:bodyPr/>
          <a:lstStyle/>
          <a:p>
            <a:r>
              <a:rPr lang="en-US" b="1" dirty="0" smtClean="0"/>
              <a:t>Hardware-assisted virtualization: </a:t>
            </a:r>
          </a:p>
          <a:p>
            <a:pPr lvl="1"/>
            <a:r>
              <a:rPr lang="en-US" sz="1600" dirty="0" smtClean="0"/>
              <a:t>This term refers to a scenario in which the hardware provides architectural support for building a virtual machine manager able to run a guest operating system in complete isolation. </a:t>
            </a:r>
          </a:p>
          <a:p>
            <a:pPr lvl="1"/>
            <a:r>
              <a:rPr lang="en-US" sz="1600" dirty="0" smtClean="0"/>
              <a:t> This technique was originally introduced in the IBM System/370. At present, examples of hardware-assisted virtualization are the extensions to the x86-64 bit architecture introduced with </a:t>
            </a:r>
            <a:r>
              <a:rPr lang="en-US" sz="1600" i="1" dirty="0" smtClean="0"/>
              <a:t>Intel VT</a:t>
            </a:r>
            <a:r>
              <a:rPr lang="en-US" sz="1600" dirty="0" smtClean="0"/>
              <a:t> </a:t>
            </a:r>
          </a:p>
          <a:p>
            <a:r>
              <a:rPr lang="en-US" b="1" dirty="0" smtClean="0"/>
              <a:t>Full virtualization</a:t>
            </a:r>
          </a:p>
          <a:p>
            <a:pPr lvl="1"/>
            <a:r>
              <a:rPr lang="en-US" sz="1600" dirty="0" smtClean="0"/>
              <a:t>Full virtualization refers to the ability of running a program, most likely an operating system, on top of a virtual machine directly and without any modification, as if it were run on the raw hardware.</a:t>
            </a:r>
          </a:p>
          <a:p>
            <a:pPr lvl="1"/>
            <a:r>
              <a:rPr lang="en-US" sz="1600" dirty="0" smtClean="0"/>
              <a:t> In order to make this possible, virtual machine managers are required to provide a complete emulation of the entire underlying hardware. </a:t>
            </a:r>
          </a:p>
          <a:p>
            <a:pPr lvl="1"/>
            <a:r>
              <a:rPr lang="en-US" sz="1600" dirty="0" smtClean="0"/>
              <a:t>  The principal advantage of full virtualization is complete isolation, which leads to enhanced security, ease of emulation of different architectures, and coexistence of different systems on the same platform. Whereas it is a desired goal for many virtualization solutions, it poses important concerns on performance and technical implementation. </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3" name="Content Placeholder 2"/>
          <p:cNvSpPr>
            <a:spLocks noGrp="1"/>
          </p:cNvSpPr>
          <p:nvPr>
            <p:ph idx="1"/>
          </p:nvPr>
        </p:nvSpPr>
        <p:spPr/>
        <p:txBody>
          <a:bodyPr/>
          <a:lstStyle/>
          <a:p>
            <a:r>
              <a:rPr lang="en-US" b="1" dirty="0" smtClean="0"/>
              <a:t>Paravirtualization</a:t>
            </a:r>
          </a:p>
          <a:p>
            <a:pPr lvl="1"/>
            <a:r>
              <a:rPr lang="en-US" sz="1600" dirty="0" smtClean="0"/>
              <a:t>This is a not transparent virtualization solution that allows implementing thin virtual machine managers. </a:t>
            </a:r>
          </a:p>
          <a:p>
            <a:pPr lvl="1"/>
            <a:r>
              <a:rPr lang="en-US" sz="1600" dirty="0" smtClean="0"/>
              <a:t> Paravirtualization techniques expose a software interface to the virtual machine that is slightly modified from the host and, as a consequence, guests need to be modified. </a:t>
            </a:r>
          </a:p>
          <a:p>
            <a:pPr lvl="1"/>
            <a:r>
              <a:rPr lang="en-US" sz="1600" dirty="0" smtClean="0"/>
              <a:t> The aim of paravirtualization is to provide the capability to demand the execution of performance critical operation directly on the host.</a:t>
            </a:r>
          </a:p>
          <a:p>
            <a:pPr lvl="1"/>
            <a:r>
              <a:rPr lang="en-US" sz="1600" dirty="0" smtClean="0"/>
              <a:t>solutions using paravirtualization include: </a:t>
            </a:r>
            <a:r>
              <a:rPr lang="en-US" sz="1600" i="1" dirty="0" smtClean="0"/>
              <a:t>VMWare</a:t>
            </a:r>
            <a:r>
              <a:rPr lang="en-US" sz="1600" dirty="0" smtClean="0"/>
              <a:t>, </a:t>
            </a:r>
            <a:r>
              <a:rPr lang="en-US" sz="1600" i="1" dirty="0" smtClean="0"/>
              <a:t>Parallels</a:t>
            </a:r>
            <a:r>
              <a:rPr lang="en-US" sz="1600" dirty="0" smtClean="0"/>
              <a:t>, and some solutions for embedded and real time environment such as </a:t>
            </a:r>
            <a:r>
              <a:rPr lang="en-US" sz="1600" i="1" dirty="0" smtClean="0"/>
              <a:t>TRANGO</a:t>
            </a:r>
            <a:r>
              <a:rPr lang="en-US" sz="1600" dirty="0" smtClean="0"/>
              <a:t>, </a:t>
            </a:r>
            <a:r>
              <a:rPr lang="en-US" sz="1600" i="1" dirty="0" smtClean="0"/>
              <a:t>Wind River</a:t>
            </a:r>
            <a:r>
              <a:rPr lang="en-US" sz="1600" dirty="0" smtClean="0"/>
              <a:t>, and </a:t>
            </a:r>
            <a:r>
              <a:rPr lang="en-US" sz="1600" i="1" dirty="0" err="1" smtClean="0"/>
              <a:t>XtratuM</a:t>
            </a:r>
            <a:r>
              <a:rPr lang="en-US" sz="1600" dirty="0" smtClean="0"/>
              <a:t>.</a:t>
            </a:r>
          </a:p>
          <a:p>
            <a:r>
              <a:rPr lang="en-US" b="1" dirty="0" smtClean="0"/>
              <a:t>Partial virtualization</a:t>
            </a:r>
          </a:p>
          <a:p>
            <a:pPr lvl="1"/>
            <a:r>
              <a:rPr lang="en-US" sz="1600" dirty="0" smtClean="0"/>
              <a:t>Partial virtualization provides a partial emulation of the underlying hardware, thus not allowing the complete execution of the guest operating system in complete isolation.</a:t>
            </a:r>
          </a:p>
          <a:p>
            <a:pPr lvl="1"/>
            <a:r>
              <a:rPr lang="en-US" sz="1600" dirty="0" smtClean="0"/>
              <a:t> Partial virtualization allows many applications to run transparently but not all the features of the operating system can be supported as happens with full virtualization. </a:t>
            </a:r>
          </a:p>
          <a:p>
            <a:pPr lvl="1"/>
            <a:r>
              <a:rPr lang="en-US" sz="1600" dirty="0" smtClean="0"/>
              <a:t> An example of partial virtualization is address space virtualization used in time sharing systems.</a:t>
            </a:r>
          </a:p>
          <a:p>
            <a:pPr lvl="1"/>
            <a:r>
              <a:rPr lang="en-US" sz="1600" dirty="0" smtClean="0"/>
              <a:t> Partial virtualization was implemented on the experimental </a:t>
            </a:r>
            <a:r>
              <a:rPr lang="en-US" sz="1600" i="1" dirty="0" smtClean="0"/>
              <a:t>IBM M44/44X</a:t>
            </a:r>
            <a:r>
              <a:rPr lang="en-US" sz="1600" dirty="0" smtClean="0"/>
              <a:t>. Address space virtualization is a common feature of contemporary operating systems.</a:t>
            </a:r>
          </a:p>
          <a:p>
            <a:pPr lvl="1"/>
            <a:endParaRPr lang="en-US" sz="1600" dirty="0" smtClean="0"/>
          </a:p>
          <a:p>
            <a:pPr lvl="1">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Operating System Level Virtualization</a:t>
            </a:r>
            <a:endParaRPr lang="en-US" dirty="0"/>
          </a:p>
        </p:txBody>
      </p:sp>
      <p:sp>
        <p:nvSpPr>
          <p:cNvPr id="3" name="Content Placeholder 2"/>
          <p:cNvSpPr>
            <a:spLocks noGrp="1"/>
          </p:cNvSpPr>
          <p:nvPr>
            <p:ph idx="1"/>
          </p:nvPr>
        </p:nvSpPr>
        <p:spPr/>
        <p:txBody>
          <a:bodyPr/>
          <a:lstStyle/>
          <a:p>
            <a:r>
              <a:rPr lang="en-US" dirty="0" smtClean="0"/>
              <a:t> </a:t>
            </a:r>
            <a:r>
              <a:rPr lang="en-US" sz="1900" dirty="0" smtClean="0"/>
              <a:t>Operating System level virtualization offers the opportunity to create different and separated execution environment for applications that are managed concurrently. </a:t>
            </a:r>
          </a:p>
          <a:p>
            <a:r>
              <a:rPr lang="en-US" sz="1900" dirty="0" smtClean="0"/>
              <a:t> </a:t>
            </a:r>
            <a:r>
              <a:rPr lang="en-US" sz="1900" dirty="0" smtClean="0">
                <a:solidFill>
                  <a:srgbClr val="FF0000"/>
                </a:solidFill>
              </a:rPr>
              <a:t>Differently from hardware virtualization</a:t>
            </a:r>
            <a:r>
              <a:rPr lang="en-US" sz="1900" dirty="0" smtClean="0"/>
              <a:t>, there is </a:t>
            </a:r>
            <a:r>
              <a:rPr lang="en-US" sz="1900" dirty="0" smtClean="0">
                <a:solidFill>
                  <a:schemeClr val="accent5">
                    <a:lumMod val="50000"/>
                  </a:schemeClr>
                </a:solidFill>
              </a:rPr>
              <a:t>no virtual machine manager </a:t>
            </a:r>
            <a:r>
              <a:rPr lang="en-US" sz="1900" dirty="0" smtClean="0"/>
              <a:t>or hypervisor and the virtualization is done within a single operating system, where the OS kernel allows for multiple isolated user space instances.</a:t>
            </a:r>
          </a:p>
          <a:p>
            <a:r>
              <a:rPr lang="en-US" sz="1900" dirty="0" smtClean="0"/>
              <a:t> The kernel is also responsible for sharing the system resources among instances and for limiting the impact of instances on each other. </a:t>
            </a:r>
          </a:p>
          <a:p>
            <a:r>
              <a:rPr lang="en-US" sz="1900" dirty="0" smtClean="0"/>
              <a:t> A user space instance in general contains a proper view of the file system which is completely isolated, separate IP addresses, software configurations, and access to devices. </a:t>
            </a:r>
          </a:p>
          <a:p>
            <a:r>
              <a:rPr lang="en-US" sz="1900" dirty="0" smtClean="0"/>
              <a:t> Examples of operating system level virtualizations are: </a:t>
            </a:r>
            <a:r>
              <a:rPr lang="en-US" sz="1900" i="1" dirty="0" smtClean="0"/>
              <a:t>FreeBSD Jails</a:t>
            </a:r>
            <a:r>
              <a:rPr lang="en-US" sz="1900" dirty="0" smtClean="0"/>
              <a:t>, </a:t>
            </a:r>
            <a:r>
              <a:rPr lang="en-US" sz="1900" i="1" dirty="0" smtClean="0"/>
              <a:t>IBM Logical Partition (LPAR)</a:t>
            </a:r>
            <a:r>
              <a:rPr lang="en-US" sz="1900" dirty="0" smtClean="0"/>
              <a:t>, </a:t>
            </a:r>
            <a:r>
              <a:rPr lang="en-US" sz="1900" i="1" dirty="0" err="1" smtClean="0"/>
              <a:t>SolarisZones</a:t>
            </a:r>
            <a:r>
              <a:rPr lang="en-US" sz="1900" dirty="0" smtClean="0"/>
              <a:t> and </a:t>
            </a:r>
            <a:r>
              <a:rPr lang="en-US" sz="1900" i="1" dirty="0" smtClean="0"/>
              <a:t>Containers</a:t>
            </a:r>
            <a:r>
              <a:rPr lang="en-US" sz="1900" dirty="0" smtClean="0"/>
              <a:t>, </a:t>
            </a:r>
            <a:r>
              <a:rPr lang="en-US" sz="1900" i="1" dirty="0" smtClean="0"/>
              <a:t>Parallels </a:t>
            </a:r>
            <a:r>
              <a:rPr lang="en-US" sz="1900" i="1" dirty="0" err="1" smtClean="0"/>
              <a:t>Virtuozzo</a:t>
            </a:r>
            <a:r>
              <a:rPr lang="en-US" sz="1900" i="1" dirty="0" smtClean="0"/>
              <a:t> Containers</a:t>
            </a:r>
            <a:r>
              <a:rPr lang="en-US" sz="1900" dirty="0" smtClean="0"/>
              <a:t>, </a:t>
            </a:r>
            <a:r>
              <a:rPr lang="en-US" sz="1900" i="1" dirty="0" err="1" smtClean="0"/>
              <a:t>OpenVZ</a:t>
            </a:r>
            <a:r>
              <a:rPr lang="en-US" sz="1900" dirty="0" smtClean="0"/>
              <a:t>, </a:t>
            </a:r>
            <a:r>
              <a:rPr lang="en-US" sz="1900" i="1" dirty="0" err="1" smtClean="0"/>
              <a:t>iCore</a:t>
            </a:r>
            <a:r>
              <a:rPr lang="en-US" sz="1900" i="1" dirty="0" smtClean="0"/>
              <a:t> Virtual Accounts</a:t>
            </a:r>
            <a:r>
              <a:rPr lang="en-US" sz="1900" dirty="0" smtClean="0"/>
              <a:t>, </a:t>
            </a:r>
            <a:r>
              <a:rPr lang="en-US" sz="1900" i="1" dirty="0" smtClean="0"/>
              <a:t>Free Virtual Private Server (</a:t>
            </a:r>
            <a:r>
              <a:rPr lang="en-US" sz="1900" i="1" dirty="0" err="1" smtClean="0"/>
              <a:t>FreeVPS</a:t>
            </a:r>
            <a:r>
              <a:rPr lang="en-US" sz="1900" i="1" dirty="0" smtClean="0"/>
              <a:t>)</a:t>
            </a:r>
            <a:r>
              <a:rPr lang="en-US" sz="1900" dirty="0" smtClean="0"/>
              <a:t> and others. </a:t>
            </a:r>
          </a:p>
          <a:p>
            <a:r>
              <a:rPr lang="en-US" sz="1900" dirty="0" smtClean="0"/>
              <a:t> The services offered by each of these technologies differ and most of them are available on Unix based systems. </a:t>
            </a:r>
            <a:endParaRPr lang="en-US" sz="1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Programming Language Level Virtualization</a:t>
            </a:r>
            <a:endParaRPr lang="en-US" dirty="0"/>
          </a:p>
        </p:txBody>
      </p:sp>
      <p:sp>
        <p:nvSpPr>
          <p:cNvPr id="3" name="Content Placeholder 2"/>
          <p:cNvSpPr>
            <a:spLocks noGrp="1"/>
          </p:cNvSpPr>
          <p:nvPr>
            <p:ph idx="1"/>
          </p:nvPr>
        </p:nvSpPr>
        <p:spPr/>
        <p:txBody>
          <a:bodyPr/>
          <a:lstStyle/>
          <a:p>
            <a:r>
              <a:rPr lang="en-US" sz="2000" dirty="0" smtClean="0"/>
              <a:t>Programming language level virtualization is mostly used for achieving ease of deployment of applications, managed execution, and portability across different platforms and operating systems.</a:t>
            </a:r>
          </a:p>
          <a:p>
            <a:r>
              <a:rPr lang="en-US" sz="2000" dirty="0" smtClean="0"/>
              <a:t> It consists of a virtual machine executing the byte code of a program, which is the result of the compilation process.</a:t>
            </a:r>
          </a:p>
          <a:p>
            <a:r>
              <a:rPr lang="en-US" sz="2000" dirty="0" smtClean="0"/>
              <a:t> Compilers implemented used this technology produce a binary format representing the machine code for an abstract architecture. </a:t>
            </a:r>
          </a:p>
          <a:p>
            <a:r>
              <a:rPr lang="en-US" sz="2000" dirty="0" smtClean="0"/>
              <a:t> The main advantage of programming-level virtual machines, also called process virtual machines, is the ability of providing a uniform execution environment across different platforms. </a:t>
            </a:r>
          </a:p>
          <a:p>
            <a:r>
              <a:rPr lang="en-US" sz="2000" dirty="0" smtClean="0"/>
              <a:t> Programs compiled into byte code can be executed on any operating system and platform for which a virtual machine able to execute that code has been provided. </a:t>
            </a:r>
          </a:p>
          <a:p>
            <a:r>
              <a:rPr lang="en-US" sz="2000" dirty="0" smtClean="0"/>
              <a:t> As an example, both Java and .NET provide an infrastructure for pluggable security policies and code access security frameworks.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Level Virtualization</a:t>
            </a:r>
            <a:endParaRPr lang="en-US" dirty="0"/>
          </a:p>
        </p:txBody>
      </p:sp>
      <p:sp>
        <p:nvSpPr>
          <p:cNvPr id="3" name="Content Placeholder 2"/>
          <p:cNvSpPr>
            <a:spLocks noGrp="1"/>
          </p:cNvSpPr>
          <p:nvPr>
            <p:ph idx="1"/>
          </p:nvPr>
        </p:nvSpPr>
        <p:spPr/>
        <p:txBody>
          <a:bodyPr/>
          <a:lstStyle/>
          <a:p>
            <a:r>
              <a:rPr lang="en-US" sz="2000" dirty="0" smtClean="0"/>
              <a:t> Application level virtualization is a technique allowing applications to be run on run-time environments which do not natively support all the features required by such applications. </a:t>
            </a:r>
          </a:p>
          <a:p>
            <a:r>
              <a:rPr lang="en-US" sz="2000" dirty="0" smtClean="0"/>
              <a:t> In this scenario, applications are not installed in the expected run time environment, but run as if they were.</a:t>
            </a:r>
          </a:p>
          <a:p>
            <a:r>
              <a:rPr lang="en-US" sz="2000" dirty="0" smtClean="0"/>
              <a:t> In general, these techniques are mostly concerned with partial file systems, libraries, and operating system component emulation. </a:t>
            </a:r>
          </a:p>
          <a:p>
            <a:r>
              <a:rPr lang="en-US" sz="2000" dirty="0" smtClean="0"/>
              <a:t> Such emulation is performed by a thin layer—a program or an operating system component—that is in charge of executing the application.</a:t>
            </a:r>
          </a:p>
          <a:p>
            <a:r>
              <a:rPr lang="en-US" sz="2000" dirty="0" smtClean="0"/>
              <a:t>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reasons for renewed interest</a:t>
            </a:r>
            <a:endParaRPr lang="en-US" dirty="0"/>
          </a:p>
        </p:txBody>
      </p:sp>
      <p:sp>
        <p:nvSpPr>
          <p:cNvPr id="3" name="Content Placeholder 2"/>
          <p:cNvSpPr>
            <a:spLocks noGrp="1"/>
          </p:cNvSpPr>
          <p:nvPr>
            <p:ph idx="1"/>
          </p:nvPr>
        </p:nvSpPr>
        <p:spPr/>
        <p:txBody>
          <a:bodyPr/>
          <a:lstStyle/>
          <a:p>
            <a:r>
              <a:rPr lang="en-US" dirty="0" smtClean="0"/>
              <a:t> </a:t>
            </a:r>
            <a:r>
              <a:rPr lang="en-US" sz="2000" dirty="0" smtClean="0"/>
              <a:t>Virtualization technologies have gained a renewed interested recently due to the confluence of different phenomena</a:t>
            </a:r>
          </a:p>
          <a:p>
            <a:pPr lvl="1"/>
            <a:r>
              <a:rPr lang="en-US" sz="1800" dirty="0" smtClean="0"/>
              <a:t> </a:t>
            </a:r>
            <a:r>
              <a:rPr lang="en-US" sz="1800" b="1" i="1" dirty="0" smtClean="0"/>
              <a:t>Increased performance and computing capacity</a:t>
            </a:r>
            <a:r>
              <a:rPr lang="en-US" sz="1800" i="1" dirty="0" smtClean="0"/>
              <a:t>: </a:t>
            </a:r>
            <a:r>
              <a:rPr lang="en-US" sz="1800" dirty="0" smtClean="0"/>
              <a:t>Almost all modern PCs have resources enough to host a virtual machine manager and execute a virtual machine with a by far acceptable performance. </a:t>
            </a:r>
          </a:p>
          <a:p>
            <a:pPr lvl="1"/>
            <a:r>
              <a:rPr lang="en-US" sz="1800" dirty="0" smtClean="0"/>
              <a:t> </a:t>
            </a:r>
            <a:r>
              <a:rPr lang="en-US" sz="1800" b="1" i="1" dirty="0" smtClean="0"/>
              <a:t>Underutilized hardware and software resources</a:t>
            </a:r>
            <a:r>
              <a:rPr lang="en-US" sz="1800" i="1" dirty="0" smtClean="0"/>
              <a:t>: </a:t>
            </a:r>
            <a:r>
              <a:rPr lang="en-US" sz="1800" dirty="0" smtClean="0"/>
              <a:t>Hardware and software underutilization is occurring due to (1) the increased performance and computing capacity, and (2) effect of limited or sporadic use of resources. Using these resources for other purposes after hours could improve the efficiency of the IT infrastructure. In order to transparently provide such a service, it would be necessary to deploy a completely separate environment, which can be achieved through virtualization. </a:t>
            </a:r>
          </a:p>
          <a:p>
            <a:pPr lvl="1"/>
            <a:r>
              <a:rPr lang="en-US" sz="1800" dirty="0" smtClean="0"/>
              <a:t> </a:t>
            </a:r>
            <a:r>
              <a:rPr lang="en-US" sz="1800" b="1" i="1" dirty="0" smtClean="0"/>
              <a:t>Lack of space</a:t>
            </a:r>
            <a:r>
              <a:rPr lang="en-US" sz="1800" i="1" dirty="0" smtClean="0"/>
              <a:t>: </a:t>
            </a:r>
            <a:r>
              <a:rPr lang="en-US" sz="1800" dirty="0" smtClean="0"/>
              <a:t>The continuous need for additional capacity, whether this is storage or compute power, makes data centers grow quickly. This condition along with hardware underutilization led to the diffusion of a technique called server consolidation, for which virtualization technologies are fundamental.</a:t>
            </a:r>
          </a:p>
          <a:p>
            <a:pPr lvl="1"/>
            <a:endParaRPr lang="en-US" sz="1800" dirty="0" smtClean="0"/>
          </a:p>
          <a:p>
            <a:pPr lvl="1"/>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Level Virtualization</a:t>
            </a:r>
            <a:endParaRPr lang="en-US" dirty="0"/>
          </a:p>
        </p:txBody>
      </p:sp>
      <p:sp>
        <p:nvSpPr>
          <p:cNvPr id="3" name="Content Placeholder 2"/>
          <p:cNvSpPr>
            <a:spLocks noGrp="1"/>
          </p:cNvSpPr>
          <p:nvPr>
            <p:ph idx="1"/>
          </p:nvPr>
        </p:nvSpPr>
        <p:spPr/>
        <p:txBody>
          <a:bodyPr/>
          <a:lstStyle/>
          <a:p>
            <a:r>
              <a:rPr lang="en-US" sz="2000" dirty="0" smtClean="0"/>
              <a:t> </a:t>
            </a:r>
            <a:r>
              <a:rPr lang="en-US" sz="1800" dirty="0" smtClean="0"/>
              <a:t>Emulation can also be used to execute program binaries compiled for different hardware architectures. In this case, one of the following strategies can be implemented:</a:t>
            </a:r>
          </a:p>
          <a:p>
            <a:pPr lvl="1"/>
            <a:r>
              <a:rPr lang="en-US" sz="1600" i="1" dirty="0" smtClean="0"/>
              <a:t>Interpretation. </a:t>
            </a:r>
            <a:r>
              <a:rPr lang="en-US" sz="1600" dirty="0" smtClean="0"/>
              <a:t>In this technique every source instruction is interpreted by emulator for executing native ISA instructions leading to poor performance. Interpretation has a minimal startup cost but a huge overhead since each instruction is emulated.</a:t>
            </a:r>
          </a:p>
          <a:p>
            <a:pPr lvl="1"/>
            <a:r>
              <a:rPr lang="en-US" sz="1600" i="1" dirty="0" smtClean="0"/>
              <a:t>Binary Translation.</a:t>
            </a:r>
            <a:r>
              <a:rPr lang="en-US" sz="1600" dirty="0" smtClean="0"/>
              <a:t> In this technique every source instruction is converted to native instructions with equivalent functions. After a block of instructions is translated it is cached and reused. Binary translation has a large initial overhead cost but over time it is subject to a better performance, since previously translated instruction blocks are directly executed.</a:t>
            </a:r>
          </a:p>
          <a:p>
            <a:r>
              <a:rPr lang="en-US" sz="2000" dirty="0" smtClean="0"/>
              <a:t> </a:t>
            </a:r>
            <a:r>
              <a:rPr lang="en-US" sz="1700" dirty="0" smtClean="0"/>
              <a:t>Application virtualization is a good solution in the case of missing libraries in the host operating system: in this case a replacement library can be linked with the application or library calls can be remapped to existing functions available in the host system.</a:t>
            </a:r>
          </a:p>
          <a:p>
            <a:r>
              <a:rPr lang="en-US" sz="1700" dirty="0" smtClean="0"/>
              <a:t> Another advantage is that in this case the virtual machine manager is much lighter since it provides a partial emulation of the run time environment if compared to hardware virtualization.</a:t>
            </a:r>
          </a:p>
          <a:p>
            <a:r>
              <a:rPr lang="en-US" sz="1700" dirty="0" smtClean="0"/>
              <a:t> One of the most popular solution implementing application virtualization is </a:t>
            </a:r>
            <a:r>
              <a:rPr lang="en-US" sz="1700" b="1" i="1" dirty="0" smtClean="0"/>
              <a:t>Wine</a:t>
            </a:r>
            <a:r>
              <a:rPr lang="en-US" sz="1700" dirty="0" smtClean="0"/>
              <a:t>, which is a software application allowing Unix-like operating systems to execute programs written for the Microsoft Windows platform. </a:t>
            </a:r>
          </a:p>
          <a:p>
            <a:pPr lvl="1">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3" name="Content Placeholder 2"/>
          <p:cNvSpPr>
            <a:spLocks noGrp="1"/>
          </p:cNvSpPr>
          <p:nvPr>
            <p:ph idx="1"/>
          </p:nvPr>
        </p:nvSpPr>
        <p:spPr/>
        <p:txBody>
          <a:bodyPr/>
          <a:lstStyle/>
          <a:p>
            <a:r>
              <a:rPr lang="en-US" sz="2000" dirty="0" smtClean="0"/>
              <a:t> Storage virtualization is a system administration practice that allows decoupling the physical organization of the hardware from its logical representation. </a:t>
            </a:r>
          </a:p>
          <a:p>
            <a:r>
              <a:rPr lang="en-US" sz="2000" dirty="0" smtClean="0"/>
              <a:t> By using this technique users do not have to be worried about the specific location of their data, which can be identified by using a logical path. </a:t>
            </a:r>
          </a:p>
          <a:p>
            <a:r>
              <a:rPr lang="en-US" sz="2000" dirty="0" smtClean="0"/>
              <a:t>Storage virtualization allows harnessing a wide range of storage facilities and representing them under a single logical file system.</a:t>
            </a:r>
          </a:p>
          <a:p>
            <a:r>
              <a:rPr lang="en-US" sz="2000" dirty="0" smtClean="0"/>
              <a:t> There are different techniques for storage virtualization one of the most popular includes network based virtualization by means of </a:t>
            </a:r>
            <a:r>
              <a:rPr lang="en-US" sz="2000" i="1" dirty="0" smtClean="0"/>
              <a:t>Storage Area Networks (SANs)</a:t>
            </a:r>
            <a:r>
              <a:rPr lang="en-US" sz="2000" dirty="0" smtClean="0"/>
              <a:t>. </a:t>
            </a:r>
          </a:p>
          <a:p>
            <a:r>
              <a:rPr lang="en-US" sz="2000" dirty="0" smtClean="0"/>
              <a:t> Storage Area Networks use a network accessible device through a large bandwidth connection to provide storage facilities. </a:t>
            </a:r>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3" name="Content Placeholder 2"/>
          <p:cNvSpPr>
            <a:spLocks noGrp="1"/>
          </p:cNvSpPr>
          <p:nvPr>
            <p:ph idx="1"/>
          </p:nvPr>
        </p:nvSpPr>
        <p:spPr/>
        <p:txBody>
          <a:bodyPr/>
          <a:lstStyle/>
          <a:p>
            <a:r>
              <a:rPr lang="en-US" dirty="0" smtClean="0"/>
              <a:t> </a:t>
            </a:r>
            <a:r>
              <a:rPr lang="en-US" sz="1900" dirty="0" smtClean="0"/>
              <a:t>Network virtualization combines hardware appliances and specific software for the creation and management of a virtual network.</a:t>
            </a:r>
          </a:p>
          <a:p>
            <a:r>
              <a:rPr lang="en-US" sz="1900" dirty="0" smtClean="0"/>
              <a:t> Network virtualization can aggregate different physical networks into a single logical network (</a:t>
            </a:r>
            <a:r>
              <a:rPr lang="en-US" sz="1900" i="1" dirty="0" smtClean="0"/>
              <a:t>external</a:t>
            </a:r>
            <a:r>
              <a:rPr lang="en-US" sz="1900" dirty="0" smtClean="0"/>
              <a:t> network virtualization) or provide network like functionality to an operating system partition (</a:t>
            </a:r>
            <a:r>
              <a:rPr lang="en-US" sz="1900" i="1" dirty="0" smtClean="0"/>
              <a:t>internal</a:t>
            </a:r>
            <a:r>
              <a:rPr lang="en-US" sz="1900" dirty="0" smtClean="0"/>
              <a:t> network virtualization). </a:t>
            </a:r>
          </a:p>
          <a:p>
            <a:r>
              <a:rPr lang="en-US" sz="1900" dirty="0" smtClean="0"/>
              <a:t> The result of external network virtualization is generally a </a:t>
            </a:r>
            <a:r>
              <a:rPr lang="en-US" sz="1900" i="1" dirty="0" smtClean="0"/>
              <a:t>Virtual LAN (VLAN)</a:t>
            </a:r>
            <a:r>
              <a:rPr lang="en-US" sz="1900" dirty="0" smtClean="0"/>
              <a:t>. A </a:t>
            </a:r>
            <a:r>
              <a:rPr lang="en-US" sz="1900" i="1" dirty="0" smtClean="0"/>
              <a:t>VLAN</a:t>
            </a:r>
            <a:r>
              <a:rPr lang="en-US" sz="1900" dirty="0" smtClean="0"/>
              <a:t> is an aggregation of hosts that communicate with each other as if they were located under the same broadcasting domain.</a:t>
            </a:r>
          </a:p>
          <a:p>
            <a:r>
              <a:rPr lang="en-US" sz="1900" dirty="0" smtClean="0"/>
              <a:t> Internal network virtualization is generally applied together with hardware and operating system level virtualization in which the guests obtain a virtual network interface to communicate with. </a:t>
            </a:r>
          </a:p>
          <a:p>
            <a:r>
              <a:rPr lang="en-US" sz="1900" dirty="0" smtClean="0"/>
              <a:t> There are several options for implementing internal network virtualization: the guest can share the same network interface of the host and use NAT to access the network; the virtual machine manager can emulate, and install on the host, an additional network device together with the driver; or the guest can have a private network only with the guest.</a:t>
            </a:r>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Desktop Virtualization</a:t>
            </a:r>
            <a:endParaRPr lang="en-US" dirty="0"/>
          </a:p>
        </p:txBody>
      </p:sp>
      <p:sp>
        <p:nvSpPr>
          <p:cNvPr id="3" name="Content Placeholder 2"/>
          <p:cNvSpPr>
            <a:spLocks noGrp="1"/>
          </p:cNvSpPr>
          <p:nvPr>
            <p:ph idx="1"/>
          </p:nvPr>
        </p:nvSpPr>
        <p:spPr/>
        <p:txBody>
          <a:bodyPr/>
          <a:lstStyle/>
          <a:p>
            <a:r>
              <a:rPr lang="en-US" sz="1800" dirty="0" smtClean="0"/>
              <a:t>Desktop virtualization abstracts the desktop environment available on a personal computer in order to provide access to it by using a client server approach.</a:t>
            </a:r>
          </a:p>
          <a:p>
            <a:r>
              <a:rPr lang="en-US" sz="1800" dirty="0" smtClean="0"/>
              <a:t> Desktop virtualization provides the same outcome of hardware virtualization but serves a different purpose. </a:t>
            </a:r>
          </a:p>
          <a:p>
            <a:r>
              <a:rPr lang="en-US" sz="1800" dirty="0" smtClean="0"/>
              <a:t> Similarly to hardware virtualization it makes accessible a different system as if it was natively installed on the host, but this system is remotely stored on a different host and accessed through a network connection. </a:t>
            </a:r>
          </a:p>
          <a:p>
            <a:r>
              <a:rPr lang="en-US" sz="1800" dirty="0" smtClean="0"/>
              <a:t> Moreover, desktop virtualization addresses the problem of making the same desktop environment accessible from everywhere. </a:t>
            </a:r>
          </a:p>
          <a:p>
            <a:r>
              <a:rPr lang="en-US" sz="1800" dirty="0" smtClean="0"/>
              <a:t> While the term desktop virtualization strictly refers to the ability to remotely access a desktop environment, generally, the desktop environment is stored in a remote server or a data center which provides a high availability infrastructure and ensures the accessibility and the persistence of the data. </a:t>
            </a:r>
          </a:p>
          <a:p>
            <a:r>
              <a:rPr lang="en-US" sz="1800" dirty="0" smtClean="0"/>
              <a:t> The basic services for remotely accessing a desktop environment are implemented in software components such as: </a:t>
            </a:r>
            <a:r>
              <a:rPr lang="en-US" sz="1800" i="1" dirty="0" smtClean="0"/>
              <a:t>Windows Remote Services</a:t>
            </a:r>
            <a:r>
              <a:rPr lang="en-US" sz="1800" dirty="0" smtClean="0"/>
              <a:t>, </a:t>
            </a:r>
            <a:r>
              <a:rPr lang="en-US" sz="1800" i="1" dirty="0" smtClean="0"/>
              <a:t>VNC</a:t>
            </a:r>
            <a:r>
              <a:rPr lang="en-US" sz="1800" dirty="0" smtClean="0"/>
              <a:t>, and </a:t>
            </a:r>
            <a:r>
              <a:rPr lang="en-US" sz="1800" i="1" dirty="0" smtClean="0"/>
              <a:t>X Server</a:t>
            </a:r>
            <a:r>
              <a:rPr lang="en-US" sz="1800" dirty="0" smtClean="0"/>
              <a:t>.</a:t>
            </a:r>
          </a:p>
          <a:p>
            <a:r>
              <a:rPr lang="en-US" sz="1800" dirty="0" smtClean="0"/>
              <a:t> Infrastructures for desktop virtualization based on Cloud computing solutions are: </a:t>
            </a:r>
            <a:r>
              <a:rPr lang="en-US" sz="1800" i="1" dirty="0" smtClean="0"/>
              <a:t>Sun Virtual Desktop Infrastructure (VDI)</a:t>
            </a:r>
            <a:r>
              <a:rPr lang="en-US" sz="1800" dirty="0" smtClean="0"/>
              <a:t>, </a:t>
            </a:r>
            <a:r>
              <a:rPr lang="en-US" sz="1800" i="1" dirty="0" smtClean="0"/>
              <a:t>Parallels Virtual Desktop Infrastructure (VDI)</a:t>
            </a:r>
            <a:r>
              <a:rPr lang="en-US" sz="1800" dirty="0" smtClean="0"/>
              <a:t>, </a:t>
            </a:r>
            <a:r>
              <a:rPr lang="en-US" sz="1800" i="1" dirty="0" smtClean="0"/>
              <a:t>Citrix </a:t>
            </a:r>
            <a:r>
              <a:rPr lang="en-US" sz="1800" i="1" dirty="0" err="1" smtClean="0"/>
              <a:t>XenDesktop</a:t>
            </a:r>
            <a:r>
              <a:rPr lang="en-US" sz="1800" dirty="0" smtClean="0"/>
              <a:t> and others.</a:t>
            </a:r>
          </a:p>
          <a:p>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Server Virtualization </a:t>
            </a:r>
            <a:endParaRPr lang="en-US" dirty="0"/>
          </a:p>
        </p:txBody>
      </p:sp>
      <p:sp>
        <p:nvSpPr>
          <p:cNvPr id="3" name="Content Placeholder 2"/>
          <p:cNvSpPr>
            <a:spLocks noGrp="1"/>
          </p:cNvSpPr>
          <p:nvPr>
            <p:ph idx="1"/>
          </p:nvPr>
        </p:nvSpPr>
        <p:spPr/>
        <p:txBody>
          <a:bodyPr/>
          <a:lstStyle/>
          <a:p>
            <a:r>
              <a:rPr lang="en-US" sz="2000" dirty="0" smtClean="0"/>
              <a:t>Application server virtualization abstracts a collection of application servers that provide the same services as a single virtual application server by using load balancing strategies and providing a high availability infrastructure for the services hosted in the application server. </a:t>
            </a:r>
          </a:p>
          <a:p>
            <a:r>
              <a:rPr lang="en-US" sz="2000" dirty="0" smtClean="0"/>
              <a:t> This is a particular form of virtualization and serves the same purpose of storage virtualization: providing a better quality of service rather than emulating a different environment. </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Cloud Computing</a:t>
            </a:r>
            <a:endParaRPr lang="en-US" dirty="0"/>
          </a:p>
        </p:txBody>
      </p:sp>
      <p:sp>
        <p:nvSpPr>
          <p:cNvPr id="3" name="Content Placeholder 2"/>
          <p:cNvSpPr>
            <a:spLocks noGrp="1"/>
          </p:cNvSpPr>
          <p:nvPr>
            <p:ph sz="half" idx="1"/>
          </p:nvPr>
        </p:nvSpPr>
        <p:spPr/>
        <p:txBody>
          <a:bodyPr/>
          <a:lstStyle/>
          <a:p>
            <a:r>
              <a:rPr lang="en-US" sz="1400" dirty="0" smtClean="0"/>
              <a:t> Virtualization plays an important role in Cloud computing, since it allows for the appropriate degree of customization, security, isolation. </a:t>
            </a:r>
          </a:p>
          <a:p>
            <a:r>
              <a:rPr lang="en-US" sz="1400" dirty="0" smtClean="0"/>
              <a:t> Virtualization technologies are primarily used to offer configurable computing environments and storage. </a:t>
            </a:r>
          </a:p>
          <a:p>
            <a:r>
              <a:rPr lang="en-US" sz="1400" dirty="0" smtClean="0"/>
              <a:t> Particularly important is the role of virtual computing environment and execution virtualization techniques. Among these, hardware and programming language virtualization are the techniques adopted in Cloud computing systems. </a:t>
            </a:r>
          </a:p>
          <a:p>
            <a:r>
              <a:rPr lang="en-US" sz="1400" dirty="0" smtClean="0"/>
              <a:t> virtualization also gives the opportunity of designing more efficient computing systems by means of consolidation</a:t>
            </a:r>
          </a:p>
          <a:p>
            <a:r>
              <a:rPr lang="en-US" sz="1400" dirty="0" smtClean="0"/>
              <a:t> Server consolidation and virtual machine migration are principally used in case of hardware virtualization even though technically possible also in case of programming language virtualization.</a:t>
            </a:r>
          </a:p>
          <a:p>
            <a:r>
              <a:rPr lang="en-US" sz="1400" dirty="0" smtClean="0"/>
              <a:t> Storage virtualization constitutes an interesting opportunity given by virtualization technologies, often complimentary to the execution virtualization. </a:t>
            </a:r>
          </a:p>
          <a:p>
            <a:r>
              <a:rPr lang="en-US" sz="1400" dirty="0" smtClean="0"/>
              <a:t> Finally, Cloud computing revamps the concept of desktop virtualization, initially introduced in the mainframe era. </a:t>
            </a:r>
          </a:p>
          <a:p>
            <a:endParaRPr lang="en-US" sz="15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35</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TextBox 7"/>
          <p:cNvSpPr txBox="1"/>
          <p:nvPr/>
        </p:nvSpPr>
        <p:spPr>
          <a:xfrm>
            <a:off x="4929190" y="6000768"/>
            <a:ext cx="3357586" cy="276999"/>
          </a:xfrm>
          <a:prstGeom prst="rect">
            <a:avLst/>
          </a:prstGeom>
          <a:noFill/>
        </p:spPr>
        <p:txBody>
          <a:bodyPr wrap="square" rtlCol="0">
            <a:spAutoFit/>
          </a:bodyPr>
          <a:lstStyle/>
          <a:p>
            <a:r>
              <a:rPr lang="en-US" sz="1200" dirty="0" smtClean="0"/>
              <a:t>Fig- . Live Migration and Server Consolidation</a:t>
            </a:r>
            <a:endParaRPr lang="en-US" sz="1200" dirty="0"/>
          </a:p>
        </p:txBody>
      </p:sp>
      <p:pic>
        <p:nvPicPr>
          <p:cNvPr id="10" name="Content Placeholder 9"/>
          <p:cNvPicPr>
            <a:picLocks noGrp="1"/>
          </p:cNvPicPr>
          <p:nvPr>
            <p:ph sz="half" idx="2"/>
          </p:nvPr>
        </p:nvPicPr>
        <p:blipFill>
          <a:blip r:embed="rId2"/>
          <a:stretch>
            <a:fillRect/>
          </a:stretch>
        </p:blipFill>
        <p:spPr>
          <a:xfrm>
            <a:off x="4572000" y="1500174"/>
            <a:ext cx="4438650" cy="43577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Virtualization</a:t>
            </a:r>
            <a:endParaRPr lang="en-US" dirty="0"/>
          </a:p>
        </p:txBody>
      </p:sp>
      <p:sp>
        <p:nvSpPr>
          <p:cNvPr id="3" name="Content Placeholder 2"/>
          <p:cNvSpPr>
            <a:spLocks noGrp="1"/>
          </p:cNvSpPr>
          <p:nvPr>
            <p:ph idx="1"/>
          </p:nvPr>
        </p:nvSpPr>
        <p:spPr/>
        <p:txBody>
          <a:bodyPr/>
          <a:lstStyle/>
          <a:p>
            <a:r>
              <a:rPr lang="en-US" sz="2000" b="1" i="1" dirty="0" smtClean="0"/>
              <a:t>Advantages of Virtualization</a:t>
            </a:r>
          </a:p>
          <a:p>
            <a:pPr lvl="1"/>
            <a:r>
              <a:rPr lang="en-US" sz="1800" dirty="0" smtClean="0"/>
              <a:t> Managed execution and isolation are perhaps the most important advantages of virtualization. </a:t>
            </a:r>
          </a:p>
          <a:p>
            <a:pPr lvl="1"/>
            <a:r>
              <a:rPr lang="en-US" sz="1800" dirty="0" smtClean="0"/>
              <a:t> these two characteristics allow building secure and controllable computing environments. A virtual execution environment can be configured as a sandbox, thus preventing any harmful operation to cross the borders of the virtual host. </a:t>
            </a:r>
          </a:p>
          <a:p>
            <a:pPr lvl="1"/>
            <a:r>
              <a:rPr lang="en-US" sz="1800" dirty="0" smtClean="0"/>
              <a:t> Moreover, allocation of resources and their partitioning among different guests is simplified, being the virtual host controlled by a program. </a:t>
            </a:r>
          </a:p>
          <a:p>
            <a:pPr lvl="1"/>
            <a:r>
              <a:rPr lang="en-US" sz="1800" dirty="0" smtClean="0"/>
              <a:t> Portability is another advantage of virtualization, especially for execution virtualization techniques.</a:t>
            </a:r>
          </a:p>
          <a:p>
            <a:pPr lvl="1"/>
            <a:r>
              <a:rPr lang="en-US" sz="1800" dirty="0" smtClean="0"/>
              <a:t> Portability and self-containment also contribute to reduce the costs for maintenance, since the number of hosts is expected to be lower than the number of virtual machine instances.</a:t>
            </a:r>
          </a:p>
          <a:p>
            <a:pPr lvl="1"/>
            <a:r>
              <a:rPr lang="en-US" sz="1800" dirty="0" smtClean="0"/>
              <a:t> Finally, by means of virtualization it is possible to achieve a more efficient use of resources. Multiple systems can securely coexist and share the resources of the underlying host, without interfering with each other.</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Virtualization</a:t>
            </a:r>
            <a:endParaRPr lang="en-US" dirty="0"/>
          </a:p>
        </p:txBody>
      </p:sp>
      <p:sp>
        <p:nvSpPr>
          <p:cNvPr id="3" name="Content Placeholder 2"/>
          <p:cNvSpPr>
            <a:spLocks noGrp="1"/>
          </p:cNvSpPr>
          <p:nvPr>
            <p:ph idx="1"/>
          </p:nvPr>
        </p:nvSpPr>
        <p:spPr/>
        <p:txBody>
          <a:bodyPr/>
          <a:lstStyle/>
          <a:p>
            <a:r>
              <a:rPr lang="en-US" sz="1800" b="1" i="1" dirty="0" smtClean="0"/>
              <a:t>Disadvantages of Virtualization</a:t>
            </a:r>
          </a:p>
          <a:p>
            <a:pPr lvl="1"/>
            <a:r>
              <a:rPr lang="en-US" sz="1800" b="1" i="1" dirty="0" smtClean="0"/>
              <a:t> Performance Degradation</a:t>
            </a:r>
          </a:p>
          <a:p>
            <a:pPr lvl="2"/>
            <a:r>
              <a:rPr lang="en-US" sz="1600" dirty="0" smtClean="0"/>
              <a:t>Performance is definitely one of the major concerns when using virtualization technology. Since virtualization interposes an abstraction layer between the guest and the host, increased latencies and delays can be experienced by the guest.</a:t>
            </a:r>
          </a:p>
          <a:p>
            <a:pPr lvl="2"/>
            <a:r>
              <a:rPr lang="en-US" sz="1600" dirty="0" smtClean="0"/>
              <a:t>Also, when hardware virtualization is realized through a program that is installed or executed on top of the host operating systems, a major source of performance degradation is represented by the fact that the virtual machine manager is executed and scheduled together with other applications, thus sharing with them the resources of the host. </a:t>
            </a:r>
          </a:p>
          <a:p>
            <a:pPr lvl="1"/>
            <a:r>
              <a:rPr lang="en-US" sz="1800" b="1" i="1" dirty="0" smtClean="0"/>
              <a:t> Inefficiency and Degraded User Experience</a:t>
            </a:r>
          </a:p>
          <a:p>
            <a:pPr lvl="2"/>
            <a:r>
              <a:rPr lang="en-US" sz="1600" dirty="0" smtClean="0"/>
              <a:t>Virtualization can sometime led to an inefficient use of the host. In particular, some of the specific features of the host cannot be exposed by the abstraction layer and then become not accessible. </a:t>
            </a:r>
          </a:p>
          <a:p>
            <a:pPr lvl="1"/>
            <a:r>
              <a:rPr lang="en-US" sz="1800" b="1" i="1" dirty="0" smtClean="0"/>
              <a:t> Security Holes and New Threats</a:t>
            </a:r>
          </a:p>
          <a:p>
            <a:r>
              <a:rPr lang="en-US" sz="1600" dirty="0" smtClean="0"/>
              <a:t>Virtualization opens the door to a new and unexpected form of </a:t>
            </a:r>
            <a:r>
              <a:rPr lang="en-US" sz="1600" i="1" dirty="0" smtClean="0"/>
              <a:t>phishing.</a:t>
            </a:r>
            <a:r>
              <a:rPr lang="en-US" sz="1600" dirty="0" smtClean="0"/>
              <a:t> The capability of emulating a host in a complete transparent manner, has led the way to malicious programs which are designed to extract from the guest sensitive information. </a:t>
            </a:r>
          </a:p>
          <a:p>
            <a:pPr lvl="2"/>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examples</a:t>
            </a:r>
          </a:p>
        </p:txBody>
      </p:sp>
      <p:sp>
        <p:nvSpPr>
          <p:cNvPr id="3" name="Content Placeholder 2"/>
          <p:cNvSpPr>
            <a:spLocks noGrp="1"/>
          </p:cNvSpPr>
          <p:nvPr>
            <p:ph idx="1"/>
          </p:nvPr>
        </p:nvSpPr>
        <p:spPr/>
        <p:txBody>
          <a:bodyPr/>
          <a:lstStyle/>
          <a:p>
            <a:pPr marL="0" indent="0">
              <a:buNone/>
            </a:pPr>
            <a:r>
              <a:rPr lang="en-US" sz="1800" dirty="0"/>
              <a:t>A wide range of virtualization technology is available especially for virtualizing computing </a:t>
            </a:r>
            <a:r>
              <a:rPr lang="en-US" sz="1800" dirty="0" smtClean="0"/>
              <a:t>environments.</a:t>
            </a:r>
          </a:p>
          <a:p>
            <a:pPr marL="0" indent="0">
              <a:buNone/>
            </a:pPr>
            <a:endParaRPr lang="en-US" sz="1800" b="1" i="1" dirty="0" smtClean="0"/>
          </a:p>
          <a:p>
            <a:pPr>
              <a:lnSpc>
                <a:spcPct val="250000"/>
              </a:lnSpc>
            </a:pPr>
            <a:r>
              <a:rPr lang="en-US" sz="1800" b="1" i="1" dirty="0"/>
              <a:t>Xen: </a:t>
            </a:r>
            <a:r>
              <a:rPr lang="en-US" sz="1800" b="1" i="1" dirty="0" smtClean="0"/>
              <a:t>para virtualization</a:t>
            </a:r>
          </a:p>
          <a:p>
            <a:pPr>
              <a:lnSpc>
                <a:spcPct val="250000"/>
              </a:lnSpc>
            </a:pPr>
            <a:r>
              <a:rPr lang="en-US" sz="1800" b="1" i="1" dirty="0" smtClean="0"/>
              <a:t>VMware</a:t>
            </a:r>
            <a:r>
              <a:rPr lang="en-US" sz="1800" b="1" i="1" dirty="0"/>
              <a:t>: </a:t>
            </a:r>
            <a:r>
              <a:rPr lang="en-US" sz="1800" b="1" i="1" dirty="0" smtClean="0"/>
              <a:t>full virtualization</a:t>
            </a:r>
          </a:p>
          <a:p>
            <a:pPr>
              <a:lnSpc>
                <a:spcPct val="250000"/>
              </a:lnSpc>
            </a:pPr>
            <a:r>
              <a:rPr lang="en-US" sz="1800" b="1" i="1" dirty="0"/>
              <a:t>Microsoft Hyper-V</a:t>
            </a:r>
          </a:p>
          <a:p>
            <a:pPr lvl="2"/>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00090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examples</a:t>
            </a:r>
          </a:p>
        </p:txBody>
      </p:sp>
      <p:sp>
        <p:nvSpPr>
          <p:cNvPr id="3" name="Content Placeholder 2"/>
          <p:cNvSpPr>
            <a:spLocks noGrp="1"/>
          </p:cNvSpPr>
          <p:nvPr>
            <p:ph idx="1"/>
          </p:nvPr>
        </p:nvSpPr>
        <p:spPr/>
        <p:txBody>
          <a:bodyPr/>
          <a:lstStyle/>
          <a:p>
            <a:r>
              <a:rPr lang="en-US" sz="1800" b="1" i="1" dirty="0"/>
              <a:t>Xen: para </a:t>
            </a:r>
            <a:r>
              <a:rPr lang="en-US" sz="1800" b="1" i="1" dirty="0" smtClean="0"/>
              <a:t>virtualization</a:t>
            </a:r>
          </a:p>
          <a:p>
            <a:pPr lvl="1">
              <a:lnSpc>
                <a:spcPct val="150000"/>
              </a:lnSpc>
              <a:buFont typeface="Arial" panose="020B0604020202020204" pitchFamily="34" charset="0"/>
              <a:buChar char="•"/>
            </a:pPr>
            <a:r>
              <a:rPr lang="en-US" sz="1800" dirty="0" smtClean="0">
                <a:solidFill>
                  <a:schemeClr val="accent1">
                    <a:lumMod val="50000"/>
                  </a:schemeClr>
                </a:solidFill>
              </a:rPr>
              <a:t>Xen </a:t>
            </a:r>
            <a:r>
              <a:rPr lang="en-US" sz="1800" dirty="0">
                <a:solidFill>
                  <a:schemeClr val="accent1">
                    <a:lumMod val="50000"/>
                  </a:schemeClr>
                </a:solidFill>
              </a:rPr>
              <a:t>is an open-source initiative implementing a virtualization platform based on </a:t>
            </a:r>
            <a:r>
              <a:rPr lang="en-US" sz="1800" dirty="0" err="1">
                <a:solidFill>
                  <a:schemeClr val="accent1">
                    <a:lumMod val="50000"/>
                  </a:schemeClr>
                </a:solidFill>
              </a:rPr>
              <a:t>paravirtualization</a:t>
            </a:r>
            <a:r>
              <a:rPr lang="en-US" sz="1800" dirty="0" smtClean="0">
                <a:solidFill>
                  <a:schemeClr val="accent1">
                    <a:lumMod val="50000"/>
                  </a:schemeClr>
                </a:solidFill>
              </a:rPr>
              <a:t>.</a:t>
            </a:r>
          </a:p>
          <a:p>
            <a:pPr lvl="1">
              <a:lnSpc>
                <a:spcPct val="150000"/>
              </a:lnSpc>
              <a:buFont typeface="Arial" panose="020B0604020202020204" pitchFamily="34" charset="0"/>
              <a:buChar char="•"/>
            </a:pPr>
            <a:r>
              <a:rPr lang="en-US" sz="1800" dirty="0" smtClean="0">
                <a:solidFill>
                  <a:schemeClr val="accent1">
                    <a:lumMod val="50000"/>
                  </a:schemeClr>
                </a:solidFill>
              </a:rPr>
              <a:t>Initially </a:t>
            </a:r>
            <a:r>
              <a:rPr lang="en-US" sz="1800" dirty="0">
                <a:solidFill>
                  <a:schemeClr val="accent1">
                    <a:lumMod val="50000"/>
                  </a:schemeClr>
                </a:solidFill>
              </a:rPr>
              <a:t>developed by a group of researchers at the University of Cambridge in the United Kingdom, Xen now has a large open-source community backing it. </a:t>
            </a:r>
            <a:endParaRPr lang="en-US" sz="1800" dirty="0" smtClean="0">
              <a:solidFill>
                <a:schemeClr val="accent1">
                  <a:lumMod val="50000"/>
                </a:schemeClr>
              </a:solidFill>
            </a:endParaRPr>
          </a:p>
          <a:p>
            <a:pPr lvl="1">
              <a:lnSpc>
                <a:spcPct val="150000"/>
              </a:lnSpc>
              <a:buFont typeface="Arial" panose="020B0604020202020204" pitchFamily="34" charset="0"/>
              <a:buChar char="•"/>
            </a:pPr>
            <a:r>
              <a:rPr lang="en-US" sz="1800" dirty="0" smtClean="0">
                <a:solidFill>
                  <a:schemeClr val="accent1">
                    <a:lumMod val="50000"/>
                  </a:schemeClr>
                </a:solidFill>
              </a:rPr>
              <a:t>Citrix </a:t>
            </a:r>
            <a:r>
              <a:rPr lang="en-US" sz="1800" dirty="0">
                <a:solidFill>
                  <a:schemeClr val="accent1">
                    <a:lumMod val="50000"/>
                  </a:schemeClr>
                </a:solidFill>
              </a:rPr>
              <a:t>also offers it as a </a:t>
            </a:r>
            <a:r>
              <a:rPr lang="en-US" sz="1800" dirty="0" smtClean="0">
                <a:solidFill>
                  <a:schemeClr val="accent1">
                    <a:lumMod val="50000"/>
                  </a:schemeClr>
                </a:solidFill>
              </a:rPr>
              <a:t>commercial </a:t>
            </a:r>
            <a:r>
              <a:rPr lang="en-US" sz="1800" dirty="0">
                <a:solidFill>
                  <a:schemeClr val="accent1">
                    <a:lumMod val="50000"/>
                  </a:schemeClr>
                </a:solidFill>
              </a:rPr>
              <a:t>solution, </a:t>
            </a:r>
            <a:r>
              <a:rPr lang="en-US" sz="1800" dirty="0" err="1">
                <a:solidFill>
                  <a:schemeClr val="accent1">
                    <a:lumMod val="50000"/>
                  </a:schemeClr>
                </a:solidFill>
              </a:rPr>
              <a:t>XenSource</a:t>
            </a:r>
            <a:r>
              <a:rPr lang="en-US" sz="1800" dirty="0">
                <a:solidFill>
                  <a:schemeClr val="accent1">
                    <a:lumMod val="50000"/>
                  </a:schemeClr>
                </a:solidFill>
              </a:rPr>
              <a:t>. </a:t>
            </a:r>
            <a:endParaRPr lang="en-US" sz="1800" dirty="0" smtClean="0">
              <a:solidFill>
                <a:schemeClr val="accent1">
                  <a:lumMod val="50000"/>
                </a:schemeClr>
              </a:solidFill>
            </a:endParaRPr>
          </a:p>
          <a:p>
            <a:pPr lvl="1">
              <a:lnSpc>
                <a:spcPct val="150000"/>
              </a:lnSpc>
              <a:buFont typeface="Arial" panose="020B0604020202020204" pitchFamily="34" charset="0"/>
              <a:buChar char="•"/>
            </a:pPr>
            <a:r>
              <a:rPr lang="en-US" sz="1800" dirty="0" smtClean="0">
                <a:solidFill>
                  <a:schemeClr val="accent1">
                    <a:lumMod val="50000"/>
                  </a:schemeClr>
                </a:solidFill>
              </a:rPr>
              <a:t>Xen-based </a:t>
            </a:r>
            <a:r>
              <a:rPr lang="en-US" sz="1800" dirty="0">
                <a:solidFill>
                  <a:schemeClr val="accent1">
                    <a:lumMod val="50000"/>
                  </a:schemeClr>
                </a:solidFill>
              </a:rPr>
              <a:t>technology is used for either desktop virtualization or server virtualization, and recently it has also been used to provide cloud computing solutions by means of Xen Cloud Platform (XCP). </a:t>
            </a:r>
            <a:endParaRPr lang="en-US" sz="1800" dirty="0" smtClean="0">
              <a:solidFill>
                <a:schemeClr val="accent1">
                  <a:lumMod val="50000"/>
                </a:schemeClr>
              </a:solidFill>
            </a:endParaRPr>
          </a:p>
          <a:p>
            <a:pPr lvl="1">
              <a:lnSpc>
                <a:spcPct val="150000"/>
              </a:lnSpc>
              <a:buFont typeface="Arial" panose="020B0604020202020204" pitchFamily="34" charset="0"/>
              <a:buChar char="•"/>
            </a:pPr>
            <a:r>
              <a:rPr lang="en-US" sz="1800" dirty="0" smtClean="0">
                <a:solidFill>
                  <a:schemeClr val="accent1">
                    <a:lumMod val="50000"/>
                  </a:schemeClr>
                </a:solidFill>
              </a:rPr>
              <a:t>Recently </a:t>
            </a:r>
            <a:r>
              <a:rPr lang="en-US" sz="1800" dirty="0">
                <a:solidFill>
                  <a:schemeClr val="accent1">
                    <a:lumMod val="50000"/>
                  </a:schemeClr>
                </a:solidFill>
              </a:rPr>
              <a:t>Xen has been advanced to support full </a:t>
            </a:r>
            <a:r>
              <a:rPr lang="en-US" sz="1800" dirty="0" smtClean="0">
                <a:solidFill>
                  <a:schemeClr val="accent1">
                    <a:lumMod val="50000"/>
                  </a:schemeClr>
                </a:solidFill>
              </a:rPr>
              <a:t>virtualization </a:t>
            </a:r>
            <a:r>
              <a:rPr lang="en-US" sz="1800" dirty="0">
                <a:solidFill>
                  <a:schemeClr val="accent1">
                    <a:lumMod val="50000"/>
                  </a:schemeClr>
                </a:solidFill>
              </a:rPr>
              <a:t>using hardware-assisted virtualization </a:t>
            </a:r>
            <a:endParaRPr lang="en-US" sz="1800" dirty="0" smtClean="0">
              <a:solidFill>
                <a:schemeClr val="accent1">
                  <a:lumMod val="50000"/>
                </a:schemeClr>
              </a:solidFill>
            </a:endParaRPr>
          </a:p>
          <a:p>
            <a:pPr lvl="1">
              <a:buFont typeface="Arial" panose="020B0604020202020204" pitchFamily="34" charset="0"/>
              <a:buChar char="•"/>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2220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reasons for renewed interest</a:t>
            </a:r>
            <a:endParaRPr lang="en-US" dirty="0"/>
          </a:p>
        </p:txBody>
      </p:sp>
      <p:sp>
        <p:nvSpPr>
          <p:cNvPr id="3" name="Content Placeholder 2"/>
          <p:cNvSpPr>
            <a:spLocks noGrp="1"/>
          </p:cNvSpPr>
          <p:nvPr>
            <p:ph idx="1"/>
          </p:nvPr>
        </p:nvSpPr>
        <p:spPr/>
        <p:txBody>
          <a:bodyPr/>
          <a:lstStyle/>
          <a:p>
            <a:r>
              <a:rPr lang="en-US" dirty="0" smtClean="0"/>
              <a:t> Contd..</a:t>
            </a:r>
          </a:p>
          <a:p>
            <a:pPr lvl="1"/>
            <a:r>
              <a:rPr lang="en-US" b="1" i="1" dirty="0" smtClean="0"/>
              <a:t>Greening initiatives</a:t>
            </a:r>
            <a:r>
              <a:rPr lang="en-US" i="1" dirty="0" smtClean="0"/>
              <a:t>: </a:t>
            </a:r>
            <a:r>
              <a:rPr lang="en-US" dirty="0" smtClean="0"/>
              <a:t>Recently, companies are increasingly looking for ways to reduce the amount of energy they consume and to reduce their carbon footprint. Hence, reducing the number of servers through server consolidation will definitely reduce the impact of cooling and power consumption of a data center. Virtualization technologies can provide an efficient way of consolidating servers.</a:t>
            </a:r>
          </a:p>
          <a:p>
            <a:pPr lvl="1"/>
            <a:r>
              <a:rPr lang="en-US" dirty="0" smtClean="0"/>
              <a:t> </a:t>
            </a:r>
            <a:r>
              <a:rPr lang="en-US" b="1" i="1" dirty="0" smtClean="0"/>
              <a:t>Rise of administrative costs</a:t>
            </a:r>
            <a:r>
              <a:rPr lang="en-US" i="1" dirty="0" smtClean="0"/>
              <a:t>:</a:t>
            </a:r>
            <a:r>
              <a:rPr lang="en-US" dirty="0" smtClean="0"/>
              <a:t> Power consumption and cooling costs have now become higher than the cost of the IT equipment. Virtualization can help in reducing the number of required servers for a given workload, thus reducing the cost of the administrative personnel.</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examples - Xen: para </a:t>
            </a:r>
            <a:r>
              <a:rPr lang="en-US" dirty="0" smtClean="0"/>
              <a:t>virtualization</a:t>
            </a:r>
            <a:endParaRPr lang="en-US" dirty="0"/>
          </a:p>
        </p:txBody>
      </p:sp>
      <p:sp>
        <p:nvSpPr>
          <p:cNvPr id="3" name="Content Placeholder 2"/>
          <p:cNvSpPr>
            <a:spLocks noGrp="1"/>
          </p:cNvSpPr>
          <p:nvPr>
            <p:ph idx="1"/>
          </p:nvPr>
        </p:nvSpPr>
        <p:spPr>
          <a:xfrm>
            <a:off x="163081" y="1075765"/>
            <a:ext cx="3606891" cy="5577728"/>
          </a:xfrm>
        </p:spPr>
        <p:txBody>
          <a:bodyPr/>
          <a:lstStyle/>
          <a:p>
            <a:pPr marL="236538" lvl="1" indent="-177800">
              <a:lnSpc>
                <a:spcPct val="150000"/>
              </a:lnSpc>
              <a:buFont typeface="Arial" panose="020B0604020202020204" pitchFamily="34" charset="0"/>
              <a:buChar char="•"/>
            </a:pPr>
            <a:r>
              <a:rPr lang="en-US" sz="1800" dirty="0" smtClean="0"/>
              <a:t>Figure Describes the architecture of Xen and its mapping on to a classic x86 privilege </a:t>
            </a:r>
            <a:r>
              <a:rPr lang="en-US" sz="1800" dirty="0"/>
              <a:t>model</a:t>
            </a:r>
            <a:r>
              <a:rPr lang="en-US" sz="1800" dirty="0" smtClean="0"/>
              <a:t>. </a:t>
            </a:r>
          </a:p>
          <a:p>
            <a:pPr marL="236538" lvl="1" indent="-177800">
              <a:lnSpc>
                <a:spcPct val="150000"/>
              </a:lnSpc>
              <a:buFont typeface="Arial" panose="020B0604020202020204" pitchFamily="34" charset="0"/>
              <a:buChar char="•"/>
            </a:pPr>
            <a:r>
              <a:rPr lang="en-US" sz="1800" dirty="0" smtClean="0"/>
              <a:t>A Xen-based system is managed by the </a:t>
            </a:r>
            <a:r>
              <a:rPr lang="en-US" sz="1800" dirty="0"/>
              <a:t>Xen hypervisor, </a:t>
            </a:r>
            <a:r>
              <a:rPr lang="en-US" sz="1800" dirty="0" smtClean="0"/>
              <a:t>which runs in the highest privileged </a:t>
            </a:r>
            <a:r>
              <a:rPr lang="en-US" sz="1800" dirty="0"/>
              <a:t>mode </a:t>
            </a:r>
            <a:r>
              <a:rPr lang="en-US" sz="1800" dirty="0" smtClean="0"/>
              <a:t>and controls the access of guest operating system to the underlying hardware.</a:t>
            </a:r>
          </a:p>
          <a:p>
            <a:pPr marL="236538" lvl="1" indent="-177800">
              <a:lnSpc>
                <a:spcPct val="150000"/>
              </a:lnSpc>
              <a:buFont typeface="Arial" panose="020B0604020202020204" pitchFamily="34" charset="0"/>
              <a:buChar char="•"/>
            </a:pPr>
            <a:endParaRPr lang="en-US" sz="1800" dirty="0" smtClean="0">
              <a:solidFill>
                <a:schemeClr val="accent1">
                  <a:lumMod val="50000"/>
                </a:schemeClr>
              </a:solidFill>
            </a:endParaRPr>
          </a:p>
          <a:p>
            <a:pPr lvl="1">
              <a:buFont typeface="Arial" panose="020B0604020202020204" pitchFamily="34" charset="0"/>
              <a:buChar char="•"/>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972" y="1844824"/>
            <a:ext cx="5338532"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6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examples</a:t>
            </a:r>
          </a:p>
        </p:txBody>
      </p:sp>
      <p:sp>
        <p:nvSpPr>
          <p:cNvPr id="3" name="Content Placeholder 2"/>
          <p:cNvSpPr>
            <a:spLocks noGrp="1"/>
          </p:cNvSpPr>
          <p:nvPr>
            <p:ph idx="1"/>
          </p:nvPr>
        </p:nvSpPr>
        <p:spPr/>
        <p:txBody>
          <a:bodyPr/>
          <a:lstStyle/>
          <a:p>
            <a:pPr lvl="1">
              <a:lnSpc>
                <a:spcPct val="150000"/>
              </a:lnSpc>
              <a:buFont typeface="Arial" panose="020B0604020202020204" pitchFamily="34" charset="0"/>
              <a:buChar char="•"/>
            </a:pPr>
            <a:r>
              <a:rPr lang="en-US" sz="1800" dirty="0" smtClean="0">
                <a:solidFill>
                  <a:schemeClr val="accent1">
                    <a:lumMod val="50000"/>
                  </a:schemeClr>
                </a:solidFill>
              </a:rPr>
              <a:t>Operating systems are executed within </a:t>
            </a:r>
            <a:r>
              <a:rPr lang="en-US" sz="1800" dirty="0">
                <a:solidFill>
                  <a:schemeClr val="accent1">
                    <a:lumMod val="50000"/>
                  </a:schemeClr>
                </a:solidFill>
              </a:rPr>
              <a:t>domains, </a:t>
            </a:r>
            <a:r>
              <a:rPr lang="en-US" sz="1800" dirty="0" smtClean="0">
                <a:solidFill>
                  <a:schemeClr val="accent1">
                    <a:lumMod val="50000"/>
                  </a:schemeClr>
                </a:solidFill>
              </a:rPr>
              <a:t>which represent virtual machine instances</a:t>
            </a:r>
            <a:r>
              <a:rPr lang="en-US" sz="1800" dirty="0">
                <a:solidFill>
                  <a:schemeClr val="accent1">
                    <a:lumMod val="50000"/>
                  </a:schemeClr>
                </a:solidFill>
              </a:rPr>
              <a:t>.</a:t>
            </a:r>
          </a:p>
          <a:p>
            <a:pPr lvl="1">
              <a:lnSpc>
                <a:spcPct val="150000"/>
              </a:lnSpc>
              <a:buFont typeface="Arial" panose="020B0604020202020204" pitchFamily="34" charset="0"/>
              <a:buChar char="•"/>
            </a:pPr>
            <a:r>
              <a:rPr lang="en-US" sz="1800" dirty="0">
                <a:solidFill>
                  <a:schemeClr val="accent1">
                    <a:lumMod val="50000"/>
                  </a:schemeClr>
                </a:solidFill>
              </a:rPr>
              <a:t>Moreover</a:t>
            </a:r>
            <a:r>
              <a:rPr lang="en-US" sz="1800" dirty="0" smtClean="0">
                <a:solidFill>
                  <a:schemeClr val="accent1">
                    <a:lumMod val="50000"/>
                  </a:schemeClr>
                </a:solidFill>
              </a:rPr>
              <a:t>, specific control software, which has privileged access to the host and controls all the other guest operating systems, is executed in a special domain called </a:t>
            </a:r>
            <a:r>
              <a:rPr lang="en-US" sz="1800" dirty="0">
                <a:solidFill>
                  <a:schemeClr val="accent1">
                    <a:lumMod val="50000"/>
                  </a:schemeClr>
                </a:solidFill>
              </a:rPr>
              <a:t>Domain0. </a:t>
            </a:r>
            <a:endParaRPr lang="en-US" sz="1800" dirty="0" smtClean="0">
              <a:solidFill>
                <a:schemeClr val="accent1">
                  <a:lumMod val="50000"/>
                </a:schemeClr>
              </a:solidFill>
            </a:endParaRPr>
          </a:p>
          <a:p>
            <a:pPr lvl="1">
              <a:lnSpc>
                <a:spcPct val="150000"/>
              </a:lnSpc>
              <a:buFont typeface="Arial" panose="020B0604020202020204" pitchFamily="34" charset="0"/>
              <a:buChar char="•"/>
            </a:pPr>
            <a:r>
              <a:rPr lang="en-US" sz="1800" dirty="0" smtClean="0">
                <a:solidFill>
                  <a:schemeClr val="accent1">
                    <a:lumMod val="50000"/>
                  </a:schemeClr>
                </a:solidFill>
              </a:rPr>
              <a:t>This is the first one that is loaded once the virtual machine manager has completely booted, and it hosts a Hyper Text Transfer Protocol(HTTP) server that serves requests for virtual machine creation, configuration, and termination. </a:t>
            </a:r>
          </a:p>
          <a:p>
            <a:pPr lvl="1">
              <a:lnSpc>
                <a:spcPct val="150000"/>
              </a:lnSpc>
              <a:buFont typeface="Arial" panose="020B0604020202020204" pitchFamily="34" charset="0"/>
              <a:buChar char="•"/>
            </a:pPr>
            <a:r>
              <a:rPr lang="en-US" sz="1800" dirty="0" smtClean="0">
                <a:solidFill>
                  <a:schemeClr val="accent1">
                    <a:lumMod val="50000"/>
                  </a:schemeClr>
                </a:solidFill>
              </a:rPr>
              <a:t>This component constitutes the embryonic version of a distributed virtual machine manager, which is an </a:t>
            </a:r>
            <a:r>
              <a:rPr lang="en-US" sz="1800" dirty="0" smtClean="0">
                <a:solidFill>
                  <a:srgbClr val="C00000"/>
                </a:solidFill>
              </a:rPr>
              <a:t>essential component </a:t>
            </a:r>
            <a:r>
              <a:rPr lang="en-US" sz="1800" dirty="0" smtClean="0">
                <a:solidFill>
                  <a:schemeClr val="accent1">
                    <a:lumMod val="50000"/>
                  </a:schemeClr>
                </a:solidFill>
              </a:rPr>
              <a:t>of cloud computing systems providing </a:t>
            </a:r>
            <a:r>
              <a:rPr lang="en-US" sz="1800" dirty="0" smtClean="0">
                <a:solidFill>
                  <a:srgbClr val="C00000"/>
                </a:solidFill>
              </a:rPr>
              <a:t>Infrastructure-as-a-Service(IaaS)solutions</a:t>
            </a:r>
            <a:r>
              <a:rPr lang="en-US" sz="1800" dirty="0">
                <a:solidFill>
                  <a:srgbClr val="C00000"/>
                </a:solidFill>
              </a:rPr>
              <a:t>.</a:t>
            </a:r>
            <a:endParaRPr lang="en-US" sz="1800" dirty="0" smtClean="0">
              <a:solidFill>
                <a:srgbClr val="C00000"/>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99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examples</a:t>
            </a:r>
          </a:p>
        </p:txBody>
      </p:sp>
      <p:sp>
        <p:nvSpPr>
          <p:cNvPr id="3" name="Content Placeholder 2"/>
          <p:cNvSpPr>
            <a:spLocks noGrp="1"/>
          </p:cNvSpPr>
          <p:nvPr>
            <p:ph idx="1"/>
          </p:nvPr>
        </p:nvSpPr>
        <p:spPr/>
        <p:txBody>
          <a:bodyPr/>
          <a:lstStyle/>
          <a:p>
            <a:pPr lvl="1">
              <a:lnSpc>
                <a:spcPct val="150000"/>
              </a:lnSpc>
              <a:buFont typeface="Arial" panose="020B0604020202020204" pitchFamily="34" charset="0"/>
              <a:buChar char="•"/>
            </a:pPr>
            <a:r>
              <a:rPr lang="en-US" sz="1800" dirty="0">
                <a:solidFill>
                  <a:schemeClr val="accent1">
                    <a:lumMod val="50000"/>
                  </a:schemeClr>
                </a:solidFill>
              </a:rPr>
              <a:t>Ring 0 represent the level with the highest privileges and Ring 3 the level with the lowest ones </a:t>
            </a:r>
            <a:endParaRPr lang="en-US" sz="1800" dirty="0" smtClean="0">
              <a:solidFill>
                <a:schemeClr val="accent1">
                  <a:lumMod val="50000"/>
                </a:schemeClr>
              </a:solidFill>
            </a:endParaRPr>
          </a:p>
          <a:p>
            <a:pPr lvl="1">
              <a:lnSpc>
                <a:spcPct val="150000"/>
              </a:lnSpc>
              <a:buFont typeface="Arial" panose="020B0604020202020204" pitchFamily="34" charset="0"/>
              <a:buChar char="•"/>
            </a:pPr>
            <a:r>
              <a:rPr lang="en-US" sz="1800" dirty="0" smtClean="0">
                <a:solidFill>
                  <a:schemeClr val="accent1">
                    <a:lumMod val="50000"/>
                  </a:schemeClr>
                </a:solidFill>
              </a:rPr>
              <a:t>Para virtualization </a:t>
            </a:r>
            <a:r>
              <a:rPr lang="en-US" sz="1800" dirty="0">
                <a:solidFill>
                  <a:schemeClr val="accent1">
                    <a:lumMod val="50000"/>
                  </a:schemeClr>
                </a:solidFill>
              </a:rPr>
              <a:t>needs the operating system codebase to be modified, and hence not all </a:t>
            </a:r>
            <a:r>
              <a:rPr lang="en-US" sz="1800" dirty="0" smtClean="0">
                <a:solidFill>
                  <a:schemeClr val="accent1">
                    <a:lumMod val="50000"/>
                  </a:schemeClr>
                </a:solidFill>
              </a:rPr>
              <a:t>operating </a:t>
            </a:r>
            <a:r>
              <a:rPr lang="en-US" sz="1800" dirty="0">
                <a:solidFill>
                  <a:schemeClr val="accent1">
                    <a:lumMod val="50000"/>
                  </a:schemeClr>
                </a:solidFill>
              </a:rPr>
              <a:t>systems can be used as guests in a Xen-based environment</a:t>
            </a:r>
            <a:r>
              <a:rPr lang="en-US" sz="1800" dirty="0" smtClean="0">
                <a:solidFill>
                  <a:schemeClr val="accent1">
                    <a:lumMod val="50000"/>
                  </a:schemeClr>
                </a:solidFill>
              </a:rPr>
              <a:t>.</a:t>
            </a:r>
          </a:p>
          <a:p>
            <a:pPr lvl="1">
              <a:lnSpc>
                <a:spcPct val="150000"/>
              </a:lnSpc>
              <a:buFont typeface="Arial" panose="020B0604020202020204" pitchFamily="34" charset="0"/>
              <a:buChar char="•"/>
            </a:pPr>
            <a:r>
              <a:rPr lang="en-US" sz="1800" dirty="0">
                <a:solidFill>
                  <a:schemeClr val="accent1">
                    <a:lumMod val="50000"/>
                  </a:schemeClr>
                </a:solidFill>
              </a:rPr>
              <a:t>Open-source operating systems such as Linux can be easily modified, since their code is publicly available and Xen provides full support for their virtualization, whereas </a:t>
            </a:r>
            <a:r>
              <a:rPr lang="en-US" sz="1800" dirty="0" smtClean="0">
                <a:solidFill>
                  <a:schemeClr val="accent1">
                    <a:lumMod val="50000"/>
                  </a:schemeClr>
                </a:solidFill>
              </a:rPr>
              <a:t>components </a:t>
            </a:r>
            <a:r>
              <a:rPr lang="en-US" sz="1800" dirty="0">
                <a:solidFill>
                  <a:schemeClr val="accent1">
                    <a:lumMod val="50000"/>
                  </a:schemeClr>
                </a:solidFill>
              </a:rPr>
              <a:t>of the Windows family are generally not supported by Xen unless hardware-assisted </a:t>
            </a:r>
            <a:r>
              <a:rPr lang="en-US" sz="1800" dirty="0" smtClean="0">
                <a:solidFill>
                  <a:schemeClr val="accent1">
                    <a:lumMod val="50000"/>
                  </a:schemeClr>
                </a:solidFill>
              </a:rPr>
              <a:t>virtualization </a:t>
            </a:r>
            <a:r>
              <a:rPr lang="en-US" sz="1800" dirty="0">
                <a:solidFill>
                  <a:schemeClr val="accent1">
                    <a:lumMod val="50000"/>
                  </a:schemeClr>
                </a:solidFill>
              </a:rPr>
              <a:t>is available</a:t>
            </a:r>
            <a:r>
              <a:rPr lang="en-US" sz="1800" dirty="0" smtClean="0">
                <a:solidFill>
                  <a:schemeClr val="accent1">
                    <a:lumMod val="50000"/>
                  </a:schemeClr>
                </a:solidFill>
              </a:rPr>
              <a:t>.</a:t>
            </a:r>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686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a:t>
            </a:r>
            <a:r>
              <a:rPr lang="en-US" dirty="0"/>
              <a:t>: </a:t>
            </a:r>
            <a:r>
              <a:rPr lang="en-US" dirty="0" err="1" smtClean="0"/>
              <a:t>fullvirtualization</a:t>
            </a:r>
            <a:r>
              <a:rPr lang="en-US" dirty="0" smtClean="0"/>
              <a:t>- </a:t>
            </a:r>
            <a:r>
              <a:rPr lang="en-US" b="0" dirty="0"/>
              <a:t>Full virtualization and binary translation </a:t>
            </a:r>
            <a:endParaRPr lang="en-US" dirty="0"/>
          </a:p>
        </p:txBody>
      </p:sp>
      <p:sp>
        <p:nvSpPr>
          <p:cNvPr id="3" name="Content Placeholder 2"/>
          <p:cNvSpPr>
            <a:spLocks noGrp="1"/>
          </p:cNvSpPr>
          <p:nvPr>
            <p:ph idx="1"/>
          </p:nvPr>
        </p:nvSpPr>
        <p:spPr/>
        <p:txBody>
          <a:bodyPr/>
          <a:lstStyle/>
          <a:p>
            <a:pPr lvl="1">
              <a:lnSpc>
                <a:spcPct val="150000"/>
              </a:lnSpc>
              <a:buFont typeface="Arial" panose="020B0604020202020204" pitchFamily="34" charset="0"/>
              <a:buChar char="•"/>
            </a:pPr>
            <a:r>
              <a:rPr lang="en-US" sz="1800" dirty="0" smtClean="0"/>
              <a:t>Here </a:t>
            </a:r>
            <a:r>
              <a:rPr lang="en-US" sz="1800" dirty="0"/>
              <a:t>the underlying hardware is replicated and made available to the guest operating </a:t>
            </a:r>
            <a:r>
              <a:rPr lang="en-US" sz="1800" dirty="0" smtClean="0"/>
              <a:t>system</a:t>
            </a:r>
          </a:p>
          <a:p>
            <a:pPr lvl="1">
              <a:lnSpc>
                <a:spcPct val="150000"/>
              </a:lnSpc>
              <a:buFont typeface="Arial" panose="020B0604020202020204" pitchFamily="34" charset="0"/>
              <a:buChar char="•"/>
            </a:pPr>
            <a:r>
              <a:rPr lang="en-US" sz="1800" dirty="0"/>
              <a:t>VMware implements full virtualization either in the desktop environment</a:t>
            </a:r>
            <a:r>
              <a:rPr lang="en-US" sz="1800" dirty="0" smtClean="0"/>
              <a:t>, by means of </a:t>
            </a:r>
            <a:r>
              <a:rPr lang="en-US" sz="1800" dirty="0"/>
              <a:t>Type II hypervisors</a:t>
            </a:r>
            <a:r>
              <a:rPr lang="en-US" sz="1800" dirty="0" smtClean="0"/>
              <a:t>, or in the server environment, by means of </a:t>
            </a:r>
            <a:r>
              <a:rPr lang="en-US" sz="1800" dirty="0"/>
              <a:t>Type </a:t>
            </a:r>
            <a:r>
              <a:rPr lang="en-US" sz="1800" dirty="0" smtClean="0"/>
              <a:t>I hypervisors.</a:t>
            </a:r>
          </a:p>
          <a:p>
            <a:pPr lvl="1">
              <a:lnSpc>
                <a:spcPct val="150000"/>
              </a:lnSpc>
              <a:buFont typeface="Arial" panose="020B0604020202020204" pitchFamily="34" charset="0"/>
              <a:buChar char="•"/>
            </a:pPr>
            <a:r>
              <a:rPr lang="en-US" sz="1800" dirty="0"/>
              <a:t>VMware provides additional tools and software that simplify the use of virtualization technology either in a desktop environment, with tools enhancing the </a:t>
            </a:r>
            <a:r>
              <a:rPr lang="en-US" sz="1800" dirty="0" smtClean="0"/>
              <a:t>integration </a:t>
            </a:r>
            <a:r>
              <a:rPr lang="en-US" sz="1800" dirty="0"/>
              <a:t>of virtual guests with the host, or in a server environment, with solutions for building and managing virtual computing infrastructures </a:t>
            </a:r>
            <a:endParaRPr lang="en-US" sz="1800" dirty="0" smtClean="0"/>
          </a:p>
          <a:p>
            <a:pPr lvl="1">
              <a:lnSpc>
                <a:spcPct val="150000"/>
              </a:lnSpc>
              <a:buFont typeface="Arial" panose="020B0604020202020204" pitchFamily="34" charset="0"/>
              <a:buChar char="•"/>
            </a:pPr>
            <a:r>
              <a:rPr lang="en-US" sz="1800" dirty="0"/>
              <a:t>As discussed before, x86 architecture design does not satisfy the first theorem of virtualization since the set of sensitive instructions is not a subset of the privileged </a:t>
            </a:r>
            <a:r>
              <a:rPr lang="en-US" sz="1800" dirty="0" smtClean="0"/>
              <a:t>instructions</a:t>
            </a:r>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6883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a:t>
            </a:r>
            <a:r>
              <a:rPr lang="en-US" dirty="0"/>
              <a:t>: </a:t>
            </a:r>
            <a:r>
              <a:rPr lang="en-US" dirty="0" err="1" smtClean="0"/>
              <a:t>fullvirtualization</a:t>
            </a:r>
            <a:r>
              <a:rPr lang="en-US" dirty="0" smtClean="0"/>
              <a:t>- </a:t>
            </a:r>
            <a:r>
              <a:rPr lang="en-US" b="0" dirty="0"/>
              <a:t>Full virtualization and binary translation </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1422392"/>
            <a:ext cx="51339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bwMode="gray">
          <a:xfrm>
            <a:off x="179512" y="1228165"/>
            <a:ext cx="3830513"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This causes a </a:t>
            </a:r>
            <a:r>
              <a:rPr lang="en-US" sz="1800" dirty="0" smtClean="0"/>
              <a:t>different </a:t>
            </a:r>
            <a:r>
              <a:rPr lang="en-US" sz="1800" dirty="0"/>
              <a:t>behavior when such instructions are not executed in Ring 0, which is the normal case in a virtualization scenario where the guest OS is run in Ring </a:t>
            </a:r>
            <a:r>
              <a:rPr lang="en-US" sz="1800" dirty="0" smtClean="0"/>
              <a:t>1</a:t>
            </a:r>
          </a:p>
          <a:p>
            <a:pPr marL="176213" lvl="1" indent="-176213">
              <a:lnSpc>
                <a:spcPct val="150000"/>
              </a:lnSpc>
              <a:buFont typeface="Arial" panose="020B0604020202020204" pitchFamily="34" charset="0"/>
              <a:buChar char="•"/>
            </a:pPr>
            <a:r>
              <a:rPr lang="en-US" sz="1800" dirty="0" smtClean="0"/>
              <a:t> </a:t>
            </a:r>
            <a:r>
              <a:rPr lang="en-US" sz="1800" dirty="0"/>
              <a:t>In the case of dynamic binary translation, the trap triggers the translation of the offending instructions into an equivalent set of instructions that achieves the same goal without generating exceptions.</a:t>
            </a: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378714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a:t>
            </a:r>
            <a:r>
              <a:rPr lang="en-US" dirty="0"/>
              <a:t>: </a:t>
            </a:r>
            <a:r>
              <a:rPr lang="en-US" dirty="0" err="1" smtClean="0"/>
              <a:t>fullvirtualization</a:t>
            </a:r>
            <a:r>
              <a:rPr lang="en-US" dirty="0" smtClean="0"/>
              <a:t>- </a:t>
            </a:r>
            <a:r>
              <a:rPr lang="en-US" b="0" dirty="0"/>
              <a:t>Full virtualization and binary translation </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This approach has both advantages and </a:t>
            </a:r>
            <a:r>
              <a:rPr lang="en-US" sz="1800" dirty="0" smtClean="0"/>
              <a:t>disadvantages</a:t>
            </a:r>
          </a:p>
          <a:p>
            <a:pPr marL="176213" lvl="1" indent="-176213">
              <a:lnSpc>
                <a:spcPct val="150000"/>
              </a:lnSpc>
              <a:buFont typeface="Arial" panose="020B0604020202020204" pitchFamily="34" charset="0"/>
              <a:buChar char="•"/>
            </a:pPr>
            <a:r>
              <a:rPr lang="en-US" sz="1800" dirty="0" smtClean="0"/>
              <a:t> The </a:t>
            </a:r>
            <a:r>
              <a:rPr lang="en-US" sz="1800" dirty="0"/>
              <a:t>major advantage is that guests can run unmodified in a virtualized environment</a:t>
            </a:r>
            <a:r>
              <a:rPr lang="en-US" sz="1800" dirty="0" smtClean="0"/>
              <a:t>.</a:t>
            </a:r>
          </a:p>
          <a:p>
            <a:pPr marL="176213" lvl="1" indent="-176213">
              <a:lnSpc>
                <a:spcPct val="150000"/>
              </a:lnSpc>
              <a:buFont typeface="Arial" panose="020B0604020202020204" pitchFamily="34" charset="0"/>
              <a:buChar char="•"/>
            </a:pPr>
            <a:r>
              <a:rPr lang="en-US" sz="1800" dirty="0"/>
              <a:t>B</a:t>
            </a:r>
            <a:r>
              <a:rPr lang="en-US" sz="1800" dirty="0" smtClean="0"/>
              <a:t>inary </a:t>
            </a:r>
            <a:r>
              <a:rPr lang="en-US" sz="1800" dirty="0"/>
              <a:t>translation is applied to only a subset of the instruction set, whereas the others are managed through direct execution on the underlying hardware. This somehow reduces the impact on performance of binary translation </a:t>
            </a:r>
            <a:endParaRPr lang="en-US" sz="1800" dirty="0" smtClean="0"/>
          </a:p>
          <a:p>
            <a:pPr marL="176213" lvl="1" indent="-176213">
              <a:lnSpc>
                <a:spcPct val="150000"/>
              </a:lnSpc>
              <a:buFont typeface="Arial" panose="020B0604020202020204" pitchFamily="34" charset="0"/>
              <a:buChar char="•"/>
            </a:pPr>
            <a:r>
              <a:rPr lang="en-US" sz="1800" dirty="0"/>
              <a:t>CPU virtualization is only a component of a fully virtualized hardware </a:t>
            </a:r>
            <a:r>
              <a:rPr lang="en-US" sz="1800" dirty="0" smtClean="0"/>
              <a:t>environment</a:t>
            </a:r>
          </a:p>
          <a:p>
            <a:pPr marL="176213" lvl="1" indent="-176213">
              <a:lnSpc>
                <a:spcPct val="150000"/>
              </a:lnSpc>
              <a:buFont typeface="Arial" panose="020B0604020202020204" pitchFamily="34" charset="0"/>
              <a:buChar char="•"/>
            </a:pPr>
            <a:r>
              <a:rPr lang="en-US" sz="1800" dirty="0"/>
              <a:t>VMware achieves full virtualization by providing virtual representation of memory and I/O </a:t>
            </a:r>
            <a:r>
              <a:rPr lang="en-US" sz="1800" dirty="0" smtClean="0"/>
              <a:t>devices</a:t>
            </a:r>
          </a:p>
          <a:p>
            <a:pPr marL="176213" lvl="1" indent="-176213">
              <a:lnSpc>
                <a:spcPct val="150000"/>
              </a:lnSpc>
              <a:buFont typeface="Arial" panose="020B0604020202020204" pitchFamily="34" charset="0"/>
              <a:buChar char="•"/>
            </a:pPr>
            <a:r>
              <a:rPr lang="en-US" sz="1800" dirty="0"/>
              <a:t>Memory virtualization constitutes another challenge of virtualized environments and can deeply impact </a:t>
            </a:r>
            <a:r>
              <a:rPr lang="en-US" sz="1800" dirty="0" smtClean="0"/>
              <a:t>performance </a:t>
            </a:r>
            <a:r>
              <a:rPr lang="en-US" sz="1800" dirty="0"/>
              <a:t>without the appropriate hardware support</a:t>
            </a:r>
            <a:r>
              <a:rPr lang="en-US" sz="1800" dirty="0" smtClean="0"/>
              <a:t>.</a:t>
            </a:r>
          </a:p>
          <a:p>
            <a:pPr marL="176213" lvl="1" indent="-176213">
              <a:lnSpc>
                <a:spcPct val="150000"/>
              </a:lnSpc>
              <a:buFont typeface="Arial" panose="020B0604020202020204" pitchFamily="34" charset="0"/>
              <a:buChar char="•"/>
            </a:pPr>
            <a:r>
              <a:rPr lang="en-US" sz="1800" dirty="0"/>
              <a:t>VMware also provides </a:t>
            </a:r>
            <a:r>
              <a:rPr lang="en-US" sz="1800" dirty="0" smtClean="0"/>
              <a:t>Desktop virtualization and Server Virtualization</a:t>
            </a:r>
          </a:p>
          <a:p>
            <a:pPr marL="0"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197910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Hyper-V </a:t>
            </a:r>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Hyper-V supports multiple and concurrent execution of guest operating systems by means </a:t>
            </a:r>
            <a:r>
              <a:rPr lang="en-US" sz="1800" dirty="0" smtClean="0"/>
              <a:t>of partitions. A </a:t>
            </a:r>
            <a:r>
              <a:rPr lang="en-US" sz="1800" dirty="0"/>
              <a:t>partition is a completely isolated environment in which an operating system is installed and run. </a:t>
            </a:r>
            <a:endParaRPr lang="en-US" sz="1800" dirty="0" smtClean="0"/>
          </a:p>
          <a:p>
            <a:pPr marL="0"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41376"/>
            <a:ext cx="6984776" cy="4347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3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Hyper-V</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Hyper-V takes control of the hardware, and the host operating system becomes a virtual machine instance with special privileges, called the parent partition </a:t>
            </a:r>
            <a:r>
              <a:rPr lang="en-US" sz="1800" dirty="0" smtClean="0"/>
              <a:t>-has </a:t>
            </a:r>
            <a:r>
              <a:rPr lang="en-US" sz="1800" dirty="0"/>
              <a:t>direct access to the hardware.</a:t>
            </a:r>
            <a:endParaRPr lang="en-US" sz="1800" dirty="0" smtClean="0"/>
          </a:p>
          <a:p>
            <a:pPr marL="176213" lvl="1" indent="-176213">
              <a:lnSpc>
                <a:spcPct val="150000"/>
              </a:lnSpc>
              <a:buFont typeface="Arial" panose="020B0604020202020204" pitchFamily="34" charset="0"/>
              <a:buChar char="•"/>
            </a:pPr>
            <a:r>
              <a:rPr lang="en-US" sz="1800" dirty="0" smtClean="0"/>
              <a:t>Root Partition runs </a:t>
            </a:r>
            <a:r>
              <a:rPr lang="en-US" sz="1800" dirty="0"/>
              <a:t>the virtualization stack, hosts all the drivers required to configure guest operating systems</a:t>
            </a:r>
            <a:r>
              <a:rPr lang="en-US" sz="1800" dirty="0" smtClean="0"/>
              <a:t>, and creates </a:t>
            </a:r>
            <a:r>
              <a:rPr lang="en-US" sz="1800" dirty="0"/>
              <a:t>child partitions through </a:t>
            </a:r>
            <a:r>
              <a:rPr lang="en-US" sz="1800" dirty="0" smtClean="0"/>
              <a:t>the hypervisor</a:t>
            </a:r>
          </a:p>
          <a:p>
            <a:pPr marL="176213" lvl="1" indent="-176213">
              <a:lnSpc>
                <a:spcPct val="150000"/>
              </a:lnSpc>
              <a:buFont typeface="Arial" panose="020B0604020202020204" pitchFamily="34" charset="0"/>
              <a:buChar char="•"/>
            </a:pPr>
            <a:r>
              <a:rPr lang="en-US" sz="1800" b="1" dirty="0"/>
              <a:t>Hypervisor </a:t>
            </a:r>
            <a:endParaRPr lang="en-US" sz="1800" b="1" dirty="0" smtClean="0"/>
          </a:p>
          <a:p>
            <a:pPr marL="176213" lvl="1" indent="-176213">
              <a:lnSpc>
                <a:spcPct val="150000"/>
              </a:lnSpc>
              <a:buFont typeface="Arial" panose="020B0604020202020204" pitchFamily="34" charset="0"/>
              <a:buChar char="•"/>
            </a:pPr>
            <a:r>
              <a:rPr lang="en-US" sz="1800" dirty="0" smtClean="0"/>
              <a:t> </a:t>
            </a:r>
            <a:r>
              <a:rPr lang="en-US" sz="1800" dirty="0"/>
              <a:t>It is logically defined by the following components: </a:t>
            </a:r>
            <a:r>
              <a:rPr lang="en-US" sz="1800" dirty="0" smtClean="0"/>
              <a:t>.</a:t>
            </a:r>
          </a:p>
          <a:p>
            <a:pPr marL="176213" lvl="1" indent="-176213">
              <a:lnSpc>
                <a:spcPct val="150000"/>
              </a:lnSpc>
              <a:buFont typeface="Arial" panose="020B0604020202020204" pitchFamily="34" charset="0"/>
              <a:buChar char="•"/>
            </a:pPr>
            <a:r>
              <a:rPr lang="en-US" sz="1800" b="1" dirty="0" smtClean="0"/>
              <a:t>Hyper calls interface</a:t>
            </a:r>
            <a:r>
              <a:rPr lang="en-US" sz="1800" dirty="0" smtClean="0"/>
              <a:t>-  This is the entry point for </a:t>
            </a:r>
            <a:r>
              <a:rPr lang="en-US" sz="1800" dirty="0"/>
              <a:t>all the partitions for the execution of </a:t>
            </a:r>
            <a:r>
              <a:rPr lang="en-US" sz="1800" dirty="0" smtClean="0"/>
              <a:t>sensitive </a:t>
            </a:r>
            <a:r>
              <a:rPr lang="en-US" sz="1800" dirty="0"/>
              <a:t>instructions.</a:t>
            </a:r>
            <a:r>
              <a:rPr lang="en-US" sz="1800" dirty="0" smtClean="0"/>
              <a:t> </a:t>
            </a:r>
            <a:endParaRPr lang="en-US" sz="1800" dirty="0"/>
          </a:p>
          <a:p>
            <a:pPr marL="176213" lvl="1" indent="-176213">
              <a:lnSpc>
                <a:spcPct val="150000"/>
              </a:lnSpc>
              <a:buFont typeface="Arial" panose="020B0604020202020204" pitchFamily="34" charset="0"/>
              <a:buChar char="•"/>
            </a:pPr>
            <a:r>
              <a:rPr lang="en-US" sz="1800" b="1" dirty="0"/>
              <a:t>Memory service routines (MSRs</a:t>
            </a:r>
            <a:r>
              <a:rPr lang="en-US" sz="1800" b="1" dirty="0" smtClean="0"/>
              <a:t>) - </a:t>
            </a:r>
            <a:r>
              <a:rPr lang="en-US" sz="1800" dirty="0"/>
              <a:t>These are the set of functionalities that control the memory and its access from </a:t>
            </a:r>
            <a:r>
              <a:rPr lang="en-US" sz="1800" dirty="0" smtClean="0"/>
              <a:t>partitions</a:t>
            </a:r>
          </a:p>
          <a:p>
            <a:pPr marL="176213" lvl="1" indent="-176213">
              <a:lnSpc>
                <a:spcPct val="150000"/>
              </a:lnSpc>
              <a:buFont typeface="Arial" panose="020B0604020202020204" pitchFamily="34" charset="0"/>
              <a:buChar char="•"/>
            </a:pPr>
            <a:r>
              <a:rPr lang="en-US" sz="1800" b="1" dirty="0"/>
              <a:t>Advanced programmable interrupt </a:t>
            </a:r>
            <a:r>
              <a:rPr lang="en-US" sz="1800" b="1" dirty="0" smtClean="0"/>
              <a:t>controller (APIC) </a:t>
            </a:r>
            <a:r>
              <a:rPr lang="en-US" sz="1800" dirty="0" smtClean="0"/>
              <a:t>-</a:t>
            </a:r>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41437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Hyper-V</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Scheduler </a:t>
            </a:r>
            <a:endParaRPr lang="en-US" sz="1800" dirty="0" smtClean="0"/>
          </a:p>
          <a:p>
            <a:pPr marL="176213" lvl="1" indent="-176213">
              <a:lnSpc>
                <a:spcPct val="150000"/>
              </a:lnSpc>
              <a:buFont typeface="Arial" panose="020B0604020202020204" pitchFamily="34" charset="0"/>
              <a:buChar char="•"/>
            </a:pPr>
            <a:r>
              <a:rPr lang="en-US" sz="1800" dirty="0"/>
              <a:t>Address manager. </a:t>
            </a:r>
            <a:endParaRPr lang="en-US" sz="1800" dirty="0" smtClean="0"/>
          </a:p>
          <a:p>
            <a:pPr marL="176213" lvl="1" indent="-176213">
              <a:lnSpc>
                <a:spcPct val="150000"/>
              </a:lnSpc>
              <a:buFont typeface="Arial" panose="020B0604020202020204" pitchFamily="34" charset="0"/>
              <a:buChar char="•"/>
            </a:pPr>
            <a:r>
              <a:rPr lang="en-US" sz="1800" dirty="0"/>
              <a:t>Partition manager. </a:t>
            </a:r>
            <a:endParaRPr lang="en-US" sz="1800" dirty="0" smtClean="0"/>
          </a:p>
          <a:p>
            <a:pPr marL="176213" lvl="1" indent="-176213">
              <a:lnSpc>
                <a:spcPct val="150000"/>
              </a:lnSpc>
              <a:buFont typeface="Arial" panose="020B0604020202020204" pitchFamily="34" charset="0"/>
              <a:buChar char="•"/>
            </a:pPr>
            <a:r>
              <a:rPr lang="en-US" sz="1800" dirty="0"/>
              <a:t>The hypervisor runs in Ring -1 and therefore requires corresponding hardware technology that enables such a </a:t>
            </a:r>
            <a:r>
              <a:rPr lang="en-US" sz="1800" dirty="0" smtClean="0"/>
              <a:t>condition</a:t>
            </a:r>
          </a:p>
          <a:p>
            <a:pPr marL="176213" lvl="1" indent="-176213">
              <a:lnSpc>
                <a:spcPct val="150000"/>
              </a:lnSpc>
              <a:buFont typeface="Arial" panose="020B0604020202020204" pitchFamily="34" charset="0"/>
              <a:buChar char="•"/>
            </a:pPr>
            <a:r>
              <a:rPr lang="en-US" sz="1800" dirty="0" smtClean="0"/>
              <a:t>.</a:t>
            </a:r>
            <a:r>
              <a:rPr lang="en-US" sz="1800" dirty="0"/>
              <a:t>T</a:t>
            </a:r>
            <a:r>
              <a:rPr lang="en-US" sz="1800" dirty="0" smtClean="0"/>
              <a:t>he </a:t>
            </a:r>
            <a:r>
              <a:rPr lang="en-US" sz="1800" dirty="0"/>
              <a:t>hypervisor can support legacy operating systems that have been designed for x86 </a:t>
            </a:r>
            <a:r>
              <a:rPr lang="en-US" sz="1800" dirty="0" smtClean="0"/>
              <a:t>hardware</a:t>
            </a: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8822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Hyper-V</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solidFill>
                  <a:schemeClr val="accent1">
                    <a:lumMod val="50000"/>
                  </a:schemeClr>
                </a:solidFill>
              </a:rPr>
              <a:t>Another component that provides advanced management </a:t>
            </a:r>
            <a:r>
              <a:rPr lang="en-US" sz="1800" dirty="0" smtClean="0">
                <a:solidFill>
                  <a:schemeClr val="accent1">
                    <a:lumMod val="50000"/>
                  </a:schemeClr>
                </a:solidFill>
              </a:rPr>
              <a:t> virtual machines is System Center </a:t>
            </a:r>
            <a:r>
              <a:rPr lang="en-US" sz="1800" dirty="0">
                <a:solidFill>
                  <a:schemeClr val="accent1">
                    <a:lumMod val="50000"/>
                  </a:schemeClr>
                </a:solidFill>
              </a:rPr>
              <a:t>Virtual Machine Manager (SCVMM</a:t>
            </a:r>
            <a:r>
              <a:rPr lang="en-US" sz="1800" dirty="0" smtClean="0">
                <a:solidFill>
                  <a:schemeClr val="accent1">
                    <a:lumMod val="50000"/>
                  </a:schemeClr>
                </a:solidFill>
              </a:rPr>
              <a:t>)</a:t>
            </a:r>
          </a:p>
          <a:p>
            <a:pPr marL="176213" lvl="1" indent="-176213">
              <a:lnSpc>
                <a:spcPct val="150000"/>
              </a:lnSpc>
              <a:buFont typeface="Arial" panose="020B0604020202020204" pitchFamily="34" charset="0"/>
              <a:buChar char="•"/>
            </a:pPr>
            <a:r>
              <a:rPr lang="en-US" sz="1800" dirty="0">
                <a:solidFill>
                  <a:schemeClr val="accent1">
                    <a:lumMod val="50000"/>
                  </a:schemeClr>
                </a:solidFill>
              </a:rPr>
              <a:t>SCVMM complements the basic features offered by Hyper-V </a:t>
            </a:r>
            <a:endParaRPr lang="en-US" sz="1800" dirty="0" smtClean="0">
              <a:solidFill>
                <a:schemeClr val="accent1">
                  <a:lumMod val="50000"/>
                </a:schemeClr>
              </a:solidFill>
            </a:endParaRPr>
          </a:p>
          <a:p>
            <a:pPr marL="407002" lvl="2" indent="-176213">
              <a:lnSpc>
                <a:spcPct val="150000"/>
              </a:lnSpc>
              <a:buFont typeface="Arial" panose="020B0604020202020204" pitchFamily="34" charset="0"/>
              <a:buChar char="•"/>
            </a:pPr>
            <a:r>
              <a:rPr lang="en-US" sz="1600" dirty="0">
                <a:solidFill>
                  <a:schemeClr val="accent1">
                    <a:lumMod val="50000"/>
                  </a:schemeClr>
                </a:solidFill>
              </a:rPr>
              <a:t>Management portal for the creation and management of virtual instances </a:t>
            </a:r>
            <a:endParaRPr lang="en-US" sz="1600" dirty="0" smtClean="0">
              <a:solidFill>
                <a:schemeClr val="accent1">
                  <a:lumMod val="50000"/>
                </a:schemeClr>
              </a:solidFill>
            </a:endParaRPr>
          </a:p>
          <a:p>
            <a:pPr marL="407002" lvl="2" indent="-176213">
              <a:lnSpc>
                <a:spcPct val="150000"/>
              </a:lnSpc>
              <a:buFont typeface="Arial" panose="020B0604020202020204" pitchFamily="34" charset="0"/>
              <a:buChar char="•"/>
            </a:pPr>
            <a:r>
              <a:rPr lang="en-US" sz="1600" dirty="0">
                <a:solidFill>
                  <a:schemeClr val="accent1">
                    <a:lumMod val="50000"/>
                  </a:schemeClr>
                </a:solidFill>
              </a:rPr>
              <a:t>Virtual to Virtual (V2V) and Physical to Virtual (P2V) conversions </a:t>
            </a:r>
            <a:endParaRPr lang="en-US" sz="1600" dirty="0" smtClean="0">
              <a:solidFill>
                <a:schemeClr val="accent1">
                  <a:lumMod val="50000"/>
                </a:schemeClr>
              </a:solidFill>
            </a:endParaRPr>
          </a:p>
          <a:p>
            <a:pPr marL="407002" lvl="2" indent="-176213">
              <a:lnSpc>
                <a:spcPct val="150000"/>
              </a:lnSpc>
              <a:buFont typeface="Arial" panose="020B0604020202020204" pitchFamily="34" charset="0"/>
              <a:buChar char="•"/>
            </a:pPr>
            <a:r>
              <a:rPr lang="en-US" sz="1600" dirty="0" smtClean="0">
                <a:solidFill>
                  <a:schemeClr val="accent1">
                    <a:lumMod val="50000"/>
                  </a:schemeClr>
                </a:solidFill>
              </a:rPr>
              <a:t>Delegated </a:t>
            </a:r>
            <a:r>
              <a:rPr lang="en-US" sz="1600" dirty="0">
                <a:solidFill>
                  <a:schemeClr val="accent1">
                    <a:lumMod val="50000"/>
                  </a:schemeClr>
                </a:solidFill>
              </a:rPr>
              <a:t>administration </a:t>
            </a:r>
            <a:r>
              <a:rPr lang="en-US" sz="1600" dirty="0" smtClean="0">
                <a:solidFill>
                  <a:schemeClr val="accent1">
                    <a:lumMod val="50000"/>
                  </a:schemeClr>
                </a:solidFill>
              </a:rPr>
              <a:t>•</a:t>
            </a:r>
          </a:p>
          <a:p>
            <a:pPr marL="407002" lvl="2" indent="-176213">
              <a:lnSpc>
                <a:spcPct val="150000"/>
              </a:lnSpc>
              <a:buFont typeface="Arial" panose="020B0604020202020204" pitchFamily="34" charset="0"/>
              <a:buChar char="•"/>
            </a:pPr>
            <a:r>
              <a:rPr lang="en-US" sz="1600" dirty="0" smtClean="0">
                <a:solidFill>
                  <a:schemeClr val="accent1">
                    <a:lumMod val="50000"/>
                  </a:schemeClr>
                </a:solidFill>
              </a:rPr>
              <a:t>Library </a:t>
            </a:r>
            <a:r>
              <a:rPr lang="en-US" sz="1600" dirty="0">
                <a:solidFill>
                  <a:schemeClr val="accent1">
                    <a:lumMod val="50000"/>
                  </a:schemeClr>
                </a:solidFill>
              </a:rPr>
              <a:t>functionality and deep PowerShell integration </a:t>
            </a:r>
            <a:r>
              <a:rPr lang="en-US" sz="1600" dirty="0" smtClean="0">
                <a:solidFill>
                  <a:schemeClr val="accent1">
                    <a:lumMod val="50000"/>
                  </a:schemeClr>
                </a:solidFill>
              </a:rPr>
              <a:t>•</a:t>
            </a:r>
          </a:p>
          <a:p>
            <a:pPr marL="407002" lvl="2" indent="-176213">
              <a:lnSpc>
                <a:spcPct val="150000"/>
              </a:lnSpc>
              <a:buFont typeface="Arial" panose="020B0604020202020204" pitchFamily="34" charset="0"/>
              <a:buChar char="•"/>
            </a:pPr>
            <a:r>
              <a:rPr lang="en-US" sz="1600" dirty="0" smtClean="0">
                <a:solidFill>
                  <a:schemeClr val="accent1">
                    <a:lumMod val="50000"/>
                  </a:schemeClr>
                </a:solidFill>
              </a:rPr>
              <a:t>Intelligent </a:t>
            </a:r>
            <a:r>
              <a:rPr lang="en-US" sz="1600" dirty="0">
                <a:solidFill>
                  <a:schemeClr val="accent1">
                    <a:lumMod val="50000"/>
                  </a:schemeClr>
                </a:solidFill>
              </a:rPr>
              <a:t>placement of virtual machines in the managed environment </a:t>
            </a:r>
            <a:endParaRPr lang="en-US" sz="1600" dirty="0" smtClean="0">
              <a:solidFill>
                <a:schemeClr val="accent1">
                  <a:lumMod val="50000"/>
                </a:schemeClr>
              </a:solidFill>
            </a:endParaRPr>
          </a:p>
          <a:p>
            <a:pPr marL="407002" lvl="2" indent="-176213">
              <a:lnSpc>
                <a:spcPct val="150000"/>
              </a:lnSpc>
              <a:buFont typeface="Arial" panose="020B0604020202020204" pitchFamily="34" charset="0"/>
              <a:buChar char="•"/>
            </a:pPr>
            <a:r>
              <a:rPr lang="en-US" sz="1600" dirty="0" smtClean="0">
                <a:solidFill>
                  <a:schemeClr val="accent1">
                    <a:lumMod val="50000"/>
                  </a:schemeClr>
                </a:solidFill>
              </a:rPr>
              <a:t>Host </a:t>
            </a:r>
            <a:r>
              <a:rPr lang="en-US" sz="1600" dirty="0">
                <a:solidFill>
                  <a:schemeClr val="accent1">
                    <a:lumMod val="50000"/>
                  </a:schemeClr>
                </a:solidFill>
              </a:rPr>
              <a:t>capacity management </a:t>
            </a:r>
          </a:p>
          <a:p>
            <a:pPr marL="230789" lvl="2" indent="0">
              <a:lnSpc>
                <a:spcPct val="150000"/>
              </a:lnSpc>
              <a:buNone/>
            </a:pPr>
            <a:r>
              <a:rPr lang="en-US" sz="1600" dirty="0" smtClean="0">
                <a:solidFill>
                  <a:schemeClr val="accent1">
                    <a:lumMod val="50000"/>
                  </a:schemeClr>
                </a:solidFill>
              </a:rPr>
              <a:t> </a:t>
            </a: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17475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reference model</a:t>
            </a:r>
            <a:endParaRPr lang="en-US" dirty="0"/>
          </a:p>
        </p:txBody>
      </p:sp>
      <p:sp>
        <p:nvSpPr>
          <p:cNvPr id="3" name="Content Placeholder 2"/>
          <p:cNvSpPr>
            <a:spLocks noGrp="1"/>
          </p:cNvSpPr>
          <p:nvPr>
            <p:ph idx="1"/>
          </p:nvPr>
        </p:nvSpPr>
        <p:spPr>
          <a:xfrm>
            <a:off x="295853" y="1052736"/>
            <a:ext cx="8848147" cy="5577728"/>
          </a:xfrm>
        </p:spPr>
        <p:txBody>
          <a:bodyPr/>
          <a:lstStyle/>
          <a:p>
            <a:r>
              <a:rPr lang="en-US" dirty="0" smtClean="0"/>
              <a:t> Virtualization is a broad concept and it refers to the creation of a virtual version of something, whether this is hardware, software environment, storage, or network. </a:t>
            </a:r>
          </a:p>
          <a:p>
            <a:r>
              <a:rPr lang="en-US" dirty="0" smtClean="0"/>
              <a:t> In a virtualized environment there are three major components: </a:t>
            </a:r>
            <a:r>
              <a:rPr lang="en-US" i="1" dirty="0" smtClean="0">
                <a:solidFill>
                  <a:schemeClr val="accent1">
                    <a:lumMod val="75000"/>
                  </a:schemeClr>
                </a:solidFill>
              </a:rPr>
              <a:t>guest</a:t>
            </a:r>
            <a:r>
              <a:rPr lang="en-US" dirty="0" smtClean="0">
                <a:solidFill>
                  <a:schemeClr val="accent1">
                    <a:lumMod val="75000"/>
                  </a:schemeClr>
                </a:solidFill>
              </a:rPr>
              <a:t>, </a:t>
            </a:r>
            <a:r>
              <a:rPr lang="en-US" i="1" dirty="0" smtClean="0">
                <a:solidFill>
                  <a:schemeClr val="accent1">
                    <a:lumMod val="75000"/>
                  </a:schemeClr>
                </a:solidFill>
              </a:rPr>
              <a:t>host</a:t>
            </a:r>
            <a:r>
              <a:rPr lang="en-US" dirty="0" smtClean="0">
                <a:solidFill>
                  <a:schemeClr val="accent1">
                    <a:lumMod val="75000"/>
                  </a:schemeClr>
                </a:solidFill>
              </a:rPr>
              <a:t>, and </a:t>
            </a:r>
            <a:r>
              <a:rPr lang="en-US" i="1" dirty="0" smtClean="0">
                <a:solidFill>
                  <a:schemeClr val="accent1">
                    <a:lumMod val="75000"/>
                  </a:schemeClr>
                </a:solidFill>
              </a:rPr>
              <a:t>virtualization </a:t>
            </a:r>
            <a:r>
              <a:rPr lang="en-US" i="1" dirty="0" smtClean="0"/>
              <a:t>layer</a:t>
            </a:r>
            <a:r>
              <a:rPr lang="en-US" dirty="0" smtClean="0"/>
              <a:t>. </a:t>
            </a:r>
          </a:p>
          <a:p>
            <a:r>
              <a:rPr lang="en-US" dirty="0" smtClean="0"/>
              <a:t> The </a:t>
            </a:r>
            <a:r>
              <a:rPr lang="en-US" i="1" dirty="0" smtClean="0"/>
              <a:t>guest</a:t>
            </a:r>
            <a:r>
              <a:rPr lang="en-US" dirty="0" smtClean="0"/>
              <a:t> represents the system component that interacts with the virtualization layer rather than with the host as it would normally happen.</a:t>
            </a:r>
          </a:p>
          <a:p>
            <a:r>
              <a:rPr lang="en-US" dirty="0" smtClean="0"/>
              <a:t> The </a:t>
            </a:r>
            <a:r>
              <a:rPr lang="en-US" i="1" dirty="0" smtClean="0"/>
              <a:t>host</a:t>
            </a:r>
            <a:r>
              <a:rPr lang="en-US" dirty="0" smtClean="0"/>
              <a:t> represents the original environment where the guest is supposed to be managed. </a:t>
            </a:r>
          </a:p>
          <a:p>
            <a:r>
              <a:rPr lang="en-US" dirty="0" smtClean="0"/>
              <a:t> The </a:t>
            </a:r>
            <a:r>
              <a:rPr lang="en-US" i="1" dirty="0" smtClean="0"/>
              <a:t>virtualization layer</a:t>
            </a:r>
            <a:r>
              <a:rPr lang="en-US" dirty="0" smtClean="0"/>
              <a:t> is responsible for recreating the same or a different environment where the guest will operate.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Hyper-V - </a:t>
            </a:r>
            <a:r>
              <a:rPr lang="en-US" b="0" dirty="0"/>
              <a:t>Observations </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Compared with Xen and VMware, Hyper-V is a </a:t>
            </a:r>
            <a:r>
              <a:rPr lang="en-US" sz="1800" dirty="0">
                <a:solidFill>
                  <a:srgbClr val="C00000"/>
                </a:solidFill>
              </a:rPr>
              <a:t>hybrid solution</a:t>
            </a:r>
            <a:r>
              <a:rPr lang="en-US" sz="1800" dirty="0"/>
              <a:t> because it leverages both </a:t>
            </a:r>
            <a:r>
              <a:rPr lang="en-US" sz="1800" dirty="0" smtClean="0"/>
              <a:t>para virtualization </a:t>
            </a:r>
            <a:r>
              <a:rPr lang="en-US" sz="1800" dirty="0"/>
              <a:t>techniques and full hardware virtualization </a:t>
            </a:r>
            <a:endParaRPr lang="en-US" sz="1800" dirty="0" smtClean="0"/>
          </a:p>
          <a:p>
            <a:pPr marL="176213" lvl="1" indent="-176213">
              <a:lnSpc>
                <a:spcPct val="150000"/>
              </a:lnSpc>
              <a:buFont typeface="Arial" panose="020B0604020202020204" pitchFamily="34" charset="0"/>
              <a:buChar char="•"/>
            </a:pPr>
            <a:r>
              <a:rPr lang="en-US" sz="1800" dirty="0"/>
              <a:t>The advantages reside in a flexible virtualization platform supporting a wide range of guest operating </a:t>
            </a:r>
            <a:r>
              <a:rPr lang="en-US" sz="1800" dirty="0" smtClean="0"/>
              <a:t>systems</a:t>
            </a:r>
          </a:p>
          <a:p>
            <a:pPr marL="176213" lvl="1" indent="-176213">
              <a:lnSpc>
                <a:spcPct val="150000"/>
              </a:lnSpc>
              <a:buFont typeface="Arial" panose="020B0604020202020204" pitchFamily="34" charset="0"/>
              <a:buChar char="•"/>
            </a:pPr>
            <a:r>
              <a:rPr lang="en-US" sz="1800" dirty="0"/>
              <a:t>The disadvantages are represented by both hardware and software requirements</a:t>
            </a:r>
            <a:r>
              <a:rPr lang="en-US" sz="1800" dirty="0" smtClean="0"/>
              <a:t>.</a:t>
            </a:r>
          </a:p>
          <a:p>
            <a:pPr marL="176213" lvl="1" indent="-176213">
              <a:lnSpc>
                <a:spcPct val="150000"/>
              </a:lnSpc>
              <a:buFont typeface="Arial" panose="020B0604020202020204" pitchFamily="34" charset="0"/>
              <a:buChar char="•"/>
            </a:pPr>
            <a:r>
              <a:rPr lang="en-US" sz="1800" dirty="0"/>
              <a:t>Hyper-V is compatible only with Windows Server </a:t>
            </a:r>
            <a:endParaRPr lang="en-US" sz="1800" dirty="0" smtClean="0"/>
          </a:p>
          <a:p>
            <a:pPr marL="176213" lvl="1" indent="-176213">
              <a:lnSpc>
                <a:spcPct val="150000"/>
              </a:lnSpc>
              <a:buFont typeface="Arial" panose="020B0604020202020204" pitchFamily="34" charset="0"/>
              <a:buChar char="•"/>
            </a:pPr>
            <a:r>
              <a:rPr lang="en-US" sz="1800"/>
              <a:t>Hyper-V is a role that can be installed on a existing operating system, while vSphere and Xen can be installed on the bare hardware </a:t>
            </a:r>
            <a:endParaRPr lang="en-US" sz="1800" smtClean="0"/>
          </a:p>
          <a:p>
            <a:pPr marL="176213" lvl="1" indent="-176213">
              <a:lnSpc>
                <a:spcPct val="150000"/>
              </a:lnSpc>
              <a:buFont typeface="Arial" panose="020B0604020202020204" pitchFamily="34" charset="0"/>
              <a:buChar char="•"/>
            </a:pPr>
            <a:endParaRPr lang="en-US" sz="1800" dirty="0" smtClean="0"/>
          </a:p>
          <a:p>
            <a:pPr marL="230789" lvl="2"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418366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smtClean="0"/>
              <a:t>Computing Architecture</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2400" b="1" dirty="0">
                <a:solidFill>
                  <a:srgbClr val="FF0000"/>
                </a:solidFill>
              </a:rPr>
              <a:t>The cloud reference model </a:t>
            </a:r>
            <a:endParaRPr lang="en-US" sz="2400" b="1" dirty="0" smtClean="0">
              <a:solidFill>
                <a:srgbClr val="FF0000"/>
              </a:solidFill>
            </a:endParaRPr>
          </a:p>
          <a:p>
            <a:pPr marL="176213" lvl="1" indent="-176213">
              <a:lnSpc>
                <a:spcPct val="150000"/>
              </a:lnSpc>
              <a:buFont typeface="Arial" panose="020B0604020202020204" pitchFamily="34" charset="0"/>
              <a:buChar char="•"/>
            </a:pPr>
            <a:r>
              <a:rPr lang="en-US" sz="2400" b="1" dirty="0" smtClean="0">
                <a:solidFill>
                  <a:srgbClr val="FF0000"/>
                </a:solidFill>
              </a:rPr>
              <a:t>Architecture</a:t>
            </a:r>
          </a:p>
          <a:p>
            <a:pPr marL="176213" lvl="1" indent="-176213">
              <a:lnSpc>
                <a:spcPct val="150000"/>
              </a:lnSpc>
              <a:buFont typeface="Arial" panose="020B0604020202020204" pitchFamily="34" charset="0"/>
              <a:buChar char="•"/>
            </a:pPr>
            <a:endParaRPr lang="en-US" sz="2400" b="1" dirty="0" smtClean="0">
              <a:solidFill>
                <a:srgbClr val="FF0000"/>
              </a:solidFill>
            </a:endParaRPr>
          </a:p>
          <a:p>
            <a:pPr marL="0" lvl="1" indent="0">
              <a:lnSpc>
                <a:spcPct val="150000"/>
              </a:lnSpc>
              <a:buNone/>
            </a:pPr>
            <a:endParaRPr lang="en-US" sz="1800" dirty="0" smtClean="0"/>
          </a:p>
          <a:p>
            <a:pPr marL="230789" lvl="2"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36649"/>
            <a:ext cx="7056784" cy="389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88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Cloud infrastructure can be heterogeneous in nature because a variety of resources, such as clusters and even networked PCs, can be used to build it </a:t>
            </a:r>
            <a:endParaRPr lang="en-US" sz="1800" dirty="0" smtClean="0"/>
          </a:p>
          <a:p>
            <a:pPr marL="176213" lvl="1" indent="-176213">
              <a:lnSpc>
                <a:spcPct val="150000"/>
              </a:lnSpc>
              <a:buFont typeface="Arial" panose="020B0604020202020204" pitchFamily="34" charset="0"/>
              <a:buChar char="•"/>
            </a:pPr>
            <a:r>
              <a:rPr lang="en-US" sz="1800" dirty="0"/>
              <a:t>The physical infrastructure is managed by the core middleware, the objectives of which are to provide an appropriate runtime environment for applications and to best utilize resources </a:t>
            </a:r>
            <a:endParaRPr lang="en-US" sz="1800" dirty="0" smtClean="0"/>
          </a:p>
          <a:p>
            <a:pPr marL="176213" lvl="1" indent="-176213">
              <a:lnSpc>
                <a:spcPct val="150000"/>
              </a:lnSpc>
              <a:buFont typeface="Arial" panose="020B0604020202020204" pitchFamily="34" charset="0"/>
              <a:buChar char="•"/>
            </a:pPr>
            <a:r>
              <a:rPr lang="en-US" sz="1800" dirty="0"/>
              <a:t>At the bottom of the stack, virtualization technologies are used to guarantee runtime environment </a:t>
            </a:r>
            <a:r>
              <a:rPr lang="en-US" sz="1800" dirty="0" smtClean="0"/>
              <a:t>customization</a:t>
            </a:r>
            <a:r>
              <a:rPr lang="en-US" sz="1800" dirty="0"/>
              <a:t>, application isolation, sandboxing, and quality of service. </a:t>
            </a:r>
            <a:endParaRPr lang="en-US" sz="1800" dirty="0" smtClean="0"/>
          </a:p>
          <a:p>
            <a:pPr marL="176213" lvl="1" indent="-176213">
              <a:lnSpc>
                <a:spcPct val="150000"/>
              </a:lnSpc>
              <a:buFont typeface="Arial" panose="020B0604020202020204" pitchFamily="34" charset="0"/>
              <a:buChar char="•"/>
            </a:pPr>
            <a:r>
              <a:rPr lang="en-US" sz="1800" dirty="0"/>
              <a:t>Hardware virtualization is most commonly used at this level</a:t>
            </a:r>
            <a:r>
              <a:rPr lang="en-US" sz="1800" dirty="0" smtClean="0"/>
              <a:t>.</a:t>
            </a:r>
          </a:p>
          <a:p>
            <a:pPr marL="176213" lvl="1" indent="-176213">
              <a:lnSpc>
                <a:spcPct val="150000"/>
              </a:lnSpc>
              <a:buFont typeface="Arial" panose="020B0604020202020204" pitchFamily="34" charset="0"/>
              <a:buChar char="•"/>
            </a:pPr>
            <a:r>
              <a:rPr lang="en-US" sz="1800" dirty="0"/>
              <a:t>Hypervisors manage the pool of resources and expose the distributed infrastructure as a collection of virtual machines.</a:t>
            </a:r>
            <a:r>
              <a:rPr lang="en-US" sz="1800" dirty="0" smtClean="0"/>
              <a:t> </a:t>
            </a: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17398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smtClean="0"/>
              <a:t> </a:t>
            </a:r>
            <a:r>
              <a:rPr lang="en-US" sz="1800" dirty="0">
                <a:solidFill>
                  <a:srgbClr val="000000"/>
                </a:solidFill>
                <a:latin typeface="FBODN I+ Adv P 6 F 00"/>
              </a:rPr>
              <a:t>The combination of cloud hosting platforms and resources is </a:t>
            </a:r>
            <a:r>
              <a:rPr lang="en-US" sz="1800" dirty="0" smtClean="0">
                <a:solidFill>
                  <a:srgbClr val="000000"/>
                </a:solidFill>
                <a:latin typeface="FBODN I+ Adv P 6 F 00"/>
              </a:rPr>
              <a:t>generally classified  as a </a:t>
            </a:r>
            <a:r>
              <a:rPr lang="en-US" sz="1800" dirty="0">
                <a:solidFill>
                  <a:srgbClr val="000000"/>
                </a:solidFill>
                <a:latin typeface="FBOFK P+ Adv P 6 F 0 B"/>
              </a:rPr>
              <a:t>Infrastructure-as-a-Service(IaaS) </a:t>
            </a:r>
            <a:r>
              <a:rPr lang="en-US" sz="1800" dirty="0">
                <a:solidFill>
                  <a:srgbClr val="000000"/>
                </a:solidFill>
                <a:latin typeface="FBODN I+ Adv P 6 F 00"/>
              </a:rPr>
              <a:t>solution.</a:t>
            </a:r>
            <a:endParaRPr lang="en-US" sz="1800" dirty="0" smtClean="0"/>
          </a:p>
          <a:p>
            <a:pPr marL="176213" lvl="1" indent="-176213">
              <a:lnSpc>
                <a:spcPct val="150000"/>
              </a:lnSpc>
              <a:buFont typeface="Arial" panose="020B0604020202020204" pitchFamily="34" charset="0"/>
              <a:buChar char="•"/>
            </a:pPr>
            <a:r>
              <a:rPr lang="en-US" sz="1800" dirty="0" smtClean="0"/>
              <a:t>IaaS </a:t>
            </a:r>
            <a:r>
              <a:rPr lang="en-US" sz="1800" dirty="0"/>
              <a:t>into </a:t>
            </a:r>
            <a:r>
              <a:rPr lang="en-US" sz="1800" dirty="0" smtClean="0"/>
              <a:t>two </a:t>
            </a:r>
            <a:r>
              <a:rPr lang="en-US" sz="1800" dirty="0" err="1"/>
              <a:t>two</a:t>
            </a:r>
            <a:r>
              <a:rPr lang="en-US" sz="1800" dirty="0"/>
              <a:t> categories: Some of them provide both the management </a:t>
            </a:r>
            <a:r>
              <a:rPr lang="en-US" sz="1800" dirty="0" smtClean="0"/>
              <a:t>layer and the </a:t>
            </a:r>
            <a:r>
              <a:rPr lang="en-US" sz="1800" dirty="0"/>
              <a:t>physical infrastructure;</a:t>
            </a:r>
            <a:r>
              <a:rPr lang="en-US" sz="1800" dirty="0" smtClean="0"/>
              <a:t> others provide only the management layer(IaaS </a:t>
            </a:r>
            <a:r>
              <a:rPr lang="en-US" sz="1800" dirty="0"/>
              <a:t>(M</a:t>
            </a:r>
            <a:r>
              <a:rPr lang="en-US" sz="1800" dirty="0" smtClean="0"/>
              <a:t>))</a:t>
            </a:r>
          </a:p>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16" y="2872551"/>
            <a:ext cx="7462576" cy="375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79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Infrastructure as a Service Reference implementation</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42939"/>
            <a:ext cx="6984776" cy="5166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6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Platform as a Service Reference Model</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366838"/>
            <a:ext cx="6518671" cy="4389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8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Platform as a Service Reference Model</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45" y="1268760"/>
            <a:ext cx="7870117"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4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smtClean="0"/>
              <a:t> </a:t>
            </a:r>
            <a:r>
              <a:rPr lang="en-US" sz="1800" dirty="0"/>
              <a:t>Software-as-a-Service (SaaS) is a software delivery model that provides access to applications through the Internet as a Web-based </a:t>
            </a:r>
            <a:r>
              <a:rPr lang="en-US" sz="1800" dirty="0" smtClean="0"/>
              <a:t>service.</a:t>
            </a:r>
          </a:p>
          <a:p>
            <a:pPr marL="176213" lvl="1" indent="-176213">
              <a:lnSpc>
                <a:spcPct val="150000"/>
              </a:lnSpc>
              <a:buFont typeface="Arial" panose="020B0604020202020204" pitchFamily="34" charset="0"/>
              <a:buChar char="•"/>
            </a:pPr>
            <a:r>
              <a:rPr lang="en-US" sz="1800" dirty="0"/>
              <a:t>It provides a means to free users from complex </a:t>
            </a:r>
            <a:r>
              <a:rPr lang="en-US" sz="1800" dirty="0" smtClean="0"/>
              <a:t>hardware </a:t>
            </a:r>
            <a:r>
              <a:rPr lang="en-US" sz="1800" dirty="0"/>
              <a:t>and software management by offloading such tasks to third parties, which build applications accessible to multiple users through a Web browser</a:t>
            </a:r>
            <a:r>
              <a:rPr lang="en-US" sz="1800" dirty="0" smtClean="0"/>
              <a:t>.</a:t>
            </a:r>
          </a:p>
          <a:p>
            <a:pPr marL="176213" lvl="1" indent="-176213">
              <a:lnSpc>
                <a:spcPct val="150000"/>
              </a:lnSpc>
              <a:buFont typeface="Arial" panose="020B0604020202020204" pitchFamily="34" charset="0"/>
              <a:buChar char="•"/>
            </a:pPr>
            <a:r>
              <a:rPr lang="en-US" sz="1800" dirty="0"/>
              <a:t>In this scenario, customers neither need install anything on their premises nor have to pay considerable up-front costs to purchase the software and the required licenses</a:t>
            </a:r>
            <a:r>
              <a:rPr lang="en-US" sz="1800" dirty="0" smtClean="0"/>
              <a:t>.</a:t>
            </a:r>
          </a:p>
          <a:p>
            <a:pPr marL="176213" lvl="1" indent="-176213">
              <a:lnSpc>
                <a:spcPct val="150000"/>
              </a:lnSpc>
              <a:buFont typeface="Arial" panose="020B0604020202020204" pitchFamily="34" charset="0"/>
              <a:buChar char="•"/>
            </a:pPr>
            <a:r>
              <a:rPr lang="en-US" sz="1800" dirty="0"/>
              <a:t>On the provider side, the specific details and features of each customer’s </a:t>
            </a:r>
            <a:r>
              <a:rPr lang="en-US" sz="1800" dirty="0" err="1"/>
              <a:t>applica</a:t>
            </a:r>
            <a:r>
              <a:rPr lang="en-US" sz="1800" dirty="0"/>
              <a:t>- </a:t>
            </a:r>
            <a:r>
              <a:rPr lang="en-US" sz="1800" dirty="0" err="1"/>
              <a:t>tion</a:t>
            </a:r>
            <a:r>
              <a:rPr lang="en-US" sz="1800" dirty="0"/>
              <a:t> are maintained in the infrastructure and made available on demand </a:t>
            </a:r>
          </a:p>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37125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smtClean="0"/>
              <a:t>Public </a:t>
            </a:r>
            <a:r>
              <a:rPr lang="en-US" sz="1800" dirty="0"/>
              <a:t>clouds. </a:t>
            </a:r>
            <a:r>
              <a:rPr lang="en-US" sz="1800" dirty="0" smtClean="0"/>
              <a:t>The cloud is open to the wider public.</a:t>
            </a:r>
          </a:p>
          <a:p>
            <a:pPr marL="176213" lvl="1" indent="-176213">
              <a:lnSpc>
                <a:spcPct val="150000"/>
              </a:lnSpc>
              <a:buFont typeface="Arial" panose="020B0604020202020204" pitchFamily="34" charset="0"/>
              <a:buChar char="•"/>
            </a:pPr>
            <a:r>
              <a:rPr lang="en-US" sz="1800" dirty="0" smtClean="0"/>
              <a:t>Private clouds</a:t>
            </a:r>
            <a:r>
              <a:rPr lang="en-US" sz="1800" dirty="0"/>
              <a:t>. </a:t>
            </a:r>
            <a:r>
              <a:rPr lang="en-US" sz="1800" dirty="0" smtClean="0"/>
              <a:t>The cloud is implemented within the private premises of an institution  and generally made accessible to the members of the institution or a subset of them</a:t>
            </a:r>
          </a:p>
          <a:p>
            <a:pPr marL="176213" lvl="1" indent="-176213">
              <a:lnSpc>
                <a:spcPct val="150000"/>
              </a:lnSpc>
              <a:buFont typeface="Arial" panose="020B0604020202020204" pitchFamily="34" charset="0"/>
              <a:buChar char="•"/>
            </a:pPr>
            <a:r>
              <a:rPr lang="en-US" sz="1800" dirty="0" smtClean="0"/>
              <a:t> Hybrid or heterogeneous clouds</a:t>
            </a:r>
            <a:r>
              <a:rPr lang="en-US" sz="1800" dirty="0"/>
              <a:t>. </a:t>
            </a:r>
            <a:endParaRPr lang="en-US" sz="1800" dirty="0" smtClean="0"/>
          </a:p>
          <a:p>
            <a:pPr marL="176213" lvl="1" indent="-176213">
              <a:lnSpc>
                <a:spcPct val="150000"/>
              </a:lnSpc>
              <a:buFont typeface="Arial" panose="020B0604020202020204" pitchFamily="34" charset="0"/>
              <a:buChar char="•"/>
            </a:pPr>
            <a:r>
              <a:rPr lang="en-US" sz="1800" dirty="0" smtClean="0"/>
              <a:t>Community clouds - </a:t>
            </a:r>
            <a:r>
              <a:rPr lang="en-US" sz="1800" dirty="0">
                <a:solidFill>
                  <a:srgbClr val="000000"/>
                </a:solidFill>
                <a:latin typeface="FBODN I+ Adv P 6 F 00"/>
              </a:rPr>
              <a:t>The cloud is characterized by a multi-administrative domain involving different deployment models (public, private, and hybrid), and it is specifically designed to address the needs of a specific industry. </a:t>
            </a:r>
            <a:endParaRPr lang="en-US" sz="1800" dirty="0" smtClean="0">
              <a:solidFill>
                <a:srgbClr val="000000"/>
              </a:solidFill>
              <a:latin typeface="FBODN I+ Adv P 6 F 00"/>
            </a:endParaRPr>
          </a:p>
          <a:p>
            <a:pPr marL="0" lvl="1" indent="0">
              <a:lnSpc>
                <a:spcPct val="150000"/>
              </a:lnSpc>
              <a:buNone/>
            </a:pPr>
            <a:endParaRPr lang="en-US" sz="1800" dirty="0" smtClean="0"/>
          </a:p>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187404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6957764" cy="4717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5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reference model</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5" name="Footer Placeholder 4"/>
          <p:cNvSpPr>
            <a:spLocks noGrp="1"/>
          </p:cNvSpPr>
          <p:nvPr>
            <p:ph type="ftr" sz="quarter" idx="11"/>
          </p:nvPr>
        </p:nvSpPr>
        <p:spPr/>
        <p:txBody>
          <a:bodyPr/>
          <a:lstStyle/>
          <a:p>
            <a:pPr>
              <a:defRPr/>
            </a:pPr>
            <a:r>
              <a:rPr lang="en-US" dirty="0" smtClean="0"/>
              <a:t>Virtualization Reference Model</a:t>
            </a:r>
            <a:endParaRPr lang="en-US" dirty="0"/>
          </a:p>
        </p:txBody>
      </p:sp>
      <p:grpSp>
        <p:nvGrpSpPr>
          <p:cNvPr id="6" name="Group 5"/>
          <p:cNvGrpSpPr/>
          <p:nvPr/>
        </p:nvGrpSpPr>
        <p:grpSpPr>
          <a:xfrm>
            <a:off x="214282" y="1000108"/>
            <a:ext cx="8286808" cy="5214974"/>
            <a:chOff x="1212113" y="829343"/>
            <a:chExt cx="6647650" cy="5115194"/>
          </a:xfrm>
        </p:grpSpPr>
        <p:sp>
          <p:nvSpPr>
            <p:cNvPr id="7" name="Rectangle 6"/>
            <p:cNvSpPr/>
            <p:nvPr/>
          </p:nvSpPr>
          <p:spPr>
            <a:xfrm>
              <a:off x="1212113" y="829343"/>
              <a:ext cx="6647650" cy="511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67"/>
            <p:cNvGrpSpPr/>
            <p:nvPr/>
          </p:nvGrpSpPr>
          <p:grpSpPr>
            <a:xfrm>
              <a:off x="1332140" y="2690931"/>
              <a:ext cx="6401072" cy="1485393"/>
              <a:chOff x="1332140" y="2795439"/>
              <a:chExt cx="6401072" cy="1485393"/>
            </a:xfrm>
          </p:grpSpPr>
          <p:sp>
            <p:nvSpPr>
              <p:cNvPr id="59" name="Text Box 5"/>
              <p:cNvSpPr txBox="1">
                <a:spLocks noChangeArrowheads="1"/>
              </p:cNvSpPr>
              <p:nvPr/>
            </p:nvSpPr>
            <p:spPr bwMode="auto">
              <a:xfrm>
                <a:off x="1332140" y="3394527"/>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Virtualization Layer</a:t>
                </a:r>
                <a:endParaRPr lang="en-US" sz="1200" dirty="0">
                  <a:solidFill>
                    <a:srgbClr val="000000"/>
                  </a:solidFill>
                </a:endParaRPr>
              </a:p>
            </p:txBody>
          </p:sp>
          <p:grpSp>
            <p:nvGrpSpPr>
              <p:cNvPr id="60" name="Group 9"/>
              <p:cNvGrpSpPr/>
              <p:nvPr/>
            </p:nvGrpSpPr>
            <p:grpSpPr>
              <a:xfrm>
                <a:off x="3152504" y="2795439"/>
                <a:ext cx="1149532" cy="986292"/>
                <a:chOff x="3152504" y="2795439"/>
                <a:chExt cx="1149532" cy="986292"/>
              </a:xfrm>
            </p:grpSpPr>
            <p:sp>
              <p:nvSpPr>
                <p:cNvPr id="76" name="Rounded Rectangle 7"/>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7"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Hardware</a:t>
                  </a:r>
                  <a:endParaRPr lang="en-US" sz="1000" dirty="0">
                    <a:solidFill>
                      <a:srgbClr val="000000"/>
                    </a:solidFill>
                  </a:endParaRPr>
                </a:p>
              </p:txBody>
            </p:sp>
            <p:grpSp>
              <p:nvGrpSpPr>
                <p:cNvPr id="78" name="Group 6"/>
                <p:cNvGrpSpPr/>
                <p:nvPr/>
              </p:nvGrpSpPr>
              <p:grpSpPr>
                <a:xfrm>
                  <a:off x="3317537" y="2795439"/>
                  <a:ext cx="779129" cy="784324"/>
                  <a:chOff x="3134648" y="3048000"/>
                  <a:chExt cx="779129" cy="784324"/>
                </a:xfrm>
              </p:grpSpPr>
              <p:pic>
                <p:nvPicPr>
                  <p:cNvPr id="79" name="Picture 2" descr="C:\Documents and Settings\csve\Local Settings\Temporary Internet Files\Content.IE5\4PQ7052J\MC900431576[1].png"/>
                  <p:cNvPicPr>
                    <a:picLocks noChangeAspect="1" noChangeArrowheads="1"/>
                  </p:cNvPicPr>
                  <p:nvPr/>
                </p:nvPicPr>
                <p:blipFill>
                  <a:blip r:embed="rId2" cstate="print"/>
                  <a:srcRect/>
                  <a:stretch>
                    <a:fillRect/>
                  </a:stretch>
                </p:blipFill>
                <p:spPr bwMode="auto">
                  <a:xfrm>
                    <a:off x="3134648" y="3048000"/>
                    <a:ext cx="779129" cy="784324"/>
                  </a:xfrm>
                  <a:prstGeom prst="rect">
                    <a:avLst/>
                  </a:prstGeom>
                  <a:noFill/>
                </p:spPr>
              </p:pic>
              <p:pic>
                <p:nvPicPr>
                  <p:cNvPr id="80" name="Picture 2" descr="C:\Documents and Settings\Administrator\Local Settings\Temporary Internet Files\Content.IE5\0NG589SB\MC900441337[2].png"/>
                  <p:cNvPicPr>
                    <a:picLocks noChangeAspect="1" noChangeArrowheads="1"/>
                  </p:cNvPicPr>
                  <p:nvPr/>
                </p:nvPicPr>
                <p:blipFill>
                  <a:blip r:embed="rId3" cstate="print"/>
                  <a:srcRect/>
                  <a:stretch>
                    <a:fillRect/>
                  </a:stretch>
                </p:blipFill>
                <p:spPr bwMode="auto">
                  <a:xfrm>
                    <a:off x="3441788" y="3360335"/>
                    <a:ext cx="471989" cy="471989"/>
                  </a:xfrm>
                  <a:prstGeom prst="rect">
                    <a:avLst/>
                  </a:prstGeom>
                  <a:noFill/>
                </p:spPr>
              </p:pic>
            </p:grpSp>
          </p:grpSp>
          <p:grpSp>
            <p:nvGrpSpPr>
              <p:cNvPr id="61" name="Group 19"/>
              <p:cNvGrpSpPr/>
              <p:nvPr/>
            </p:nvGrpSpPr>
            <p:grpSpPr>
              <a:xfrm>
                <a:off x="6257055" y="2801934"/>
                <a:ext cx="1293365" cy="979798"/>
                <a:chOff x="4367202" y="2801934"/>
                <a:chExt cx="1293365" cy="979798"/>
              </a:xfrm>
            </p:grpSpPr>
            <p:grpSp>
              <p:nvGrpSpPr>
                <p:cNvPr id="70" name="Group 10"/>
                <p:cNvGrpSpPr/>
                <p:nvPr/>
              </p:nvGrpSpPr>
              <p:grpSpPr>
                <a:xfrm>
                  <a:off x="4367202" y="2801934"/>
                  <a:ext cx="1293365" cy="979798"/>
                  <a:chOff x="3152504" y="2795439"/>
                  <a:chExt cx="1149532" cy="979798"/>
                </a:xfrm>
              </p:grpSpPr>
              <p:sp>
                <p:nvSpPr>
                  <p:cNvPr id="74" name="Rounded Rectangle 73"/>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5"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Networking</a:t>
                    </a:r>
                    <a:endParaRPr lang="en-US" sz="1000" dirty="0">
                      <a:solidFill>
                        <a:srgbClr val="000000"/>
                      </a:solidFill>
                    </a:endParaRPr>
                  </a:p>
                </p:txBody>
              </p:sp>
            </p:grpSp>
            <p:pic>
              <p:nvPicPr>
                <p:cNvPr id="71"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41565">
                  <a:off x="4475658" y="3022346"/>
                  <a:ext cx="947412" cy="681757"/>
                </a:xfrm>
                <a:prstGeom prst="rect">
                  <a:avLst/>
                </a:prstGeom>
              </p:spPr>
            </p:pic>
            <p:pic>
              <p:nvPicPr>
                <p:cNvPr id="72" name="Picture 29" descr="C:\Documents and Settings\Administrator\Local Settings\Temporary Internet Files\Content.IE5\S5CT05S7\MCj04325540000[1].png"/>
                <p:cNvPicPr>
                  <a:picLocks noChangeAspect="1" noChangeArrowheads="1"/>
                </p:cNvPicPr>
                <p:nvPr/>
              </p:nvPicPr>
              <p:blipFill>
                <a:blip r:embed="rId5" cstate="print"/>
                <a:srcRect/>
                <a:stretch>
                  <a:fillRect/>
                </a:stretch>
              </p:blipFill>
              <p:spPr bwMode="auto">
                <a:xfrm>
                  <a:off x="4945036" y="3020928"/>
                  <a:ext cx="481262" cy="480846"/>
                </a:xfrm>
                <a:prstGeom prst="rect">
                  <a:avLst/>
                </a:prstGeom>
                <a:noFill/>
                <a:ln w="9525">
                  <a:noFill/>
                  <a:miter lim="800000"/>
                  <a:headEnd/>
                  <a:tailEnd/>
                </a:ln>
              </p:spPr>
            </p:pic>
            <p:pic>
              <p:nvPicPr>
                <p:cNvPr id="73" name="Picture 29" descr="C:\Documents and Settings\Administrator\Local Settings\Temporary Internet Files\Content.IE5\S5CT05S7\MCj04325540000[1].png"/>
                <p:cNvPicPr>
                  <a:picLocks noChangeAspect="1" noChangeArrowheads="1"/>
                </p:cNvPicPr>
                <p:nvPr/>
              </p:nvPicPr>
              <p:blipFill>
                <a:blip r:embed="rId5" cstate="print"/>
                <a:srcRect/>
                <a:stretch>
                  <a:fillRect/>
                </a:stretch>
              </p:blipFill>
              <p:spPr bwMode="auto">
                <a:xfrm>
                  <a:off x="4708733" y="2882753"/>
                  <a:ext cx="481262" cy="480846"/>
                </a:xfrm>
                <a:prstGeom prst="rect">
                  <a:avLst/>
                </a:prstGeom>
                <a:noFill/>
                <a:ln w="9525">
                  <a:noFill/>
                  <a:miter lim="800000"/>
                  <a:headEnd/>
                  <a:tailEnd/>
                </a:ln>
              </p:spPr>
            </p:pic>
          </p:grpSp>
          <p:grpSp>
            <p:nvGrpSpPr>
              <p:cNvPr id="62" name="Group 28"/>
              <p:cNvGrpSpPr/>
              <p:nvPr/>
            </p:nvGrpSpPr>
            <p:grpSpPr>
              <a:xfrm>
                <a:off x="4376084" y="2795439"/>
                <a:ext cx="1149532" cy="986292"/>
                <a:chOff x="4376084" y="2795439"/>
                <a:chExt cx="1149532" cy="986292"/>
              </a:xfrm>
            </p:grpSpPr>
            <p:grpSp>
              <p:nvGrpSpPr>
                <p:cNvPr id="65" name="Group 20"/>
                <p:cNvGrpSpPr/>
                <p:nvPr/>
              </p:nvGrpSpPr>
              <p:grpSpPr>
                <a:xfrm>
                  <a:off x="4376084" y="2795439"/>
                  <a:ext cx="1149532" cy="986292"/>
                  <a:chOff x="3152504" y="2795439"/>
                  <a:chExt cx="1149532" cy="986292"/>
                </a:xfrm>
              </p:grpSpPr>
              <p:sp>
                <p:nvSpPr>
                  <p:cNvPr id="68" name="Rounded Rectangle 2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9"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Storage</a:t>
                    </a:r>
                    <a:endParaRPr lang="en-US" sz="1000" dirty="0">
                      <a:solidFill>
                        <a:srgbClr val="000000"/>
                      </a:solidFill>
                    </a:endParaRPr>
                  </a:p>
                </p:txBody>
              </p:sp>
            </p:grpSp>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4739" y="2940372"/>
                  <a:ext cx="639391" cy="639391"/>
                </a:xfrm>
                <a:prstGeom prst="rect">
                  <a:avLst/>
                </a:prstGeom>
              </p:spPr>
            </p:pic>
            <p:pic>
              <p:nvPicPr>
                <p:cNvPr id="67" name="Pictur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1418" y="3079833"/>
                  <a:ext cx="512950" cy="512950"/>
                </a:xfrm>
                <a:prstGeom prst="rect">
                  <a:avLst/>
                </a:prstGeom>
              </p:spPr>
            </p:pic>
          </p:grpSp>
          <p:cxnSp>
            <p:nvCxnSpPr>
              <p:cNvPr id="63" name="Straight Connector 62"/>
              <p:cNvCxnSpPr/>
              <p:nvPr/>
            </p:nvCxnSpPr>
            <p:spPr>
              <a:xfrm>
                <a:off x="5634446" y="3656686"/>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64" name="Rectangle 31"/>
              <p:cNvSpPr/>
              <p:nvPr/>
            </p:nvSpPr>
            <p:spPr>
              <a:xfrm>
                <a:off x="3152504" y="3870387"/>
                <a:ext cx="4397920"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Software Emulation</a:t>
                </a:r>
              </a:p>
            </p:txBody>
          </p:sp>
        </p:grpSp>
        <p:grpSp>
          <p:nvGrpSpPr>
            <p:cNvPr id="9" name="Group 72"/>
            <p:cNvGrpSpPr/>
            <p:nvPr/>
          </p:nvGrpSpPr>
          <p:grpSpPr>
            <a:xfrm>
              <a:off x="1332140" y="4723335"/>
              <a:ext cx="6401072" cy="1090212"/>
              <a:chOff x="1332140" y="4758171"/>
              <a:chExt cx="6401072" cy="1090212"/>
            </a:xfrm>
          </p:grpSpPr>
          <p:sp>
            <p:nvSpPr>
              <p:cNvPr id="35" name="Text Box 5"/>
              <p:cNvSpPr txBox="1">
                <a:spLocks noChangeArrowheads="1"/>
              </p:cNvSpPr>
              <p:nvPr/>
            </p:nvSpPr>
            <p:spPr bwMode="auto">
              <a:xfrm>
                <a:off x="1332140" y="5167300"/>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Host</a:t>
                </a:r>
                <a:endParaRPr lang="en-US" sz="1200" dirty="0">
                  <a:solidFill>
                    <a:srgbClr val="000000"/>
                  </a:solidFill>
                </a:endParaRPr>
              </a:p>
            </p:txBody>
          </p:sp>
          <p:grpSp>
            <p:nvGrpSpPr>
              <p:cNvPr id="36" name="Group 41"/>
              <p:cNvGrpSpPr/>
              <p:nvPr/>
            </p:nvGrpSpPr>
            <p:grpSpPr>
              <a:xfrm>
                <a:off x="3156857" y="4761244"/>
                <a:ext cx="1149532" cy="1000410"/>
                <a:chOff x="3156857" y="4761244"/>
                <a:chExt cx="1149532" cy="1000410"/>
              </a:xfrm>
            </p:grpSpPr>
            <p:grpSp>
              <p:nvGrpSpPr>
                <p:cNvPr id="54" name="Group 33"/>
                <p:cNvGrpSpPr/>
                <p:nvPr/>
              </p:nvGrpSpPr>
              <p:grpSpPr>
                <a:xfrm>
                  <a:off x="3156857" y="4761244"/>
                  <a:ext cx="1149532" cy="986292"/>
                  <a:chOff x="3152504" y="2795439"/>
                  <a:chExt cx="1149532" cy="986292"/>
                </a:xfrm>
              </p:grpSpPr>
              <p:sp>
                <p:nvSpPr>
                  <p:cNvPr id="57" name="Rounded Rectangle 34"/>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8"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Hardware</a:t>
                    </a:r>
                    <a:endParaRPr lang="en-US" sz="1000" dirty="0">
                      <a:solidFill>
                        <a:srgbClr val="000000"/>
                      </a:solidFill>
                    </a:endParaRPr>
                  </a:p>
                </p:txBody>
              </p:sp>
            </p:grpSp>
            <p:pic>
              <p:nvPicPr>
                <p:cNvPr id="55" name="Picture 698" descr="MCj04352420000[1]"/>
                <p:cNvPicPr>
                  <a:picLocks noChangeAspect="1" noChangeArrowheads="1"/>
                </p:cNvPicPr>
                <p:nvPr/>
              </p:nvPicPr>
              <p:blipFill>
                <a:blip r:embed="rId8" cstate="print"/>
                <a:srcRect/>
                <a:stretch>
                  <a:fillRect/>
                </a:stretch>
              </p:blipFill>
              <p:spPr bwMode="auto">
                <a:xfrm>
                  <a:off x="3683722" y="4885406"/>
                  <a:ext cx="441183" cy="873175"/>
                </a:xfrm>
                <a:prstGeom prst="rect">
                  <a:avLst/>
                </a:prstGeom>
                <a:noFill/>
                <a:ln w="9525">
                  <a:noFill/>
                  <a:miter lim="800000"/>
                  <a:headEnd/>
                  <a:tailEnd/>
                </a:ln>
              </p:spPr>
            </p:pic>
            <p:pic>
              <p:nvPicPr>
                <p:cNvPr id="56" name="Picture 698" descr="MCj04352420000[1]"/>
                <p:cNvPicPr>
                  <a:picLocks noChangeAspect="1" noChangeArrowheads="1"/>
                </p:cNvPicPr>
                <p:nvPr/>
              </p:nvPicPr>
              <p:blipFill>
                <a:blip r:embed="rId8" cstate="print"/>
                <a:srcRect/>
                <a:stretch>
                  <a:fillRect/>
                </a:stretch>
              </p:blipFill>
              <p:spPr bwMode="auto">
                <a:xfrm>
                  <a:off x="3374564" y="4888479"/>
                  <a:ext cx="441183" cy="873175"/>
                </a:xfrm>
                <a:prstGeom prst="rect">
                  <a:avLst/>
                </a:prstGeom>
                <a:noFill/>
                <a:ln w="9525">
                  <a:noFill/>
                  <a:miter lim="800000"/>
                  <a:headEnd/>
                  <a:tailEnd/>
                </a:ln>
              </p:spPr>
            </p:pic>
          </p:grpSp>
          <p:grpSp>
            <p:nvGrpSpPr>
              <p:cNvPr id="37" name="Group 53"/>
              <p:cNvGrpSpPr/>
              <p:nvPr/>
            </p:nvGrpSpPr>
            <p:grpSpPr>
              <a:xfrm>
                <a:off x="4380437" y="4758171"/>
                <a:ext cx="1149532" cy="1014755"/>
                <a:chOff x="4380437" y="4758171"/>
                <a:chExt cx="1149532" cy="1014755"/>
              </a:xfrm>
            </p:grpSpPr>
            <p:grpSp>
              <p:nvGrpSpPr>
                <p:cNvPr id="47" name="Group 43"/>
                <p:cNvGrpSpPr/>
                <p:nvPr/>
              </p:nvGrpSpPr>
              <p:grpSpPr>
                <a:xfrm>
                  <a:off x="4380437" y="4758171"/>
                  <a:ext cx="1149532" cy="986292"/>
                  <a:chOff x="3152504" y="2795439"/>
                  <a:chExt cx="1149532" cy="986292"/>
                </a:xfrm>
              </p:grpSpPr>
              <p:sp>
                <p:nvSpPr>
                  <p:cNvPr id="52" name="Rounded Rectangle 5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Storage</a:t>
                    </a:r>
                    <a:endParaRPr lang="en-US" sz="1000" dirty="0">
                      <a:solidFill>
                        <a:srgbClr val="000000"/>
                      </a:solidFill>
                    </a:endParaRPr>
                  </a:p>
                </p:txBody>
              </p:sp>
            </p:grpSp>
            <p:pic>
              <p:nvPicPr>
                <p:cNvPr id="48" name="Picture 698" descr="MCj04352420000[1]"/>
                <p:cNvPicPr>
                  <a:picLocks noChangeAspect="1" noChangeArrowheads="1"/>
                </p:cNvPicPr>
                <p:nvPr/>
              </p:nvPicPr>
              <p:blipFill>
                <a:blip r:embed="rId8" cstate="print"/>
                <a:srcRect/>
                <a:stretch>
                  <a:fillRect/>
                </a:stretch>
              </p:blipFill>
              <p:spPr bwMode="auto">
                <a:xfrm>
                  <a:off x="4942138" y="4899751"/>
                  <a:ext cx="441183" cy="873175"/>
                </a:xfrm>
                <a:prstGeom prst="rect">
                  <a:avLst/>
                </a:prstGeom>
                <a:noFill/>
                <a:ln w="9525">
                  <a:noFill/>
                  <a:miter lim="800000"/>
                  <a:headEnd/>
                  <a:tailEnd/>
                </a:ln>
              </p:spPr>
            </p:pic>
            <p:pic>
              <p:nvPicPr>
                <p:cNvPr id="49" name="Picture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61818" y="5139944"/>
                  <a:ext cx="431349" cy="431349"/>
                </a:xfrm>
                <a:prstGeom prst="rect">
                  <a:avLst/>
                </a:prstGeom>
              </p:spPr>
            </p:pic>
            <p:pic>
              <p:nvPicPr>
                <p:cNvPr id="50" name="Picture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63816" y="4921580"/>
                  <a:ext cx="305454" cy="305454"/>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84585" y="4986841"/>
                  <a:ext cx="305454" cy="305454"/>
                </a:xfrm>
                <a:prstGeom prst="rect">
                  <a:avLst/>
                </a:prstGeom>
              </p:spPr>
            </p:pic>
          </p:grpSp>
          <p:grpSp>
            <p:nvGrpSpPr>
              <p:cNvPr id="38" name="Group 66"/>
              <p:cNvGrpSpPr/>
              <p:nvPr/>
            </p:nvGrpSpPr>
            <p:grpSpPr>
              <a:xfrm>
                <a:off x="6257055" y="4764929"/>
                <a:ext cx="1293365" cy="979798"/>
                <a:chOff x="6257055" y="4764929"/>
                <a:chExt cx="1293365" cy="979798"/>
              </a:xfrm>
            </p:grpSpPr>
            <p:grpSp>
              <p:nvGrpSpPr>
                <p:cNvPr id="39" name="Group 55"/>
                <p:cNvGrpSpPr/>
                <p:nvPr/>
              </p:nvGrpSpPr>
              <p:grpSpPr>
                <a:xfrm>
                  <a:off x="6257055" y="4764929"/>
                  <a:ext cx="1293365" cy="979798"/>
                  <a:chOff x="3152504" y="2795439"/>
                  <a:chExt cx="1149532" cy="979798"/>
                </a:xfrm>
              </p:grpSpPr>
              <p:sp>
                <p:nvSpPr>
                  <p:cNvPr id="45" name="Rounded Rectangle 44"/>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Networking</a:t>
                    </a:r>
                    <a:endParaRPr lang="en-US" sz="1000" dirty="0">
                      <a:solidFill>
                        <a:srgbClr val="000000"/>
                      </a:solidFill>
                    </a:endParaRPr>
                  </a:p>
                </p:txBody>
              </p:sp>
            </p:grpSp>
            <p:pic>
              <p:nvPicPr>
                <p:cNvPr id="40" name="Picture 698" descr="MCj04352420000[1]"/>
                <p:cNvPicPr>
                  <a:picLocks noChangeAspect="1" noChangeArrowheads="1"/>
                </p:cNvPicPr>
                <p:nvPr/>
              </p:nvPicPr>
              <p:blipFill>
                <a:blip r:embed="rId8" cstate="print"/>
                <a:srcRect/>
                <a:stretch>
                  <a:fillRect/>
                </a:stretch>
              </p:blipFill>
              <p:spPr bwMode="auto">
                <a:xfrm>
                  <a:off x="6449052" y="4823578"/>
                  <a:ext cx="441183" cy="873175"/>
                </a:xfrm>
                <a:prstGeom prst="rect">
                  <a:avLst/>
                </a:prstGeom>
                <a:noFill/>
                <a:ln w="9525">
                  <a:noFill/>
                  <a:miter lim="800000"/>
                  <a:headEnd/>
                  <a:tailEnd/>
                </a:ln>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8626">
                  <a:off x="6337805" y="5116826"/>
                  <a:ext cx="663679" cy="477583"/>
                </a:xfrm>
                <a:prstGeom prst="rect">
                  <a:avLst/>
                </a:prstGeom>
              </p:spPr>
            </p:pic>
            <p:pic>
              <p:nvPicPr>
                <p:cNvPr id="42" name="Picture 698" descr="MCj04352420000[1]"/>
                <p:cNvPicPr>
                  <a:picLocks noChangeAspect="1" noChangeArrowheads="1"/>
                </p:cNvPicPr>
                <p:nvPr/>
              </p:nvPicPr>
              <p:blipFill>
                <a:blip r:embed="rId11" cstate="print"/>
                <a:srcRect/>
                <a:stretch>
                  <a:fillRect/>
                </a:stretch>
              </p:blipFill>
              <p:spPr bwMode="auto">
                <a:xfrm>
                  <a:off x="7061107" y="4823579"/>
                  <a:ext cx="298934" cy="591640"/>
                </a:xfrm>
                <a:prstGeom prst="rect">
                  <a:avLst/>
                </a:prstGeom>
                <a:noFill/>
                <a:ln w="9525">
                  <a:noFill/>
                  <a:miter lim="800000"/>
                  <a:headEnd/>
                  <a:tailEnd/>
                </a:ln>
              </p:spPr>
            </p:pic>
            <p:pic>
              <p:nvPicPr>
                <p:cNvPr id="43" name="Picture 4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8626">
                  <a:off x="6996769" y="5076493"/>
                  <a:ext cx="449692" cy="323598"/>
                </a:xfrm>
                <a:prstGeom prst="rect">
                  <a:avLst/>
                </a:prstGeom>
              </p:spPr>
            </p:pic>
            <p:cxnSp>
              <p:nvCxnSpPr>
                <p:cNvPr id="44" name="Straight Connector 43"/>
                <p:cNvCxnSpPr/>
                <p:nvPr/>
              </p:nvCxnSpPr>
              <p:spPr>
                <a:xfrm flipV="1">
                  <a:off x="6898944" y="5321128"/>
                  <a:ext cx="183645" cy="32130"/>
                </a:xfrm>
                <a:prstGeom prst="line">
                  <a:avLst/>
                </a:prstGeom>
                <a:ln>
                  <a:solidFill>
                    <a:srgbClr val="0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10" name="Left-Right Arrow 9"/>
            <p:cNvSpPr/>
            <p:nvPr/>
          </p:nvSpPr>
          <p:spPr>
            <a:xfrm rot="16200000" flipV="1">
              <a:off x="3510473"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rot="16200000" flipV="1">
              <a:off x="4734053" y="434375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rot="16200000" flipV="1">
              <a:off x="6678238"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97"/>
            <p:cNvGrpSpPr/>
            <p:nvPr/>
          </p:nvGrpSpPr>
          <p:grpSpPr>
            <a:xfrm>
              <a:off x="1327944" y="953990"/>
              <a:ext cx="6401072" cy="1131309"/>
              <a:chOff x="1327944" y="837027"/>
              <a:chExt cx="6401072" cy="1131309"/>
            </a:xfrm>
          </p:grpSpPr>
          <p:sp>
            <p:nvSpPr>
              <p:cNvPr id="17" name="Text Box 5"/>
              <p:cNvSpPr txBox="1">
                <a:spLocks noChangeArrowheads="1"/>
              </p:cNvSpPr>
              <p:nvPr/>
            </p:nvSpPr>
            <p:spPr bwMode="auto">
              <a:xfrm>
                <a:off x="1327944" y="1287253"/>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Guest</a:t>
                </a:r>
                <a:endParaRPr lang="en-US" sz="1200" dirty="0">
                  <a:solidFill>
                    <a:srgbClr val="000000"/>
                  </a:solidFill>
                </a:endParaRPr>
              </a:p>
            </p:txBody>
          </p:sp>
          <p:grpSp>
            <p:nvGrpSpPr>
              <p:cNvPr id="18" name="Group 85"/>
              <p:cNvGrpSpPr/>
              <p:nvPr/>
            </p:nvGrpSpPr>
            <p:grpSpPr>
              <a:xfrm>
                <a:off x="6252859" y="843522"/>
                <a:ext cx="1293365" cy="979798"/>
                <a:chOff x="3152504" y="2795439"/>
                <a:chExt cx="1149532" cy="979798"/>
              </a:xfrm>
            </p:grpSpPr>
            <p:sp>
              <p:nvSpPr>
                <p:cNvPr id="33" name="Rounded Rectangle 32"/>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Applications</a:t>
                  </a:r>
                  <a:endParaRPr lang="en-US" sz="1000" dirty="0">
                    <a:solidFill>
                      <a:srgbClr val="000000"/>
                    </a:solidFill>
                  </a:endParaRPr>
                </a:p>
              </p:txBody>
            </p:sp>
          </p:grpSp>
          <p:grpSp>
            <p:nvGrpSpPr>
              <p:cNvPr id="19" name="Group 80"/>
              <p:cNvGrpSpPr/>
              <p:nvPr/>
            </p:nvGrpSpPr>
            <p:grpSpPr>
              <a:xfrm>
                <a:off x="4371888" y="837027"/>
                <a:ext cx="1149532" cy="986292"/>
                <a:chOff x="3152504" y="2795439"/>
                <a:chExt cx="1149532" cy="986292"/>
              </a:xfrm>
            </p:grpSpPr>
            <p:sp>
              <p:nvSpPr>
                <p:cNvPr id="31" name="Rounded Rectangle 30"/>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2"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Applications</a:t>
                  </a:r>
                  <a:endParaRPr lang="en-US" sz="1000" dirty="0">
                    <a:solidFill>
                      <a:srgbClr val="000000"/>
                    </a:solidFill>
                  </a:endParaRPr>
                </a:p>
              </p:txBody>
            </p:sp>
          </p:grpSp>
          <p:cxnSp>
            <p:nvCxnSpPr>
              <p:cNvPr id="20" name="Straight Connector 19"/>
              <p:cNvCxnSpPr/>
              <p:nvPr/>
            </p:nvCxnSpPr>
            <p:spPr>
              <a:xfrm>
                <a:off x="5630250" y="1698274"/>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nvGrpSpPr>
              <p:cNvPr id="21" name="Group 96"/>
              <p:cNvGrpSpPr/>
              <p:nvPr/>
            </p:nvGrpSpPr>
            <p:grpSpPr>
              <a:xfrm>
                <a:off x="3148308" y="837027"/>
                <a:ext cx="1149532" cy="986292"/>
                <a:chOff x="3148308" y="996522"/>
                <a:chExt cx="1149532" cy="986292"/>
              </a:xfrm>
            </p:grpSpPr>
            <p:grpSp>
              <p:nvGrpSpPr>
                <p:cNvPr id="26" name="Group 75"/>
                <p:cNvGrpSpPr/>
                <p:nvPr/>
              </p:nvGrpSpPr>
              <p:grpSpPr>
                <a:xfrm>
                  <a:off x="3148308" y="996522"/>
                  <a:ext cx="1149532" cy="986292"/>
                  <a:chOff x="3152504" y="2795439"/>
                  <a:chExt cx="1149532" cy="986292"/>
                </a:xfrm>
              </p:grpSpPr>
              <p:sp>
                <p:nvSpPr>
                  <p:cNvPr id="29" name="Rounded Rectangle 28"/>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Image</a:t>
                    </a:r>
                    <a:endParaRPr lang="en-US" sz="1000" dirty="0">
                      <a:solidFill>
                        <a:srgbClr val="000000"/>
                      </a:solidFill>
                    </a:endParaRPr>
                  </a:p>
                </p:txBody>
              </p:sp>
            </p:grpSp>
            <p:pic>
              <p:nvPicPr>
                <p:cNvPr id="27" name="Picture 3" descr="C:\Users\aneka\AppData\Local\Microsoft\Windows\Temporary Internet Files\Content.IE5\2QY4P75K\MC900442154[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38259" y="1056176"/>
                  <a:ext cx="584446" cy="58444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aneka\AppData\Local\Microsoft\Windows\Temporary Internet Files\Content.IE5\2QY4P75K\MC900442154[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41511" y="1056176"/>
                  <a:ext cx="584446" cy="584446"/>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4" descr="C:\Documents and Settings\Administrator\Local Settings\Temporary Internet Files\Content.IE5\AD85KTOH\MC900431573[2].png"/>
              <p:cNvPicPr>
                <a:picLocks noChangeAspect="1" noChangeArrowheads="1"/>
              </p:cNvPicPr>
              <p:nvPr/>
            </p:nvPicPr>
            <p:blipFill>
              <a:blip r:embed="rId14" cstate="print"/>
              <a:srcRect/>
              <a:stretch>
                <a:fillRect/>
              </a:stretch>
            </p:blipFill>
            <p:spPr bwMode="auto">
              <a:xfrm>
                <a:off x="6593558" y="896681"/>
                <a:ext cx="804907" cy="780327"/>
              </a:xfrm>
              <a:prstGeom prst="rect">
                <a:avLst/>
              </a:prstGeom>
              <a:noFill/>
            </p:spPr>
          </p:pic>
          <p:pic>
            <p:nvPicPr>
              <p:cNvPr id="23" name="Picture 5" descr="C:\Documents and Settings\Administrator\Local Settings\Temporary Internet Files\Content.IE5\0NG589SB\MC900433852[2].png"/>
              <p:cNvPicPr>
                <a:picLocks noChangeAspect="1" noChangeArrowheads="1"/>
              </p:cNvPicPr>
              <p:nvPr/>
            </p:nvPicPr>
            <p:blipFill>
              <a:blip r:embed="rId15" cstate="print"/>
              <a:srcRect/>
              <a:stretch>
                <a:fillRect/>
              </a:stretch>
            </p:blipFill>
            <p:spPr bwMode="auto">
              <a:xfrm>
                <a:off x="6477673" y="1043786"/>
                <a:ext cx="575180" cy="575180"/>
              </a:xfrm>
              <a:prstGeom prst="rect">
                <a:avLst/>
              </a:prstGeom>
              <a:noFill/>
            </p:spPr>
          </p:pic>
          <p:pic>
            <p:nvPicPr>
              <p:cNvPr id="24" name="Picture 4" descr="C:\Documents and Settings\Administrator\Local Settings\Temporary Internet Files\Content.IE5\AD85KTOH\MC900431573[2].png"/>
              <p:cNvPicPr>
                <a:picLocks noChangeAspect="1" noChangeArrowheads="1"/>
              </p:cNvPicPr>
              <p:nvPr/>
            </p:nvPicPr>
            <p:blipFill>
              <a:blip r:embed="rId14" cstate="print"/>
              <a:srcRect/>
              <a:stretch>
                <a:fillRect/>
              </a:stretch>
            </p:blipFill>
            <p:spPr bwMode="auto">
              <a:xfrm>
                <a:off x="4661818" y="891658"/>
                <a:ext cx="787454" cy="763407"/>
              </a:xfrm>
              <a:prstGeom prst="rect">
                <a:avLst/>
              </a:prstGeom>
              <a:noFill/>
            </p:spPr>
          </p:pic>
          <p:pic>
            <p:nvPicPr>
              <p:cNvPr id="25" name="Picture 5" descr="C:\Documents and Settings\Administrator\Local Settings\Temporary Internet Files\Content.IE5\0NG589SB\MC900433852[2].png"/>
              <p:cNvPicPr>
                <a:picLocks noChangeAspect="1" noChangeArrowheads="1"/>
              </p:cNvPicPr>
              <p:nvPr/>
            </p:nvPicPr>
            <p:blipFill>
              <a:blip r:embed="rId15" cstate="print"/>
              <a:srcRect/>
              <a:stretch>
                <a:fillRect/>
              </a:stretch>
            </p:blipFill>
            <p:spPr bwMode="auto">
              <a:xfrm>
                <a:off x="4528480" y="1021844"/>
                <a:ext cx="575180" cy="575180"/>
              </a:xfrm>
              <a:prstGeom prst="rect">
                <a:avLst/>
              </a:prstGeom>
              <a:noFill/>
            </p:spPr>
          </p:pic>
        </p:grpSp>
        <p:sp>
          <p:nvSpPr>
            <p:cNvPr id="14" name="Left-Right Arrow 13"/>
            <p:cNvSpPr/>
            <p:nvPr/>
          </p:nvSpPr>
          <p:spPr>
            <a:xfrm rot="16200000" flipV="1">
              <a:off x="3481598" y="226331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rot="16200000" flipV="1">
              <a:off x="4749262" y="226331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rot="16200000" flipV="1">
              <a:off x="6683136" y="2263314"/>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
        <p:nvSpPr>
          <p:cNvPr id="8" name="Content Placeholder 2"/>
          <p:cNvSpPr txBox="1">
            <a:spLocks/>
          </p:cNvSpPr>
          <p:nvPr/>
        </p:nvSpPr>
        <p:spPr bwMode="gray">
          <a:xfrm>
            <a:off x="331912" y="12051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smtClean="0"/>
              <a:t>Key Advantages using Private Cloud</a:t>
            </a:r>
          </a:p>
          <a:p>
            <a:pPr marL="407002" lvl="2" indent="-176213">
              <a:lnSpc>
                <a:spcPct val="150000"/>
              </a:lnSpc>
              <a:buFont typeface="Arial" panose="020B0604020202020204" pitchFamily="34" charset="0"/>
              <a:buChar char="•"/>
            </a:pPr>
            <a:r>
              <a:rPr lang="en-US" sz="1600" dirty="0"/>
              <a:t>Customer information protection </a:t>
            </a:r>
            <a:r>
              <a:rPr lang="en-US" sz="1600" dirty="0" smtClean="0"/>
              <a:t>.</a:t>
            </a:r>
          </a:p>
          <a:p>
            <a:pPr marL="407002" lvl="2" indent="-176213">
              <a:lnSpc>
                <a:spcPct val="150000"/>
              </a:lnSpc>
              <a:buFont typeface="Arial" panose="020B0604020202020204" pitchFamily="34" charset="0"/>
              <a:buChar char="•"/>
            </a:pPr>
            <a:r>
              <a:rPr lang="en-US" sz="1600" dirty="0" smtClean="0"/>
              <a:t>Infrastructure ensuring SLAs</a:t>
            </a:r>
            <a:r>
              <a:rPr lang="en-US" sz="1600" dirty="0"/>
              <a:t>. </a:t>
            </a:r>
            <a:endParaRPr lang="en-US" sz="1600" dirty="0" smtClean="0"/>
          </a:p>
          <a:p>
            <a:pPr marL="407002" lvl="2" indent="-176213">
              <a:lnSpc>
                <a:spcPct val="150000"/>
              </a:lnSpc>
              <a:buFont typeface="Arial" panose="020B0604020202020204" pitchFamily="34" charset="0"/>
              <a:buChar char="•"/>
            </a:pPr>
            <a:r>
              <a:rPr lang="en-US" sz="1600" dirty="0" smtClean="0"/>
              <a:t>Compliance with standard procedures and operations</a:t>
            </a:r>
            <a:r>
              <a:rPr lang="en-US" sz="1600" dirty="0"/>
              <a:t>. </a:t>
            </a:r>
            <a:endParaRPr lang="en-US" sz="1600" dirty="0" smtClean="0"/>
          </a:p>
          <a:p>
            <a:pPr marL="0" lvl="1" indent="0">
              <a:lnSpc>
                <a:spcPct val="150000"/>
              </a:lnSpc>
              <a:buNone/>
            </a:pPr>
            <a:r>
              <a:rPr lang="en-US" sz="1800" dirty="0" smtClean="0">
                <a:solidFill>
                  <a:srgbClr val="000000"/>
                </a:solidFill>
                <a:latin typeface="FBODN I+ Adv P 6 F 00"/>
              </a:rPr>
              <a:t>. </a:t>
            </a:r>
          </a:p>
          <a:p>
            <a:pPr marL="0" lvl="1" indent="0">
              <a:lnSpc>
                <a:spcPct val="150000"/>
              </a:lnSpc>
              <a:buNone/>
            </a:pPr>
            <a:endParaRPr lang="en-US" sz="1800" dirty="0" smtClean="0"/>
          </a:p>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355994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052736"/>
            <a:ext cx="6169868" cy="444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00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
        <p:nvSpPr>
          <p:cNvPr id="8" name="Content Placeholder 2"/>
          <p:cNvSpPr txBox="1">
            <a:spLocks/>
          </p:cNvSpPr>
          <p:nvPr/>
        </p:nvSpPr>
        <p:spPr bwMode="gray">
          <a:xfrm>
            <a:off x="331912" y="12051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Community clouds are distributed systems created by integrating the services of different clouds to address the specific needs of an industry, a community, or a business </a:t>
            </a:r>
            <a:r>
              <a:rPr lang="en-US" sz="1800" dirty="0" smtClean="0"/>
              <a:t>sector</a:t>
            </a:r>
          </a:p>
          <a:p>
            <a:pPr marL="176213" lvl="1" indent="-176213">
              <a:lnSpc>
                <a:spcPct val="150000"/>
              </a:lnSpc>
              <a:buFont typeface="Arial" panose="020B0604020202020204" pitchFamily="34" charset="0"/>
              <a:buChar char="•"/>
            </a:pPr>
            <a:r>
              <a:rPr lang="en-US" sz="1800" dirty="0" smtClean="0"/>
              <a:t>NIST Define –</a:t>
            </a:r>
          </a:p>
          <a:p>
            <a:pPr marL="176213" lvl="1" indent="-176213">
              <a:lnSpc>
                <a:spcPct val="150000"/>
              </a:lnSpc>
              <a:buFont typeface="Arial" panose="020B0604020202020204" pitchFamily="34" charset="0"/>
              <a:buChar char="•"/>
            </a:pPr>
            <a:r>
              <a:rPr lang="en-US" sz="1600" dirty="0"/>
              <a:t>The infrastructure is shared by several organizations and supports a specific community that has shared concerns (e.g., mission, security requirements, policy, and compliance considerations). It may be managed by the organizations or a third party and may exist on premise or off premise. </a:t>
            </a: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79294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52735"/>
            <a:ext cx="7992888" cy="5381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36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
        <p:nvSpPr>
          <p:cNvPr id="8" name="Content Placeholder 2"/>
          <p:cNvSpPr txBox="1">
            <a:spLocks/>
          </p:cNvSpPr>
          <p:nvPr/>
        </p:nvSpPr>
        <p:spPr bwMode="gray">
          <a:xfrm>
            <a:off x="331912" y="12051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smtClean="0"/>
              <a:t>Candidate Sector for Community Cloud are-</a:t>
            </a:r>
          </a:p>
          <a:p>
            <a:pPr marL="176213" lvl="1" indent="-176213">
              <a:lnSpc>
                <a:spcPct val="150000"/>
              </a:lnSpc>
              <a:buFont typeface="Arial" panose="020B0604020202020204" pitchFamily="34" charset="0"/>
              <a:buChar char="•"/>
            </a:pPr>
            <a:r>
              <a:rPr lang="en-US" sz="1800" dirty="0"/>
              <a:t>Media industry </a:t>
            </a:r>
            <a:endParaRPr lang="en-US" sz="1800" dirty="0" smtClean="0"/>
          </a:p>
          <a:p>
            <a:pPr marL="176213" lvl="1" indent="-176213">
              <a:lnSpc>
                <a:spcPct val="150000"/>
              </a:lnSpc>
              <a:buFont typeface="Arial" panose="020B0604020202020204" pitchFamily="34" charset="0"/>
              <a:buChar char="•"/>
            </a:pPr>
            <a:r>
              <a:rPr lang="en-US" sz="1800" dirty="0"/>
              <a:t>Healthcare industry </a:t>
            </a:r>
            <a:endParaRPr lang="en-US" sz="1800" dirty="0" smtClean="0"/>
          </a:p>
          <a:p>
            <a:pPr marL="176213" lvl="1" indent="-176213">
              <a:lnSpc>
                <a:spcPct val="150000"/>
              </a:lnSpc>
              <a:buFont typeface="Arial" panose="020B0604020202020204" pitchFamily="34" charset="0"/>
              <a:buChar char="•"/>
            </a:pPr>
            <a:r>
              <a:rPr lang="en-US" sz="1800" dirty="0"/>
              <a:t>Energy and other core industries </a:t>
            </a:r>
            <a:endParaRPr lang="en-US" sz="1800" dirty="0" smtClean="0"/>
          </a:p>
          <a:p>
            <a:pPr marL="176213" lvl="1" indent="-176213">
              <a:lnSpc>
                <a:spcPct val="150000"/>
              </a:lnSpc>
              <a:buFont typeface="Arial" panose="020B0604020202020204" pitchFamily="34" charset="0"/>
              <a:buChar char="•"/>
            </a:pPr>
            <a:r>
              <a:rPr lang="en-US" sz="1800" dirty="0"/>
              <a:t>Public sector </a:t>
            </a:r>
            <a:endParaRPr lang="en-US" sz="1800" dirty="0" smtClean="0"/>
          </a:p>
          <a:p>
            <a:pPr marL="176213" lvl="1" indent="-176213">
              <a:lnSpc>
                <a:spcPct val="150000"/>
              </a:lnSpc>
              <a:buFont typeface="Arial" panose="020B0604020202020204" pitchFamily="34" charset="0"/>
              <a:buChar char="•"/>
            </a:pPr>
            <a:r>
              <a:rPr lang="en-US" sz="1800" dirty="0" smtClean="0"/>
              <a:t>Scientific research</a:t>
            </a:r>
          </a:p>
          <a:p>
            <a:pPr marL="0" lvl="1" indent="0">
              <a:lnSpc>
                <a:spcPct val="150000"/>
              </a:lnSpc>
              <a:buNone/>
            </a:pPr>
            <a:r>
              <a:rPr lang="en-US" sz="1800" b="1" dirty="0" smtClean="0"/>
              <a:t>Benefits</a:t>
            </a:r>
            <a:r>
              <a:rPr lang="en-US" sz="1800" dirty="0" smtClean="0"/>
              <a:t> –</a:t>
            </a:r>
          </a:p>
          <a:p>
            <a:pPr marL="285750" lvl="1" indent="-285750">
              <a:lnSpc>
                <a:spcPct val="150000"/>
              </a:lnSpc>
            </a:pPr>
            <a:r>
              <a:rPr lang="en-US" sz="1800" dirty="0" smtClean="0"/>
              <a:t>Openness</a:t>
            </a:r>
            <a:endParaRPr lang="en-US" sz="1800" dirty="0"/>
          </a:p>
          <a:p>
            <a:pPr marL="285750" lvl="1" indent="-285750">
              <a:lnSpc>
                <a:spcPct val="150000"/>
              </a:lnSpc>
            </a:pPr>
            <a:r>
              <a:rPr lang="en-US" sz="1800" dirty="0"/>
              <a:t>Community. </a:t>
            </a:r>
            <a:endParaRPr lang="en-US" sz="1800" dirty="0" smtClean="0"/>
          </a:p>
          <a:p>
            <a:pPr marL="285750" lvl="1" indent="-285750">
              <a:lnSpc>
                <a:spcPct val="150000"/>
              </a:lnSpc>
            </a:pPr>
            <a:r>
              <a:rPr lang="en-US" sz="1800" dirty="0" smtClean="0"/>
              <a:t>Graceful failures.</a:t>
            </a:r>
          </a:p>
          <a:p>
            <a:pPr marL="285750" lvl="1" indent="-285750">
              <a:lnSpc>
                <a:spcPct val="150000"/>
              </a:lnSpc>
            </a:pPr>
            <a:r>
              <a:rPr lang="en-US" sz="1800" dirty="0" smtClean="0"/>
              <a:t>Convenience and control</a:t>
            </a:r>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398951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of Cloud</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
        <p:nvSpPr>
          <p:cNvPr id="8" name="Content Placeholder 2"/>
          <p:cNvSpPr txBox="1">
            <a:spLocks/>
          </p:cNvSpPr>
          <p:nvPr/>
        </p:nvSpPr>
        <p:spPr bwMode="gray">
          <a:xfrm>
            <a:off x="331912" y="1205136"/>
            <a:ext cx="8856984" cy="54253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The main drivers of cloud computing are economy of scale and simplicity of software delivery and its operation</a:t>
            </a:r>
            <a:r>
              <a:rPr lang="en-US" sz="1800" dirty="0" smtClean="0"/>
              <a:t>.</a:t>
            </a:r>
          </a:p>
          <a:p>
            <a:pPr marL="176213" lvl="1" indent="-176213">
              <a:lnSpc>
                <a:spcPct val="150000"/>
              </a:lnSpc>
              <a:buFont typeface="Arial" panose="020B0604020202020204" pitchFamily="34" charset="0"/>
              <a:buChar char="•"/>
            </a:pPr>
            <a:r>
              <a:rPr lang="en-US" sz="1800" dirty="0"/>
              <a:t>cloud computing allows: </a:t>
            </a:r>
            <a:endParaRPr lang="en-US" sz="1800" dirty="0" smtClean="0"/>
          </a:p>
          <a:p>
            <a:pPr marL="407002" lvl="2" indent="-176213">
              <a:lnSpc>
                <a:spcPct val="150000"/>
              </a:lnSpc>
              <a:buFont typeface="Arial" panose="020B0604020202020204" pitchFamily="34" charset="0"/>
              <a:buChar char="•"/>
            </a:pPr>
            <a:r>
              <a:rPr lang="en-US" sz="1600" dirty="0"/>
              <a:t>Reducing the capital costs associated to the IT infrastructure </a:t>
            </a:r>
            <a:endParaRPr lang="en-US" sz="1600" dirty="0" smtClean="0"/>
          </a:p>
          <a:p>
            <a:pPr marL="407002" lvl="2" indent="-176213">
              <a:lnSpc>
                <a:spcPct val="150000"/>
              </a:lnSpc>
              <a:buFont typeface="Arial" panose="020B0604020202020204" pitchFamily="34" charset="0"/>
              <a:buChar char="•"/>
            </a:pPr>
            <a:r>
              <a:rPr lang="en-US" sz="1600" dirty="0"/>
              <a:t>Eliminating the depreciation or lifetime costs associated with IT capital assets </a:t>
            </a:r>
            <a:endParaRPr lang="en-US" sz="1600" dirty="0" smtClean="0"/>
          </a:p>
          <a:p>
            <a:pPr marL="407002" lvl="2" indent="-176213">
              <a:lnSpc>
                <a:spcPct val="150000"/>
              </a:lnSpc>
              <a:buFont typeface="Arial" panose="020B0604020202020204" pitchFamily="34" charset="0"/>
              <a:buChar char="•"/>
            </a:pPr>
            <a:r>
              <a:rPr lang="en-US" sz="1600" dirty="0"/>
              <a:t>Replacing software licensing with subscriptions </a:t>
            </a:r>
            <a:endParaRPr lang="en-US" sz="1600" dirty="0" smtClean="0"/>
          </a:p>
          <a:p>
            <a:pPr marL="407002" lvl="2" indent="-176213">
              <a:lnSpc>
                <a:spcPct val="150000"/>
              </a:lnSpc>
              <a:buFont typeface="Arial" panose="020B0604020202020204" pitchFamily="34" charset="0"/>
              <a:buChar char="•"/>
            </a:pPr>
            <a:r>
              <a:rPr lang="en-US" sz="1600" dirty="0"/>
              <a:t>Cutting the maintenance and administrative costs of IT resources </a:t>
            </a: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412860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Challenges</a:t>
            </a:r>
            <a:endParaRPr lang="en-US" dirty="0"/>
          </a:p>
        </p:txBody>
      </p:sp>
      <p:sp>
        <p:nvSpPr>
          <p:cNvPr id="3" name="Content Placeholder 2"/>
          <p:cNvSpPr>
            <a:spLocks noGrp="1"/>
          </p:cNvSpPr>
          <p:nvPr>
            <p:ph idx="1"/>
          </p:nvPr>
        </p:nvSpPr>
        <p:spPr/>
        <p:txBody>
          <a:bodyPr/>
          <a:lstStyle/>
          <a:p>
            <a:pPr marL="223665" lvl="1" indent="0">
              <a:lnSpc>
                <a:spcPct val="150000"/>
              </a:lnSpc>
              <a:buNone/>
            </a:pPr>
            <a:endParaRPr lang="en-US" sz="1800" dirty="0" smtClean="0"/>
          </a:p>
          <a:p>
            <a:pPr marL="223665" lvl="1" indent="0">
              <a:lnSpc>
                <a:spcPct val="150000"/>
              </a:lnSpc>
              <a:buNone/>
            </a:pPr>
            <a:endParaRPr lang="en-US" sz="1800" dirty="0" smtClean="0"/>
          </a:p>
          <a:p>
            <a:pPr lvl="1">
              <a:lnSpc>
                <a:spcPct val="150000"/>
              </a:lnSpc>
              <a:buFont typeface="Arial" panose="020B0604020202020204" pitchFamily="34" charset="0"/>
              <a:buChar char="•"/>
            </a:pPr>
            <a:endParaRPr lang="en-US" sz="1800" dirty="0" smtClean="0"/>
          </a:p>
          <a:p>
            <a:pPr lvl="1">
              <a:lnSpc>
                <a:spcPct val="150000"/>
              </a:lnSpc>
              <a:buFont typeface="Arial" panose="020B0604020202020204" pitchFamily="34" charset="0"/>
              <a:buChar char="•"/>
            </a:pPr>
            <a:endParaRPr lang="en-US" sz="1800" dirty="0" smtClean="0"/>
          </a:p>
          <a:p>
            <a:pPr marL="223665" lvl="1" indent="0">
              <a:lnSpc>
                <a:spcPct val="150000"/>
              </a:lnSpc>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None/>
            </a:pPr>
            <a:endParaRPr lang="en-US" sz="1600" b="1" i="1" dirty="0">
              <a:solidFill>
                <a:schemeClr val="accent1">
                  <a:lumMod val="50000"/>
                </a:schemeClr>
              </a:solidFill>
            </a:endParaRPr>
          </a:p>
          <a:p>
            <a:pPr marL="223665" lvl="1" indent="0">
              <a:buNone/>
            </a:pPr>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Content Placeholder 2"/>
          <p:cNvSpPr txBox="1">
            <a:spLocks/>
          </p:cNvSpPr>
          <p:nvPr/>
        </p:nvSpPr>
        <p:spPr bwMode="gray">
          <a:xfrm>
            <a:off x="179512" y="1052736"/>
            <a:ext cx="8856984"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0" lvl="1" indent="0">
              <a:lnSpc>
                <a:spcPct val="150000"/>
              </a:lnSpc>
              <a:buNone/>
            </a:pPr>
            <a:endParaRPr lang="en-US" sz="1600" dirty="0" smtClean="0">
              <a:solidFill>
                <a:schemeClr val="accent1">
                  <a:lumMod val="50000"/>
                </a:schemeClr>
              </a:solidFill>
            </a:endParaRPr>
          </a:p>
          <a:p>
            <a:pPr marL="0" lvl="1" indent="0">
              <a:lnSpc>
                <a:spcPct val="150000"/>
              </a:lnSpc>
              <a:buNone/>
            </a:pPr>
            <a:endParaRPr lang="en-US" sz="1800" dirty="0" smtClean="0"/>
          </a:p>
          <a:p>
            <a:pPr marL="223665" lvl="1" indent="0">
              <a:lnSpc>
                <a:spcPct val="150000"/>
              </a:lnSpc>
              <a:buFont typeface="Arial" charset="0"/>
              <a:buNone/>
            </a:pPr>
            <a:endParaRPr lang="en-US" sz="1800" dirty="0" smtClean="0">
              <a:solidFill>
                <a:schemeClr val="accent1">
                  <a:lumMod val="50000"/>
                </a:schemeClr>
              </a:solidFill>
            </a:endParaRPr>
          </a:p>
          <a:p>
            <a:pPr lvl="1">
              <a:buFont typeface="Arial" panose="020B0604020202020204" pitchFamily="34" charset="0"/>
              <a:buChar char="•"/>
            </a:pPr>
            <a:endParaRPr lang="en-US" sz="1600" b="1" i="1" dirty="0" smtClean="0">
              <a:solidFill>
                <a:schemeClr val="accent1">
                  <a:lumMod val="50000"/>
                </a:schemeClr>
              </a:solidFill>
            </a:endParaRPr>
          </a:p>
          <a:p>
            <a:pPr marL="0" indent="0">
              <a:buFontTx/>
              <a:buNone/>
            </a:pPr>
            <a:endParaRPr lang="en-US" sz="1600" b="1" i="1" dirty="0" smtClean="0">
              <a:solidFill>
                <a:schemeClr val="accent1">
                  <a:lumMod val="50000"/>
                </a:schemeClr>
              </a:solidFill>
            </a:endParaRPr>
          </a:p>
          <a:p>
            <a:pPr marL="223665" lvl="1" indent="0">
              <a:buFont typeface="Arial" charset="0"/>
              <a:buNone/>
            </a:pPr>
            <a:endParaRPr lang="en-US" sz="1600" dirty="0" smtClean="0"/>
          </a:p>
          <a:p>
            <a:pPr lvl="2">
              <a:buFontTx/>
              <a:buNone/>
            </a:pPr>
            <a:endParaRPr lang="en-US" sz="1600" dirty="0" smtClean="0"/>
          </a:p>
          <a:p>
            <a:pPr lvl="2"/>
            <a:endParaRPr lang="en-US" sz="1600" dirty="0" smtClean="0"/>
          </a:p>
          <a:p>
            <a:pPr lvl="1"/>
            <a:endParaRPr lang="en-US" sz="1400" b="1" i="1" dirty="0" smtClean="0"/>
          </a:p>
          <a:p>
            <a:pPr>
              <a:buFontTx/>
              <a:buNone/>
            </a:pPr>
            <a:endParaRPr lang="en-US" sz="1800" dirty="0"/>
          </a:p>
        </p:txBody>
      </p:sp>
      <p:sp>
        <p:nvSpPr>
          <p:cNvPr id="8" name="Content Placeholder 2"/>
          <p:cNvSpPr txBox="1">
            <a:spLocks/>
          </p:cNvSpPr>
          <p:nvPr/>
        </p:nvSpPr>
        <p:spPr bwMode="gray">
          <a:xfrm>
            <a:off x="331912" y="1205136"/>
            <a:ext cx="8856984" cy="54253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SzPct val="120000"/>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SzPct val="120000"/>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SzPct val="120000"/>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a:lstStyle>
          <a:p>
            <a:pPr marL="176213" lvl="1" indent="-176213">
              <a:lnSpc>
                <a:spcPct val="150000"/>
              </a:lnSpc>
              <a:buFont typeface="Arial" panose="020B0604020202020204" pitchFamily="34" charset="0"/>
              <a:buChar char="•"/>
            </a:pPr>
            <a:r>
              <a:rPr lang="en-US" sz="1800" dirty="0"/>
              <a:t>Cloud definition </a:t>
            </a:r>
            <a:endParaRPr lang="en-US" sz="1800" dirty="0" smtClean="0"/>
          </a:p>
          <a:p>
            <a:pPr marL="176213" lvl="1" indent="-176213">
              <a:lnSpc>
                <a:spcPct val="150000"/>
              </a:lnSpc>
              <a:buFont typeface="Arial" panose="020B0604020202020204" pitchFamily="34" charset="0"/>
              <a:buChar char="•"/>
            </a:pPr>
            <a:r>
              <a:rPr lang="en-US" sz="1800" dirty="0"/>
              <a:t>Cloud interoperability and standards </a:t>
            </a:r>
            <a:endParaRPr lang="en-US" sz="1800" dirty="0" smtClean="0"/>
          </a:p>
          <a:p>
            <a:pPr marL="176213" lvl="1" indent="-176213">
              <a:lnSpc>
                <a:spcPct val="150000"/>
              </a:lnSpc>
              <a:buFont typeface="Arial" panose="020B0604020202020204" pitchFamily="34" charset="0"/>
              <a:buChar char="•"/>
            </a:pPr>
            <a:r>
              <a:rPr lang="en-US" sz="1800" dirty="0"/>
              <a:t>Scalability and fault tolerance </a:t>
            </a:r>
            <a:endParaRPr lang="en-US" sz="1800" dirty="0" smtClean="0"/>
          </a:p>
          <a:p>
            <a:pPr marL="176213" lvl="1" indent="-176213">
              <a:lnSpc>
                <a:spcPct val="150000"/>
              </a:lnSpc>
              <a:buFont typeface="Arial" panose="020B0604020202020204" pitchFamily="34" charset="0"/>
              <a:buChar char="•"/>
            </a:pPr>
            <a:r>
              <a:rPr lang="en-US" sz="1800" dirty="0"/>
              <a:t>Security, trust, and privacy </a:t>
            </a:r>
            <a:endParaRPr lang="en-US" sz="1800" dirty="0" smtClean="0"/>
          </a:p>
          <a:p>
            <a:pPr marL="176213" lvl="1" indent="-176213">
              <a:lnSpc>
                <a:spcPct val="150000"/>
              </a:lnSpc>
              <a:buFont typeface="Arial" panose="020B0604020202020204" pitchFamily="34" charset="0"/>
              <a:buChar char="•"/>
            </a:pPr>
            <a:r>
              <a:rPr lang="en-US" sz="1800" dirty="0"/>
              <a:t>Organizational </a:t>
            </a:r>
            <a:r>
              <a:rPr lang="en-US" sz="1800" dirty="0" smtClean="0"/>
              <a:t>aspects</a:t>
            </a:r>
            <a:endParaRPr lang="en-US" sz="1600" dirty="0" smtClean="0"/>
          </a:p>
          <a:p>
            <a:pPr lvl="2"/>
            <a:endParaRPr lang="en-US" sz="1600" dirty="0" smtClean="0"/>
          </a:p>
          <a:p>
            <a:pPr lvl="1"/>
            <a:endParaRPr lang="en-US" sz="1400" b="1" i="1" dirty="0" smtClean="0"/>
          </a:p>
          <a:p>
            <a:pPr>
              <a:buFontTx/>
              <a:buNone/>
            </a:pPr>
            <a:endParaRPr lang="en-US" sz="1800" dirty="0"/>
          </a:p>
        </p:txBody>
      </p:sp>
    </p:spTree>
    <p:extLst>
      <p:ext uri="{BB962C8B-B14F-4D97-AF65-F5344CB8AC3E}">
        <p14:creationId xmlns:p14="http://schemas.microsoft.com/office/powerpoint/2010/main" val="158982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 </a:t>
            </a:r>
            <a:r>
              <a:rPr lang="en-US" b="0" dirty="0" smtClean="0"/>
              <a:t>(Virtualization)</a:t>
            </a:r>
            <a:r>
              <a:rPr lang="en-US" dirty="0" smtClean="0"/>
              <a:t> </a:t>
            </a:r>
            <a:endParaRPr lang="en-US" dirty="0"/>
          </a:p>
        </p:txBody>
      </p:sp>
      <p:sp>
        <p:nvSpPr>
          <p:cNvPr id="3" name="Content Placeholder 2"/>
          <p:cNvSpPr>
            <a:spLocks noGrp="1"/>
          </p:cNvSpPr>
          <p:nvPr>
            <p:ph idx="1"/>
          </p:nvPr>
        </p:nvSpPr>
        <p:spPr/>
        <p:txBody>
          <a:bodyPr/>
          <a:lstStyle/>
          <a:p>
            <a:pPr lvl="0"/>
            <a:r>
              <a:rPr lang="en-US" sz="1800" dirty="0" smtClean="0"/>
              <a:t>What is virtualization and what are its benefits?</a:t>
            </a:r>
          </a:p>
          <a:p>
            <a:pPr lvl="0"/>
            <a:r>
              <a:rPr lang="en-US" sz="1800" dirty="0" smtClean="0"/>
              <a:t>What are characteristics of virtualized environments?</a:t>
            </a:r>
          </a:p>
          <a:p>
            <a:pPr lvl="0"/>
            <a:r>
              <a:rPr lang="en-US" sz="1800" dirty="0" smtClean="0"/>
              <a:t>Discuss classification or taxonomy of virtualization at different levels.</a:t>
            </a:r>
          </a:p>
          <a:p>
            <a:pPr lvl="0"/>
            <a:r>
              <a:rPr lang="en-US" sz="1800" dirty="0" smtClean="0"/>
              <a:t>Discuss machine reference model of execution virtualization.</a:t>
            </a:r>
          </a:p>
          <a:p>
            <a:pPr lvl="0"/>
            <a:r>
              <a:rPr lang="en-US" sz="1800" dirty="0" smtClean="0"/>
              <a:t>What are hardware virtualization techniques?</a:t>
            </a:r>
          </a:p>
          <a:p>
            <a:pPr lvl="0"/>
            <a:r>
              <a:rPr lang="en-US" sz="1800" dirty="0" smtClean="0"/>
              <a:t>List and discuss different types of virtualization.</a:t>
            </a:r>
          </a:p>
          <a:p>
            <a:pPr lvl="0"/>
            <a:r>
              <a:rPr lang="en-US" sz="1800" dirty="0" smtClean="0"/>
              <a:t>What are benefits of virtualization in the context of Cloud computing?</a:t>
            </a:r>
          </a:p>
          <a:p>
            <a:pPr lvl="0"/>
            <a:r>
              <a:rPr lang="en-US" sz="1800" dirty="0" smtClean="0"/>
              <a:t>What are disadvantages or cons of virtualization?</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Vecchiola, and Thamarai Selvi,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lvl="1" algn="just"/>
            <a:r>
              <a:rPr lang="en-US" sz="2000" dirty="0" smtClean="0"/>
              <a:t> Chapter 3- Virtualization</a:t>
            </a:r>
          </a:p>
          <a:p>
            <a:pPr lvl="2" algn="just"/>
            <a:r>
              <a:rPr lang="en-US" sz="1800" dirty="0" smtClean="0"/>
              <a:t>Section 3.1 to 3.5</a:t>
            </a:r>
          </a:p>
          <a:p>
            <a:pPr lvl="1" algn="just"/>
            <a:r>
              <a:rPr lang="en-US" sz="2400" dirty="0" smtClean="0">
                <a:solidFill>
                  <a:schemeClr val="tx1"/>
                </a:solidFill>
              </a:rPr>
              <a:t>This chapter slides text is compiled by:</a:t>
            </a:r>
          </a:p>
          <a:p>
            <a:pPr lvl="2" algn="just"/>
            <a:r>
              <a:rPr lang="en-AU" sz="2400" dirty="0" err="1" smtClean="0"/>
              <a:t>Dr.</a:t>
            </a:r>
            <a:r>
              <a:rPr lang="en-AU" sz="2400" dirty="0" smtClean="0"/>
              <a:t> </a:t>
            </a:r>
            <a:r>
              <a:rPr lang="en-AU" sz="2400" dirty="0" err="1" smtClean="0"/>
              <a:t>Sounak</a:t>
            </a:r>
            <a:r>
              <a:rPr lang="en-AU" sz="2400" dirty="0" smtClean="0"/>
              <a:t> Paul, BIT </a:t>
            </a:r>
            <a:r>
              <a:rPr lang="en-AU" sz="2400" dirty="0" err="1"/>
              <a:t>Mesra</a:t>
            </a:r>
            <a:r>
              <a:rPr lang="en-AU" sz="2400" dirty="0"/>
              <a:t>, </a:t>
            </a:r>
            <a:r>
              <a:rPr lang="en-AU" sz="2400" dirty="0" err="1" smtClean="0"/>
              <a:t>Deoghar</a:t>
            </a:r>
            <a:r>
              <a:rPr lang="en-AU" sz="2400" dirty="0" smtClean="0"/>
              <a:t>, India</a:t>
            </a:r>
            <a:endParaRPr lang="en-US" sz="2200" dirty="0">
              <a:solidFill>
                <a:schemeClr val="tx1"/>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spTree>
    <p:extLst>
      <p:ext uri="{BB962C8B-B14F-4D97-AF65-F5344CB8AC3E}">
        <p14:creationId xmlns:p14="http://schemas.microsoft.com/office/powerpoint/2010/main" val="4107938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virtualized environments </a:t>
            </a:r>
            <a:endParaRPr lang="en-US" dirty="0"/>
          </a:p>
        </p:txBody>
      </p:sp>
      <p:sp>
        <p:nvSpPr>
          <p:cNvPr id="3" name="Content Placeholder 2"/>
          <p:cNvSpPr>
            <a:spLocks noGrp="1"/>
          </p:cNvSpPr>
          <p:nvPr>
            <p:ph idx="1"/>
          </p:nvPr>
        </p:nvSpPr>
        <p:spPr/>
        <p:txBody>
          <a:bodyPr/>
          <a:lstStyle/>
          <a:p>
            <a:r>
              <a:rPr lang="en-US" dirty="0" smtClean="0"/>
              <a:t> </a:t>
            </a:r>
            <a:r>
              <a:rPr lang="en-US" sz="2400" i="1" dirty="0" smtClean="0">
                <a:solidFill>
                  <a:srgbClr val="FF0000"/>
                </a:solidFill>
              </a:rPr>
              <a:t>Increased Security</a:t>
            </a:r>
            <a:r>
              <a:rPr lang="en-US" sz="2400" i="1" dirty="0" smtClean="0"/>
              <a:t>: </a:t>
            </a:r>
            <a:r>
              <a:rPr lang="en-US" sz="2400" dirty="0" smtClean="0"/>
              <a:t>The ability to control the execution of a guest in a completely transparent manner opens new possibilities for delivering a secure, controlled execution environment. </a:t>
            </a:r>
          </a:p>
          <a:p>
            <a:pPr lvl="1"/>
            <a:r>
              <a:rPr lang="en-US" sz="2000" dirty="0" smtClean="0"/>
              <a:t>The virtual machine represents an emulated environment in which the guest is executed. All the operations of the guest are generally performed against the virtual machine, which then translates and applies them to the host. </a:t>
            </a:r>
          </a:p>
          <a:p>
            <a:pPr lvl="1"/>
            <a:r>
              <a:rPr lang="en-US" sz="2000" dirty="0" smtClean="0"/>
              <a:t>This level of indirection allows the virtual machine manager to </a:t>
            </a:r>
            <a:r>
              <a:rPr lang="en-US" sz="2000" i="1" dirty="0" smtClean="0"/>
              <a:t>control</a:t>
            </a:r>
            <a:r>
              <a:rPr lang="en-US" sz="2000" dirty="0" smtClean="0"/>
              <a:t> and </a:t>
            </a:r>
            <a:r>
              <a:rPr lang="en-US" sz="2000" i="1" dirty="0" smtClean="0"/>
              <a:t>filter</a:t>
            </a:r>
            <a:r>
              <a:rPr lang="en-US" sz="2000" dirty="0" smtClean="0"/>
              <a:t> the activity of the guest, thus preventing some harmful operations from being performed.</a:t>
            </a:r>
          </a:p>
          <a:p>
            <a:pPr lvl="1"/>
            <a:r>
              <a:rPr lang="en-US" sz="2000" dirty="0" smtClean="0"/>
              <a:t>Resources exposed by the host can then be hidden or simply protected from the guest. Moreover, sensitive information that is contained in the host can be naturally hidden without the need of installing complex security policies. Increased security is a requirement when dealing with untrusted code. </a:t>
            </a:r>
            <a:r>
              <a:rPr lang="en-US" sz="2000" i="1" dirty="0" smtClean="0"/>
              <a:t> </a:t>
            </a:r>
            <a:endParaRPr lang="en-US" sz="2000"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b="1" i="1" dirty="0" smtClean="0"/>
              <a:t>Managed Execution: </a:t>
            </a:r>
            <a:r>
              <a:rPr lang="en-US" dirty="0" smtClean="0"/>
              <a:t>Virtualization of the execution environment does not only allow the increased security but a wider range of features can be implemented. In particular, </a:t>
            </a:r>
            <a:r>
              <a:rPr lang="en-US" i="1" dirty="0" smtClean="0"/>
              <a:t>sharing</a:t>
            </a:r>
            <a:r>
              <a:rPr lang="en-US" dirty="0" smtClean="0"/>
              <a:t>, </a:t>
            </a:r>
            <a:r>
              <a:rPr lang="en-US" i="1" dirty="0" smtClean="0"/>
              <a:t>aggregation</a:t>
            </a:r>
            <a:r>
              <a:rPr lang="en-US" dirty="0" smtClean="0"/>
              <a:t>, </a:t>
            </a:r>
            <a:r>
              <a:rPr lang="en-US" i="1" dirty="0" smtClean="0"/>
              <a:t>emulation</a:t>
            </a:r>
            <a:r>
              <a:rPr lang="en-US" dirty="0" smtClean="0"/>
              <a:t>, and </a:t>
            </a:r>
            <a:r>
              <a:rPr lang="en-US" i="1" dirty="0" smtClean="0"/>
              <a:t>isolation</a:t>
            </a:r>
            <a:r>
              <a:rPr lang="en-US" dirty="0" smtClean="0"/>
              <a:t> are the most relevant. </a:t>
            </a:r>
          </a:p>
          <a:p>
            <a:pPr lvl="1">
              <a:buNone/>
            </a:pPr>
            <a:endParaRPr lang="en-US" b="1" i="1"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6" name="Picture 5"/>
          <p:cNvPicPr/>
          <p:nvPr/>
        </p:nvPicPr>
        <p:blipFill>
          <a:blip r:embed="rId2"/>
          <a:stretch>
            <a:fillRect/>
          </a:stretch>
        </p:blipFill>
        <p:spPr>
          <a:xfrm>
            <a:off x="1714480" y="3071810"/>
            <a:ext cx="6072230" cy="2643206"/>
          </a:xfrm>
          <a:prstGeom prst="rect">
            <a:avLst/>
          </a:prstGeom>
        </p:spPr>
      </p:pic>
      <p:sp>
        <p:nvSpPr>
          <p:cNvPr id="7" name="TextBox 6"/>
          <p:cNvSpPr txBox="1"/>
          <p:nvPr/>
        </p:nvSpPr>
        <p:spPr>
          <a:xfrm>
            <a:off x="2428860" y="5715016"/>
            <a:ext cx="4000528" cy="307777"/>
          </a:xfrm>
          <a:prstGeom prst="rect">
            <a:avLst/>
          </a:prstGeom>
          <a:noFill/>
        </p:spPr>
        <p:txBody>
          <a:bodyPr wrap="square" rtlCol="0">
            <a:spAutoFit/>
          </a:bodyPr>
          <a:lstStyle/>
          <a:p>
            <a:r>
              <a:rPr lang="en-US" sz="1400" dirty="0" smtClean="0"/>
              <a:t>Fig- Functions Enabled by Managed Execution</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Sharing: </a:t>
            </a:r>
          </a:p>
          <a:p>
            <a:pPr lvl="1"/>
            <a:r>
              <a:rPr lang="en-US" sz="2000" dirty="0" smtClean="0"/>
              <a:t>Virtualization allows the creation of a separate computing environment within the same host. In this way it is possible to fully exploit the capabilities of a powerful guest, which would be otherwise underutilized.</a:t>
            </a:r>
          </a:p>
          <a:p>
            <a:pPr lvl="1"/>
            <a:r>
              <a:rPr lang="en-US" sz="2000" dirty="0" smtClean="0"/>
              <a:t> Sharing is a particularly important feature in virtualized data centers, where this basic feature is used to reduce the number of active servers and limit power consumption. </a:t>
            </a:r>
          </a:p>
          <a:p>
            <a:pPr>
              <a:buFont typeface="Arial" pitchFamily="34" charset="0"/>
              <a:buChar char="•"/>
            </a:pPr>
            <a:r>
              <a:rPr lang="en-US" sz="2400" i="1" dirty="0" smtClean="0">
                <a:solidFill>
                  <a:schemeClr val="tx1"/>
                </a:solidFill>
              </a:rPr>
              <a:t>Aggregation. </a:t>
            </a:r>
          </a:p>
          <a:p>
            <a:pPr lvl="1"/>
            <a:r>
              <a:rPr lang="en-US" sz="2000" dirty="0" smtClean="0"/>
              <a:t>It is not only possible to share the physical resource among several guests, but virtualization also allows the aggregation, which is the opposite process. A group of separate hosts can be tied together and represented to guests as a single virtual host. This function is naturally implemented in middleware for distributed computing and a classical example is represented by cluster management software, which harnesses the physical resources of a homogeneous group of machines and represents them as a single resource.</a:t>
            </a:r>
          </a:p>
          <a:p>
            <a:pPr lvl="1">
              <a:buFont typeface="Arial" pitchFamily="34" charset="0"/>
              <a:buChar char="•"/>
            </a:pPr>
            <a:endParaRPr lang="en-US" sz="2000" dirty="0" smtClean="0"/>
          </a:p>
          <a:p>
            <a:pPr lvl="1"/>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4460</TotalTime>
  <Words>7293</Words>
  <Application>Microsoft Office PowerPoint</Application>
  <PresentationFormat>On-screen Show (4:3)</PresentationFormat>
  <Paragraphs>948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Unit 1 - CPU, Systems and Directory services overview</vt:lpstr>
      <vt:lpstr>Module 2  - Virtualization :  Objectives</vt:lpstr>
      <vt:lpstr>Introduction</vt:lpstr>
      <vt:lpstr>Virtualization: reasons for renewed interest</vt:lpstr>
      <vt:lpstr>Virtualization: reasons for renewed interest</vt:lpstr>
      <vt:lpstr>Virtualization reference model</vt:lpstr>
      <vt:lpstr>Virtualization reference model</vt:lpstr>
      <vt:lpstr>Characteristics of virtualized environments </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Taxonomy of Virtualization Techniques</vt:lpstr>
      <vt:lpstr>PowerPoint Presentation</vt:lpstr>
      <vt:lpstr>Execution Virtualization</vt:lpstr>
      <vt:lpstr>Machine Reference Model</vt:lpstr>
      <vt:lpstr>Machine Reference Model contd…</vt:lpstr>
      <vt:lpstr>Security Rings and Privileged Modes</vt:lpstr>
      <vt:lpstr>Hardware Level Virtualization</vt:lpstr>
      <vt:lpstr>Hypervisors</vt:lpstr>
      <vt:lpstr>Hypervisor Reference Architecture</vt:lpstr>
      <vt:lpstr>Hypervisor Reference Architecture contd…</vt:lpstr>
      <vt:lpstr>Popek and Goldberg theorems</vt:lpstr>
      <vt:lpstr>Hardware Virtualization Techniques</vt:lpstr>
      <vt:lpstr>Hardware Virtualization Techniques</vt:lpstr>
      <vt:lpstr>Operating System Level Virtualization</vt:lpstr>
      <vt:lpstr>Programming Language Level Virtualization</vt:lpstr>
      <vt:lpstr>Application Level Virtualization</vt:lpstr>
      <vt:lpstr>Application Level Virtualization</vt:lpstr>
      <vt:lpstr>Storage Virtualization</vt:lpstr>
      <vt:lpstr>Network Virtualization</vt:lpstr>
      <vt:lpstr>Desktop Virtualization</vt:lpstr>
      <vt:lpstr>Application Server Virtualization </vt:lpstr>
      <vt:lpstr>Virtualization and Cloud Computing</vt:lpstr>
      <vt:lpstr>Pros and Cons of Virtualization</vt:lpstr>
      <vt:lpstr>Pros and Cons of Virtualization</vt:lpstr>
      <vt:lpstr>Technology examples</vt:lpstr>
      <vt:lpstr>Technology examples</vt:lpstr>
      <vt:lpstr>Technology examples - Xen: para virtualization</vt:lpstr>
      <vt:lpstr>Technology examples</vt:lpstr>
      <vt:lpstr>Technology examples</vt:lpstr>
      <vt:lpstr>VMware: fullvirtualization- Full virtualization and binary translation </vt:lpstr>
      <vt:lpstr>VMware: fullvirtualization- Full virtualization and binary translation </vt:lpstr>
      <vt:lpstr>VMware: fullvirtualization- Full virtualization and binary translation </vt:lpstr>
      <vt:lpstr>Microsoft Hyper-V </vt:lpstr>
      <vt:lpstr>Microsoft Hyper-V</vt:lpstr>
      <vt:lpstr>Microsoft Hyper-V</vt:lpstr>
      <vt:lpstr>Microsoft Hyper-V</vt:lpstr>
      <vt:lpstr>Microsoft Hyper-V - Observations </vt:lpstr>
      <vt:lpstr>Cloud Computing Architecture</vt:lpstr>
      <vt:lpstr>Architecture</vt:lpstr>
      <vt:lpstr>Architecture</vt:lpstr>
      <vt:lpstr>Infrastructure as a Service Reference implementation</vt:lpstr>
      <vt:lpstr>Platform as a Service Reference Model</vt:lpstr>
      <vt:lpstr>Platform as a Service Reference Model</vt:lpstr>
      <vt:lpstr>Software as a Service</vt:lpstr>
      <vt:lpstr>Types of Cloud</vt:lpstr>
      <vt:lpstr>Private Cloud</vt:lpstr>
      <vt:lpstr>Private Cloud</vt:lpstr>
      <vt:lpstr>Hybrid Cloud</vt:lpstr>
      <vt:lpstr>Community Cloud</vt:lpstr>
      <vt:lpstr>Community Cloud</vt:lpstr>
      <vt:lpstr>Community Cloud</vt:lpstr>
      <vt:lpstr>Economics of Cloud</vt:lpstr>
      <vt:lpstr>Open Challenges</vt:lpstr>
      <vt:lpstr>Review questions (Virtualization)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MMP</cp:lastModifiedBy>
  <cp:revision>268</cp:revision>
  <dcterms:created xsi:type="dcterms:W3CDTF">2016-02-14T03:57:00Z</dcterms:created>
  <dcterms:modified xsi:type="dcterms:W3CDTF">2021-08-31T16:17:01Z</dcterms:modified>
</cp:coreProperties>
</file>