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47" r:id="rId2"/>
    <p:sldId id="382" r:id="rId3"/>
    <p:sldId id="383" r:id="rId4"/>
    <p:sldId id="381" r:id="rId5"/>
    <p:sldId id="384" r:id="rId6"/>
    <p:sldId id="385" r:id="rId7"/>
    <p:sldId id="386" r:id="rId8"/>
    <p:sldId id="387" r:id="rId9"/>
    <p:sldId id="388" r:id="rId10"/>
    <p:sldId id="389" r:id="rId11"/>
    <p:sldId id="366" r:id="rId12"/>
    <p:sldId id="390" r:id="rId13"/>
    <p:sldId id="3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4698" autoAdjust="0"/>
  </p:normalViewPr>
  <p:slideViewPr>
    <p:cSldViewPr>
      <p:cViewPr varScale="1">
        <p:scale>
          <a:sx n="70" d="100"/>
          <a:sy n="70" d="100"/>
        </p:scale>
        <p:origin x="18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7FAE-BD13-2BA8-F4D8-16AF90FD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867D5-097D-F3CF-BDB0-C0F4E0C6C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A5BB9-65A6-265E-B9A5-6B707532D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C5C78-164F-7A2B-760B-6C911D1BD8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6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180E6-0E4D-8C69-18B2-3CDB782F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BDE78-0F05-4C7B-CF4D-9BF13562E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AF5D9-F25B-B026-7474-5D569725C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3C733-0B50-B5FC-EC00-1148C9611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EA6BC-5F00-728E-9DC1-A9A67195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75600-9DC6-A897-455A-F102C819F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99B8C-3FB6-6245-7A48-791A6B4B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62534-A726-FC47-A1D3-9FECFB29F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9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749B-A37E-BD04-EBC3-D4CC8B39B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70B72E-963D-CB6B-E2CF-CE69E4ACC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F6DB1-7C79-54F8-A19E-DC01855DB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6C8B-BCFA-0C4D-8392-44DEC2322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1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D9EC3-7A48-D3C3-B123-943B22084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20D72-07C1-0446-6222-8381B71BF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47E9C0-E820-B975-5CEA-9D5F2E4FA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78D67-292D-5317-2204-D13945741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1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05F42-711D-B8FB-7B99-1E91E7BC5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BD52B-2A7D-3809-932F-70FF31586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385BA-0DE2-E7FF-D6C5-F64B0E00B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63671-F10F-2E86-B774-CF80A780B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5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940C-1FAB-68D6-594A-A14D63282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9035D0-4616-C6DF-A730-8776109A0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9DDCD3-4A33-BDFF-628D-72405DD00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86FE-6AE8-D603-41AA-4704CE1B4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10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AFC73-3697-2A57-BCF9-B6B632D71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B1E93-A8D3-BBD7-1E4C-9F6426048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B5F00-17CA-8461-A7DE-FFCF57FE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8240C-A071-7B8C-5D54-84D6799FC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53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83768" y="214817"/>
            <a:ext cx="5736438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4/11/2025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;p5">
            <a:extLst>
              <a:ext uri="{FF2B5EF4-FFF2-40B4-BE49-F238E27FC236}">
                <a16:creationId xmlns:a16="http://schemas.microsoft.com/office/drawing/2014/main" id="{44909106-E9FD-B340-07F3-E7E43E0C87E5}"/>
              </a:ext>
            </a:extLst>
          </p:cNvPr>
          <p:cNvSpPr/>
          <p:nvPr userDrawn="1"/>
        </p:nvSpPr>
        <p:spPr>
          <a:xfrm>
            <a:off x="0" y="6080760"/>
            <a:ext cx="838200" cy="79049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38198" y="6356350"/>
            <a:ext cx="8305802" cy="514901"/>
            <a:chOff x="838198" y="6356350"/>
            <a:chExt cx="11353802" cy="514901"/>
          </a:xfrm>
        </p:grpSpPr>
        <p:sp>
          <p:nvSpPr>
            <p:cNvPr id="26" name="Google Shape;13;p5">
              <a:extLst>
                <a:ext uri="{FF2B5EF4-FFF2-40B4-BE49-F238E27FC236}">
                  <a16:creationId xmlns:a16="http://schemas.microsoft.com/office/drawing/2014/main" id="{EAAF044C-1D0D-0CFE-1234-30E94B876495}"/>
                </a:ext>
              </a:extLst>
            </p:cNvPr>
            <p:cNvSpPr/>
            <p:nvPr userDrawn="1"/>
          </p:nvSpPr>
          <p:spPr>
            <a:xfrm>
              <a:off x="10169610" y="6356350"/>
              <a:ext cx="2022390" cy="514900"/>
            </a:xfrm>
            <a:prstGeom prst="rect">
              <a:avLst/>
            </a:prstGeom>
            <a:solidFill>
              <a:srgbClr val="D922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;p5">
              <a:extLst>
                <a:ext uri="{FF2B5EF4-FFF2-40B4-BE49-F238E27FC236}">
                  <a16:creationId xmlns:a16="http://schemas.microsoft.com/office/drawing/2014/main" id="{5526ECCB-9585-9619-412C-AF7D491C3AAD}"/>
                </a:ext>
              </a:extLst>
            </p:cNvPr>
            <p:cNvSpPr/>
            <p:nvPr userDrawn="1"/>
          </p:nvSpPr>
          <p:spPr>
            <a:xfrm>
              <a:off x="838198" y="6356350"/>
              <a:ext cx="9331411" cy="514901"/>
            </a:xfrm>
            <a:prstGeom prst="rect">
              <a:avLst/>
            </a:prstGeom>
            <a:solidFill>
              <a:srgbClr val="A425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1" name="Google Shape;21;p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B2F81F-E84E-30FC-261A-95AAEEBA8CF0}"/>
              </a:ext>
            </a:extLst>
          </p:cNvPr>
          <p:cNvPicPr preferRelativeResize="0"/>
          <p:nvPr userDrawn="1"/>
        </p:nvPicPr>
        <p:blipFill rotWithShape="1">
          <a:blip r:embed="rId18">
            <a:alphaModFix/>
          </a:blip>
          <a:srcRect/>
          <a:stretch/>
        </p:blipFill>
        <p:spPr>
          <a:xfrm>
            <a:off x="8316416" y="117998"/>
            <a:ext cx="728472" cy="53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D7986D-061A-F5CB-481D-91C73FB5DBC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7708" y="0"/>
            <a:ext cx="2563484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22057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  <a:t>Image Processing:</a:t>
            </a:r>
            <a:b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IN" sz="5400" dirty="0">
                <a:solidFill>
                  <a:srgbClr val="C00000"/>
                </a:solidFill>
                <a:latin typeface="Marcellus" panose="020E0602050203020307" pitchFamily="34" charset="0"/>
              </a:rPr>
              <a:t>Image Compression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33" y="3943510"/>
            <a:ext cx="7734334" cy="403652"/>
          </a:xfrm>
        </p:spPr>
        <p:txBody>
          <a:bodyPr>
            <a:noAutofit/>
          </a:bodyPr>
          <a:lstStyle/>
          <a:p>
            <a:pPr algn="ctr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FiraSans-Medium"/>
              </a:rPr>
              <a:t>Associate Professor</a:t>
            </a:r>
            <a:r>
              <a:rPr lang="en-US" sz="2000" b="0" i="0" dirty="0">
                <a:solidFill>
                  <a:srgbClr val="58595B"/>
                </a:solidFill>
                <a:effectLst/>
                <a:latin typeface="FiraSans-Medium"/>
              </a:rPr>
              <a:t> at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FiraSans-Medium"/>
              </a:rPr>
              <a:t>K J Somaiya School of Engineering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5996" y="3328331"/>
            <a:ext cx="6812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err="1">
                <a:latin typeface="FiraSans-Medium"/>
              </a:rPr>
              <a:t>Dr.</a:t>
            </a:r>
            <a:r>
              <a:rPr lang="en-IN" sz="2400" b="1" dirty="0">
                <a:latin typeface="FiraSans-Medium"/>
              </a:rPr>
              <a:t> Bhakti Nilesh </a:t>
            </a:r>
            <a:r>
              <a:rPr lang="en-IN" sz="2400" b="1" dirty="0" err="1">
                <a:latin typeface="FiraSans-Medium"/>
              </a:rPr>
              <a:t>Palkar</a:t>
            </a:r>
            <a:endParaRPr lang="en-IN" sz="2400" b="1" dirty="0">
              <a:latin typeface="FiraSans-Medium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69153-DA99-3372-E71B-D2529CB30A51}"/>
              </a:ext>
            </a:extLst>
          </p:cNvPr>
          <p:cNvSpPr txBox="1">
            <a:spLocks/>
          </p:cNvSpPr>
          <p:nvPr/>
        </p:nvSpPr>
        <p:spPr>
          <a:xfrm>
            <a:off x="704833" y="4500676"/>
            <a:ext cx="7734334" cy="14800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Symbol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FiraSans-Medium"/>
              </a:rPr>
              <a:t>Presentation by: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FiraSans-Medium"/>
              </a:rPr>
              <a:t>Kashish Mehul Mamania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FiraSans-Medium"/>
              </a:rPr>
              <a:t>TY COMPS-A(3)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FiraSans-Medium"/>
              </a:rPr>
              <a:t>16010122104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F8342AE-A6BA-CE3B-A1D4-EC3642F7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A39DAF-36B1-BBC8-2053-E08CB9A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ar(--font-fk-grotesk)"/>
              </a:rPr>
              <a:t>JPEG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77E7-DC94-2DC0-466B-DFBCE890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52643"/>
          </a:xfrm>
        </p:spPr>
        <p:txBody>
          <a:bodyPr>
            <a:noAutofit/>
          </a:bodyPr>
          <a:lstStyle/>
          <a:p>
            <a:pPr algn="l"/>
            <a:r>
              <a:rPr lang="en-IN" sz="2400" b="0" i="0" dirty="0">
                <a:effectLst/>
                <a:latin typeface="fkGroteskNeue"/>
              </a:rPr>
              <a:t>Steps in JPEG Compression: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fkGroteskNeue"/>
              </a:rPr>
              <a:t>Convert image into </a:t>
            </a:r>
            <a:r>
              <a:rPr lang="en-IN" sz="2400" b="0" i="0" dirty="0" err="1">
                <a:effectLst/>
                <a:latin typeface="fkGroteskNeue"/>
              </a:rPr>
              <a:t>YCbCr</a:t>
            </a:r>
            <a:r>
              <a:rPr lang="en-IN" sz="2400" b="0" i="0" dirty="0">
                <a:effectLst/>
                <a:latin typeface="fkGroteskNeue"/>
              </a:rPr>
              <a:t> </a:t>
            </a:r>
            <a:r>
              <a:rPr lang="en-IN" sz="2400" b="0" i="0" dirty="0" err="1">
                <a:effectLst/>
                <a:latin typeface="fkGroteskNeue"/>
              </a:rPr>
              <a:t>color</a:t>
            </a:r>
            <a:r>
              <a:rPr lang="en-IN" sz="2400" b="0" i="0" dirty="0">
                <a:effectLst/>
                <a:latin typeface="fkGroteskNeue"/>
              </a:rPr>
              <a:t> space.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fkGroteskNeue"/>
              </a:rPr>
              <a:t>Divide image into 8×8 blocks and apply DCT.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fkGroteskNeue"/>
              </a:rPr>
              <a:t>Quantize DCT coefficients using predefined tables.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fkGroteskNeue"/>
              </a:rPr>
              <a:t>Zigzag reordering groups low-frequency coefficients together for efficient encoding.</a:t>
            </a:r>
          </a:p>
          <a:p>
            <a:pPr algn="l">
              <a:buFont typeface="+mj-lt"/>
              <a:buAutoNum type="arabicPeriod"/>
            </a:pPr>
            <a:r>
              <a:rPr lang="en-IN" sz="2400" b="0" i="0" dirty="0">
                <a:effectLst/>
                <a:latin typeface="fkGroteskNeue"/>
              </a:rPr>
              <a:t>Apply entropy coding (Huffman or Arithmetic).</a:t>
            </a:r>
          </a:p>
          <a:p>
            <a:pPr algn="l"/>
            <a:r>
              <a:rPr lang="en-IN" sz="2400" b="0" i="0" dirty="0">
                <a:effectLst/>
                <a:latin typeface="fkGroteskNeue"/>
              </a:rPr>
              <a:t>Modes of JPEG: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Sequential Mode: Encodes image in a single scan.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Progressive Mode: Transmits coarse versions first, then refines gradually.</a:t>
            </a:r>
          </a:p>
        </p:txBody>
      </p:sp>
    </p:spTree>
    <p:extLst>
      <p:ext uri="{BB962C8B-B14F-4D97-AF65-F5344CB8AC3E}">
        <p14:creationId xmlns:p14="http://schemas.microsoft.com/office/powerpoint/2010/main" val="401854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gorithm and procedure of the JPEG image compression. The original... |  Download Scientific Diagram">
            <a:extLst>
              <a:ext uri="{FF2B5EF4-FFF2-40B4-BE49-F238E27FC236}">
                <a16:creationId xmlns:a16="http://schemas.microsoft.com/office/drawing/2014/main" id="{0280E09C-6E00-1CA2-6EFF-B804F556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43" y="788305"/>
            <a:ext cx="7359313" cy="528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D04EB0-2355-53A0-8C5B-718281EB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47CFF3-FB19-A294-7A5E-3BD29BC7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ar(--font-fk-grotesk)"/>
              </a:rPr>
              <a:t>Applications of 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088F-50D8-8D93-DAAA-52ADCCE6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4" y="1324629"/>
            <a:ext cx="3439948" cy="476866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Medical Imaging: Lossless methods preserve diagnostic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Web Graphics: JPEG enables faster loading times with minimal quality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Photography Archives: Lossless formats for master copies; lossy formats for distribution.</a:t>
            </a:r>
          </a:p>
        </p:txBody>
      </p:sp>
      <p:pic>
        <p:nvPicPr>
          <p:cNvPr id="5122" name="Picture 2" descr="Image compression plays an important role in several scenarios, such as...  | Download Scientific Diagram">
            <a:extLst>
              <a:ext uri="{FF2B5EF4-FFF2-40B4-BE49-F238E27FC236}">
                <a16:creationId xmlns:a16="http://schemas.microsoft.com/office/drawing/2014/main" id="{7E7ACD0C-6D32-C5B0-4DFD-B2AEDE2E1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313" y="1696742"/>
            <a:ext cx="4608512" cy="346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3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EE0F43C-5BF3-2207-3B80-1E7DC2AD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B391AE-43DC-6474-54CA-F561BA0E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ar(--font-fk-grotesk)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D922-36C1-A353-7472-321CB430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4" y="1324629"/>
            <a:ext cx="8048460" cy="476866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Image compression techniques balance file size reduction with acceptable visual quality loss.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Improved Grey Scale Quantization, Vector Quantization, Transform Coding, and JPEG are widely used methods for lossy compression.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fkGroteskNeue"/>
              </a:rPr>
              <a:t>Applications span diverse fields like healthcare, multimedia, and communication systems.</a:t>
            </a:r>
          </a:p>
        </p:txBody>
      </p:sp>
    </p:spTree>
    <p:extLst>
      <p:ext uri="{BB962C8B-B14F-4D97-AF65-F5344CB8AC3E}">
        <p14:creationId xmlns:p14="http://schemas.microsoft.com/office/powerpoint/2010/main" val="540205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Sans-Medium"/>
              </a:rPr>
              <a:t>Introduction</a:t>
            </a:r>
            <a:endParaRPr lang="en-IN" dirty="0">
              <a:latin typeface="FiraSans-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800" dirty="0">
                <a:latin typeface="FiraSans-Medium"/>
                <a:ea typeface="SimSun" panose="02010600030101010101" pitchFamily="2" charset="-122"/>
                <a:cs typeface="ＭＳ Ｐゴシック" charset="0"/>
              </a:rPr>
              <a:t>Image compression is a method to reduce the redundancies in image representation in order to decrease data storage requirements. </a:t>
            </a:r>
          </a:p>
          <a:p>
            <a:pPr algn="just">
              <a:defRPr/>
            </a:pPr>
            <a:r>
              <a:rPr lang="en-US" sz="2800" dirty="0">
                <a:latin typeface="FiraSans-Medium"/>
                <a:ea typeface="SimSun" panose="02010600030101010101" pitchFamily="2" charset="-122"/>
                <a:cs typeface="ＭＳ Ｐゴシック" charset="0"/>
              </a:rPr>
              <a:t>It is a technique used to compress an image without visually reducing the quality of the image itself. </a:t>
            </a:r>
          </a:p>
          <a:p>
            <a:pPr algn="just">
              <a:defRPr/>
            </a:pPr>
            <a:r>
              <a:rPr lang="en-US" altLang="en-US" sz="2800" dirty="0">
                <a:latin typeface="FiraSans-Medium"/>
              </a:rPr>
              <a:t>Data vs. Information.</a:t>
            </a:r>
          </a:p>
          <a:p>
            <a:pPr algn="just">
              <a:defRPr/>
            </a:pPr>
            <a:r>
              <a:rPr lang="en-US" sz="2800" dirty="0">
                <a:latin typeface="FiraSans-Medium"/>
                <a:ea typeface="SimSun" panose="02010600030101010101" pitchFamily="2" charset="-122"/>
                <a:cs typeface="ＭＳ Ｐゴシック" charset="0"/>
              </a:rPr>
              <a:t>The goal of these processes is to represent an image with the same quality level, but in a more solid form. </a:t>
            </a:r>
            <a:endParaRPr lang="en-US" altLang="en-US" sz="2800" dirty="0">
              <a:latin typeface="FiraSans-Medium"/>
            </a:endParaRPr>
          </a:p>
          <a:p>
            <a:pPr marL="0" indent="0">
              <a:buNone/>
            </a:pPr>
            <a:endParaRPr lang="en-IN" dirty="0">
              <a:latin typeface="FiraSans-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15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FiraSans-Medium"/>
                <a:ea typeface="MS PGothic" charset="0"/>
              </a:rPr>
              <a:t>Why the image must be compressed?</a:t>
            </a:r>
            <a:endParaRPr lang="en-IN" dirty="0">
              <a:latin typeface="FiraSans-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FiraSans-Medium"/>
                <a:ea typeface="MS PGothic" charset="0"/>
              </a:rPr>
              <a:t>The large storage requirement of multimedia data. </a:t>
            </a:r>
          </a:p>
          <a:p>
            <a:pPr algn="just"/>
            <a:r>
              <a:rPr lang="en-US" sz="2800" dirty="0">
                <a:latin typeface="FiraSans-Medium"/>
                <a:ea typeface="MS PGothic" charset="0"/>
              </a:rPr>
              <a:t>The video or image files consume large amount of data and it always required very high bandwidth networks in transmission as well as communication costs. </a:t>
            </a:r>
          </a:p>
          <a:p>
            <a:pPr marL="0" indent="0">
              <a:buNone/>
            </a:pPr>
            <a:endParaRPr lang="en-IN" dirty="0">
              <a:latin typeface="FiraSans-Medium"/>
            </a:endParaRPr>
          </a:p>
        </p:txBody>
      </p:sp>
    </p:spTree>
    <p:extLst>
      <p:ext uri="{BB962C8B-B14F-4D97-AF65-F5344CB8AC3E}">
        <p14:creationId xmlns:p14="http://schemas.microsoft.com/office/powerpoint/2010/main" val="29806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EC91A2-A2E3-DA0E-50B9-A05AB93A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FiraSans-Medium"/>
                <a:ea typeface="MS PGothic" charset="0"/>
              </a:rPr>
              <a:t>Aims of Image Compression</a:t>
            </a:r>
            <a:endParaRPr lang="en-IN" dirty="0">
              <a:latin typeface="FiraSans-Mediu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FiraSans-Medium"/>
                <a:ea typeface="MS PGothic" charset="0"/>
                <a:cs typeface="Times New Roman" charset="0"/>
              </a:rPr>
              <a:t>Reduce the data storage and maintain the visual image quality.</a:t>
            </a:r>
          </a:p>
          <a:p>
            <a:pPr algn="just"/>
            <a:endParaRPr lang="en-US" sz="2800" dirty="0">
              <a:latin typeface="FiraSans-Medium"/>
              <a:ea typeface="MS PGothic" charset="0"/>
              <a:cs typeface="Times New Roman" charset="0"/>
            </a:endParaRPr>
          </a:p>
          <a:p>
            <a:pPr algn="just"/>
            <a:r>
              <a:rPr lang="en-US" sz="2800" dirty="0">
                <a:latin typeface="FiraSans-Medium"/>
                <a:ea typeface="MS PGothic" charset="0"/>
                <a:cs typeface="Times New Roman" charset="0"/>
              </a:rPr>
              <a:t>Increase the speed of transmission by using the repetition property of data.</a:t>
            </a:r>
          </a:p>
          <a:p>
            <a:pPr algn="just"/>
            <a:endParaRPr lang="en-US" sz="2800" dirty="0">
              <a:latin typeface="FiraSans-Medium"/>
              <a:ea typeface="MS PGothic" charset="0"/>
              <a:cs typeface="Times New Roman" charset="0"/>
            </a:endParaRPr>
          </a:p>
          <a:p>
            <a:pPr algn="just"/>
            <a:r>
              <a:rPr lang="en-US" sz="2800" dirty="0">
                <a:latin typeface="FiraSans-Medium"/>
                <a:ea typeface="MS PGothic" charset="0"/>
                <a:cs typeface="Times New Roman" charset="0"/>
              </a:rPr>
              <a:t>The goal of these processes is to represent an image with the same quality level, but in a more solid form. </a:t>
            </a:r>
          </a:p>
        </p:txBody>
      </p:sp>
    </p:spTree>
    <p:extLst>
      <p:ext uri="{BB962C8B-B14F-4D97-AF65-F5344CB8AC3E}">
        <p14:creationId xmlns:p14="http://schemas.microsoft.com/office/powerpoint/2010/main" val="19921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372A727-10AA-09AE-8B82-9831F9A8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2A43B9-18F7-A29F-A6A5-90320D27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FiraSans-Medium"/>
                <a:ea typeface="MS PGothic" charset="0"/>
              </a:rPr>
              <a:t>General Image Compression Model</a:t>
            </a:r>
            <a:endParaRPr lang="en-IN" dirty="0">
              <a:latin typeface="FiraSans-Medium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C231A60-8717-617D-DA98-A30BB46FCA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15" y="1415528"/>
            <a:ext cx="6601746" cy="43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60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9725C50-B46F-BA5D-86B3-08668BB90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ED3AB-D421-488D-FE1A-C6E3B250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FiraSans-Medium"/>
                <a:ea typeface="MS PGothic" charset="0"/>
              </a:rPr>
              <a:t>Image Compression (Encoder)</a:t>
            </a:r>
            <a:endParaRPr lang="en-IN" dirty="0">
              <a:latin typeface="FiraSans-Medium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A31FC2-C4C6-0BD1-5581-7D73B4FD2A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4783" y="1628800"/>
            <a:ext cx="6574434" cy="4340164"/>
            <a:chOff x="1031" y="709"/>
            <a:chExt cx="13102" cy="9291"/>
          </a:xfrm>
        </p:grpSpPr>
        <p:sp>
          <p:nvSpPr>
            <p:cNvPr id="4" name="AutoShape 32">
              <a:extLst>
                <a:ext uri="{FF2B5EF4-FFF2-40B4-BE49-F238E27FC236}">
                  <a16:creationId xmlns:a16="http://schemas.microsoft.com/office/drawing/2014/main" id="{2D23061C-A484-AE91-D90C-62C1CD4252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2" y="959"/>
              <a:ext cx="2167" cy="9041"/>
            </a:xfrm>
            <a:prstGeom prst="flowChartAlternateProcess">
              <a:avLst/>
            </a:prstGeom>
            <a:solidFill>
              <a:srgbClr val="FFFFFF"/>
            </a:solidFill>
            <a:ln w="12700">
              <a:solidFill>
                <a:srgbClr val="C0504D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>
                  <a:ea typeface="SimSun" charset="0"/>
                  <a:cs typeface="Times New Roman" charset="0"/>
                </a:rPr>
                <a:t>Image Transformation</a:t>
              </a:r>
              <a:endParaRPr lang="en-US" altLang="zh-CN">
                <a:ea typeface="SimSun" charset="0"/>
                <a:cs typeface="Times New Roman" charset="0"/>
              </a:endParaRPr>
            </a:p>
          </p:txBody>
        </p:sp>
        <p:sp>
          <p:nvSpPr>
            <p:cNvPr id="6" name="AutoShape 31">
              <a:extLst>
                <a:ext uri="{FF2B5EF4-FFF2-40B4-BE49-F238E27FC236}">
                  <a16:creationId xmlns:a16="http://schemas.microsoft.com/office/drawing/2014/main" id="{18E9F10B-AE2A-4EBF-A3B3-80DA97D825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90" y="959"/>
              <a:ext cx="1866" cy="9032"/>
            </a:xfrm>
            <a:prstGeom prst="flowChartAlternateProcess">
              <a:avLst/>
            </a:prstGeom>
            <a:solidFill>
              <a:srgbClr val="FFFFFF"/>
            </a:solidFill>
            <a:ln w="12700">
              <a:solidFill>
                <a:srgbClr val="C0504D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>
                  <a:ea typeface="SimSun" charset="0"/>
                  <a:cs typeface="Times New Roman" charset="0"/>
                </a:rPr>
                <a:t>Image Quantization</a:t>
              </a:r>
              <a:endParaRPr lang="en-US" altLang="zh-CN">
                <a:ea typeface="SimSun" charset="0"/>
                <a:cs typeface="Times New Roman" charset="0"/>
              </a:endParaRPr>
            </a:p>
          </p:txBody>
        </p:sp>
        <p:sp>
          <p:nvSpPr>
            <p:cNvPr id="7" name="AutoShape 30">
              <a:extLst>
                <a:ext uri="{FF2B5EF4-FFF2-40B4-BE49-F238E27FC236}">
                  <a16:creationId xmlns:a16="http://schemas.microsoft.com/office/drawing/2014/main" id="{700D7C3F-18C3-D087-1C76-880F96BD5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92" y="709"/>
              <a:ext cx="4964" cy="8985"/>
            </a:xfrm>
            <a:prstGeom prst="flowChartAlternateProcess">
              <a:avLst/>
            </a:prstGeom>
            <a:solidFill>
              <a:srgbClr val="FFFFFF"/>
            </a:solidFill>
            <a:ln w="12700">
              <a:solidFill>
                <a:srgbClr val="C0504D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>
                  <a:ea typeface="SimSun" charset="0"/>
                  <a:cs typeface="Times New Roman" charset="0"/>
                </a:rPr>
                <a:t>Entropy Coding</a:t>
              </a:r>
              <a:endParaRPr lang="en-US" altLang="zh-CN" dirty="0">
                <a:ea typeface="SimSun" charset="0"/>
                <a:cs typeface="Times New Roman" charset="0"/>
              </a:endParaRPr>
            </a:p>
          </p:txBody>
        </p:sp>
        <p:sp>
          <p:nvSpPr>
            <p:cNvPr id="8" name="AutoShape 29">
              <a:extLst>
                <a:ext uri="{FF2B5EF4-FFF2-40B4-BE49-F238E27FC236}">
                  <a16:creationId xmlns:a16="http://schemas.microsoft.com/office/drawing/2014/main" id="{916DF8B7-A260-5EC4-B406-5360CBD600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1" y="4278"/>
              <a:ext cx="1751" cy="2115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700">
              <a:solidFill>
                <a:srgbClr val="95B3D7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243F60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000">
                  <a:ea typeface="SimSun" charset="0"/>
                  <a:cs typeface="Times New Roman" charset="0"/>
                </a:rPr>
                <a:t>Color components (Y, C</a:t>
              </a:r>
              <a:r>
                <a:rPr lang="en-US" altLang="zh-CN" sz="1000" baseline="-30000">
                  <a:ea typeface="SimSun" charset="0"/>
                  <a:cs typeface="Times New Roman" charset="0"/>
                </a:rPr>
                <a:t>b</a:t>
              </a:r>
              <a:r>
                <a:rPr lang="en-US" altLang="zh-CN" sz="1000">
                  <a:ea typeface="SimSun" charset="0"/>
                  <a:cs typeface="Times New Roman" charset="0"/>
                </a:rPr>
                <a:t>, C</a:t>
              </a:r>
              <a:r>
                <a:rPr lang="en-US" altLang="zh-CN" sz="1000" baseline="-30000">
                  <a:ea typeface="SimSun" charset="0"/>
                  <a:cs typeface="Times New Roman" charset="0"/>
                </a:rPr>
                <a:t>r</a:t>
              </a:r>
              <a:r>
                <a:rPr lang="en-US" altLang="zh-CN" sz="1000">
                  <a:ea typeface="SimSun" charset="0"/>
                  <a:cs typeface="Times New Roman" charset="0"/>
                </a:rPr>
                <a:t>)</a:t>
              </a:r>
              <a:endParaRPr lang="en-US" altLang="zh-CN">
                <a:ea typeface="SimSun" charset="0"/>
                <a:cs typeface="Times New Roman" charset="0"/>
              </a:endParaRPr>
            </a:p>
          </p:txBody>
        </p:sp>
        <p:sp>
          <p:nvSpPr>
            <p:cNvPr id="9" name="AutoShape 28">
              <a:extLst>
                <a:ext uri="{FF2B5EF4-FFF2-40B4-BE49-F238E27FC236}">
                  <a16:creationId xmlns:a16="http://schemas.microsoft.com/office/drawing/2014/main" id="{3DFE7649-89F9-1E6E-7FB2-7E50FE6CA5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6" y="4738"/>
              <a:ext cx="1831" cy="1473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5B8B7"/>
                </a:gs>
              </a:gsLst>
              <a:lin ang="5400000" scaled="1"/>
            </a:gra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622423">
                  <a:alpha val="50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000">
                  <a:ea typeface="SimSun" charset="0"/>
                  <a:cs typeface="Times New Roman" charset="0"/>
                </a:rPr>
                <a:t>8x8 DCT Transform</a:t>
              </a:r>
              <a:endParaRPr lang="en-US" altLang="zh-CN" sz="800">
                <a:ea typeface="SimSun" charset="0"/>
                <a:cs typeface="Times New Roman" charset="0"/>
              </a:endParaRPr>
            </a:p>
            <a:p>
              <a:pPr>
                <a:defRPr/>
              </a:pPr>
              <a:endParaRPr lang="en-US" altLang="zh-CN">
                <a:ea typeface="SimSun" charset="0"/>
                <a:cs typeface="Times New Roman" charset="0"/>
              </a:endParaRPr>
            </a:p>
          </p:txBody>
        </p:sp>
        <p:sp>
          <p:nvSpPr>
            <p:cNvPr id="10" name="AutoShape 27">
              <a:extLst>
                <a:ext uri="{FF2B5EF4-FFF2-40B4-BE49-F238E27FC236}">
                  <a16:creationId xmlns:a16="http://schemas.microsoft.com/office/drawing/2014/main" id="{2F585108-C400-C65E-B70A-283D122BB0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12" y="4207"/>
              <a:ext cx="1475" cy="1989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974706">
                  <a:alpha val="50000"/>
                </a:srgb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>
                  <a:ea typeface="SimSun" charset="0"/>
                  <a:cs typeface="Times New Roman" charset="0"/>
                </a:rPr>
                <a:t>Scalar Uniform Quantization</a:t>
              </a:r>
            </a:p>
          </p:txBody>
        </p:sp>
        <p:cxnSp>
          <p:nvCxnSpPr>
            <p:cNvPr id="11" name="AutoShape 26">
              <a:extLst>
                <a:ext uri="{FF2B5EF4-FFF2-40B4-BE49-F238E27FC236}">
                  <a16:creationId xmlns:a16="http://schemas.microsoft.com/office/drawing/2014/main" id="{7546B638-7B7C-31A5-A188-6AB756C582B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806" y="546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AutoShape 25">
              <a:extLst>
                <a:ext uri="{FF2B5EF4-FFF2-40B4-BE49-F238E27FC236}">
                  <a16:creationId xmlns:a16="http://schemas.microsoft.com/office/drawing/2014/main" id="{CD22769B-EC21-9135-0DA3-46C78D8DCAE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845" y="546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" name="AutoShape 24">
              <a:extLst>
                <a:ext uri="{FF2B5EF4-FFF2-40B4-BE49-F238E27FC236}">
                  <a16:creationId xmlns:a16="http://schemas.microsoft.com/office/drawing/2014/main" id="{61BC4838-CA4D-6A0A-DFCB-A67599A1828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6885" y="546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AutoShape 23">
              <a:extLst>
                <a:ext uri="{FF2B5EF4-FFF2-40B4-BE49-F238E27FC236}">
                  <a16:creationId xmlns:a16="http://schemas.microsoft.com/office/drawing/2014/main" id="{B72C4D33-78DA-B2F8-46F0-248A0E809A4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7450" y="4080"/>
              <a:ext cx="1" cy="27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AutoShape 22">
              <a:extLst>
                <a:ext uri="{FF2B5EF4-FFF2-40B4-BE49-F238E27FC236}">
                  <a16:creationId xmlns:a16="http://schemas.microsoft.com/office/drawing/2014/main" id="{F684F0BE-E40D-83DF-ACBB-EE79EA871618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7451" y="408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E3A62389-44EC-6DB1-952F-61F2ACE2D9BC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7451" y="684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20D25B34-DDCC-C1DA-4122-C970B3A683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49" y="3340"/>
              <a:ext cx="1805" cy="1476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>
                  <a:ea typeface="SimSun" charset="0"/>
                  <a:cs typeface="Times New Roman" charset="0"/>
                </a:rPr>
                <a:t>Zig-zag Reordering</a:t>
              </a: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198C4CED-60B4-99EF-DD76-17E6A240F0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49" y="6106"/>
              <a:ext cx="1805" cy="1473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altLang="zh-CN" sz="800">
                <a:ea typeface="SimSun" charset="0"/>
                <a:cs typeface="Times New Roman" charset="0"/>
              </a:endParaRPr>
            </a:p>
            <a:p>
              <a:pPr algn="ctr">
                <a:defRPr/>
              </a:pPr>
              <a:r>
                <a:rPr lang="en-US" altLang="zh-CN" sz="800">
                  <a:ea typeface="SimSun" charset="0"/>
                  <a:cs typeface="Times New Roman" charset="0"/>
                </a:rPr>
                <a:t>Difference Encoding</a:t>
              </a:r>
            </a:p>
          </p:txBody>
        </p:sp>
        <p:cxnSp>
          <p:nvCxnSpPr>
            <p:cNvPr id="19" name="AutoShape 18">
              <a:extLst>
                <a:ext uri="{FF2B5EF4-FFF2-40B4-BE49-F238E27FC236}">
                  <a16:creationId xmlns:a16="http://schemas.microsoft.com/office/drawing/2014/main" id="{65F64987-7C9F-4C5E-0279-55D57E53295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9490" y="408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AutoShape 17">
              <a:extLst>
                <a:ext uri="{FF2B5EF4-FFF2-40B4-BE49-F238E27FC236}">
                  <a16:creationId xmlns:a16="http://schemas.microsoft.com/office/drawing/2014/main" id="{2B1F493F-E30D-4CCD-0FE1-EE4C2AD5BCF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9490" y="684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CE9778E8-06E1-0DB0-F640-FA7A738AD5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54" y="3340"/>
              <a:ext cx="1641" cy="1476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000">
                  <a:ea typeface="SimSun" charset="0"/>
                  <a:cs typeface="Times New Roman" charset="0"/>
                </a:rPr>
                <a:t>Huffman Coding</a:t>
              </a:r>
              <a:endParaRPr lang="en-US" altLang="zh-CN">
                <a:ea typeface="SimSun" charset="0"/>
                <a:cs typeface="Times New Roman" charset="0"/>
              </a:endParaRPr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3021FBF0-354B-D2E4-C3E7-016069E28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54" y="6106"/>
              <a:ext cx="1475" cy="1473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>
                  <a:ea typeface="SimSun" charset="0"/>
                  <a:cs typeface="Times New Roman" charset="0"/>
                </a:rPr>
                <a:t>Huffman Coding</a:t>
              </a:r>
            </a:p>
          </p:txBody>
        </p:sp>
        <p:cxnSp>
          <p:nvCxnSpPr>
            <p:cNvPr id="23" name="AutoShape 14">
              <a:extLst>
                <a:ext uri="{FF2B5EF4-FFF2-40B4-BE49-F238E27FC236}">
                  <a16:creationId xmlns:a16="http://schemas.microsoft.com/office/drawing/2014/main" id="{300B15AA-9045-E859-D7E9-C6F626DBD64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1529" y="6840"/>
              <a:ext cx="5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13">
              <a:extLst>
                <a:ext uri="{FF2B5EF4-FFF2-40B4-BE49-F238E27FC236}">
                  <a16:creationId xmlns:a16="http://schemas.microsoft.com/office/drawing/2014/main" id="{8E00C728-564D-BD60-540E-62B687FCB25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1529" y="408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2">
              <a:extLst>
                <a:ext uri="{FF2B5EF4-FFF2-40B4-BE49-F238E27FC236}">
                  <a16:creationId xmlns:a16="http://schemas.microsoft.com/office/drawing/2014/main" id="{B2C5C3F5-9745-5053-6940-9121CB5E727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12093" y="4081"/>
              <a:ext cx="1" cy="27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11">
              <a:extLst>
                <a:ext uri="{FF2B5EF4-FFF2-40B4-BE49-F238E27FC236}">
                  <a16:creationId xmlns:a16="http://schemas.microsoft.com/office/drawing/2014/main" id="{33F01A08-C408-EB37-9822-A09671E97750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2094" y="5460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15B45E08-A924-0126-A6A9-6E77BFC765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58" y="4723"/>
              <a:ext cx="1475" cy="1473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0D9"/>
                </a:gs>
              </a:gsLst>
              <a:lin ang="5400000" scaled="1"/>
            </a:gradFill>
            <a:ln w="12700">
              <a:solidFill>
                <a:srgbClr val="B2A1C7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3F3151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000">
                  <a:ea typeface="SimSun" charset="0"/>
                  <a:cs typeface="Times New Roman" charset="0"/>
                </a:rPr>
                <a:t>Bit-stream</a:t>
              </a:r>
              <a:endParaRPr lang="en-US" altLang="zh-CN">
                <a:ea typeface="SimSun" charset="0"/>
                <a:cs typeface="Times New Roman" charset="0"/>
              </a:endParaRPr>
            </a:p>
          </p:txBody>
        </p:sp>
        <p:sp>
          <p:nvSpPr>
            <p:cNvPr id="28" name="AutoShape 9">
              <a:extLst>
                <a:ext uri="{FF2B5EF4-FFF2-40B4-BE49-F238E27FC236}">
                  <a16:creationId xmlns:a16="http://schemas.microsoft.com/office/drawing/2014/main" id="{3E142641-2134-17E6-B0FD-1C538894ED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54" y="1259"/>
              <a:ext cx="1768" cy="1476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000">
                  <a:ea typeface="SimSun" charset="0"/>
                  <a:cs typeface="Times New Roman" charset="0"/>
                </a:rPr>
                <a:t>AC Huffman Table</a:t>
              </a:r>
              <a:endParaRPr lang="en-US" altLang="zh-CN">
                <a:ea typeface="SimSun" charset="0"/>
                <a:cs typeface="Times New Roman" charset="0"/>
              </a:endParaRPr>
            </a:p>
          </p:txBody>
        </p:sp>
        <p:cxnSp>
          <p:nvCxnSpPr>
            <p:cNvPr id="29" name="AutoShape 8">
              <a:extLst>
                <a:ext uri="{FF2B5EF4-FFF2-40B4-BE49-F238E27FC236}">
                  <a16:creationId xmlns:a16="http://schemas.microsoft.com/office/drawing/2014/main" id="{B40B0BA4-F3FB-A8EC-F59D-E0A6A2F58A6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5400000">
              <a:off x="10502" y="3059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AutoShape 7">
              <a:extLst>
                <a:ext uri="{FF2B5EF4-FFF2-40B4-BE49-F238E27FC236}">
                  <a16:creationId xmlns:a16="http://schemas.microsoft.com/office/drawing/2014/main" id="{3F0727F4-87EA-1E85-F75C-C67242DAC7F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-5400000">
              <a:off x="10502" y="7863"/>
              <a:ext cx="5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AutoShape 6">
              <a:extLst>
                <a:ext uri="{FF2B5EF4-FFF2-40B4-BE49-F238E27FC236}">
                  <a16:creationId xmlns:a16="http://schemas.microsoft.com/office/drawing/2014/main" id="{20AEDD9B-6B58-3238-7EDA-5BD7C09286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54" y="8144"/>
              <a:ext cx="1475" cy="1476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6E3BC"/>
                </a:gs>
              </a:gsLst>
              <a:lin ang="5400000" scaled="1"/>
            </a:gradFill>
            <a:ln w="12700">
              <a:solidFill>
                <a:srgbClr val="C2D69B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4E6128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>
                  <a:ea typeface="SimSun" charset="0"/>
                  <a:cs typeface="Times New Roman" charset="0"/>
                </a:rPr>
                <a:t>DC Huffman Table</a:t>
              </a:r>
            </a:p>
          </p:txBody>
        </p:sp>
        <p:cxnSp>
          <p:nvCxnSpPr>
            <p:cNvPr id="32" name="AutoShape 5">
              <a:extLst>
                <a:ext uri="{FF2B5EF4-FFF2-40B4-BE49-F238E27FC236}">
                  <a16:creationId xmlns:a16="http://schemas.microsoft.com/office/drawing/2014/main" id="{BB3DF5C7-D8A0-C4AA-D46C-BDBF5F5A9378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6156" y="6196"/>
              <a:ext cx="0" cy="194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106FDF34-B113-0382-08DE-4A42DB5C2C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6" y="8144"/>
              <a:ext cx="1475" cy="1476"/>
            </a:xfrm>
            <a:prstGeom prst="flowChartAlternateProcess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7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9783" dir="3885598" algn="ctr" rotWithShape="0">
                <a:srgbClr val="974706">
                  <a:alpha val="50000"/>
                </a:srgbClr>
              </a:outerShdw>
            </a:effec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>
                  <a:ea typeface="SimSun" charset="0"/>
                  <a:cs typeface="Times New Roman" charset="0"/>
                </a:rPr>
                <a:t>Quantization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93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7E41A35-7D7B-D000-8D39-E67FE8C1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159941-7FDD-3F06-8732-B6AAE298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ar(--font-fk-grotesk)"/>
              </a:rPr>
              <a:t>Improved Grey Scale Quantization</a:t>
            </a:r>
            <a:endParaRPr lang="en-IN" dirty="0">
              <a:latin typeface="FiraSans-Mediu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19DD-E275-C88A-CDC7-B5CD5757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275244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Concept: Reduces graininess and false contouring in compressed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Process: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Adds lower bits of neighboring pixels to smooth transitions.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Prevents overflow issues during quantization.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Applications: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Enhances visual quality in compressed images.</a:t>
            </a:r>
          </a:p>
        </p:txBody>
      </p:sp>
      <p:pic>
        <p:nvPicPr>
          <p:cNvPr id="1026" name="Picture 2" descr="r - Quantize grayscale images - Stack Overflow">
            <a:extLst>
              <a:ext uri="{FF2B5EF4-FFF2-40B4-BE49-F238E27FC236}">
                <a16:creationId xmlns:a16="http://schemas.microsoft.com/office/drawing/2014/main" id="{6298F6B6-EF24-FEF6-FA1A-52B3F912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92" y="4247080"/>
            <a:ext cx="2495178" cy="166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6-bit gray level quantization provides texture information better than...  | Download Scientific Diagram">
            <a:extLst>
              <a:ext uri="{FF2B5EF4-FFF2-40B4-BE49-F238E27FC236}">
                <a16:creationId xmlns:a16="http://schemas.microsoft.com/office/drawing/2014/main" id="{0996DCBC-E4F7-4FDD-E266-A55C2F5F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18" y="4077072"/>
            <a:ext cx="2094530" cy="20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5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58207E7-6CFD-14E0-B12E-F70E62CA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BDA18-2B79-978A-C3CA-5D158A4F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ar(--font-fk-grotesk)"/>
              </a:rPr>
              <a:t>Vector 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B0DC-37BE-D441-5F4F-9E241F97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275244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Concept: Maps blocks of pixels (vectors) to a smaller set of quantized values using a codebook.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High compression ratios (e.g., 16:1).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Efficient representation of smooth gradients.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Applications: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Speech and image compression systems.</a:t>
            </a:r>
          </a:p>
        </p:txBody>
      </p:sp>
      <p:pic>
        <p:nvPicPr>
          <p:cNvPr id="1028" name="Picture 4" descr="Processes of vector quantization and de-quantization for digital and... |  Download Scientific Diagram">
            <a:extLst>
              <a:ext uri="{FF2B5EF4-FFF2-40B4-BE49-F238E27FC236}">
                <a16:creationId xmlns:a16="http://schemas.microsoft.com/office/drawing/2014/main" id="{A9C05BC9-C516-BACB-50C3-C315E872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7072"/>
            <a:ext cx="4464496" cy="20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0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402CE24-782F-C15B-41C3-8BFA5653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A2A3EB-C18F-0365-5728-EA696112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var(--font-fk-grotesk)"/>
              </a:rPr>
              <a:t>Transform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76CD-FA26-15D6-A218-5C26084A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2752443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Concept: Converts spatial image data into frequency components using transforms like Discrete Cosine Transform (DCT).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Process: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Divide image into 8×8 blocks.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Apply DCT to each block.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Quantize frequency components selectively.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Applications: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Used in JPEG compression for efficient storage and transmission.</a:t>
            </a:r>
          </a:p>
          <a:p>
            <a:endParaRPr lang="en-US" b="0" i="0" dirty="0">
              <a:effectLst/>
              <a:latin typeface="fkGroteskNeue"/>
            </a:endParaRPr>
          </a:p>
        </p:txBody>
      </p:sp>
      <p:pic>
        <p:nvPicPr>
          <p:cNvPr id="3074" name="Picture 2" descr="Block diagram of transform coding [39]. | Download Scientific Diagram">
            <a:extLst>
              <a:ext uri="{FF2B5EF4-FFF2-40B4-BE49-F238E27FC236}">
                <a16:creationId xmlns:a16="http://schemas.microsoft.com/office/drawing/2014/main" id="{30F14B09-8971-EAC5-5B76-0B3B0D5A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48" y="4077072"/>
            <a:ext cx="3984104" cy="224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0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553</Words>
  <Application>Microsoft Office PowerPoint</Application>
  <PresentationFormat>On-screen Show (4:3)</PresentationFormat>
  <Paragraphs>88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SimSun</vt:lpstr>
      <vt:lpstr>Arial</vt:lpstr>
      <vt:lpstr>Calibri</vt:lpstr>
      <vt:lpstr>Courier New</vt:lpstr>
      <vt:lpstr>Fira Sans</vt:lpstr>
      <vt:lpstr>FiraSans-Medium</vt:lpstr>
      <vt:lpstr>fkGroteskNeue</vt:lpstr>
      <vt:lpstr>Marcellus</vt:lpstr>
      <vt:lpstr>Symbol</vt:lpstr>
      <vt:lpstr>Times New Roman</vt:lpstr>
      <vt:lpstr>var(--font-fk-grotesk)</vt:lpstr>
      <vt:lpstr>2_Custom Design</vt:lpstr>
      <vt:lpstr>Image Processing: Image Compression Techniques</vt:lpstr>
      <vt:lpstr>Introduction</vt:lpstr>
      <vt:lpstr>Why the image must be compressed?</vt:lpstr>
      <vt:lpstr>Aims of Image Compression</vt:lpstr>
      <vt:lpstr>General Image Compression Model</vt:lpstr>
      <vt:lpstr>Image Compression (Encoder)</vt:lpstr>
      <vt:lpstr>Improved Grey Scale Quantization</vt:lpstr>
      <vt:lpstr>Vector Quantization</vt:lpstr>
      <vt:lpstr>Transform Coding</vt:lpstr>
      <vt:lpstr>JPEG Compression</vt:lpstr>
      <vt:lpstr>PowerPoint Presentation</vt:lpstr>
      <vt:lpstr>Applications of Image Compression</vt:lpstr>
      <vt:lpstr>Conclusion</vt:lpstr>
    </vt:vector>
  </TitlesOfParts>
  <Manager>Vaibhav Vasani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Vaibhav Vasani</dc:creator>
  <cp:keywords>Data Visualization</cp:keywords>
  <dc:description>Vaibhav</dc:description>
  <cp:lastModifiedBy>Kashish Mamania</cp:lastModifiedBy>
  <cp:revision>30</cp:revision>
  <dcterms:created xsi:type="dcterms:W3CDTF">2021-02-11T03:47:51Z</dcterms:created>
  <dcterms:modified xsi:type="dcterms:W3CDTF">2025-04-11T18:23:17Z</dcterms:modified>
  <cp:category>Honours</cp:category>
</cp:coreProperties>
</file>