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arcellus" panose="020E0602050203020307" pitchFamily="34" charset="0"/>
      <p:regular r:id="rId27"/>
    </p:embeddedFont>
    <p:embeddedFont>
      <p:font typeface="Fira Sans" panose="020B05030500000200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ypbQBZGqWfUk61k0ujtRszEa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45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016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cse29-iiith.vlabs.ac.in/exp1/Quizzes.html?domain=Computer%20Science&amp;lab=Cryptography%20La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Expt 1. - Encryption-Decryption programs </a:t>
            </a:r>
            <a:endParaRPr sz="360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916129" y="1039506"/>
            <a:ext cx="10315074" cy="398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Three Activities</a:t>
            </a: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1. Substitution Cipher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2. Transposition Cipher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3. Virtual Lab Activity ( Breaking shift Cipher and Mono alphabetic Cipher)</a:t>
            </a:r>
            <a:endParaRPr sz="2800" b="1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9" name="Google Shape;89;p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Shift Cipher and Caesar Cipher</a:t>
            </a:r>
            <a:endParaRPr/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00" name="Google Shape;200;p1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0"/>
          <p:cNvSpPr/>
          <p:nvPr/>
        </p:nvSpPr>
        <p:spPr>
          <a:xfrm>
            <a:off x="946196" y="1551213"/>
            <a:ext cx="1048294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Historically, additive ciphers are called shift ciphers. Julius Caesar used an additive cipher to communicate with his officers. For this reason, additive ciphers are sometimes referred to as the Caesar cipher. </a:t>
            </a:r>
            <a:r>
              <a:rPr lang="en-US" sz="3000" b="1" i="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Caesar used a key of 3 for his communications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Breaking of Shift Cipher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1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11" name="Google Shape;211;p11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832194" y="795311"/>
            <a:ext cx="10482943" cy="247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Eve has intercepted the ciphertext “UVACLYFZLJBYL”. Show how she can use a brute-force attack to break the cipher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Solution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Eve tries keys from 1 to 7. With a key of 7, the plaintext is “not very secure”, which makes sense.</a:t>
            </a:r>
            <a:endParaRPr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42329" y="3567953"/>
            <a:ext cx="5800485" cy="227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Activity 2 : TRANSPOSITION CIPHERS</a:t>
            </a:r>
            <a:endParaRPr/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2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23" name="Google Shape;223;p1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/>
          <p:nvPr/>
        </p:nvSpPr>
        <p:spPr>
          <a:xfrm>
            <a:off x="832193" y="1094014"/>
            <a:ext cx="10482943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transposition cipher does not substitute one symbol for another, instead it changes the location of the symbols. </a:t>
            </a: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•"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Keyless Transposition Ciphers</a:t>
            </a:r>
            <a:endParaRPr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•"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Keyed Transposition Ciphers</a:t>
            </a:r>
            <a:endParaRPr/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rial"/>
              <a:buChar char="•"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Combining Two Approaches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Keyless Transposition Ciphers</a:t>
            </a:r>
            <a:endParaRPr/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4" name="Google Shape;234;p1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3"/>
          <p:cNvSpPr/>
          <p:nvPr/>
        </p:nvSpPr>
        <p:spPr>
          <a:xfrm>
            <a:off x="669758" y="961476"/>
            <a:ext cx="1048294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Simple transposition ciphers, which were used in the past, are keyless</a:t>
            </a:r>
            <a:endParaRPr sz="2000" dirty="0">
              <a:latin typeface="Fira Sans" panose="020B05030500000200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0" dirty="0">
              <a:solidFill>
                <a:schemeClr val="dk1"/>
              </a:solidFill>
              <a:latin typeface="Fira Sans" panose="020B0503050000020004" pitchFamily="34" charset="0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Example</a:t>
            </a:r>
            <a:endParaRPr sz="2000" dirty="0">
              <a:latin typeface="Fira Sans" panose="020B05030500000200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A good example of a keyless cipher using the first method is the </a:t>
            </a:r>
            <a:r>
              <a:rPr lang="en-US" sz="2000" i="0" dirty="0">
                <a:solidFill>
                  <a:srgbClr val="C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rail fence cipher</a:t>
            </a: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. The </a:t>
            </a:r>
            <a:r>
              <a:rPr lang="en-US" sz="2000" i="0" dirty="0" err="1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ciphertext</a:t>
            </a: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is created reading the pattern row by row. For example, to send the message “</a:t>
            </a:r>
            <a:r>
              <a:rPr lang="en-US" sz="2000" i="0" dirty="0">
                <a:solidFill>
                  <a:srgbClr val="C00000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Meet me at the park</a:t>
            </a: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” to Bob, Alice </a:t>
            </a:r>
            <a:r>
              <a:rPr lang="en-US" sz="2000" i="0" dirty="0" smtClean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writes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Fira Sans" panose="020B0503050000020004" pitchFamily="34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0" dirty="0" smtClean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She </a:t>
            </a: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then creates the </a:t>
            </a:r>
            <a:r>
              <a:rPr lang="en-US" sz="2000" i="0" dirty="0" err="1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ciphertext</a:t>
            </a: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 “</a:t>
            </a:r>
            <a:r>
              <a:rPr lang="en-US" sz="2000" i="0" dirty="0">
                <a:solidFill>
                  <a:schemeClr val="accent5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MEMATEAKETETHPR</a:t>
            </a:r>
            <a:r>
              <a:rPr lang="en-US" sz="2000" i="0" dirty="0">
                <a:solidFill>
                  <a:schemeClr val="dk1"/>
                </a:solidFill>
                <a:latin typeface="Fira Sans" panose="020B0503050000020004" pitchFamily="34" charset="0"/>
                <a:ea typeface="Fira Sans"/>
                <a:cs typeface="Fira Sans"/>
                <a:sym typeface="Fira Sans"/>
              </a:rPr>
              <a:t>”.</a:t>
            </a:r>
            <a:endParaRPr sz="2000" dirty="0">
              <a:latin typeface="Fira Sans" panose="020B0503050000020004" pitchFamily="34" charset="0"/>
            </a:endParaRPr>
          </a:p>
        </p:txBody>
      </p:sp>
      <p:pic>
        <p:nvPicPr>
          <p:cNvPr id="236" name="Google Shape;236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92022" y="4007376"/>
            <a:ext cx="7916862" cy="77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Keyless Transposition Ciphers</a:t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4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6" name="Google Shape;246;p1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4"/>
          <p:cNvSpPr/>
          <p:nvPr/>
        </p:nvSpPr>
        <p:spPr>
          <a:xfrm>
            <a:off x="832193" y="929784"/>
            <a:ext cx="10482943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Example 2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Alice and Bob can agree on the number of columns and use the second method. Alice writes the same plaintext, row by row, in a table of four columns.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She then creates the ciphertext “</a:t>
            </a:r>
            <a:r>
              <a:rPr lang="en-US" sz="3000" b="1" i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MMTAEEHREAEKTTP</a:t>
            </a: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”.</a:t>
            </a:r>
            <a:endParaRPr sz="30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83715" y="2596242"/>
            <a:ext cx="2179901" cy="185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Keyless Transposition Ciphers</a:t>
            </a:r>
            <a:endParaRPr/>
          </a:p>
        </p:txBody>
      </p:sp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5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58" name="Google Shape;258;p1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/>
          <p:nvPr/>
        </p:nvSpPr>
        <p:spPr>
          <a:xfrm>
            <a:off x="832192" y="979711"/>
            <a:ext cx="10777422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Example 3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following shows the permutation of each character in the plaintext into the ciphertext based on the positions.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7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second character in the plaintext has moved to the fifth position in the ciphertext; the third character has moved to the ninth position; and so on. Although the characters are permuted, there is a pattern in the permutation: </a:t>
            </a:r>
            <a:r>
              <a:rPr lang="en-US" sz="2700" b="1" i="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(01, 05, 09, 13)</a:t>
            </a:r>
            <a:r>
              <a:rPr lang="en-US" sz="27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US" sz="2700" b="1" i="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(02, 06, 10, 13)</a:t>
            </a:r>
            <a:r>
              <a:rPr lang="en-US" sz="27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lang="en-US" sz="2700" b="1" i="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(03, 07, 11, 15)</a:t>
            </a:r>
            <a:r>
              <a:rPr lang="en-US" sz="27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</a:t>
            </a:r>
            <a:r>
              <a:rPr lang="en-US" sz="2700" b="1" i="0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(08, 12)</a:t>
            </a:r>
            <a:r>
              <a:rPr lang="en-US" sz="27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. In each section, the difference between the two adjacent numbers is 4.</a:t>
            </a:r>
            <a:endParaRPr sz="2700" b="1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60" name="Google Shape;26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98304" y="2205007"/>
            <a:ext cx="7500257" cy="90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Keyed Transposition Ciphers</a:t>
            </a:r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6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70" name="Google Shape;270;p1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6"/>
          <p:cNvSpPr/>
          <p:nvPr/>
        </p:nvSpPr>
        <p:spPr>
          <a:xfrm>
            <a:off x="800101" y="977901"/>
            <a:ext cx="1072787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Alice needs to send the message “Enemy attacks tonight” to Bob..</a:t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800101" y="2070527"/>
            <a:ext cx="107278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key used for encryption and decryption is a permutation key, which shows how the character are permuted. </a:t>
            </a:r>
            <a:endParaRPr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9758" y="1574121"/>
            <a:ext cx="11282755" cy="450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0400" y="3132139"/>
            <a:ext cx="5827520" cy="112397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6"/>
          <p:cNvSpPr/>
          <p:nvPr/>
        </p:nvSpPr>
        <p:spPr>
          <a:xfrm>
            <a:off x="800101" y="4256088"/>
            <a:ext cx="1018473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permutation yields</a:t>
            </a:r>
            <a:endParaRPr/>
          </a:p>
        </p:txBody>
      </p:sp>
      <p:pic>
        <p:nvPicPr>
          <p:cNvPr id="276" name="Google Shape;276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9758" y="4796844"/>
            <a:ext cx="11430592" cy="358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Combining Two Approaches</a:t>
            </a:r>
            <a:endParaRPr/>
          </a:p>
        </p:txBody>
      </p:sp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7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04978" y="980614"/>
            <a:ext cx="6937375" cy="465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Combining Two Approaches</a:t>
            </a:r>
            <a:endParaRPr/>
          </a:p>
        </p:txBody>
      </p:sp>
      <p:pic>
        <p:nvPicPr>
          <p:cNvPr id="292" name="Google Shape;29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8"/>
          <p:cNvSpPr txBox="1"/>
          <p:nvPr/>
        </p:nvSpPr>
        <p:spPr>
          <a:xfrm>
            <a:off x="2052183" y="2512105"/>
            <a:ext cx="56364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folHlink"/>
                </a:solidFill>
                <a:latin typeface="Fira Sans"/>
                <a:ea typeface="Fira Sans"/>
                <a:cs typeface="Fira Sans"/>
                <a:sym typeface="Fira Sans"/>
              </a:rPr>
              <a:t>Figure </a:t>
            </a:r>
            <a:r>
              <a:rPr lang="en-US" sz="2000" b="1" i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Encryption/decryption keys in transpositional ciphers</a:t>
            </a:r>
            <a:endParaRPr/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2183" y="3116262"/>
            <a:ext cx="7294563" cy="130333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8"/>
          <p:cNvSpPr/>
          <p:nvPr/>
        </p:nvSpPr>
        <p:spPr>
          <a:xfrm>
            <a:off x="1191985" y="1190598"/>
            <a:ext cx="1020535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Previous Example, a single key was used in two directions for the column exchange: downward for encryption, upward for decryption. It is customary to create two keys.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Activity 3 – Virtual Lab 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/>
          <p:nvPr/>
        </p:nvSpPr>
        <p:spPr>
          <a:xfrm>
            <a:off x="571499" y="1612064"/>
            <a:ext cx="113483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http://cse29-iiith.vlabs.ac.in/exp1/Quizzes.html?domain=Computer%20Science&amp;lab=Cryptography%20Lab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Expt 1. - Encryption-Decryption programs </a:t>
            </a:r>
            <a:endParaRPr sz="36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Symmetric Key Cipher</a:t>
            </a: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9" name="Google Shape;99;p2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32118" y="1877787"/>
            <a:ext cx="8083096" cy="284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Lets Begin…</a:t>
            </a:r>
            <a:endParaRPr sz="3600"/>
          </a:p>
        </p:txBody>
      </p:sp>
      <p:pic>
        <p:nvPicPr>
          <p:cNvPr id="314" name="Google Shape;3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/>
        </p:nvSpPr>
        <p:spPr>
          <a:xfrm>
            <a:off x="669758" y="2204357"/>
            <a:ext cx="10315074" cy="349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Over to You and Perform Practical</a:t>
            </a: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Symmetric Key Cipher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0" name="Google Shape;110;p3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2123881" y="954068"/>
            <a:ext cx="909096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If P is the plaintext, C is the cipher text, and K is the key, </a:t>
            </a:r>
            <a:endParaRPr dirty="0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3711" y="1669220"/>
            <a:ext cx="7528118" cy="12666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2210965" y="3229178"/>
            <a:ext cx="82962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We assume that Bob creates P</a:t>
            </a:r>
            <a:r>
              <a:rPr lang="en-US" sz="2600" b="1" i="0" u="none" strike="noStrike" cap="none" baseline="-250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r>
              <a:rPr lang="en-US" sz="26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; we prove that P</a:t>
            </a:r>
            <a:r>
              <a:rPr lang="en-US" sz="2600" b="1" i="0" u="none" strike="noStrike" cap="none" baseline="-2500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r>
              <a:rPr lang="en-US" sz="26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= P: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3271" y="3955220"/>
            <a:ext cx="2365743" cy="66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41905" y="4844220"/>
            <a:ext cx="4904024" cy="7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Substitution Cipher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5" name="Google Shape;125;p4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974270" y="1236505"/>
            <a:ext cx="10619015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 substitution cipher replaces one symbol with another. Substitution ciphers can be categorized as either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monoalphabetic </a:t>
            </a:r>
            <a:r>
              <a:rPr lang="en-US" sz="26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ciphers or </a:t>
            </a:r>
            <a:r>
              <a:rPr lang="en-US" sz="2600" b="1" i="0" u="none" strike="noStrike" cap="none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polyalphabetic</a:t>
            </a:r>
            <a:r>
              <a:rPr lang="en-US" sz="2600" b="1" i="0" u="none" strike="noStrike" cap="none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ciphers.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In monoalphabetic substitution, the relationship between a symbol in the plaintext to a symbol in the ciphertext is always </a:t>
            </a:r>
            <a:r>
              <a:rPr lang="en-US" sz="2600" b="1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one-to-one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Substitution Cipher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6" name="Google Shape;136;p5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974270" y="1442855"/>
            <a:ext cx="10619015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Example 1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following shows a plaintext and its corresponding ciphertext. The cipher is probably monoalphabetic because </a:t>
            </a:r>
            <a:r>
              <a:rPr lang="en-US" sz="2600" b="1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both l’s (els</a:t>
            </a:r>
            <a:r>
              <a:rPr lang="en-US" sz="2600" b="1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) are encrypted as </a:t>
            </a:r>
            <a:r>
              <a:rPr lang="en-US" sz="2600" b="1">
                <a:solidFill>
                  <a:srgbClr val="C00000"/>
                </a:solidFill>
                <a:latin typeface="Fira Sans"/>
                <a:ea typeface="Fira Sans"/>
                <a:cs typeface="Fira Sans"/>
                <a:sym typeface="Fira Sans"/>
              </a:rPr>
              <a:t>O</a:t>
            </a:r>
            <a:r>
              <a:rPr lang="en-US" sz="2600" b="1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’s.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7658" y="3516112"/>
            <a:ext cx="6472237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Substitution Cipher - Additive Cipher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8" name="Google Shape;148;p6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974270" y="1132612"/>
            <a:ext cx="10619015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The simplest </a:t>
            </a:r>
            <a:r>
              <a:rPr lang="en-US" sz="2800" dirty="0" err="1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monoalphabetic</a:t>
            </a:r>
            <a:r>
              <a:rPr lang="en-US" sz="28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cipher is the </a:t>
            </a:r>
            <a:r>
              <a:rPr lang="en-US" sz="2800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additive cipher</a:t>
            </a:r>
            <a:r>
              <a:rPr lang="en-US" sz="28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. This cipher is sometimes called a </a:t>
            </a:r>
            <a:r>
              <a:rPr lang="en-US" sz="2800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shift cipher </a:t>
            </a:r>
            <a:r>
              <a:rPr lang="en-US" sz="28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and sometimes a </a:t>
            </a:r>
            <a:r>
              <a:rPr lang="en-US" sz="2800" dirty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Caesar cipher</a:t>
            </a:r>
            <a:r>
              <a:rPr lang="en-US" sz="28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, but the term additive cipher better reveals its mathematical nature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7441" y="3271155"/>
            <a:ext cx="9964973" cy="12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3915180" y="4772066"/>
            <a:ext cx="47371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baseline="-250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Figure   Plaintext and </a:t>
            </a:r>
            <a:r>
              <a:rPr lang="en-US" sz="2000" b="1" i="0" baseline="-25000" dirty="0" err="1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ciphertext</a:t>
            </a:r>
            <a:r>
              <a:rPr lang="en-US" sz="2000" b="1" i="0" baseline="-250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 in </a:t>
            </a:r>
            <a:r>
              <a:rPr lang="en-US" sz="2000" b="1" i="1" baseline="-25000" dirty="0">
                <a:solidFill>
                  <a:srgbClr val="262626"/>
                </a:solidFill>
                <a:latin typeface="Fira Sans"/>
                <a:ea typeface="Fira Sans"/>
                <a:cs typeface="Fira Sans"/>
                <a:sym typeface="Fira Sans"/>
              </a:rPr>
              <a:t>Z</a:t>
            </a:r>
            <a:r>
              <a:rPr lang="en-US" sz="2000" b="1" i="1" baseline="-25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26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Substitution Cipher - Additive Cipher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1" name="Google Shape;161;p7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86357" y="1561585"/>
            <a:ext cx="9574618" cy="2879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Substitution Cipher - Additive Cipher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2" name="Google Shape;172;p8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963386" y="1228176"/>
            <a:ext cx="1048294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Use the additive cipher with key = 15 to encrypt the message “</a:t>
            </a:r>
            <a:r>
              <a:rPr lang="en-US" sz="3000" b="1" i="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hello</a:t>
            </a: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”.</a:t>
            </a:r>
            <a:endParaRPr/>
          </a:p>
        </p:txBody>
      </p:sp>
      <p:sp>
        <p:nvSpPr>
          <p:cNvPr id="174" name="Google Shape;174;p8"/>
          <p:cNvSpPr/>
          <p:nvPr/>
        </p:nvSpPr>
        <p:spPr>
          <a:xfrm>
            <a:off x="966811" y="2691851"/>
            <a:ext cx="1003863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apply the encryption algorithm to the plaintext, character by character:</a:t>
            </a:r>
            <a:endParaRPr/>
          </a:p>
        </p:txBody>
      </p:sp>
      <p:sp>
        <p:nvSpPr>
          <p:cNvPr id="175" name="Google Shape;175;p8"/>
          <p:cNvSpPr/>
          <p:nvPr/>
        </p:nvSpPr>
        <p:spPr>
          <a:xfrm>
            <a:off x="966811" y="2081458"/>
            <a:ext cx="93463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</a:rPr>
              <a:t>Solution</a:t>
            </a:r>
            <a:endParaRPr sz="3000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8845" y="3408588"/>
            <a:ext cx="8977242" cy="183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Marcellus"/>
              <a:buNone/>
            </a:pPr>
            <a:r>
              <a:rPr lang="en-US" sz="3600">
                <a:solidFill>
                  <a:srgbClr val="C00000"/>
                </a:solidFill>
                <a:latin typeface="Marcellus"/>
                <a:ea typeface="Marcellus"/>
                <a:cs typeface="Marcellus"/>
                <a:sym typeface="Marcellus"/>
              </a:rPr>
              <a:t>Substitution Cipher - Additive Cipher</a:t>
            </a:r>
            <a:endParaRPr sz="3600">
              <a:solidFill>
                <a:srgbClr val="C0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880674" y="567534"/>
            <a:ext cx="385984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4533653" y="1754134"/>
            <a:ext cx="176409" cy="933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 descr="A close 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828421" y="5610533"/>
            <a:ext cx="968545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9"/>
          <p:cNvSpPr txBox="1"/>
          <p:nvPr/>
        </p:nvSpPr>
        <p:spPr>
          <a:xfrm>
            <a:off x="669758" y="1094014"/>
            <a:ext cx="10315074" cy="93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rgbClr val="26262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6" name="Google Shape;186;p9" descr="A picture containing drawing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0014" y="5440809"/>
            <a:ext cx="3245736" cy="8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963386" y="1228176"/>
            <a:ext cx="1048294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the additive cipher with key = 15 to decrypt the message “WTAAD”.</a:t>
            </a: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966811" y="2691851"/>
            <a:ext cx="1003863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We apply the decryption algorithm to the plaintext character by character:</a:t>
            </a: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966811" y="2081458"/>
            <a:ext cx="934631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0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</a:rPr>
              <a:t>Solution</a:t>
            </a:r>
            <a:endParaRPr sz="3000" i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0" name="Google Shape;190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04665" y="3581400"/>
            <a:ext cx="8162925" cy="160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738</Words>
  <Application>Microsoft Office PowerPoint</Application>
  <PresentationFormat>Custom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Marcellus</vt:lpstr>
      <vt:lpstr>Fira Sans</vt:lpstr>
      <vt:lpstr>Office Theme</vt:lpstr>
      <vt:lpstr>Expt 1. - Encryption-Decryption programs </vt:lpstr>
      <vt:lpstr>Expt 1. - Encryption-Decryption programs </vt:lpstr>
      <vt:lpstr>Symmetric Key Cipher</vt:lpstr>
      <vt:lpstr>Substitution Cipher</vt:lpstr>
      <vt:lpstr>Substitution Cipher</vt:lpstr>
      <vt:lpstr>Substitution Cipher - Additive Cipher</vt:lpstr>
      <vt:lpstr>Substitution Cipher - Additive Cipher</vt:lpstr>
      <vt:lpstr>Substitution Cipher - Additive Cipher</vt:lpstr>
      <vt:lpstr>Substitution Cipher - Additive Cipher</vt:lpstr>
      <vt:lpstr>Shift Cipher and Caesar Cipher</vt:lpstr>
      <vt:lpstr>Breaking of Shift Cipher</vt:lpstr>
      <vt:lpstr>Activity 2 : TRANSPOSITION CIPHERS</vt:lpstr>
      <vt:lpstr>Keyless Transposition Ciphers</vt:lpstr>
      <vt:lpstr>Keyless Transposition Ciphers</vt:lpstr>
      <vt:lpstr>Keyless Transposition Ciphers</vt:lpstr>
      <vt:lpstr>Keyed Transposition Ciphers</vt:lpstr>
      <vt:lpstr>Combining Two Approaches</vt:lpstr>
      <vt:lpstr>Combining Two Approaches</vt:lpstr>
      <vt:lpstr>Activity 3 – Virtual Lab </vt:lpstr>
      <vt:lpstr>Lets Begin…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Expt 1. - Encryption-Decryption programs </dc:title>
  <dc:creator>DHS</dc:creator>
  <cp:lastModifiedBy>Admin</cp:lastModifiedBy>
  <cp:revision>2</cp:revision>
  <dcterms:created xsi:type="dcterms:W3CDTF">2020-04-30T07:52:47Z</dcterms:created>
  <dcterms:modified xsi:type="dcterms:W3CDTF">2025-01-06T04:20:50Z</dcterms:modified>
</cp:coreProperties>
</file>