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57" r:id="rId3"/>
    <p:sldId id="268" r:id="rId4"/>
    <p:sldId id="270" r:id="rId5"/>
    <p:sldId id="271" r:id="rId6"/>
    <p:sldId id="259" r:id="rId7"/>
    <p:sldId id="261" r:id="rId8"/>
    <p:sldId id="265" r:id="rId9"/>
    <p:sldId id="266" r:id="rId10"/>
    <p:sldId id="264" r:id="rId11"/>
  </p:sldIdLst>
  <p:sldSz cx="12192000" cy="6858000"/>
  <p:notesSz cx="6858000" cy="9144000"/>
  <p:embeddedFontLst>
    <p:embeddedFont>
      <p:font typeface="Fira Sans" panose="020B05030500000200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883"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4f0863d43c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4f0863d43c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34f0863d43c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ECA7B4ED-9059-B4AA-76CF-B8A88A325675}"/>
            </a:ext>
          </a:extLst>
        </p:cNvPr>
        <p:cNvGrpSpPr/>
        <p:nvPr/>
      </p:nvGrpSpPr>
      <p:grpSpPr>
        <a:xfrm>
          <a:off x="0" y="0"/>
          <a:ext cx="0" cy="0"/>
          <a:chOff x="0" y="0"/>
          <a:chExt cx="0" cy="0"/>
        </a:xfrm>
      </p:grpSpPr>
      <p:sp>
        <p:nvSpPr>
          <p:cNvPr id="104" name="Google Shape;104;g34f1e489a9a_0_0:notes">
            <a:extLst>
              <a:ext uri="{FF2B5EF4-FFF2-40B4-BE49-F238E27FC236}">
                <a16:creationId xmlns:a16="http://schemas.microsoft.com/office/drawing/2014/main" id="{B88422CD-CB14-64F9-A352-09F4DF948A04}"/>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34f1e489a9a_0_0:notes">
            <a:extLst>
              <a:ext uri="{FF2B5EF4-FFF2-40B4-BE49-F238E27FC236}">
                <a16:creationId xmlns:a16="http://schemas.microsoft.com/office/drawing/2014/main" id="{43038739-6417-85B2-1B1A-09C2E703F21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2393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CF862189-F1A7-BE28-D546-A18B734CF671}"/>
            </a:ext>
          </a:extLst>
        </p:cNvPr>
        <p:cNvGrpSpPr/>
        <p:nvPr/>
      </p:nvGrpSpPr>
      <p:grpSpPr>
        <a:xfrm>
          <a:off x="0" y="0"/>
          <a:ext cx="0" cy="0"/>
          <a:chOff x="0" y="0"/>
          <a:chExt cx="0" cy="0"/>
        </a:xfrm>
      </p:grpSpPr>
      <p:sp>
        <p:nvSpPr>
          <p:cNvPr id="104" name="Google Shape;104;g34f1e489a9a_0_0:notes">
            <a:extLst>
              <a:ext uri="{FF2B5EF4-FFF2-40B4-BE49-F238E27FC236}">
                <a16:creationId xmlns:a16="http://schemas.microsoft.com/office/drawing/2014/main" id="{0D9DDDAD-2D08-CAF3-E37E-53AAC154231D}"/>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34f1e489a9a_0_0:notes">
            <a:extLst>
              <a:ext uri="{FF2B5EF4-FFF2-40B4-BE49-F238E27FC236}">
                <a16:creationId xmlns:a16="http://schemas.microsoft.com/office/drawing/2014/main" id="{F6383C8A-4FA9-24CC-3C0D-BD6B34D5780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714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D280D5F8-0876-F3DA-E8EF-2775EAF773E6}"/>
            </a:ext>
          </a:extLst>
        </p:cNvPr>
        <p:cNvGrpSpPr/>
        <p:nvPr/>
      </p:nvGrpSpPr>
      <p:grpSpPr>
        <a:xfrm>
          <a:off x="0" y="0"/>
          <a:ext cx="0" cy="0"/>
          <a:chOff x="0" y="0"/>
          <a:chExt cx="0" cy="0"/>
        </a:xfrm>
      </p:grpSpPr>
      <p:sp>
        <p:nvSpPr>
          <p:cNvPr id="104" name="Google Shape;104;g34f1e489a9a_0_0:notes">
            <a:extLst>
              <a:ext uri="{FF2B5EF4-FFF2-40B4-BE49-F238E27FC236}">
                <a16:creationId xmlns:a16="http://schemas.microsoft.com/office/drawing/2014/main" id="{E1812E83-3A97-48E4-298A-A9972CBC47A1}"/>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34f1e489a9a_0_0:notes">
            <a:extLst>
              <a:ext uri="{FF2B5EF4-FFF2-40B4-BE49-F238E27FC236}">
                <a16:creationId xmlns:a16="http://schemas.microsoft.com/office/drawing/2014/main" id="{889F92FA-CC63-45CE-E181-16CD81F2E10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8201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4f1e489a9a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34f1e489a9a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4f1e489a9a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34f1e489a9a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4f1e489a9a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34f1e489a9a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88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2A1911B4-F6E4-95B8-4045-ACD71A5C396F}"/>
            </a:ext>
          </a:extLst>
        </p:cNvPr>
        <p:cNvGrpSpPr/>
        <p:nvPr/>
      </p:nvGrpSpPr>
      <p:grpSpPr>
        <a:xfrm>
          <a:off x="0" y="0"/>
          <a:ext cx="0" cy="0"/>
          <a:chOff x="0" y="0"/>
          <a:chExt cx="0" cy="0"/>
        </a:xfrm>
      </p:grpSpPr>
      <p:sp>
        <p:nvSpPr>
          <p:cNvPr id="128" name="Google Shape;128;g34f1e489a9a_0_28:notes">
            <a:extLst>
              <a:ext uri="{FF2B5EF4-FFF2-40B4-BE49-F238E27FC236}">
                <a16:creationId xmlns:a16="http://schemas.microsoft.com/office/drawing/2014/main" id="{606FDF96-13B6-3435-9F26-1F2F737845F6}"/>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34f1e489a9a_0_28:notes">
            <a:extLst>
              <a:ext uri="{FF2B5EF4-FFF2-40B4-BE49-F238E27FC236}">
                <a16:creationId xmlns:a16="http://schemas.microsoft.com/office/drawing/2014/main" id="{2461EAE7-5D8D-A6D9-3B08-1D33274673C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977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imes New Roman"/>
              <a:buNone/>
              <a:defRPr sz="6000">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Times New Roman"/>
                <a:ea typeface="Times New Roman"/>
                <a:cs typeface="Times New Roman"/>
                <a:sym typeface="Times New Roman"/>
              </a:defRPr>
            </a:lvl1pPr>
            <a:lvl2pPr marL="0" lvl="1" indent="0" algn="r">
              <a:spcBef>
                <a:spcPts val="0"/>
              </a:spcBef>
              <a:buNone/>
              <a:defRPr sz="1200" b="0" i="0" u="none" strike="noStrike" cap="none">
                <a:solidFill>
                  <a:schemeClr val="lt1"/>
                </a:solidFill>
                <a:latin typeface="Times New Roman"/>
                <a:ea typeface="Times New Roman"/>
                <a:cs typeface="Times New Roman"/>
                <a:sym typeface="Times New Roman"/>
              </a:defRPr>
            </a:lvl2pPr>
            <a:lvl3pPr marL="0" lvl="2" indent="0" algn="r">
              <a:spcBef>
                <a:spcPts val="0"/>
              </a:spcBef>
              <a:buNone/>
              <a:defRPr sz="1200" b="0" i="0" u="none" strike="noStrike" cap="none">
                <a:solidFill>
                  <a:schemeClr val="lt1"/>
                </a:solidFill>
                <a:latin typeface="Times New Roman"/>
                <a:ea typeface="Times New Roman"/>
                <a:cs typeface="Times New Roman"/>
                <a:sym typeface="Times New Roman"/>
              </a:defRPr>
            </a:lvl3pPr>
            <a:lvl4pPr marL="0" lvl="3" indent="0" algn="r">
              <a:spcBef>
                <a:spcPts val="0"/>
              </a:spcBef>
              <a:buNone/>
              <a:defRPr sz="1200" b="0" i="0" u="none" strike="noStrike" cap="none">
                <a:solidFill>
                  <a:schemeClr val="lt1"/>
                </a:solidFill>
                <a:latin typeface="Times New Roman"/>
                <a:ea typeface="Times New Roman"/>
                <a:cs typeface="Times New Roman"/>
                <a:sym typeface="Times New Roman"/>
              </a:defRPr>
            </a:lvl4pPr>
            <a:lvl5pPr marL="0" lvl="4" indent="0" algn="r">
              <a:spcBef>
                <a:spcPts val="0"/>
              </a:spcBef>
              <a:buNone/>
              <a:defRPr sz="1200" b="0" i="0" u="none" strike="noStrike" cap="none">
                <a:solidFill>
                  <a:schemeClr val="lt1"/>
                </a:solidFill>
                <a:latin typeface="Times New Roman"/>
                <a:ea typeface="Times New Roman"/>
                <a:cs typeface="Times New Roman"/>
                <a:sym typeface="Times New Roman"/>
              </a:defRPr>
            </a:lvl5pPr>
            <a:lvl6pPr marL="0" lvl="5" indent="0" algn="r">
              <a:spcBef>
                <a:spcPts val="0"/>
              </a:spcBef>
              <a:buNone/>
              <a:defRPr sz="1200" b="0" i="0" u="none" strike="noStrike" cap="none">
                <a:solidFill>
                  <a:schemeClr val="lt1"/>
                </a:solidFill>
                <a:latin typeface="Times New Roman"/>
                <a:ea typeface="Times New Roman"/>
                <a:cs typeface="Times New Roman"/>
                <a:sym typeface="Times New Roman"/>
              </a:defRPr>
            </a:lvl6pPr>
            <a:lvl7pPr marL="0" lvl="6" indent="0" algn="r">
              <a:spcBef>
                <a:spcPts val="0"/>
              </a:spcBef>
              <a:buNone/>
              <a:defRPr sz="1200" b="0" i="0" u="none" strike="noStrike" cap="none">
                <a:solidFill>
                  <a:schemeClr val="lt1"/>
                </a:solidFill>
                <a:latin typeface="Times New Roman"/>
                <a:ea typeface="Times New Roman"/>
                <a:cs typeface="Times New Roman"/>
                <a:sym typeface="Times New Roman"/>
              </a:defRPr>
            </a:lvl7pPr>
            <a:lvl8pPr marL="0" lvl="7" indent="0" algn="r">
              <a:spcBef>
                <a:spcPts val="0"/>
              </a:spcBef>
              <a:buNone/>
              <a:defRPr sz="1200" b="0" i="0" u="none" strike="noStrike" cap="none">
                <a:solidFill>
                  <a:schemeClr val="lt1"/>
                </a:solidFill>
                <a:latin typeface="Times New Roman"/>
                <a:ea typeface="Times New Roman"/>
                <a:cs typeface="Times New Roman"/>
                <a:sym typeface="Times New Roman"/>
              </a:defRPr>
            </a:lvl8pPr>
            <a:lvl9pPr marL="0" lvl="8" indent="0" algn="r">
              <a:spcBef>
                <a:spcPts val="0"/>
              </a:spcBef>
              <a:buNone/>
              <a:defRPr sz="12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687640" y="1"/>
            <a:ext cx="11504359" cy="681036"/>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txBox="1">
            <a:spLocks noGrp="1"/>
          </p:cNvSpPr>
          <p:nvPr>
            <p:ph type="body" idx="1"/>
          </p:nvPr>
        </p:nvSpPr>
        <p:spPr>
          <a:xfrm rot="5400000">
            <a:off x="4308949" y="-2539672"/>
            <a:ext cx="4351338" cy="1141475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687640" y="1"/>
            <a:ext cx="11504359" cy="681036"/>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777239" y="992038"/>
            <a:ext cx="11414759"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imes New Roman"/>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687640" y="1"/>
            <a:ext cx="11504359" cy="681036"/>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687640" y="1"/>
            <a:ext cx="11504359" cy="681036"/>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Times New Roma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0"/>
          <p:cNvSpPr>
            <a:spLocks noGrp="1"/>
          </p:cNvSpPr>
          <p:nvPr>
            <p:ph type="pic" idx="2"/>
          </p:nvPr>
        </p:nvSpPr>
        <p:spPr>
          <a:xfrm>
            <a:off x="5183188" y="987425"/>
            <a:ext cx="6172200" cy="4873625"/>
          </a:xfrm>
          <a:prstGeom prst="rect">
            <a:avLst/>
          </a:prstGeom>
          <a:noFill/>
          <a:ln>
            <a:noFill/>
          </a:ln>
        </p:spPr>
      </p:sp>
      <p:sp>
        <p:nvSpPr>
          <p:cNvPr id="73" name="Google Shape;73;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87640" y="1"/>
            <a:ext cx="11504359" cy="681036"/>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dk1"/>
              </a:buClr>
              <a:buSzPts val="3600"/>
              <a:buFont typeface="Times New Roman"/>
              <a:buNone/>
              <a:defRPr sz="36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777239" y="992038"/>
            <a:ext cx="11414759"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imes New Roman"/>
                <a:ea typeface="Times New Roman"/>
                <a:cs typeface="Times New Roman"/>
                <a:sym typeface="Times New Roman"/>
              </a:defRPr>
            </a:lvl1pPr>
            <a:lvl2pPr marL="0" marR="0" lvl="1" indent="0" algn="r" rtl="0">
              <a:spcBef>
                <a:spcPts val="0"/>
              </a:spcBef>
              <a:buNone/>
              <a:defRPr sz="1200" b="0" i="0" u="none" strike="noStrike" cap="none">
                <a:solidFill>
                  <a:srgbClr val="888888"/>
                </a:solidFill>
                <a:latin typeface="Times New Roman"/>
                <a:ea typeface="Times New Roman"/>
                <a:cs typeface="Times New Roman"/>
                <a:sym typeface="Times New Roman"/>
              </a:defRPr>
            </a:lvl2pPr>
            <a:lvl3pPr marL="0" marR="0" lvl="2" indent="0" algn="r" rtl="0">
              <a:spcBef>
                <a:spcPts val="0"/>
              </a:spcBef>
              <a:buNone/>
              <a:defRPr sz="1200" b="0" i="0" u="none" strike="noStrike" cap="none">
                <a:solidFill>
                  <a:srgbClr val="888888"/>
                </a:solidFill>
                <a:latin typeface="Times New Roman"/>
                <a:ea typeface="Times New Roman"/>
                <a:cs typeface="Times New Roman"/>
                <a:sym typeface="Times New Roman"/>
              </a:defRPr>
            </a:lvl3pPr>
            <a:lvl4pPr marL="0" marR="0" lvl="3" indent="0" algn="r" rtl="0">
              <a:spcBef>
                <a:spcPts val="0"/>
              </a:spcBef>
              <a:buNone/>
              <a:defRPr sz="1200" b="0" i="0" u="none" strike="noStrike" cap="none">
                <a:solidFill>
                  <a:srgbClr val="888888"/>
                </a:solidFill>
                <a:latin typeface="Times New Roman"/>
                <a:ea typeface="Times New Roman"/>
                <a:cs typeface="Times New Roman"/>
                <a:sym typeface="Times New Roman"/>
              </a:defRPr>
            </a:lvl4pPr>
            <a:lvl5pPr marL="0" marR="0" lvl="4" indent="0" algn="r" rtl="0">
              <a:spcBef>
                <a:spcPts val="0"/>
              </a:spcBef>
              <a:buNone/>
              <a:defRPr sz="1200" b="0" i="0" u="none" strike="noStrike" cap="none">
                <a:solidFill>
                  <a:srgbClr val="888888"/>
                </a:solidFill>
                <a:latin typeface="Times New Roman"/>
                <a:ea typeface="Times New Roman"/>
                <a:cs typeface="Times New Roman"/>
                <a:sym typeface="Times New Roman"/>
              </a:defRPr>
            </a:lvl5pPr>
            <a:lvl6pPr marL="0" marR="0" lvl="5" indent="0" algn="r" rtl="0">
              <a:spcBef>
                <a:spcPts val="0"/>
              </a:spcBef>
              <a:buNone/>
              <a:defRPr sz="1200" b="0" i="0" u="none" strike="noStrike" cap="none">
                <a:solidFill>
                  <a:srgbClr val="888888"/>
                </a:solidFill>
                <a:latin typeface="Times New Roman"/>
                <a:ea typeface="Times New Roman"/>
                <a:cs typeface="Times New Roman"/>
                <a:sym typeface="Times New Roman"/>
              </a:defRPr>
            </a:lvl6pPr>
            <a:lvl7pPr marL="0" marR="0" lvl="6" indent="0" algn="r" rtl="0">
              <a:spcBef>
                <a:spcPts val="0"/>
              </a:spcBef>
              <a:buNone/>
              <a:defRPr sz="1200" b="0" i="0" u="none" strike="noStrike" cap="none">
                <a:solidFill>
                  <a:srgbClr val="888888"/>
                </a:solidFill>
                <a:latin typeface="Times New Roman"/>
                <a:ea typeface="Times New Roman"/>
                <a:cs typeface="Times New Roman"/>
                <a:sym typeface="Times New Roman"/>
              </a:defRPr>
            </a:lvl7pPr>
            <a:lvl8pPr marL="0" marR="0" lvl="7" indent="0" algn="r" rtl="0">
              <a:spcBef>
                <a:spcPts val="0"/>
              </a:spcBef>
              <a:buNone/>
              <a:defRPr sz="1200" b="0" i="0" u="none" strike="noStrike" cap="none">
                <a:solidFill>
                  <a:srgbClr val="888888"/>
                </a:solidFill>
                <a:latin typeface="Times New Roman"/>
                <a:ea typeface="Times New Roman"/>
                <a:cs typeface="Times New Roman"/>
                <a:sym typeface="Times New Roman"/>
              </a:defRPr>
            </a:lvl8pPr>
            <a:lvl9pPr marL="0" marR="0" lvl="8" indent="0" algn="r" rtl="0">
              <a:spcBef>
                <a:spcPts val="0"/>
              </a:spcBef>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sp>
        <p:nvSpPr>
          <p:cNvPr id="15" name="Google Shape;15;p1"/>
          <p:cNvSpPr/>
          <p:nvPr/>
        </p:nvSpPr>
        <p:spPr>
          <a:xfrm>
            <a:off x="0" y="6080760"/>
            <a:ext cx="838200" cy="790491"/>
          </a:xfrm>
          <a:prstGeom prst="rect">
            <a:avLst/>
          </a:prstGeom>
          <a:solidFill>
            <a:srgbClr val="A425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 name="Google Shape;16;p1"/>
          <p:cNvSpPr/>
          <p:nvPr/>
        </p:nvSpPr>
        <p:spPr>
          <a:xfrm>
            <a:off x="10169610" y="6356350"/>
            <a:ext cx="2022390" cy="514900"/>
          </a:xfrm>
          <a:prstGeom prst="rect">
            <a:avLst/>
          </a:prstGeom>
          <a:solidFill>
            <a:srgbClr val="D922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 name="Google Shape;17;p1"/>
          <p:cNvSpPr/>
          <p:nvPr/>
        </p:nvSpPr>
        <p:spPr>
          <a:xfrm>
            <a:off x="838199" y="6356350"/>
            <a:ext cx="9331411" cy="514901"/>
          </a:xfrm>
          <a:prstGeom prst="rect">
            <a:avLst/>
          </a:prstGeom>
          <a:solidFill>
            <a:srgbClr val="A425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Fira Sans"/>
              <a:ea typeface="Fira Sans"/>
              <a:cs typeface="Fira Sans"/>
              <a:sym typeface="Fira Sans"/>
            </a:endParaRPr>
          </a:p>
        </p:txBody>
      </p:sp>
      <p:pic>
        <p:nvPicPr>
          <p:cNvPr id="18" name="Google Shape;18;p1" descr="Graphical user interface, text, application&#10;&#10;Description automatically generated"/>
          <p:cNvPicPr preferRelativeResize="0"/>
          <p:nvPr/>
        </p:nvPicPr>
        <p:blipFill rotWithShape="1">
          <a:blip r:embed="rId13">
            <a:alphaModFix/>
          </a:blip>
          <a:srcRect/>
          <a:stretch/>
        </p:blipFill>
        <p:spPr>
          <a:xfrm>
            <a:off x="11018520" y="387803"/>
            <a:ext cx="728472" cy="539609"/>
          </a:xfrm>
          <a:prstGeom prst="rect">
            <a:avLst/>
          </a:prstGeom>
          <a:noFill/>
          <a:ln>
            <a:noFill/>
          </a:ln>
        </p:spPr>
      </p:pic>
      <p:pic>
        <p:nvPicPr>
          <p:cNvPr id="19" name="Google Shape;19;p1" descr="A close up of a sign&#10;&#10;Description automatically generated"/>
          <p:cNvPicPr preferRelativeResize="0"/>
          <p:nvPr/>
        </p:nvPicPr>
        <p:blipFill rotWithShape="1">
          <a:blip r:embed="rId14">
            <a:alphaModFix/>
          </a:blip>
          <a:srcRect/>
          <a:stretch/>
        </p:blipFill>
        <p:spPr>
          <a:xfrm>
            <a:off x="353568" y="364390"/>
            <a:ext cx="2004844" cy="58643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ctrTitle"/>
          </p:nvPr>
        </p:nvSpPr>
        <p:spPr>
          <a:xfrm>
            <a:off x="1524000" y="2684206"/>
            <a:ext cx="9144000" cy="744794"/>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990"/>
              <a:buFont typeface="Arial"/>
              <a:buNone/>
            </a:pPr>
            <a:r>
              <a:rPr lang="en-US" sz="4555" dirty="0"/>
              <a:t>Password Strength Checker Tool</a:t>
            </a:r>
          </a:p>
        </p:txBody>
      </p:sp>
      <p:sp>
        <p:nvSpPr>
          <p:cNvPr id="94" name="Google Shape;94;p13"/>
          <p:cNvSpPr txBox="1">
            <a:spLocks noGrp="1"/>
          </p:cNvSpPr>
          <p:nvPr>
            <p:ph type="subTitle" idx="1"/>
          </p:nvPr>
        </p:nvSpPr>
        <p:spPr>
          <a:xfrm>
            <a:off x="1524000" y="3559277"/>
            <a:ext cx="9144000" cy="2184711"/>
          </a:xfrm>
          <a:prstGeom prst="rect">
            <a:avLst/>
          </a:prstGeom>
          <a:noFill/>
          <a:ln>
            <a:noFill/>
          </a:ln>
        </p:spPr>
        <p:txBody>
          <a:bodyPr spcFirstLastPara="1" wrap="square" lIns="91425" tIns="45700" rIns="91425" bIns="45700" anchor="t" anchorCtr="0">
            <a:normAutofit/>
          </a:bodyPr>
          <a:lstStyle/>
          <a:p>
            <a:pPr marL="0" lvl="0" indent="0" rtl="0">
              <a:lnSpc>
                <a:spcPct val="80000"/>
              </a:lnSpc>
              <a:spcBef>
                <a:spcPts val="0"/>
              </a:spcBef>
              <a:spcAft>
                <a:spcPts val="0"/>
              </a:spcAft>
              <a:buClr>
                <a:schemeClr val="dk1"/>
              </a:buClr>
              <a:buSzPts val="2400"/>
              <a:buNone/>
            </a:pPr>
            <a:r>
              <a:rPr lang="en-IN" dirty="0"/>
              <a:t>Prof. Manish </a:t>
            </a:r>
            <a:r>
              <a:rPr lang="en-IN" dirty="0" err="1"/>
              <a:t>Potey</a:t>
            </a:r>
            <a:endParaRPr lang="en-IN" dirty="0"/>
          </a:p>
          <a:p>
            <a:pPr marL="0" lvl="0" indent="0" rtl="0">
              <a:lnSpc>
                <a:spcPct val="80000"/>
              </a:lnSpc>
              <a:spcBef>
                <a:spcPts val="0"/>
              </a:spcBef>
              <a:spcAft>
                <a:spcPts val="0"/>
              </a:spcAft>
              <a:buClr>
                <a:schemeClr val="dk1"/>
              </a:buClr>
              <a:buSzPts val="2400"/>
              <a:buNone/>
            </a:pPr>
            <a:endParaRPr lang="en-IN" dirty="0"/>
          </a:p>
          <a:p>
            <a:pPr marL="0" lvl="0" indent="0" rtl="0">
              <a:lnSpc>
                <a:spcPct val="80000"/>
              </a:lnSpc>
              <a:spcBef>
                <a:spcPts val="0"/>
              </a:spcBef>
              <a:spcAft>
                <a:spcPts val="0"/>
              </a:spcAft>
              <a:buClr>
                <a:schemeClr val="dk1"/>
              </a:buClr>
              <a:buSzPts val="2400"/>
              <a:buNone/>
            </a:pPr>
            <a:r>
              <a:rPr lang="en-IN" dirty="0"/>
              <a:t>Kashish Mamania 16010122104</a:t>
            </a:r>
            <a:endParaRPr dirty="0"/>
          </a:p>
          <a:p>
            <a:pPr marL="0" lvl="0" indent="0" rtl="0">
              <a:lnSpc>
                <a:spcPct val="80000"/>
              </a:lnSpc>
              <a:spcBef>
                <a:spcPts val="0"/>
              </a:spcBef>
              <a:spcAft>
                <a:spcPts val="0"/>
              </a:spcAft>
              <a:buClr>
                <a:schemeClr val="dk1"/>
              </a:buClr>
              <a:buSzPts val="2400"/>
              <a:buNone/>
            </a:pPr>
            <a:r>
              <a:rPr lang="en-IN" dirty="0"/>
              <a:t>Sania Parekh 16010122132</a:t>
            </a:r>
            <a:endParaRPr dirty="0"/>
          </a:p>
          <a:p>
            <a:pPr marL="0" lvl="0" indent="0" rtl="0">
              <a:lnSpc>
                <a:spcPct val="80000"/>
              </a:lnSpc>
              <a:spcBef>
                <a:spcPts val="0"/>
              </a:spcBef>
              <a:spcAft>
                <a:spcPts val="0"/>
              </a:spcAft>
              <a:buClr>
                <a:schemeClr val="dk1"/>
              </a:buClr>
              <a:buSzPts val="2400"/>
              <a:buNone/>
            </a:pPr>
            <a:r>
              <a:rPr lang="en-IN" dirty="0"/>
              <a:t>Tanaya Pawar 16010122143</a:t>
            </a:r>
            <a:endParaRPr dirty="0"/>
          </a:p>
          <a:p>
            <a:pPr marL="0" lvl="0" indent="0" rtl="0">
              <a:lnSpc>
                <a:spcPct val="80000"/>
              </a:lnSpc>
              <a:spcBef>
                <a:spcPts val="0"/>
              </a:spcBef>
              <a:spcAft>
                <a:spcPts val="0"/>
              </a:spcAft>
              <a:buClr>
                <a:schemeClr val="dk1"/>
              </a:buClr>
              <a:buSzPts val="2400"/>
              <a:buNone/>
            </a:pPr>
            <a:r>
              <a:rPr lang="en-IN" dirty="0"/>
              <a:t>Sarthak </a:t>
            </a:r>
            <a:r>
              <a:rPr lang="en-IN" dirty="0" err="1"/>
              <a:t>Pokale</a:t>
            </a:r>
            <a:r>
              <a:rPr lang="en-IN" dirty="0"/>
              <a:t> 16010122146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452865" y="311051"/>
            <a:ext cx="11504400" cy="681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dirty="0"/>
              <a:t>Conclusion</a:t>
            </a:r>
            <a:endParaRPr dirty="0"/>
          </a:p>
        </p:txBody>
      </p:sp>
      <p:sp>
        <p:nvSpPr>
          <p:cNvPr id="156" name="Google Shape;156;p21"/>
          <p:cNvSpPr txBox="1">
            <a:spLocks noGrp="1"/>
          </p:cNvSpPr>
          <p:nvPr>
            <p:ph type="body" idx="1"/>
          </p:nvPr>
        </p:nvSpPr>
        <p:spPr>
          <a:xfrm>
            <a:off x="948449" y="1186325"/>
            <a:ext cx="10295100" cy="4351200"/>
          </a:xfrm>
          <a:prstGeom prst="rect">
            <a:avLst/>
          </a:prstGeom>
        </p:spPr>
        <p:txBody>
          <a:bodyPr spcFirstLastPara="1" wrap="square" lIns="91425" tIns="45700" rIns="91425" bIns="45700" anchor="t" anchorCtr="0">
            <a:noAutofit/>
          </a:bodyPr>
          <a:lstStyle/>
          <a:p>
            <a:pPr marL="0" lvl="0" indent="0" algn="l" rtl="0">
              <a:lnSpc>
                <a:spcPct val="70000"/>
              </a:lnSpc>
              <a:spcBef>
                <a:spcPts val="1000"/>
              </a:spcBef>
              <a:spcAft>
                <a:spcPts val="0"/>
              </a:spcAft>
              <a:buClr>
                <a:schemeClr val="dk1"/>
              </a:buClr>
              <a:buSzPts val="935"/>
              <a:buFont typeface="Arial"/>
              <a:buNone/>
            </a:pPr>
            <a:r>
              <a:rPr lang="en-US" sz="2400" dirty="0">
                <a:latin typeface="Times New Roman" panose="02020603050405020304" pitchFamily="18" charset="0"/>
                <a:ea typeface="Arial"/>
                <a:cs typeface="Times New Roman" panose="02020603050405020304" pitchFamily="18" charset="0"/>
                <a:sym typeface="Arial"/>
              </a:rPr>
              <a:t>The Password Strength Checker Tool provides an effective solution for evaluating and improving password security. Its user-friendly approach makes it accessible to users with minimal technical expertise while providing detailed insights into password strength.</a:t>
            </a:r>
          </a:p>
          <a:p>
            <a:pPr marL="0" lvl="0" indent="0" algn="l" rtl="0">
              <a:lnSpc>
                <a:spcPct val="70000"/>
              </a:lnSpc>
              <a:spcBef>
                <a:spcPts val="1000"/>
              </a:spcBef>
              <a:spcAft>
                <a:spcPts val="0"/>
              </a:spcAft>
              <a:buClr>
                <a:schemeClr val="dk1"/>
              </a:buClr>
              <a:buSzPts val="935"/>
              <a:buFont typeface="Arial"/>
              <a:buNone/>
            </a:pPr>
            <a:endParaRPr lang="en-US" sz="2400" dirty="0">
              <a:latin typeface="Times New Roman" panose="02020603050405020304" pitchFamily="18" charset="0"/>
              <a:ea typeface="Arial"/>
              <a:cs typeface="Times New Roman" panose="02020603050405020304" pitchFamily="18" charset="0"/>
              <a:sym typeface="Arial"/>
            </a:endParaRPr>
          </a:p>
          <a:p>
            <a:pPr marL="0" lvl="0" indent="0" algn="l" rtl="0">
              <a:lnSpc>
                <a:spcPct val="70000"/>
              </a:lnSpc>
              <a:spcBef>
                <a:spcPts val="1000"/>
              </a:spcBef>
              <a:spcAft>
                <a:spcPts val="0"/>
              </a:spcAft>
              <a:buClr>
                <a:schemeClr val="dk1"/>
              </a:buClr>
              <a:buSzPts val="935"/>
              <a:buFont typeface="Arial"/>
              <a:buNone/>
            </a:pPr>
            <a:r>
              <a:rPr lang="en-US" sz="2400" dirty="0">
                <a:latin typeface="Times New Roman" panose="02020603050405020304" pitchFamily="18" charset="0"/>
                <a:ea typeface="Arial"/>
                <a:cs typeface="Times New Roman" panose="02020603050405020304" pitchFamily="18" charset="0"/>
                <a:sym typeface="Arial"/>
              </a:rPr>
              <a:t>As cybersecurity threats continue to evolve, tools like ours play a crucial role in helping users protect their digital identities through stronger password practices.</a:t>
            </a:r>
            <a:endParaRPr sz="2400" dirty="0">
              <a:latin typeface="Times New Roman" panose="02020603050405020304" pitchFamily="18" charset="0"/>
              <a:cs typeface="Times New Roman" panose="02020603050405020304" pitchFamily="18" charset="0"/>
            </a:endParaRPr>
          </a:p>
        </p:txBody>
      </p:sp>
      <p:sp>
        <p:nvSpPr>
          <p:cNvPr id="157" name="Google Shape;157;p2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343790" y="304001"/>
            <a:ext cx="11504400" cy="681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IN"/>
              <a:t>Introduction</a:t>
            </a:r>
            <a:endParaRPr/>
          </a:p>
        </p:txBody>
      </p:sp>
      <p:sp>
        <p:nvSpPr>
          <p:cNvPr id="100" name="Google Shape;100;p14"/>
          <p:cNvSpPr txBox="1">
            <a:spLocks noGrp="1"/>
          </p:cNvSpPr>
          <p:nvPr>
            <p:ph type="body" idx="1"/>
          </p:nvPr>
        </p:nvSpPr>
        <p:spPr>
          <a:xfrm>
            <a:off x="525789" y="1629213"/>
            <a:ext cx="11414700" cy="3296748"/>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2400" dirty="0"/>
              <a:t>Today's digital world requires strong password security. Many users unknowingly create passwords that can be easily compromised, leading to security breaches. Our Password Strength Checker Tool helps users assess their password strength and guides them toward creating more secure passwords.</a:t>
            </a:r>
            <a:endParaRPr lang="en-US" sz="4400" dirty="0"/>
          </a:p>
        </p:txBody>
      </p:sp>
      <p:sp>
        <p:nvSpPr>
          <p:cNvPr id="101" name="Google Shape;10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30-03-2025</a:t>
            </a:r>
            <a:endParaRPr/>
          </a:p>
        </p:txBody>
      </p:sp>
      <p:sp>
        <p:nvSpPr>
          <p:cNvPr id="102" name="Google Shape;10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E17D85D0-5625-03EC-8B7C-AFB782DF7CE9}"/>
            </a:ext>
          </a:extLst>
        </p:cNvPr>
        <p:cNvGrpSpPr/>
        <p:nvPr/>
      </p:nvGrpSpPr>
      <p:grpSpPr>
        <a:xfrm>
          <a:off x="0" y="0"/>
          <a:ext cx="0" cy="0"/>
          <a:chOff x="0" y="0"/>
          <a:chExt cx="0" cy="0"/>
        </a:xfrm>
      </p:grpSpPr>
      <p:sp>
        <p:nvSpPr>
          <p:cNvPr id="107" name="Google Shape;107;p15">
            <a:extLst>
              <a:ext uri="{FF2B5EF4-FFF2-40B4-BE49-F238E27FC236}">
                <a16:creationId xmlns:a16="http://schemas.microsoft.com/office/drawing/2014/main" id="{B659E572-8229-697C-6EF9-DD673CA01CE4}"/>
              </a:ext>
            </a:extLst>
          </p:cNvPr>
          <p:cNvSpPr txBox="1">
            <a:spLocks noGrp="1"/>
          </p:cNvSpPr>
          <p:nvPr>
            <p:ph type="title"/>
          </p:nvPr>
        </p:nvSpPr>
        <p:spPr>
          <a:xfrm>
            <a:off x="343790" y="304001"/>
            <a:ext cx="11504400" cy="681000"/>
          </a:xfrm>
          <a:prstGeom prst="rect">
            <a:avLst/>
          </a:prstGeom>
          <a:noFill/>
          <a:ln>
            <a:noFill/>
          </a:ln>
        </p:spPr>
        <p:txBody>
          <a:bodyPr spcFirstLastPara="1" wrap="square" lIns="91425" tIns="45700" rIns="91425" bIns="45700" anchor="ctr" anchorCtr="0">
            <a:normAutofit/>
          </a:bodyPr>
          <a:lstStyle/>
          <a:p>
            <a:pPr algn="ctr" rtl="0"/>
            <a:r>
              <a:rPr lang="en-IN" sz="3600" b="0" i="0" u="none" strike="noStrike" dirty="0">
                <a:solidFill>
                  <a:srgbClr val="000000"/>
                </a:solidFill>
                <a:effectLst/>
                <a:latin typeface="Times New Roman" panose="02020603050405020304" pitchFamily="18" charset="0"/>
              </a:rPr>
              <a:t>Problem Statement </a:t>
            </a:r>
            <a:endParaRPr lang="en-IN" dirty="0"/>
          </a:p>
        </p:txBody>
      </p:sp>
      <p:sp>
        <p:nvSpPr>
          <p:cNvPr id="108" name="Google Shape;108;p15">
            <a:extLst>
              <a:ext uri="{FF2B5EF4-FFF2-40B4-BE49-F238E27FC236}">
                <a16:creationId xmlns:a16="http://schemas.microsoft.com/office/drawing/2014/main" id="{9DBD4871-EBCF-F77F-58C1-6D70EF4CEE65}"/>
              </a:ext>
            </a:extLst>
          </p:cNvPr>
          <p:cNvSpPr txBox="1">
            <a:spLocks noGrp="1"/>
          </p:cNvSpPr>
          <p:nvPr>
            <p:ph type="body" idx="1"/>
          </p:nvPr>
        </p:nvSpPr>
        <p:spPr>
          <a:xfrm>
            <a:off x="433490" y="1253400"/>
            <a:ext cx="11414700" cy="4351200"/>
          </a:xfrm>
          <a:prstGeom prst="rect">
            <a:avLst/>
          </a:prstGeom>
          <a:noFill/>
          <a:ln>
            <a:noFill/>
          </a:ln>
        </p:spPr>
        <p:txBody>
          <a:bodyPr spcFirstLastPara="1" wrap="square" lIns="91425" tIns="45700" rIns="91425" bIns="45700" anchor="t" anchorCtr="0">
            <a:noAutofit/>
          </a:bodyPr>
          <a:lstStyle/>
          <a:p>
            <a:pPr rtl="0"/>
            <a:r>
              <a:rPr lang="en-US" sz="2400" i="0" u="none" strike="noStrike" dirty="0">
                <a:solidFill>
                  <a:srgbClr val="000000"/>
                </a:solidFill>
                <a:effectLst/>
                <a:latin typeface="Times New Roman" panose="02020603050405020304" pitchFamily="18" charset="0"/>
                <a:cs typeface="Times New Roman" panose="02020603050405020304" pitchFamily="18" charset="0"/>
              </a:rPr>
              <a:t>Weak passwords remain one of the leading causes of data breaches worldwide. Common passwords like "123456" or "password" can be cracked within seconds. Our tool addresses this critical security vulnerability by:</a:t>
            </a:r>
          </a:p>
          <a:p>
            <a:pPr rtl="0"/>
            <a:endParaRPr lang="en-US" sz="2400" i="0" u="none" strike="noStrike" dirty="0">
              <a:solidFill>
                <a:srgbClr val="000000"/>
              </a:solidFill>
              <a:effectLst/>
              <a:latin typeface="Times New Roman" panose="02020603050405020304" pitchFamily="18" charset="0"/>
              <a:cs typeface="Times New Roman" panose="02020603050405020304" pitchFamily="18" charset="0"/>
            </a:endParaRPr>
          </a:p>
          <a:p>
            <a:pPr rtl="0"/>
            <a:r>
              <a:rPr lang="en-US" sz="2400" i="0" u="none" strike="noStrike" dirty="0">
                <a:solidFill>
                  <a:srgbClr val="000000"/>
                </a:solidFill>
                <a:effectLst/>
                <a:latin typeface="Times New Roman" panose="02020603050405020304" pitchFamily="18" charset="0"/>
                <a:cs typeface="Times New Roman" panose="02020603050405020304" pitchFamily="18" charset="0"/>
              </a:rPr>
              <a:t>Evaluating passwords against multiple security parameters</a:t>
            </a:r>
          </a:p>
          <a:p>
            <a:pPr rtl="0"/>
            <a:endParaRPr lang="en-US" sz="2400" i="0" u="none" strike="noStrike" dirty="0">
              <a:solidFill>
                <a:srgbClr val="000000"/>
              </a:solidFill>
              <a:effectLst/>
              <a:latin typeface="Times New Roman" panose="02020603050405020304" pitchFamily="18" charset="0"/>
              <a:cs typeface="Times New Roman" panose="02020603050405020304" pitchFamily="18" charset="0"/>
            </a:endParaRPr>
          </a:p>
          <a:p>
            <a:pPr rtl="0"/>
            <a:r>
              <a:rPr lang="en-US" sz="2400" i="0" u="none" strike="noStrike" dirty="0">
                <a:solidFill>
                  <a:srgbClr val="000000"/>
                </a:solidFill>
                <a:effectLst/>
                <a:latin typeface="Times New Roman" panose="02020603050405020304" pitchFamily="18" charset="0"/>
                <a:cs typeface="Times New Roman" panose="02020603050405020304" pitchFamily="18" charset="0"/>
              </a:rPr>
              <a:t>Providing instant feedback to users</a:t>
            </a:r>
          </a:p>
          <a:p>
            <a:pPr rtl="0"/>
            <a:endParaRPr lang="en-US" sz="2400" i="0" u="none" strike="noStrike" dirty="0">
              <a:solidFill>
                <a:srgbClr val="000000"/>
              </a:solidFill>
              <a:effectLst/>
              <a:latin typeface="Times New Roman" panose="02020603050405020304" pitchFamily="18" charset="0"/>
              <a:cs typeface="Times New Roman" panose="02020603050405020304" pitchFamily="18" charset="0"/>
            </a:endParaRPr>
          </a:p>
          <a:p>
            <a:pPr rtl="0"/>
            <a:r>
              <a:rPr lang="en-US" sz="2400" i="0" u="none" strike="noStrike" dirty="0">
                <a:solidFill>
                  <a:srgbClr val="000000"/>
                </a:solidFill>
                <a:effectLst/>
                <a:latin typeface="Times New Roman" panose="02020603050405020304" pitchFamily="18" charset="0"/>
                <a:cs typeface="Times New Roman" panose="02020603050405020304" pitchFamily="18" charset="0"/>
              </a:rPr>
              <a:t>Educating users about strong password practices</a:t>
            </a:r>
            <a:endParaRPr lang="en-US" sz="2400" dirty="0">
              <a:latin typeface="Times New Roman" panose="02020603050405020304" pitchFamily="18" charset="0"/>
              <a:cs typeface="Times New Roman" panose="02020603050405020304" pitchFamily="18" charset="0"/>
            </a:endParaRPr>
          </a:p>
        </p:txBody>
      </p:sp>
      <p:sp>
        <p:nvSpPr>
          <p:cNvPr id="109" name="Google Shape;109;p15">
            <a:extLst>
              <a:ext uri="{FF2B5EF4-FFF2-40B4-BE49-F238E27FC236}">
                <a16:creationId xmlns:a16="http://schemas.microsoft.com/office/drawing/2014/main" id="{412BBDB4-EE56-52F9-D724-D75C3EFFE497}"/>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30-03-2025</a:t>
            </a:r>
            <a:endParaRPr/>
          </a:p>
        </p:txBody>
      </p:sp>
      <p:sp>
        <p:nvSpPr>
          <p:cNvPr id="110" name="Google Shape;110;p15">
            <a:extLst>
              <a:ext uri="{FF2B5EF4-FFF2-40B4-BE49-F238E27FC236}">
                <a16:creationId xmlns:a16="http://schemas.microsoft.com/office/drawing/2014/main" id="{0AA70775-B4C3-1789-F9E7-8FE759C5AD98}"/>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Tree>
    <p:extLst>
      <p:ext uri="{BB962C8B-B14F-4D97-AF65-F5344CB8AC3E}">
        <p14:creationId xmlns:p14="http://schemas.microsoft.com/office/powerpoint/2010/main" val="1659836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8532D6B5-8A2A-A4D9-E882-33F420084124}"/>
            </a:ext>
          </a:extLst>
        </p:cNvPr>
        <p:cNvGrpSpPr/>
        <p:nvPr/>
      </p:nvGrpSpPr>
      <p:grpSpPr>
        <a:xfrm>
          <a:off x="0" y="0"/>
          <a:ext cx="0" cy="0"/>
          <a:chOff x="0" y="0"/>
          <a:chExt cx="0" cy="0"/>
        </a:xfrm>
      </p:grpSpPr>
      <p:sp>
        <p:nvSpPr>
          <p:cNvPr id="107" name="Google Shape;107;p15">
            <a:extLst>
              <a:ext uri="{FF2B5EF4-FFF2-40B4-BE49-F238E27FC236}">
                <a16:creationId xmlns:a16="http://schemas.microsoft.com/office/drawing/2014/main" id="{5C2EB0A4-7FE9-24A1-7971-ED1012FAB68F}"/>
              </a:ext>
            </a:extLst>
          </p:cNvPr>
          <p:cNvSpPr txBox="1">
            <a:spLocks noGrp="1"/>
          </p:cNvSpPr>
          <p:nvPr>
            <p:ph type="title"/>
          </p:nvPr>
        </p:nvSpPr>
        <p:spPr>
          <a:xfrm>
            <a:off x="343790" y="304001"/>
            <a:ext cx="11504400" cy="681000"/>
          </a:xfrm>
          <a:prstGeom prst="rect">
            <a:avLst/>
          </a:prstGeom>
          <a:noFill/>
          <a:ln>
            <a:noFill/>
          </a:ln>
        </p:spPr>
        <p:txBody>
          <a:bodyPr spcFirstLastPara="1" wrap="square" lIns="91425" tIns="45700" rIns="91425" bIns="45700" anchor="ctr" anchorCtr="0">
            <a:normAutofit/>
          </a:bodyPr>
          <a:lstStyle/>
          <a:p>
            <a:pPr algn="ctr" rtl="0"/>
            <a:r>
              <a:rPr lang="en-IN" sz="3600" b="0" i="0" u="none" strike="noStrike" dirty="0">
                <a:solidFill>
                  <a:srgbClr val="000000"/>
                </a:solidFill>
                <a:effectLst/>
                <a:latin typeface="Times New Roman" panose="02020603050405020304" pitchFamily="18" charset="0"/>
              </a:rPr>
              <a:t>Tool Overview</a:t>
            </a:r>
            <a:endParaRPr lang="en-IN" dirty="0"/>
          </a:p>
        </p:txBody>
      </p:sp>
      <p:sp>
        <p:nvSpPr>
          <p:cNvPr id="108" name="Google Shape;108;p15">
            <a:extLst>
              <a:ext uri="{FF2B5EF4-FFF2-40B4-BE49-F238E27FC236}">
                <a16:creationId xmlns:a16="http://schemas.microsoft.com/office/drawing/2014/main" id="{1C4C8727-82D9-9CDB-9DCF-67B850C4C13E}"/>
              </a:ext>
            </a:extLst>
          </p:cNvPr>
          <p:cNvSpPr txBox="1">
            <a:spLocks noGrp="1"/>
          </p:cNvSpPr>
          <p:nvPr>
            <p:ph type="body" idx="1"/>
          </p:nvPr>
        </p:nvSpPr>
        <p:spPr>
          <a:xfrm>
            <a:off x="433490" y="1253400"/>
            <a:ext cx="11414700" cy="4351200"/>
          </a:xfrm>
          <a:prstGeom prst="rect">
            <a:avLst/>
          </a:prstGeom>
          <a:noFill/>
          <a:ln>
            <a:noFill/>
          </a:ln>
        </p:spPr>
        <p:txBody>
          <a:bodyPr spcFirstLastPara="1" wrap="square" lIns="91425" tIns="45700" rIns="91425" bIns="45700" anchor="t" anchorCtr="0">
            <a:noAutofit/>
          </a:bodyPr>
          <a:lstStyle/>
          <a:p>
            <a:pPr rtl="0" fontAlgn="base">
              <a:spcBef>
                <a:spcPts val="1200"/>
              </a:spcBef>
              <a:buFont typeface="+mj-lt"/>
              <a:buAutoNum type="arabicPeriod"/>
            </a:pPr>
            <a:r>
              <a:rPr lang="en-US" sz="2400" i="0" u="none" strike="noStrike" dirty="0">
                <a:solidFill>
                  <a:srgbClr val="000000"/>
                </a:solidFill>
                <a:effectLst/>
                <a:latin typeface="Times New Roman" panose="02020603050405020304" pitchFamily="18" charset="0"/>
              </a:rPr>
              <a:t>Our Password Strength Checker is built using Python with a </a:t>
            </a:r>
            <a:r>
              <a:rPr lang="en-US" sz="2400" i="0" u="none" strike="noStrike" dirty="0" err="1">
                <a:solidFill>
                  <a:srgbClr val="000000"/>
                </a:solidFill>
                <a:effectLst/>
                <a:latin typeface="Times New Roman" panose="02020603050405020304" pitchFamily="18" charset="0"/>
              </a:rPr>
              <a:t>Tkinter</a:t>
            </a:r>
            <a:r>
              <a:rPr lang="en-US" sz="2400" i="0" u="none" strike="noStrike" dirty="0">
                <a:solidFill>
                  <a:srgbClr val="000000"/>
                </a:solidFill>
                <a:effectLst/>
                <a:latin typeface="Times New Roman" panose="02020603050405020304" pitchFamily="18" charset="0"/>
              </a:rPr>
              <a:t>-based graphical user interface, offering:</a:t>
            </a:r>
          </a:p>
          <a:p>
            <a:pPr rtl="0" fontAlgn="base">
              <a:spcBef>
                <a:spcPts val="1200"/>
              </a:spcBef>
              <a:buFont typeface="+mj-lt"/>
              <a:buAutoNum type="arabicPeriod"/>
            </a:pPr>
            <a:endParaRPr lang="en-US" sz="2400" i="0" u="none" strike="noStrike" dirty="0">
              <a:solidFill>
                <a:srgbClr val="000000"/>
              </a:solidFill>
              <a:effectLst/>
              <a:latin typeface="Times New Roman" panose="02020603050405020304" pitchFamily="18" charset="0"/>
            </a:endParaRPr>
          </a:p>
          <a:p>
            <a:pPr rtl="0" fontAlgn="base">
              <a:spcBef>
                <a:spcPts val="1200"/>
              </a:spcBef>
              <a:buFont typeface="+mj-lt"/>
              <a:buAutoNum type="arabicPeriod"/>
            </a:pPr>
            <a:r>
              <a:rPr lang="en-US" sz="2400" i="0" u="none" strike="noStrike" dirty="0">
                <a:solidFill>
                  <a:srgbClr val="000000"/>
                </a:solidFill>
                <a:effectLst/>
                <a:latin typeface="Times New Roman" panose="02020603050405020304" pitchFamily="18" charset="0"/>
              </a:rPr>
              <a:t>Real-time password evaluation</a:t>
            </a:r>
          </a:p>
          <a:p>
            <a:pPr rtl="0" fontAlgn="base">
              <a:spcBef>
                <a:spcPts val="1200"/>
              </a:spcBef>
              <a:buFont typeface="+mj-lt"/>
              <a:buAutoNum type="arabicPeriod"/>
            </a:pPr>
            <a:endParaRPr lang="en-US" sz="2400" i="0" u="none" strike="noStrike" dirty="0">
              <a:solidFill>
                <a:srgbClr val="000000"/>
              </a:solidFill>
              <a:effectLst/>
              <a:latin typeface="Times New Roman" panose="02020603050405020304" pitchFamily="18" charset="0"/>
            </a:endParaRPr>
          </a:p>
          <a:p>
            <a:pPr rtl="0" fontAlgn="base">
              <a:spcBef>
                <a:spcPts val="1200"/>
              </a:spcBef>
              <a:buFont typeface="+mj-lt"/>
              <a:buAutoNum type="arabicPeriod"/>
            </a:pPr>
            <a:r>
              <a:rPr lang="en-US" sz="2400" i="0" u="none" strike="noStrike" dirty="0">
                <a:solidFill>
                  <a:srgbClr val="000000"/>
                </a:solidFill>
                <a:effectLst/>
                <a:latin typeface="Times New Roman" panose="02020603050405020304" pitchFamily="18" charset="0"/>
              </a:rPr>
              <a:t>Color-coded strength indicators</a:t>
            </a:r>
          </a:p>
          <a:p>
            <a:pPr rtl="0" fontAlgn="base">
              <a:spcBef>
                <a:spcPts val="1200"/>
              </a:spcBef>
              <a:buFont typeface="+mj-lt"/>
              <a:buAutoNum type="arabicPeriod"/>
            </a:pPr>
            <a:endParaRPr lang="en-US" sz="2400" i="0" u="none" strike="noStrike" dirty="0">
              <a:solidFill>
                <a:srgbClr val="000000"/>
              </a:solidFill>
              <a:effectLst/>
              <a:latin typeface="Times New Roman" panose="02020603050405020304" pitchFamily="18" charset="0"/>
            </a:endParaRPr>
          </a:p>
          <a:p>
            <a:pPr rtl="0" fontAlgn="base">
              <a:spcBef>
                <a:spcPts val="1200"/>
              </a:spcBef>
              <a:buFont typeface="+mj-lt"/>
              <a:buAutoNum type="arabicPeriod"/>
            </a:pPr>
            <a:r>
              <a:rPr lang="en-US" sz="2400" i="0" u="none" strike="noStrike" dirty="0">
                <a:solidFill>
                  <a:srgbClr val="000000"/>
                </a:solidFill>
                <a:effectLst/>
                <a:latin typeface="Times New Roman" panose="02020603050405020304" pitchFamily="18" charset="0"/>
              </a:rPr>
              <a:t>Detailed feedback on security criteria</a:t>
            </a:r>
          </a:p>
          <a:p>
            <a:pPr rtl="0" fontAlgn="base">
              <a:spcBef>
                <a:spcPts val="1200"/>
              </a:spcBef>
              <a:buFont typeface="+mj-lt"/>
              <a:buAutoNum type="arabicPeriod"/>
            </a:pPr>
            <a:endParaRPr lang="en-US" sz="2400" i="0" u="none" strike="noStrike" dirty="0">
              <a:solidFill>
                <a:srgbClr val="000000"/>
              </a:solidFill>
              <a:effectLst/>
              <a:latin typeface="Times New Roman" panose="02020603050405020304" pitchFamily="18" charset="0"/>
            </a:endParaRPr>
          </a:p>
          <a:p>
            <a:pPr rtl="0" fontAlgn="base">
              <a:spcBef>
                <a:spcPts val="1200"/>
              </a:spcBef>
              <a:buFont typeface="+mj-lt"/>
              <a:buAutoNum type="arabicPeriod"/>
            </a:pPr>
            <a:r>
              <a:rPr lang="en-US" sz="2400" i="0" u="none" strike="noStrike" dirty="0">
                <a:solidFill>
                  <a:srgbClr val="000000"/>
                </a:solidFill>
                <a:effectLst/>
                <a:latin typeface="Times New Roman" panose="02020603050405020304" pitchFamily="18" charset="0"/>
              </a:rPr>
              <a:t>User-friendly interface accessible to technical and non-technical users</a:t>
            </a:r>
            <a:endParaRPr lang="en-US" sz="2400" i="0" u="none" strike="noStrike" dirty="0">
              <a:solidFill>
                <a:srgbClr val="000000"/>
              </a:solidFill>
              <a:effectLst/>
              <a:latin typeface="Arial" panose="020B0604020202020204" pitchFamily="34" charset="0"/>
            </a:endParaRPr>
          </a:p>
        </p:txBody>
      </p:sp>
      <p:sp>
        <p:nvSpPr>
          <p:cNvPr id="109" name="Google Shape;109;p15">
            <a:extLst>
              <a:ext uri="{FF2B5EF4-FFF2-40B4-BE49-F238E27FC236}">
                <a16:creationId xmlns:a16="http://schemas.microsoft.com/office/drawing/2014/main" id="{674DE40F-2BD9-52E9-5FC6-94027DDFA9F4}"/>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30-03-2025</a:t>
            </a:r>
            <a:endParaRPr/>
          </a:p>
        </p:txBody>
      </p:sp>
      <p:sp>
        <p:nvSpPr>
          <p:cNvPr id="110" name="Google Shape;110;p15">
            <a:extLst>
              <a:ext uri="{FF2B5EF4-FFF2-40B4-BE49-F238E27FC236}">
                <a16:creationId xmlns:a16="http://schemas.microsoft.com/office/drawing/2014/main" id="{4DE34649-1849-B872-E834-900B5897738D}"/>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Tree>
    <p:extLst>
      <p:ext uri="{BB962C8B-B14F-4D97-AF65-F5344CB8AC3E}">
        <p14:creationId xmlns:p14="http://schemas.microsoft.com/office/powerpoint/2010/main" val="254090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EC4021AC-10FC-6AF2-131D-5213C7E72BF5}"/>
            </a:ext>
          </a:extLst>
        </p:cNvPr>
        <p:cNvGrpSpPr/>
        <p:nvPr/>
      </p:nvGrpSpPr>
      <p:grpSpPr>
        <a:xfrm>
          <a:off x="0" y="0"/>
          <a:ext cx="0" cy="0"/>
          <a:chOff x="0" y="0"/>
          <a:chExt cx="0" cy="0"/>
        </a:xfrm>
      </p:grpSpPr>
      <p:sp>
        <p:nvSpPr>
          <p:cNvPr id="107" name="Google Shape;107;p15">
            <a:extLst>
              <a:ext uri="{FF2B5EF4-FFF2-40B4-BE49-F238E27FC236}">
                <a16:creationId xmlns:a16="http://schemas.microsoft.com/office/drawing/2014/main" id="{68F81EB9-39EE-7FF0-E2D0-F19455C8C882}"/>
              </a:ext>
            </a:extLst>
          </p:cNvPr>
          <p:cNvSpPr txBox="1">
            <a:spLocks noGrp="1"/>
          </p:cNvSpPr>
          <p:nvPr>
            <p:ph type="title"/>
          </p:nvPr>
        </p:nvSpPr>
        <p:spPr>
          <a:xfrm>
            <a:off x="343789" y="955573"/>
            <a:ext cx="11504400" cy="681000"/>
          </a:xfrm>
          <a:prstGeom prst="rect">
            <a:avLst/>
          </a:prstGeom>
          <a:noFill/>
          <a:ln>
            <a:noFill/>
          </a:ln>
        </p:spPr>
        <p:txBody>
          <a:bodyPr spcFirstLastPara="1" wrap="square" lIns="91425" tIns="45700" rIns="91425" bIns="45700" anchor="ctr" anchorCtr="0">
            <a:normAutofit/>
          </a:bodyPr>
          <a:lstStyle/>
          <a:p>
            <a:pPr algn="ctr" rtl="0"/>
            <a:r>
              <a:rPr lang="fr-FR" sz="3200" b="0" i="0" u="none" strike="noStrike" dirty="0">
                <a:solidFill>
                  <a:srgbClr val="000000"/>
                </a:solidFill>
                <a:effectLst/>
                <a:latin typeface="Times New Roman" panose="02020603050405020304" pitchFamily="18" charset="0"/>
              </a:rPr>
              <a:t>Key </a:t>
            </a:r>
            <a:r>
              <a:rPr lang="fr-FR" sz="3200" b="0" i="0" u="none" strike="noStrike" dirty="0" err="1">
                <a:solidFill>
                  <a:srgbClr val="000000"/>
                </a:solidFill>
                <a:effectLst/>
                <a:latin typeface="Times New Roman" panose="02020603050405020304" pitchFamily="18" charset="0"/>
              </a:rPr>
              <a:t>Features</a:t>
            </a:r>
            <a:endParaRPr lang="en-IN" sz="3200" dirty="0"/>
          </a:p>
        </p:txBody>
      </p:sp>
      <p:sp>
        <p:nvSpPr>
          <p:cNvPr id="109" name="Google Shape;109;p15">
            <a:extLst>
              <a:ext uri="{FF2B5EF4-FFF2-40B4-BE49-F238E27FC236}">
                <a16:creationId xmlns:a16="http://schemas.microsoft.com/office/drawing/2014/main" id="{EB130472-79CB-0B9B-B678-A5077B91AB97}"/>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30-03-2025</a:t>
            </a:r>
            <a:endParaRPr/>
          </a:p>
        </p:txBody>
      </p:sp>
      <p:sp>
        <p:nvSpPr>
          <p:cNvPr id="110" name="Google Shape;110;p15">
            <a:extLst>
              <a:ext uri="{FF2B5EF4-FFF2-40B4-BE49-F238E27FC236}">
                <a16:creationId xmlns:a16="http://schemas.microsoft.com/office/drawing/2014/main" id="{6D21BDC1-9719-46E3-4522-6CD0C519CD84}"/>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
        <p:nvSpPr>
          <p:cNvPr id="3" name="TextBox 2">
            <a:extLst>
              <a:ext uri="{FF2B5EF4-FFF2-40B4-BE49-F238E27FC236}">
                <a16:creationId xmlns:a16="http://schemas.microsoft.com/office/drawing/2014/main" id="{47F7C0D6-4614-2798-4F13-32FCD0D77002}"/>
              </a:ext>
            </a:extLst>
          </p:cNvPr>
          <p:cNvSpPr txBox="1"/>
          <p:nvPr/>
        </p:nvSpPr>
        <p:spPr>
          <a:xfrm>
            <a:off x="343789" y="1947031"/>
            <a:ext cx="11169785" cy="2795958"/>
          </a:xfrm>
          <a:prstGeom prst="rect">
            <a:avLst/>
          </a:prstGeom>
          <a:noFill/>
        </p:spPr>
        <p:txBody>
          <a:bodyPr wrap="square">
            <a:spAutoFit/>
          </a:bodyPr>
          <a:lstStyle/>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Intuitive GUI: Clean, user-friendly interface</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Comprehensive Evaluation: Multiple security criteria assessment</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Visual Feedback: Color-coded indicators and progress bar</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Detailed Analysis: Specific feedback on strengths and weaknesses</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Educational Component: Teaches users about password security best practices</a:t>
            </a:r>
          </a:p>
        </p:txBody>
      </p:sp>
    </p:spTree>
    <p:extLst>
      <p:ext uri="{BB962C8B-B14F-4D97-AF65-F5344CB8AC3E}">
        <p14:creationId xmlns:p14="http://schemas.microsoft.com/office/powerpoint/2010/main" val="1314763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343790" y="304001"/>
            <a:ext cx="11504400" cy="681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IN" dirty="0"/>
              <a:t>Evaluation Criteria</a:t>
            </a:r>
            <a:endParaRPr dirty="0"/>
          </a:p>
        </p:txBody>
      </p:sp>
      <p:sp>
        <p:nvSpPr>
          <p:cNvPr id="116" name="Google Shape;116;p16"/>
          <p:cNvSpPr txBox="1">
            <a:spLocks noGrp="1"/>
          </p:cNvSpPr>
          <p:nvPr>
            <p:ph type="body" idx="1"/>
          </p:nvPr>
        </p:nvSpPr>
        <p:spPr>
          <a:xfrm>
            <a:off x="525789" y="1629213"/>
            <a:ext cx="11322401" cy="527578"/>
          </a:xfrm>
          <a:prstGeom prst="rect">
            <a:avLst/>
          </a:prstGeom>
          <a:noFill/>
          <a:ln>
            <a:noFill/>
          </a:ln>
        </p:spPr>
        <p:txBody>
          <a:bodyPr spcFirstLastPara="1" wrap="square" lIns="91425" tIns="45700" rIns="91425" bIns="45700" anchor="t" anchorCtr="0">
            <a:normAutofit/>
          </a:bodyPr>
          <a:lstStyle/>
          <a:p>
            <a:pPr marL="107950" lvl="0" indent="0" algn="ctr" rtl="0">
              <a:lnSpc>
                <a:spcPct val="90000"/>
              </a:lnSpc>
              <a:spcBef>
                <a:spcPts val="0"/>
              </a:spcBef>
              <a:spcAft>
                <a:spcPts val="0"/>
              </a:spcAft>
              <a:buSzPts val="1900"/>
              <a:buNone/>
            </a:pPr>
            <a:r>
              <a:rPr lang="en-US" sz="2400" dirty="0"/>
              <a:t>Our tool evaluates passwords based on:</a:t>
            </a:r>
          </a:p>
        </p:txBody>
      </p:sp>
      <p:sp>
        <p:nvSpPr>
          <p:cNvPr id="117" name="Google Shape;117;p1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30-03-2025</a:t>
            </a:r>
            <a:endParaRPr/>
          </a:p>
        </p:txBody>
      </p:sp>
      <p:sp>
        <p:nvSpPr>
          <p:cNvPr id="118" name="Google Shape;118;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sp>
        <p:nvSpPr>
          <p:cNvPr id="3" name="TextBox 2">
            <a:extLst>
              <a:ext uri="{FF2B5EF4-FFF2-40B4-BE49-F238E27FC236}">
                <a16:creationId xmlns:a16="http://schemas.microsoft.com/office/drawing/2014/main" id="{E23B0B0B-B656-F0AA-A9A8-CCED814CBF4D}"/>
              </a:ext>
            </a:extLst>
          </p:cNvPr>
          <p:cNvSpPr txBox="1"/>
          <p:nvPr/>
        </p:nvSpPr>
        <p:spPr>
          <a:xfrm>
            <a:off x="1972504" y="2475499"/>
            <a:ext cx="3133311" cy="2585323"/>
          </a:xfrm>
          <a:prstGeom prst="rect">
            <a:avLst/>
          </a:prstGeom>
          <a:noFill/>
        </p:spPr>
        <p:txBody>
          <a:bodyPr wrap="square">
            <a:spAutoFit/>
          </a:bodyPr>
          <a:lstStyle/>
          <a:p>
            <a:pPr marL="457200" lvl="0" indent="-349250" algn="l" rtl="0">
              <a:spcBef>
                <a:spcPts val="0"/>
              </a:spcBef>
              <a:spcAft>
                <a:spcPts val="0"/>
              </a:spcAft>
              <a:buSzPts val="1900"/>
              <a:buChar char="•"/>
            </a:pPr>
            <a:r>
              <a:rPr lang="en-US" sz="1800" dirty="0">
                <a:latin typeface="Times New Roman" panose="02020603050405020304" pitchFamily="18" charset="0"/>
                <a:cs typeface="Times New Roman" panose="02020603050405020304" pitchFamily="18" charset="0"/>
              </a:rPr>
              <a:t>Length Requirements:</a:t>
            </a:r>
          </a:p>
          <a:p>
            <a:pPr marL="457200" lvl="0" indent="-349250" algn="l" rtl="0">
              <a:spcBef>
                <a:spcPts val="0"/>
              </a:spcBef>
              <a:spcAft>
                <a:spcPts val="0"/>
              </a:spcAft>
              <a:buSzPts val="1900"/>
              <a:buChar char="•"/>
            </a:pPr>
            <a:endParaRPr lang="en-US" sz="1800" dirty="0">
              <a:latin typeface="Times New Roman" panose="02020603050405020304" pitchFamily="18" charset="0"/>
              <a:cs typeface="Times New Roman" panose="02020603050405020304" pitchFamily="18" charset="0"/>
            </a:endParaRPr>
          </a:p>
          <a:p>
            <a:pPr marL="457200" lvl="0" indent="-349250" algn="l" rtl="0">
              <a:spcBef>
                <a:spcPts val="0"/>
              </a:spcBef>
              <a:spcAft>
                <a:spcPts val="0"/>
              </a:spcAft>
              <a:buSzPts val="1900"/>
              <a:buChar char="•"/>
            </a:pPr>
            <a:r>
              <a:rPr lang="en-US" sz="1800" dirty="0">
                <a:latin typeface="Times New Roman" panose="02020603050405020304" pitchFamily="18" charset="0"/>
                <a:cs typeface="Times New Roman" panose="02020603050405020304" pitchFamily="18" charset="0"/>
              </a:rPr>
              <a:t>≥ 8 characters (minimum)</a:t>
            </a:r>
          </a:p>
          <a:p>
            <a:pPr marL="457200" lvl="0" indent="-349250" algn="l" rtl="0">
              <a:spcBef>
                <a:spcPts val="0"/>
              </a:spcBef>
              <a:spcAft>
                <a:spcPts val="0"/>
              </a:spcAft>
              <a:buSzPts val="1900"/>
              <a:buChar char="•"/>
            </a:pPr>
            <a:endParaRPr lang="en-US" sz="1800" dirty="0">
              <a:latin typeface="Times New Roman" panose="02020603050405020304" pitchFamily="18" charset="0"/>
              <a:cs typeface="Times New Roman" panose="02020603050405020304" pitchFamily="18" charset="0"/>
            </a:endParaRPr>
          </a:p>
          <a:p>
            <a:pPr marL="457200" lvl="0" indent="-349250" algn="l" rtl="0">
              <a:spcBef>
                <a:spcPts val="0"/>
              </a:spcBef>
              <a:spcAft>
                <a:spcPts val="0"/>
              </a:spcAft>
              <a:buSzPts val="1900"/>
              <a:buChar char="•"/>
            </a:pPr>
            <a:r>
              <a:rPr lang="en-US" sz="1800" dirty="0">
                <a:latin typeface="Times New Roman" panose="02020603050405020304" pitchFamily="18" charset="0"/>
                <a:cs typeface="Times New Roman" panose="02020603050405020304" pitchFamily="18" charset="0"/>
              </a:rPr>
              <a:t>≥ 12 characters (better)</a:t>
            </a:r>
          </a:p>
          <a:p>
            <a:pPr marL="457200" lvl="0" indent="-349250" algn="l" rtl="0">
              <a:spcBef>
                <a:spcPts val="0"/>
              </a:spcBef>
              <a:spcAft>
                <a:spcPts val="0"/>
              </a:spcAft>
              <a:buSzPts val="1900"/>
              <a:buChar char="•"/>
            </a:pPr>
            <a:endParaRPr lang="en-US" sz="1800" dirty="0">
              <a:latin typeface="Times New Roman" panose="02020603050405020304" pitchFamily="18" charset="0"/>
              <a:cs typeface="Times New Roman" panose="02020603050405020304" pitchFamily="18" charset="0"/>
            </a:endParaRPr>
          </a:p>
          <a:p>
            <a:pPr marL="457200" lvl="0" indent="-349250" algn="l" rtl="0">
              <a:spcBef>
                <a:spcPts val="0"/>
              </a:spcBef>
              <a:spcAft>
                <a:spcPts val="0"/>
              </a:spcAft>
              <a:buSzPts val="1900"/>
              <a:buChar char="•"/>
            </a:pPr>
            <a:r>
              <a:rPr lang="en-US" sz="1800" dirty="0">
                <a:latin typeface="Times New Roman" panose="02020603050405020304" pitchFamily="18" charset="0"/>
                <a:cs typeface="Times New Roman" panose="02020603050405020304" pitchFamily="18" charset="0"/>
              </a:rPr>
              <a:t>≥ 17 characters (good)</a:t>
            </a:r>
          </a:p>
          <a:p>
            <a:pPr marL="457200" lvl="0" indent="-349250" algn="l" rtl="0">
              <a:spcBef>
                <a:spcPts val="0"/>
              </a:spcBef>
              <a:spcAft>
                <a:spcPts val="0"/>
              </a:spcAft>
              <a:buSzPts val="1900"/>
              <a:buChar char="•"/>
            </a:pPr>
            <a:endParaRPr lang="en-US" sz="1800" dirty="0">
              <a:latin typeface="Times New Roman" panose="02020603050405020304" pitchFamily="18" charset="0"/>
              <a:cs typeface="Times New Roman" panose="02020603050405020304" pitchFamily="18" charset="0"/>
            </a:endParaRPr>
          </a:p>
          <a:p>
            <a:pPr marL="457200" lvl="0" indent="-349250" algn="l" rtl="0">
              <a:spcBef>
                <a:spcPts val="0"/>
              </a:spcBef>
              <a:spcAft>
                <a:spcPts val="0"/>
              </a:spcAft>
              <a:buSzPts val="1900"/>
              <a:buChar char="•"/>
            </a:pPr>
            <a:r>
              <a:rPr lang="en-US" sz="1800" dirty="0">
                <a:latin typeface="Times New Roman" panose="02020603050405020304" pitchFamily="18" charset="0"/>
                <a:cs typeface="Times New Roman" panose="02020603050405020304" pitchFamily="18" charset="0"/>
              </a:rPr>
              <a:t>≥ 20 characters (excellent)</a:t>
            </a:r>
          </a:p>
        </p:txBody>
      </p:sp>
      <p:sp>
        <p:nvSpPr>
          <p:cNvPr id="5" name="TextBox 4">
            <a:extLst>
              <a:ext uri="{FF2B5EF4-FFF2-40B4-BE49-F238E27FC236}">
                <a16:creationId xmlns:a16="http://schemas.microsoft.com/office/drawing/2014/main" id="{A580F370-17C2-4602-A09C-1B0ACC5D7037}"/>
              </a:ext>
            </a:extLst>
          </p:cNvPr>
          <p:cNvSpPr txBox="1"/>
          <p:nvPr/>
        </p:nvSpPr>
        <p:spPr>
          <a:xfrm>
            <a:off x="7086186" y="2254701"/>
            <a:ext cx="3048828" cy="2777620"/>
          </a:xfrm>
          <a:prstGeom prst="rect">
            <a:avLst/>
          </a:prstGeom>
          <a:noFill/>
        </p:spPr>
        <p:txBody>
          <a:bodyPr wrap="square">
            <a:spAutoFit/>
          </a:bodyPr>
          <a:lstStyle/>
          <a:p>
            <a:pPr marL="395478" marR="0" indent="-285750" algn="l" rtl="0">
              <a:lnSpc>
                <a:spcPct val="200000"/>
              </a:lnSpc>
              <a:buClr>
                <a:schemeClr val="dk1"/>
              </a:buClr>
              <a:buSzPts val="1900"/>
              <a:buFont typeface="Arial" panose="020B0604020202020204" pitchFamily="34" charset="0"/>
              <a:buChar char="•"/>
            </a:pPr>
            <a:r>
              <a:rPr lang="en-US" sz="18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Character Diversity:</a:t>
            </a:r>
            <a:endParaRPr lang="en-IN" sz="1800" dirty="0">
              <a:effectLst/>
            </a:endParaRPr>
          </a:p>
          <a:p>
            <a:pPr marL="395478" marR="0" indent="-285750" algn="l" rtl="0">
              <a:lnSpc>
                <a:spcPct val="200000"/>
              </a:lnSpc>
              <a:buFont typeface="Arial" panose="020B0604020202020204" pitchFamily="34" charset="0"/>
              <a:buChar char="•"/>
            </a:pPr>
            <a:r>
              <a:rPr lang="en-US" sz="18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Uppercase letters</a:t>
            </a:r>
            <a:endParaRPr lang="en-IN" sz="1800" dirty="0">
              <a:effectLst/>
            </a:endParaRPr>
          </a:p>
          <a:p>
            <a:pPr marL="395478" marR="0" indent="-285750" algn="l" rtl="0">
              <a:lnSpc>
                <a:spcPct val="200000"/>
              </a:lnSpc>
              <a:buFont typeface="Arial" panose="020B0604020202020204" pitchFamily="34" charset="0"/>
              <a:buChar char="•"/>
            </a:pPr>
            <a:r>
              <a:rPr lang="en-US" sz="18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Lowercase letters</a:t>
            </a:r>
            <a:endParaRPr lang="en-IN" sz="1800" dirty="0">
              <a:effectLst/>
            </a:endParaRPr>
          </a:p>
          <a:p>
            <a:pPr marL="395478" marR="0" indent="-285750" algn="l" rtl="0">
              <a:lnSpc>
                <a:spcPct val="200000"/>
              </a:lnSpc>
              <a:buFont typeface="Arial" panose="020B0604020202020204" pitchFamily="34" charset="0"/>
              <a:buChar char="•"/>
            </a:pPr>
            <a:r>
              <a:rPr lang="en-US" sz="18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Special characters</a:t>
            </a:r>
            <a:endParaRPr lang="en-IN" sz="1800" dirty="0">
              <a:effectLst/>
            </a:endParaRPr>
          </a:p>
          <a:p>
            <a:pPr marL="395478" marR="0" indent="-285750" algn="l" rtl="0">
              <a:lnSpc>
                <a:spcPct val="200000"/>
              </a:lnSpc>
              <a:buFont typeface="Arial" panose="020B0604020202020204" pitchFamily="34" charset="0"/>
              <a:buChar char="•"/>
            </a:pPr>
            <a:r>
              <a:rPr lang="en-US" sz="18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Numeric digits</a:t>
            </a:r>
            <a:endParaRPr lang="en-IN" sz="1800" dirty="0">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343790" y="209776"/>
            <a:ext cx="11504400" cy="681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IN" dirty="0"/>
              <a:t>Strength Classification System</a:t>
            </a:r>
          </a:p>
        </p:txBody>
      </p:sp>
      <p:sp>
        <p:nvSpPr>
          <p:cNvPr id="132" name="Google Shape;132;p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30-03-2025</a:t>
            </a:r>
            <a:endParaRPr dirty="0"/>
          </a:p>
        </p:txBody>
      </p:sp>
      <p:sp>
        <p:nvSpPr>
          <p:cNvPr id="133" name="Google Shape;133;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sp>
        <p:nvSpPr>
          <p:cNvPr id="4" name="TextBox 3">
            <a:extLst>
              <a:ext uri="{FF2B5EF4-FFF2-40B4-BE49-F238E27FC236}">
                <a16:creationId xmlns:a16="http://schemas.microsoft.com/office/drawing/2014/main" id="{EBBE62A1-0051-5078-D381-CAA24AA31F25}"/>
              </a:ext>
            </a:extLst>
          </p:cNvPr>
          <p:cNvSpPr txBox="1"/>
          <p:nvPr/>
        </p:nvSpPr>
        <p:spPr>
          <a:xfrm>
            <a:off x="1907458" y="1148886"/>
            <a:ext cx="9144000" cy="461665"/>
          </a:xfrm>
          <a:prstGeom prst="rect">
            <a:avLst/>
          </a:prstGeom>
          <a:noFill/>
        </p:spPr>
        <p:txBody>
          <a:bodyPr wrap="square">
            <a:spAutoFit/>
          </a:bodyPr>
          <a:lstStyle/>
          <a:p>
            <a:r>
              <a:rPr lang="en-US" sz="2400" b="0" i="0" dirty="0">
                <a:effectLst/>
                <a:latin typeface="Times New Roman" panose="02020603050405020304" pitchFamily="18" charset="0"/>
                <a:cs typeface="Times New Roman" panose="02020603050405020304" pitchFamily="18" charset="0"/>
              </a:rPr>
              <a:t>Our tool uses a color-coded system to indicate password strength:</a:t>
            </a:r>
            <a:endParaRPr lang="en-IN" sz="2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BD31F15E-8D06-EFA9-A849-E3C793091EBD}"/>
              </a:ext>
            </a:extLst>
          </p:cNvPr>
          <p:cNvGraphicFramePr>
            <a:graphicFrameLocks noGrp="1"/>
          </p:cNvGraphicFramePr>
          <p:nvPr>
            <p:extLst>
              <p:ext uri="{D42A27DB-BD31-4B8C-83A1-F6EECF244321}">
                <p14:modId xmlns:p14="http://schemas.microsoft.com/office/powerpoint/2010/main" val="115741231"/>
              </p:ext>
            </p:extLst>
          </p:nvPr>
        </p:nvGraphicFramePr>
        <p:xfrm>
          <a:off x="1828801" y="2328163"/>
          <a:ext cx="8357418" cy="2590800"/>
        </p:xfrm>
        <a:graphic>
          <a:graphicData uri="http://schemas.openxmlformats.org/drawingml/2006/table">
            <a:tbl>
              <a:tblPr/>
              <a:tblGrid>
                <a:gridCol w="2785806">
                  <a:extLst>
                    <a:ext uri="{9D8B030D-6E8A-4147-A177-3AD203B41FA5}">
                      <a16:colId xmlns:a16="http://schemas.microsoft.com/office/drawing/2014/main" val="323714410"/>
                    </a:ext>
                  </a:extLst>
                </a:gridCol>
                <a:gridCol w="2785806">
                  <a:extLst>
                    <a:ext uri="{9D8B030D-6E8A-4147-A177-3AD203B41FA5}">
                      <a16:colId xmlns:a16="http://schemas.microsoft.com/office/drawing/2014/main" val="2561800435"/>
                    </a:ext>
                  </a:extLst>
                </a:gridCol>
                <a:gridCol w="2785806">
                  <a:extLst>
                    <a:ext uri="{9D8B030D-6E8A-4147-A177-3AD203B41FA5}">
                      <a16:colId xmlns:a16="http://schemas.microsoft.com/office/drawing/2014/main" val="3508716482"/>
                    </a:ext>
                  </a:extLst>
                </a:gridCol>
              </a:tblGrid>
              <a:tr h="0">
                <a:tc>
                  <a:txBody>
                    <a:bodyPr/>
                    <a:lstStyle/>
                    <a:p>
                      <a:pPr algn="ctr" fontAlgn="t" latinLnBrk="0"/>
                      <a:r>
                        <a:rPr lang="en-IN" sz="2800" b="0" dirty="0">
                          <a:effectLst/>
                          <a:latin typeface="Times New Roman" panose="02020603050405020304" pitchFamily="18" charset="0"/>
                          <a:cs typeface="Times New Roman" panose="02020603050405020304" pitchFamily="18" charset="0"/>
                        </a:rPr>
                        <a:t>Strength 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latinLnBrk="0"/>
                      <a:r>
                        <a:rPr lang="en-IN" sz="2800" b="0">
                          <a:effectLst/>
                          <a:latin typeface="Times New Roman" panose="02020603050405020304" pitchFamily="18" charset="0"/>
                          <a:cs typeface="Times New Roman" panose="02020603050405020304" pitchFamily="18" charset="0"/>
                        </a:rPr>
                        <a:t>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latinLnBrk="0"/>
                      <a:r>
                        <a:rPr lang="en-IN" sz="2800" b="0">
                          <a:effectLst/>
                          <a:latin typeface="Times New Roman" panose="02020603050405020304" pitchFamily="18" charset="0"/>
                          <a:cs typeface="Times New Roman" panose="02020603050405020304" pitchFamily="18" charset="0"/>
                        </a:rPr>
                        <a:t>Criteria Met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4511850"/>
                  </a:ext>
                </a:extLst>
              </a:tr>
              <a:tr h="0">
                <a:tc>
                  <a:txBody>
                    <a:bodyPr/>
                    <a:lstStyle/>
                    <a:p>
                      <a:pPr algn="ctr" fontAlgn="base" latinLnBrk="0"/>
                      <a:r>
                        <a:rPr lang="en-IN" sz="2800" dirty="0">
                          <a:effectLst/>
                          <a:latin typeface="Times New Roman" panose="02020603050405020304" pitchFamily="18" charset="0"/>
                          <a:cs typeface="Times New Roman" panose="02020603050405020304" pitchFamily="18" charset="0"/>
                        </a:rPr>
                        <a:t>Weak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latinLnBrk="0"/>
                      <a:r>
                        <a:rPr lang="en-IN" sz="2800">
                          <a:effectLst/>
                          <a:latin typeface="Times New Roman" panose="02020603050405020304" pitchFamily="18" charset="0"/>
                          <a:cs typeface="Times New Roman" panose="02020603050405020304" pitchFamily="18" charset="0"/>
                        </a:rPr>
                        <a:t>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latinLnBrk="0"/>
                      <a:r>
                        <a:rPr lang="en-IN" sz="2800">
                          <a:effectLst/>
                          <a:latin typeface="Times New Roman" panose="02020603050405020304" pitchFamily="18" charset="0"/>
                          <a:cs typeface="Times New Roman" panose="02020603050405020304" pitchFamily="18" charset="0"/>
                        </a:rPr>
                        <a:t>&lt; 4 criteria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3664500"/>
                  </a:ext>
                </a:extLst>
              </a:tr>
              <a:tr h="0">
                <a:tc>
                  <a:txBody>
                    <a:bodyPr/>
                    <a:lstStyle/>
                    <a:p>
                      <a:pPr algn="ctr" fontAlgn="base" latinLnBrk="0"/>
                      <a:r>
                        <a:rPr lang="en-IN" sz="2800">
                          <a:effectLst/>
                          <a:latin typeface="Times New Roman" panose="02020603050405020304" pitchFamily="18" charset="0"/>
                          <a:cs typeface="Times New Roman" panose="02020603050405020304" pitchFamily="18" charset="0"/>
                        </a:rPr>
                        <a:t>Okay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latinLnBrk="0"/>
                      <a:r>
                        <a:rPr lang="en-IN" sz="2800">
                          <a:effectLst/>
                          <a:latin typeface="Times New Roman" panose="02020603050405020304" pitchFamily="18" charset="0"/>
                          <a:cs typeface="Times New Roman" panose="02020603050405020304" pitchFamily="18" charset="0"/>
                        </a:rPr>
                        <a:t>Orange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latinLnBrk="0"/>
                      <a:r>
                        <a:rPr lang="en-IN" sz="2800">
                          <a:effectLst/>
                          <a:latin typeface="Times New Roman" panose="02020603050405020304" pitchFamily="18" charset="0"/>
                          <a:cs typeface="Times New Roman" panose="02020603050405020304" pitchFamily="18" charset="0"/>
                        </a:rPr>
                        <a:t>4 criteria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6054105"/>
                  </a:ext>
                </a:extLst>
              </a:tr>
              <a:tr h="0">
                <a:tc>
                  <a:txBody>
                    <a:bodyPr/>
                    <a:lstStyle/>
                    <a:p>
                      <a:pPr algn="ctr" fontAlgn="base" latinLnBrk="0"/>
                      <a:r>
                        <a:rPr lang="en-IN" sz="2800">
                          <a:effectLst/>
                          <a:latin typeface="Times New Roman" panose="02020603050405020304" pitchFamily="18" charset="0"/>
                          <a:cs typeface="Times New Roman" panose="02020603050405020304" pitchFamily="18" charset="0"/>
                        </a:rPr>
                        <a:t>Good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latinLnBrk="0"/>
                      <a:r>
                        <a:rPr lang="en-IN" sz="2800">
                          <a:effectLst/>
                          <a:latin typeface="Times New Roman" panose="02020603050405020304" pitchFamily="18" charset="0"/>
                          <a:cs typeface="Times New Roman" panose="02020603050405020304" pitchFamily="18" charset="0"/>
                        </a:rPr>
                        <a:t>Yellow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latinLnBrk="0"/>
                      <a:r>
                        <a:rPr lang="en-IN" sz="2800">
                          <a:effectLst/>
                          <a:latin typeface="Times New Roman" panose="02020603050405020304" pitchFamily="18" charset="0"/>
                          <a:cs typeface="Times New Roman" panose="02020603050405020304" pitchFamily="18" charset="0"/>
                        </a:rPr>
                        <a:t>5-6 criteria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9681837"/>
                  </a:ext>
                </a:extLst>
              </a:tr>
              <a:tr h="0">
                <a:tc>
                  <a:txBody>
                    <a:bodyPr/>
                    <a:lstStyle/>
                    <a:p>
                      <a:pPr algn="ctr" fontAlgn="base" latinLnBrk="0"/>
                      <a:r>
                        <a:rPr lang="en-IN" sz="2800">
                          <a:effectLst/>
                          <a:latin typeface="Times New Roman" panose="02020603050405020304" pitchFamily="18" charset="0"/>
                          <a:cs typeface="Times New Roman" panose="02020603050405020304" pitchFamily="18" charset="0"/>
                        </a:rPr>
                        <a:t>Strong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latinLnBrk="0"/>
                      <a:r>
                        <a:rPr lang="en-IN" sz="2800">
                          <a:effectLst/>
                          <a:latin typeface="Times New Roman" panose="02020603050405020304" pitchFamily="18" charset="0"/>
                          <a:cs typeface="Times New Roman" panose="02020603050405020304" pitchFamily="18" charset="0"/>
                        </a:rPr>
                        <a:t>Green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ase" latinLnBrk="0"/>
                      <a:r>
                        <a:rPr lang="en-IN" sz="2800" dirty="0">
                          <a:effectLst/>
                          <a:latin typeface="Times New Roman" panose="02020603050405020304" pitchFamily="18" charset="0"/>
                          <a:cs typeface="Times New Roman" panose="02020603050405020304" pitchFamily="18" charset="0"/>
                        </a:rPr>
                        <a:t>7-8 criteria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024525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343790" y="209776"/>
            <a:ext cx="11504400" cy="681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IN" dirty="0"/>
              <a:t>Benefits</a:t>
            </a:r>
          </a:p>
        </p:txBody>
      </p:sp>
      <p:sp>
        <p:nvSpPr>
          <p:cNvPr id="132" name="Google Shape;132;p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30-03-2025</a:t>
            </a:r>
            <a:endParaRPr dirty="0"/>
          </a:p>
        </p:txBody>
      </p:sp>
      <p:sp>
        <p:nvSpPr>
          <p:cNvPr id="133" name="Google Shape;133;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sp>
        <p:nvSpPr>
          <p:cNvPr id="3" name="TextBox 2">
            <a:extLst>
              <a:ext uri="{FF2B5EF4-FFF2-40B4-BE49-F238E27FC236}">
                <a16:creationId xmlns:a16="http://schemas.microsoft.com/office/drawing/2014/main" id="{4FEE3418-F47F-57A3-FC83-A3A6363DAAB1}"/>
              </a:ext>
            </a:extLst>
          </p:cNvPr>
          <p:cNvSpPr txBox="1"/>
          <p:nvPr/>
        </p:nvSpPr>
        <p:spPr>
          <a:xfrm>
            <a:off x="609600" y="1490008"/>
            <a:ext cx="11041626" cy="2795958"/>
          </a:xfrm>
          <a:prstGeom prst="rect">
            <a:avLst/>
          </a:prstGeom>
          <a:noFill/>
        </p:spPr>
        <p:txBody>
          <a:bodyPr wrap="square">
            <a:spAutoFit/>
          </a:bodyPr>
          <a:lstStyle/>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Immediate Feedback: Real-time evaluation as users type</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Educational Value: Teaches users about password security principles</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Visual Learning: Color-coded system for intuitive understanding</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Actionable Guidance: Specific suggestions for improvement</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Enhanced Security Awareness: Promotes better password habits</a:t>
            </a:r>
          </a:p>
        </p:txBody>
      </p:sp>
    </p:spTree>
    <p:extLst>
      <p:ext uri="{BB962C8B-B14F-4D97-AF65-F5344CB8AC3E}">
        <p14:creationId xmlns:p14="http://schemas.microsoft.com/office/powerpoint/2010/main" val="353515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a:extLst>
            <a:ext uri="{FF2B5EF4-FFF2-40B4-BE49-F238E27FC236}">
              <a16:creationId xmlns:a16="http://schemas.microsoft.com/office/drawing/2014/main" id="{F30AF693-0BA0-6562-2A3B-3940D523BBED}"/>
            </a:ext>
          </a:extLst>
        </p:cNvPr>
        <p:cNvGrpSpPr/>
        <p:nvPr/>
      </p:nvGrpSpPr>
      <p:grpSpPr>
        <a:xfrm>
          <a:off x="0" y="0"/>
          <a:ext cx="0" cy="0"/>
          <a:chOff x="0" y="0"/>
          <a:chExt cx="0" cy="0"/>
        </a:xfrm>
      </p:grpSpPr>
      <p:sp>
        <p:nvSpPr>
          <p:cNvPr id="131" name="Google Shape;131;p18">
            <a:extLst>
              <a:ext uri="{FF2B5EF4-FFF2-40B4-BE49-F238E27FC236}">
                <a16:creationId xmlns:a16="http://schemas.microsoft.com/office/drawing/2014/main" id="{EC50DF3E-DA9B-FE1B-92BA-705E7BD73D83}"/>
              </a:ext>
            </a:extLst>
          </p:cNvPr>
          <p:cNvSpPr txBox="1">
            <a:spLocks noGrp="1"/>
          </p:cNvSpPr>
          <p:nvPr>
            <p:ph type="title"/>
          </p:nvPr>
        </p:nvSpPr>
        <p:spPr>
          <a:xfrm>
            <a:off x="343790" y="209776"/>
            <a:ext cx="11504400" cy="681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IN" dirty="0"/>
              <a:t>Future Enhancements</a:t>
            </a:r>
            <a:endParaRPr dirty="0"/>
          </a:p>
        </p:txBody>
      </p:sp>
      <p:sp>
        <p:nvSpPr>
          <p:cNvPr id="132" name="Google Shape;132;p18">
            <a:extLst>
              <a:ext uri="{FF2B5EF4-FFF2-40B4-BE49-F238E27FC236}">
                <a16:creationId xmlns:a16="http://schemas.microsoft.com/office/drawing/2014/main" id="{0E2FADE1-FF83-5CA5-76B1-A037A721A711}"/>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30-03-2025</a:t>
            </a:r>
            <a:endParaRPr dirty="0"/>
          </a:p>
        </p:txBody>
      </p:sp>
      <p:sp>
        <p:nvSpPr>
          <p:cNvPr id="133" name="Google Shape;133;p18">
            <a:extLst>
              <a:ext uri="{FF2B5EF4-FFF2-40B4-BE49-F238E27FC236}">
                <a16:creationId xmlns:a16="http://schemas.microsoft.com/office/drawing/2014/main" id="{066CFB42-6D73-9E99-7726-AB1028202DEA}"/>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sp>
        <p:nvSpPr>
          <p:cNvPr id="3" name="TextBox 2">
            <a:extLst>
              <a:ext uri="{FF2B5EF4-FFF2-40B4-BE49-F238E27FC236}">
                <a16:creationId xmlns:a16="http://schemas.microsoft.com/office/drawing/2014/main" id="{C9A7BE1E-AAD5-B447-3461-684C91068EC6}"/>
              </a:ext>
            </a:extLst>
          </p:cNvPr>
          <p:cNvSpPr txBox="1"/>
          <p:nvPr/>
        </p:nvSpPr>
        <p:spPr>
          <a:xfrm>
            <a:off x="545680" y="1750819"/>
            <a:ext cx="11100619" cy="2795958"/>
          </a:xfrm>
          <a:prstGeom prst="rect">
            <a:avLst/>
          </a:prstGeom>
          <a:noFill/>
        </p:spPr>
        <p:txBody>
          <a:bodyPr wrap="square">
            <a:spAutoFit/>
          </a:bodyPr>
          <a:lstStyle/>
          <a:p>
            <a:pPr algn="l">
              <a:lnSpc>
                <a:spcPct val="150000"/>
              </a:lnSpc>
            </a:pPr>
            <a:r>
              <a:rPr lang="en-US" sz="2400" b="0" i="0" dirty="0">
                <a:effectLst/>
                <a:latin typeface="Times New Roman" panose="02020603050405020304" pitchFamily="18" charset="0"/>
                <a:cs typeface="Times New Roman" panose="02020603050405020304" pitchFamily="18" charset="0"/>
              </a:rPr>
              <a:t>We plan to expand the tool's capabilities with:</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Integration with databases of commonly used/leaked passwords</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Support for multiple languages</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Mobile application version</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Password generation suggestions</a:t>
            </a:r>
          </a:p>
        </p:txBody>
      </p:sp>
    </p:spTree>
    <p:extLst>
      <p:ext uri="{BB962C8B-B14F-4D97-AF65-F5344CB8AC3E}">
        <p14:creationId xmlns:p14="http://schemas.microsoft.com/office/powerpoint/2010/main" val="111486030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438</Words>
  <Application>Microsoft Office PowerPoint</Application>
  <PresentationFormat>Widescreen</PresentationFormat>
  <Paragraphs>100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Calibri</vt:lpstr>
      <vt:lpstr>Fira Sans</vt:lpstr>
      <vt:lpstr>Office Theme</vt:lpstr>
      <vt:lpstr>Password Strength Checker Tool</vt:lpstr>
      <vt:lpstr>Introduction</vt:lpstr>
      <vt:lpstr>Problem Statement </vt:lpstr>
      <vt:lpstr>Tool Overview</vt:lpstr>
      <vt:lpstr>Key Features</vt:lpstr>
      <vt:lpstr>Evaluation Criteria</vt:lpstr>
      <vt:lpstr>Strength Classification System</vt:lpstr>
      <vt:lpstr>Benefits</vt:lpstr>
      <vt:lpstr>Future Enhancements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Kashish Mamania</cp:lastModifiedBy>
  <cp:revision>10</cp:revision>
  <dcterms:modified xsi:type="dcterms:W3CDTF">2025-04-24T09:21:47Z</dcterms:modified>
</cp:coreProperties>
</file>