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C81CC3-3204-48C6-9ED8-046C0D3B04AF}">
  <a:tblStyle styleId="{02C81CC3-3204-48C6-9ED8-046C0D3B04A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8870fb56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c98870fb56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8870fb56_3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c98870fb56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8870fb56_3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c98870fb56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8870fb56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c98870fb56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98870fb56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98870fb56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98870fb56_3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c98870fb56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inance.yahoo.com/quote/BTC-USD/history" TargetMode="External"/><Relationship Id="rId4" Type="http://schemas.openxmlformats.org/officeDocument/2006/relationships/hyperlink" Target="https://finance.yahoo.com/quote/SARUSD%3DX" TargetMode="External"/><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0" y="1234199"/>
            <a:ext cx="9144000" cy="150156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000" u="none" cap="none" strike="noStrike">
                <a:solidFill>
                  <a:srgbClr val="1C4587"/>
                </a:solidFill>
                <a:latin typeface="Arial"/>
                <a:ea typeface="Arial"/>
                <a:cs typeface="Arial"/>
                <a:sym typeface="Arial"/>
              </a:rPr>
              <a:t>APPLIED DATA SCIENCE AND  BLOCKCHAIN FUNDAMENTALS AND APPLICATIONS</a:t>
            </a:r>
            <a:endParaRPr/>
          </a:p>
          <a:p>
            <a:pPr indent="0" lvl="0" marL="0" marR="0" rtl="0" algn="ctr">
              <a:lnSpc>
                <a:spcPct val="100000"/>
              </a:lnSpc>
              <a:spcBef>
                <a:spcPts val="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GROUP ASSIGNMENT – </a:t>
            </a:r>
            <a:r>
              <a:rPr b="1" lang="en-US" sz="1600">
                <a:solidFill>
                  <a:schemeClr val="dk1"/>
                </a:solidFill>
              </a:rPr>
              <a:t>BITCOIN PRICE PREDICTION</a:t>
            </a:r>
            <a:r>
              <a:rPr b="1" i="0" lang="en-US" sz="1600" u="none" cap="none" strike="noStrike">
                <a:solidFill>
                  <a:schemeClr val="dk1"/>
                </a:solidFill>
                <a:latin typeface="Arial"/>
                <a:ea typeface="Arial"/>
                <a:cs typeface="Arial"/>
                <a:sym typeface="Arial"/>
              </a:rPr>
              <a:t> (GROUP-3)</a:t>
            </a:r>
            <a:endParaRPr b="0" i="0" sz="1600" u="none" cap="none" strike="noStrike">
              <a:solidFill>
                <a:schemeClr val="dk2"/>
              </a:solidFill>
              <a:latin typeface="Arial"/>
              <a:ea typeface="Arial"/>
              <a:cs typeface="Arial"/>
              <a:sym typeface="Arial"/>
            </a:endParaRPr>
          </a:p>
        </p:txBody>
      </p:sp>
      <p:pic>
        <p:nvPicPr>
          <p:cNvPr id="55" name="Google Shape;55;p13"/>
          <p:cNvPicPr preferRelativeResize="0"/>
          <p:nvPr/>
        </p:nvPicPr>
        <p:blipFill rotWithShape="1">
          <a:blip r:embed="rId3">
            <a:alphaModFix/>
          </a:blip>
          <a:srcRect b="0" l="0" r="0" t="0"/>
          <a:stretch/>
        </p:blipFill>
        <p:spPr>
          <a:xfrm>
            <a:off x="171450" y="85725"/>
            <a:ext cx="955825" cy="999000"/>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901575" y="152400"/>
            <a:ext cx="955825" cy="859150"/>
          </a:xfrm>
          <a:prstGeom prst="rect">
            <a:avLst/>
          </a:prstGeom>
          <a:noFill/>
          <a:ln>
            <a:noFill/>
          </a:ln>
        </p:spPr>
      </p:pic>
      <p:graphicFrame>
        <p:nvGraphicFramePr>
          <p:cNvPr id="57" name="Google Shape;57;p13"/>
          <p:cNvGraphicFramePr/>
          <p:nvPr/>
        </p:nvGraphicFramePr>
        <p:xfrm>
          <a:off x="952500" y="2902108"/>
          <a:ext cx="3000000" cy="3000000"/>
        </p:xfrm>
        <a:graphic>
          <a:graphicData uri="http://schemas.openxmlformats.org/drawingml/2006/table">
            <a:tbl>
              <a:tblPr>
                <a:noFill/>
                <a:tableStyleId>{02C81CC3-3204-48C6-9ED8-046C0D3B04AF}</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dk1"/>
                          </a:solidFill>
                        </a:rPr>
                        <a:t>S.NO.</a:t>
                      </a:r>
                      <a:endParaRPr b="1"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dk1"/>
                          </a:solidFill>
                        </a:rPr>
                        <a:t>STUDENT NAME</a:t>
                      </a:r>
                      <a:endParaRPr b="1" sz="12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chemeClr val="dk1"/>
                          </a:solidFill>
                        </a:rPr>
                        <a:t>STUDENT ROLL NO</a:t>
                      </a:r>
                      <a:endParaRPr b="1" sz="1200" u="none" cap="none" strike="noStrike">
                        <a:solidFill>
                          <a:schemeClr val="dk1"/>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KARTHIK NAMBIAR</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2204107025</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KASHISH NIGAM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2204107026</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SUDEEP NIGAM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2204107047</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VAIBHAV KHANNA</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2204107050</a:t>
                      </a:r>
                      <a:endParaRPr sz="1200" u="none" cap="none" strike="noStrike"/>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22575"/>
            <a:ext cx="82554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TRAINING CURVE</a:t>
            </a:r>
            <a:endParaRPr b="1" sz="1800">
              <a:solidFill>
                <a:srgbClr val="1C4587"/>
              </a:solidFill>
            </a:endParaRPr>
          </a:p>
        </p:txBody>
      </p:sp>
      <p:sp>
        <p:nvSpPr>
          <p:cNvPr id="126" name="Google Shape;126;p22"/>
          <p:cNvSpPr txBox="1"/>
          <p:nvPr>
            <p:ph idx="1" type="body"/>
          </p:nvPr>
        </p:nvSpPr>
        <p:spPr>
          <a:xfrm>
            <a:off x="455350" y="1092450"/>
            <a:ext cx="4016700" cy="35352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US" sz="1500">
                <a:solidFill>
                  <a:schemeClr val="dk1"/>
                </a:solidFill>
              </a:rPr>
              <a:t>The graph shown here illustrates the relationship between Losses and Epochs. </a:t>
            </a:r>
            <a:endParaRPr sz="1500">
              <a:solidFill>
                <a:schemeClr val="dk1"/>
              </a:solidFill>
            </a:endParaRPr>
          </a:p>
          <a:p>
            <a:pPr indent="0" lvl="0" marL="0" rtl="0" algn="just">
              <a:spcBef>
                <a:spcPts val="1200"/>
              </a:spcBef>
              <a:spcAft>
                <a:spcPts val="0"/>
              </a:spcAft>
              <a:buClr>
                <a:schemeClr val="dk1"/>
              </a:buClr>
              <a:buSzPts val="1100"/>
              <a:buFont typeface="Arial"/>
              <a:buNone/>
            </a:pPr>
            <a:r>
              <a:rPr lang="en-US" sz="1500">
                <a:solidFill>
                  <a:schemeClr val="dk1"/>
                </a:solidFill>
              </a:rPr>
              <a:t>The metrics used for training are mean squared error and mean average error.</a:t>
            </a:r>
            <a:endParaRPr sz="1500">
              <a:solidFill>
                <a:schemeClr val="dk1"/>
              </a:solidFill>
            </a:endParaRPr>
          </a:p>
          <a:p>
            <a:pPr indent="0" lvl="0" marL="0" rtl="0" algn="just">
              <a:spcBef>
                <a:spcPts val="1200"/>
              </a:spcBef>
              <a:spcAft>
                <a:spcPts val="0"/>
              </a:spcAft>
              <a:buClr>
                <a:schemeClr val="dk1"/>
              </a:buClr>
              <a:buSzPts val="1100"/>
              <a:buFont typeface="Arial"/>
              <a:buNone/>
            </a:pPr>
            <a:r>
              <a:rPr lang="en-US" sz="1500">
                <a:solidFill>
                  <a:schemeClr val="dk1"/>
                </a:solidFill>
              </a:rPr>
              <a:t>Here the blue line represents the training loss and the orange line represents the validation loss.</a:t>
            </a:r>
            <a:endParaRPr sz="1500">
              <a:solidFill>
                <a:schemeClr val="dk1"/>
              </a:solidFill>
            </a:endParaRPr>
          </a:p>
          <a:p>
            <a:pPr indent="0" lvl="0" marL="0" rtl="0" algn="just">
              <a:spcBef>
                <a:spcPts val="1200"/>
              </a:spcBef>
              <a:spcAft>
                <a:spcPts val="0"/>
              </a:spcAft>
              <a:buClr>
                <a:schemeClr val="dk1"/>
              </a:buClr>
              <a:buSzPts val="1100"/>
              <a:buFont typeface="Arial"/>
              <a:buNone/>
            </a:pPr>
            <a:r>
              <a:rPr lang="en-US" sz="1500">
                <a:solidFill>
                  <a:schemeClr val="dk1"/>
                </a:solidFill>
              </a:rPr>
              <a:t>Here Both errors are decreasing as the number of epochs </a:t>
            </a:r>
            <a:r>
              <a:rPr lang="en-US" sz="1500">
                <a:solidFill>
                  <a:schemeClr val="dk1"/>
                </a:solidFill>
              </a:rPr>
              <a:t>increasing</a:t>
            </a:r>
            <a:r>
              <a:rPr lang="en-US" sz="1500">
                <a:solidFill>
                  <a:schemeClr val="dk1"/>
                </a:solidFill>
              </a:rPr>
              <a:t>, indicating an improvement in model accuracy over time</a:t>
            </a:r>
            <a:endParaRPr sz="1500">
              <a:solidFill>
                <a:schemeClr val="dk1"/>
              </a:solidFill>
            </a:endParaRPr>
          </a:p>
          <a:p>
            <a:pPr indent="0" lvl="0" marL="17462" rtl="0" algn="just">
              <a:lnSpc>
                <a:spcPct val="115000"/>
              </a:lnSpc>
              <a:spcBef>
                <a:spcPts val="0"/>
              </a:spcBef>
              <a:spcAft>
                <a:spcPts val="0"/>
              </a:spcAft>
              <a:buSzPts val="275"/>
              <a:buFont typeface="Noto Sans Symbols"/>
              <a:buNone/>
            </a:pPr>
            <a:r>
              <a:t/>
            </a:r>
            <a:endParaRPr sz="1200">
              <a:solidFill>
                <a:schemeClr val="dk1"/>
              </a:solidFill>
            </a:endParaRPr>
          </a:p>
        </p:txBody>
      </p:sp>
      <p:pic>
        <p:nvPicPr>
          <p:cNvPr id="127" name="Google Shape;127;p22"/>
          <p:cNvPicPr preferRelativeResize="0"/>
          <p:nvPr/>
        </p:nvPicPr>
        <p:blipFill>
          <a:blip r:embed="rId3">
            <a:alphaModFix/>
          </a:blip>
          <a:stretch>
            <a:fillRect/>
          </a:stretch>
        </p:blipFill>
        <p:spPr>
          <a:xfrm>
            <a:off x="5268674" y="122575"/>
            <a:ext cx="3065426" cy="2421475"/>
          </a:xfrm>
          <a:prstGeom prst="rect">
            <a:avLst/>
          </a:prstGeom>
          <a:noFill/>
          <a:ln>
            <a:noFill/>
          </a:ln>
        </p:spPr>
      </p:pic>
      <p:pic>
        <p:nvPicPr>
          <p:cNvPr id="128" name="Google Shape;128;p22"/>
          <p:cNvPicPr preferRelativeResize="0"/>
          <p:nvPr/>
        </p:nvPicPr>
        <p:blipFill>
          <a:blip r:embed="rId4">
            <a:alphaModFix/>
          </a:blip>
          <a:stretch>
            <a:fillRect/>
          </a:stretch>
        </p:blipFill>
        <p:spPr>
          <a:xfrm>
            <a:off x="5188728" y="2571750"/>
            <a:ext cx="3145371" cy="245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1800">
                <a:solidFill>
                  <a:srgbClr val="1C4587"/>
                </a:solidFill>
              </a:rPr>
              <a:t>PREDICTION AND EVALUATION</a:t>
            </a:r>
            <a:endParaRPr sz="1800"/>
          </a:p>
        </p:txBody>
      </p:sp>
      <p:sp>
        <p:nvSpPr>
          <p:cNvPr id="134" name="Google Shape;134;p23"/>
          <p:cNvSpPr txBox="1"/>
          <p:nvPr>
            <p:ph idx="1" type="body"/>
          </p:nvPr>
        </p:nvSpPr>
        <p:spPr>
          <a:xfrm>
            <a:off x="311700" y="789125"/>
            <a:ext cx="8520600" cy="411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&gt;&gt; For the prediction process we will perform the same steps for test data as we did for the training data</a:t>
            </a:r>
            <a:br>
              <a:rPr lang="en-US" sz="1200">
                <a:solidFill>
                  <a:schemeClr val="dk1"/>
                </a:solidFill>
              </a:rPr>
            </a:br>
            <a:r>
              <a:rPr lang="en-US" sz="1200">
                <a:solidFill>
                  <a:schemeClr val="dk1"/>
                </a:solidFill>
              </a:rPr>
              <a:t>1. Extracting test data from the scaled dataset</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2. Generating input sequences for the LSTM model using a sliding windows approach.</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&gt;&gt; Making the predictions: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Utilizing the trained LSTM model to predict target values based on the test data (xTest).</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&gt;&gt; Invert Scaling Transformations: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Reversing the scaling transformation applied to the </a:t>
            </a:r>
            <a:r>
              <a:rPr lang="en-US" sz="1200">
                <a:solidFill>
                  <a:schemeClr val="dk1"/>
                </a:solidFill>
              </a:rPr>
              <a:t>predictions</a:t>
            </a:r>
            <a:r>
              <a:rPr lang="en-US" sz="1200">
                <a:solidFill>
                  <a:schemeClr val="dk1"/>
                </a:solidFill>
              </a:rPr>
              <a:t> to obtain the interpretable </a:t>
            </a:r>
            <a:r>
              <a:rPr lang="en-US" sz="1200">
                <a:solidFill>
                  <a:schemeClr val="dk1"/>
                </a:solidFill>
              </a:rPr>
              <a:t>results.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b="1"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rPr lang="en-US" sz="1200">
                <a:solidFill>
                  <a:schemeClr val="dk1"/>
                </a:solidFill>
              </a:rPr>
              <a:t>RMSE Calculation:</a:t>
            </a:r>
            <a:endParaRPr sz="1200">
              <a:solidFill>
                <a:schemeClr val="dk1"/>
              </a:solidFill>
            </a:endParaRPr>
          </a:p>
          <a:p>
            <a:pPr indent="0" lvl="0" marL="0" rtl="0" algn="just">
              <a:spcBef>
                <a:spcPts val="0"/>
              </a:spcBef>
              <a:spcAft>
                <a:spcPts val="0"/>
              </a:spcAft>
              <a:buClr>
                <a:schemeClr val="dk1"/>
              </a:buClr>
              <a:buSzPts val="1100"/>
              <a:buFont typeface="Arial"/>
              <a:buNone/>
            </a:pPr>
            <a:r>
              <a:rPr lang="en-US" sz="1200">
                <a:solidFill>
                  <a:schemeClr val="dk1"/>
                </a:solidFill>
              </a:rPr>
              <a:t>Calculation of the Root Mean Square Error to assess the </a:t>
            </a:r>
            <a:r>
              <a:rPr lang="en-US" sz="1200">
                <a:solidFill>
                  <a:schemeClr val="dk1"/>
                </a:solidFill>
              </a:rPr>
              <a:t>accuracy</a:t>
            </a:r>
            <a:r>
              <a:rPr lang="en-US" sz="1200">
                <a:solidFill>
                  <a:schemeClr val="dk1"/>
                </a:solidFill>
              </a:rPr>
              <a:t> of the predictions.</a:t>
            </a:r>
            <a:endParaRPr sz="1200">
              <a:solidFill>
                <a:schemeClr val="dk1"/>
              </a:solidFill>
            </a:endParaRPr>
          </a:p>
          <a:p>
            <a:pPr indent="0" lvl="0" marL="0" rtl="0" algn="just">
              <a:spcBef>
                <a:spcPts val="0"/>
              </a:spcBef>
              <a:spcAft>
                <a:spcPts val="0"/>
              </a:spcAft>
              <a:buClr>
                <a:schemeClr val="dk1"/>
              </a:buClr>
              <a:buSzPts val="1100"/>
              <a:buFont typeface="Arial"/>
              <a:buNone/>
            </a:pPr>
            <a:r>
              <a:rPr lang="en-US" sz="1200">
                <a:solidFill>
                  <a:schemeClr val="dk1"/>
                </a:solidFill>
              </a:rPr>
              <a:t>We got </a:t>
            </a:r>
            <a:r>
              <a:rPr b="1" lang="en-US" sz="1200">
                <a:solidFill>
                  <a:schemeClr val="dk1"/>
                </a:solidFill>
              </a:rPr>
              <a:t>RMSE value of 18.12</a:t>
            </a:r>
            <a:endParaRPr b="1"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135" name="Google Shape;135;p23"/>
          <p:cNvPicPr preferRelativeResize="0"/>
          <p:nvPr/>
        </p:nvPicPr>
        <p:blipFill>
          <a:blip r:embed="rId3">
            <a:alphaModFix/>
          </a:blip>
          <a:stretch>
            <a:fillRect/>
          </a:stretch>
        </p:blipFill>
        <p:spPr>
          <a:xfrm>
            <a:off x="4675400" y="2821776"/>
            <a:ext cx="3399824" cy="82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1800">
                <a:solidFill>
                  <a:srgbClr val="1C4587"/>
                </a:solidFill>
              </a:rPr>
              <a:t>RESULTS</a:t>
            </a:r>
            <a:endParaRPr sz="1800"/>
          </a:p>
        </p:txBody>
      </p:sp>
      <p:sp>
        <p:nvSpPr>
          <p:cNvPr id="141" name="Google Shape;141;p24"/>
          <p:cNvSpPr txBox="1"/>
          <p:nvPr>
            <p:ph idx="1" type="body"/>
          </p:nvPr>
        </p:nvSpPr>
        <p:spPr>
          <a:xfrm>
            <a:off x="176225" y="789125"/>
            <a:ext cx="8656200" cy="4215000"/>
          </a:xfrm>
          <a:prstGeom prst="rect">
            <a:avLst/>
          </a:prstGeom>
          <a:noFill/>
          <a:ln>
            <a:noFill/>
          </a:ln>
        </p:spPr>
        <p:txBody>
          <a:bodyPr anchorCtr="0" anchor="t" bIns="91425" lIns="91425" spcFirstLastPara="1" rIns="91425" wrap="square" tIns="91425">
            <a:noAutofit/>
          </a:bodyPr>
          <a:lstStyle/>
          <a:p>
            <a:pPr indent="-228600" lvl="0" marL="241300" rtl="0" algn="just">
              <a:spcBef>
                <a:spcPts val="0"/>
              </a:spcBef>
              <a:spcAft>
                <a:spcPts val="0"/>
              </a:spcAft>
              <a:buClr>
                <a:schemeClr val="dk1"/>
              </a:buClr>
              <a:buSzPts val="1100"/>
              <a:buFont typeface="Arial"/>
              <a:buNone/>
            </a:pPr>
            <a:r>
              <a:rPr lang="en-US" sz="1100">
                <a:solidFill>
                  <a:schemeClr val="dk1"/>
                </a:solidFill>
              </a:rPr>
              <a:t>In this section, we'll examine the predictions made by our LSTM model and compare them with the actual values from the test dataset.</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500">
              <a:solidFill>
                <a:srgbClr val="ECECEC"/>
              </a:solidFill>
              <a:highlight>
                <a:schemeClr val="accent2"/>
              </a:highlight>
              <a:latin typeface="Roboto"/>
              <a:ea typeface="Roboto"/>
              <a:cs typeface="Roboto"/>
              <a:sym typeface="Roboto"/>
            </a:endParaRPr>
          </a:p>
          <a:p>
            <a:pPr indent="-228600" lvl="0" marL="24130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US" sz="1100">
                <a:solidFill>
                  <a:schemeClr val="dk1"/>
                </a:solidFill>
              </a:rPr>
              <a:t>Upon examining the DataFrame, we observe </a:t>
            </a:r>
            <a:r>
              <a:rPr lang="en-US" sz="1100">
                <a:solidFill>
                  <a:schemeClr val="dk1"/>
                </a:solidFill>
              </a:rPr>
              <a:t>that some predictions closely match the actual values, while others deviate to varying degrees.</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US" sz="1100">
                <a:solidFill>
                  <a:schemeClr val="dk1"/>
                </a:solidFill>
              </a:rPr>
              <a:t>The comparison between predictions and actuals provides valuable insights into the model's accuracy and effectiveness in forecasting.</a:t>
            </a:r>
            <a:endParaRPr sz="1100">
              <a:solidFill>
                <a:schemeClr val="dk1"/>
              </a:solidFill>
            </a:endParaRPr>
          </a:p>
          <a:p>
            <a:pPr indent="0" lvl="0" marL="12700" rtl="0" algn="just">
              <a:spcBef>
                <a:spcPts val="0"/>
              </a:spcBef>
              <a:spcAft>
                <a:spcPts val="0"/>
              </a:spcAft>
              <a:buClr>
                <a:schemeClr val="dk1"/>
              </a:buClr>
              <a:buSzPts val="1100"/>
              <a:buFont typeface="Arial"/>
              <a:buNone/>
            </a:pPr>
            <a:r>
              <a:t/>
            </a:r>
            <a:endParaRPr sz="1100">
              <a:solidFill>
                <a:schemeClr val="dk1"/>
              </a:solidFill>
            </a:endParaRPr>
          </a:p>
          <a:p>
            <a:pPr indent="-228600" lvl="0" marL="241300" rtl="0" algn="just">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142" name="Google Shape;142;p24"/>
          <p:cNvPicPr preferRelativeResize="0"/>
          <p:nvPr/>
        </p:nvPicPr>
        <p:blipFill>
          <a:blip r:embed="rId3">
            <a:alphaModFix/>
          </a:blip>
          <a:stretch>
            <a:fillRect/>
          </a:stretch>
        </p:blipFill>
        <p:spPr>
          <a:xfrm>
            <a:off x="0" y="1135094"/>
            <a:ext cx="9144001" cy="30398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22575"/>
            <a:ext cx="82554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MULTIPLE FEATURES LSTM</a:t>
            </a:r>
            <a:endParaRPr b="1" sz="1800">
              <a:solidFill>
                <a:srgbClr val="1C4587"/>
              </a:solidFill>
            </a:endParaRPr>
          </a:p>
        </p:txBody>
      </p:sp>
      <p:sp>
        <p:nvSpPr>
          <p:cNvPr id="148" name="Google Shape;148;p25"/>
          <p:cNvSpPr txBox="1"/>
          <p:nvPr>
            <p:ph idx="1" type="body"/>
          </p:nvPr>
        </p:nvSpPr>
        <p:spPr>
          <a:xfrm>
            <a:off x="345900" y="639875"/>
            <a:ext cx="8452200" cy="414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75"/>
              <a:buFont typeface="Noto Sans Symbols"/>
              <a:buNone/>
            </a:pPr>
            <a:r>
              <a:rPr lang="en-US" sz="1200">
                <a:solidFill>
                  <a:schemeClr val="dk1"/>
                </a:solidFill>
              </a:rPr>
              <a:t>In the previous sections, we looked at how LSTM can predict a single variable. Here we train an LSTM for multiple feature </a:t>
            </a:r>
            <a:r>
              <a:rPr lang="en-US" sz="1200">
                <a:solidFill>
                  <a:schemeClr val="dk1"/>
                </a:solidFill>
              </a:rPr>
              <a:t>prediction</a:t>
            </a:r>
            <a:r>
              <a:rPr lang="en-US" sz="1200">
                <a:solidFill>
                  <a:schemeClr val="dk1"/>
                </a:solidFill>
              </a:rPr>
              <a:t>.</a:t>
            </a:r>
            <a:endParaRPr sz="1200">
              <a:solidFill>
                <a:schemeClr val="dk1"/>
              </a:solidFill>
            </a:endParaRPr>
          </a:p>
          <a:p>
            <a:pPr indent="0" lvl="0" marL="0" rtl="0" algn="just">
              <a:lnSpc>
                <a:spcPct val="115000"/>
              </a:lnSpc>
              <a:spcBef>
                <a:spcPts val="0"/>
              </a:spcBef>
              <a:spcAft>
                <a:spcPts val="0"/>
              </a:spcAft>
              <a:buSzPts val="275"/>
              <a:buFont typeface="Noto Sans Symbols"/>
              <a:buNone/>
            </a:pPr>
            <a:r>
              <a:t/>
            </a:r>
            <a:endParaRPr sz="1200">
              <a:solidFill>
                <a:schemeClr val="dk1"/>
              </a:solidFill>
            </a:endParaRPr>
          </a:p>
          <a:p>
            <a:pPr indent="0" lvl="0" marL="0" rtl="0" algn="just">
              <a:lnSpc>
                <a:spcPct val="115000"/>
              </a:lnSpc>
              <a:spcBef>
                <a:spcPts val="0"/>
              </a:spcBef>
              <a:spcAft>
                <a:spcPts val="0"/>
              </a:spcAft>
              <a:buSzPts val="275"/>
              <a:buFont typeface="Noto Sans Symbols"/>
              <a:buNone/>
            </a:pPr>
            <a:r>
              <a:t/>
            </a:r>
            <a:endParaRPr sz="1200">
              <a:solidFill>
                <a:schemeClr val="dk1"/>
              </a:solidFill>
            </a:endParaRPr>
          </a:p>
          <a:p>
            <a:pPr indent="0" lvl="0" marL="0" rtl="0" algn="just">
              <a:lnSpc>
                <a:spcPct val="115000"/>
              </a:lnSpc>
              <a:spcBef>
                <a:spcPts val="0"/>
              </a:spcBef>
              <a:spcAft>
                <a:spcPts val="0"/>
              </a:spcAft>
              <a:buSzPts val="275"/>
              <a:buFont typeface="Noto Sans Symbols"/>
              <a:buNone/>
            </a:pPr>
            <a:r>
              <a:t/>
            </a:r>
            <a:endParaRPr sz="1200">
              <a:solidFill>
                <a:schemeClr val="dk1"/>
              </a:solidFill>
            </a:endParaRPr>
          </a:p>
          <a:p>
            <a:pPr indent="0" lvl="0" marL="0" rtl="0" algn="just">
              <a:lnSpc>
                <a:spcPct val="115000"/>
              </a:lnSpc>
              <a:spcBef>
                <a:spcPts val="0"/>
              </a:spcBef>
              <a:spcAft>
                <a:spcPts val="0"/>
              </a:spcAft>
              <a:buSzPts val="275"/>
              <a:buFont typeface="Noto Sans Symbols"/>
              <a:buNone/>
            </a:pPr>
            <a:r>
              <a:t/>
            </a:r>
            <a:endParaRPr sz="1200">
              <a:solidFill>
                <a:schemeClr val="dk1"/>
              </a:solidFill>
            </a:endParaRPr>
          </a:p>
          <a:p>
            <a:pPr indent="0" lvl="0" marL="0" rtl="0" algn="just">
              <a:lnSpc>
                <a:spcPct val="115000"/>
              </a:lnSpc>
              <a:spcBef>
                <a:spcPts val="0"/>
              </a:spcBef>
              <a:spcAft>
                <a:spcPts val="0"/>
              </a:spcAft>
              <a:buSzPts val="275"/>
              <a:buFont typeface="Noto Sans Symbols"/>
              <a:buNone/>
            </a:pPr>
            <a:r>
              <a:t/>
            </a:r>
            <a:endParaRPr sz="1200">
              <a:solidFill>
                <a:schemeClr val="dk1"/>
              </a:solidFill>
            </a:endParaRPr>
          </a:p>
          <a:p>
            <a:pPr indent="0" lvl="0" marL="0" rtl="0" algn="just">
              <a:lnSpc>
                <a:spcPct val="115000"/>
              </a:lnSpc>
              <a:spcBef>
                <a:spcPts val="0"/>
              </a:spcBef>
              <a:spcAft>
                <a:spcPts val="0"/>
              </a:spcAft>
              <a:buSzPts val="275"/>
              <a:buFont typeface="Noto Sans Symbols"/>
              <a:buNone/>
            </a:pPr>
            <a:r>
              <a:rPr lang="en-US" sz="1200">
                <a:solidFill>
                  <a:schemeClr val="dk1"/>
                </a:solidFill>
              </a:rPr>
              <a:t>Similar preprocessing such as MinMaxScaler and Sliding window is performed on the dataset. The LSTM architecture is used is shown below:</a:t>
            </a:r>
            <a:endParaRPr sz="1200">
              <a:solidFill>
                <a:schemeClr val="dk1"/>
              </a:solidFill>
            </a:endParaRPr>
          </a:p>
        </p:txBody>
      </p:sp>
      <p:pic>
        <p:nvPicPr>
          <p:cNvPr id="149" name="Google Shape;149;p25"/>
          <p:cNvPicPr preferRelativeResize="0"/>
          <p:nvPr/>
        </p:nvPicPr>
        <p:blipFill>
          <a:blip r:embed="rId3">
            <a:alphaModFix/>
          </a:blip>
          <a:stretch>
            <a:fillRect/>
          </a:stretch>
        </p:blipFill>
        <p:spPr>
          <a:xfrm>
            <a:off x="1931450" y="1274595"/>
            <a:ext cx="5281101" cy="829875"/>
          </a:xfrm>
          <a:prstGeom prst="rect">
            <a:avLst/>
          </a:prstGeom>
          <a:noFill/>
          <a:ln>
            <a:noFill/>
          </a:ln>
        </p:spPr>
      </p:pic>
      <p:pic>
        <p:nvPicPr>
          <p:cNvPr id="150" name="Google Shape;150;p25"/>
          <p:cNvPicPr preferRelativeResize="0"/>
          <p:nvPr/>
        </p:nvPicPr>
        <p:blipFill>
          <a:blip r:embed="rId4">
            <a:alphaModFix/>
          </a:blip>
          <a:stretch>
            <a:fillRect/>
          </a:stretch>
        </p:blipFill>
        <p:spPr>
          <a:xfrm>
            <a:off x="2933037" y="2571750"/>
            <a:ext cx="3012724" cy="181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US" sz="1800">
                <a:solidFill>
                  <a:srgbClr val="1C4587"/>
                </a:solidFill>
              </a:rPr>
              <a:t>MULTIPLE FEATURES LSTM</a:t>
            </a:r>
            <a:endParaRPr b="1" sz="1800">
              <a:solidFill>
                <a:srgbClr val="1C4587"/>
              </a:solidFill>
            </a:endParaRPr>
          </a:p>
        </p:txBody>
      </p:sp>
      <p:sp>
        <p:nvSpPr>
          <p:cNvPr id="156" name="Google Shape;156;p26"/>
          <p:cNvSpPr txBox="1"/>
          <p:nvPr>
            <p:ph idx="1" type="body"/>
          </p:nvPr>
        </p:nvSpPr>
        <p:spPr>
          <a:xfrm>
            <a:off x="311700" y="789125"/>
            <a:ext cx="8520600" cy="41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The model is fitted for 20 epochs with a 33% validation split with a batch size of 32. The metrics used for training are Mean Squared Error and Mean Absolute Error.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rPr>
              <a:t>The RMSE for each feature is as follows:</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open_USD : 86.34 ;   high_USD : 591.27 ;  low_USD : 294.64 ;  close_USD : 79.31 ;  volume : 5830185068.59</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pic>
        <p:nvPicPr>
          <p:cNvPr id="157" name="Google Shape;157;p26"/>
          <p:cNvPicPr preferRelativeResize="0"/>
          <p:nvPr/>
        </p:nvPicPr>
        <p:blipFill>
          <a:blip r:embed="rId3">
            <a:alphaModFix/>
          </a:blip>
          <a:stretch>
            <a:fillRect/>
          </a:stretch>
        </p:blipFill>
        <p:spPr>
          <a:xfrm>
            <a:off x="799500" y="1417307"/>
            <a:ext cx="2922875" cy="2308875"/>
          </a:xfrm>
          <a:prstGeom prst="rect">
            <a:avLst/>
          </a:prstGeom>
          <a:noFill/>
          <a:ln>
            <a:noFill/>
          </a:ln>
        </p:spPr>
      </p:pic>
      <p:pic>
        <p:nvPicPr>
          <p:cNvPr id="158" name="Google Shape;158;p26"/>
          <p:cNvPicPr preferRelativeResize="0"/>
          <p:nvPr/>
        </p:nvPicPr>
        <p:blipFill>
          <a:blip r:embed="rId4">
            <a:alphaModFix/>
          </a:blip>
          <a:stretch>
            <a:fillRect/>
          </a:stretch>
        </p:blipFill>
        <p:spPr>
          <a:xfrm>
            <a:off x="5281025" y="1417302"/>
            <a:ext cx="2922875" cy="2308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4572001" y="445028"/>
            <a:ext cx="4572001" cy="1519900"/>
          </a:xfrm>
          <a:prstGeom prst="rect">
            <a:avLst/>
          </a:prstGeom>
          <a:noFill/>
          <a:ln>
            <a:noFill/>
          </a:ln>
        </p:spPr>
      </p:pic>
      <p:pic>
        <p:nvPicPr>
          <p:cNvPr id="164" name="Google Shape;164;p27"/>
          <p:cNvPicPr preferRelativeResize="0"/>
          <p:nvPr/>
        </p:nvPicPr>
        <p:blipFill>
          <a:blip r:embed="rId4">
            <a:alphaModFix/>
          </a:blip>
          <a:stretch>
            <a:fillRect/>
          </a:stretch>
        </p:blipFill>
        <p:spPr>
          <a:xfrm>
            <a:off x="1" y="445028"/>
            <a:ext cx="4572001" cy="1519900"/>
          </a:xfrm>
          <a:prstGeom prst="rect">
            <a:avLst/>
          </a:prstGeom>
          <a:noFill/>
          <a:ln>
            <a:noFill/>
          </a:ln>
        </p:spPr>
      </p:pic>
      <p:pic>
        <p:nvPicPr>
          <p:cNvPr id="165" name="Google Shape;165;p27"/>
          <p:cNvPicPr preferRelativeResize="0"/>
          <p:nvPr/>
        </p:nvPicPr>
        <p:blipFill>
          <a:blip r:embed="rId5">
            <a:alphaModFix/>
          </a:blip>
          <a:stretch>
            <a:fillRect/>
          </a:stretch>
        </p:blipFill>
        <p:spPr>
          <a:xfrm>
            <a:off x="0" y="1997378"/>
            <a:ext cx="4572001" cy="1519900"/>
          </a:xfrm>
          <a:prstGeom prst="rect">
            <a:avLst/>
          </a:prstGeom>
          <a:noFill/>
          <a:ln>
            <a:noFill/>
          </a:ln>
        </p:spPr>
      </p:pic>
      <p:pic>
        <p:nvPicPr>
          <p:cNvPr id="166" name="Google Shape;166;p27"/>
          <p:cNvPicPr preferRelativeResize="0"/>
          <p:nvPr/>
        </p:nvPicPr>
        <p:blipFill>
          <a:blip r:embed="rId6">
            <a:alphaModFix/>
          </a:blip>
          <a:stretch>
            <a:fillRect/>
          </a:stretch>
        </p:blipFill>
        <p:spPr>
          <a:xfrm>
            <a:off x="4572000" y="1997375"/>
            <a:ext cx="4571993" cy="1519900"/>
          </a:xfrm>
          <a:prstGeom prst="rect">
            <a:avLst/>
          </a:prstGeom>
          <a:noFill/>
          <a:ln>
            <a:noFill/>
          </a:ln>
        </p:spPr>
      </p:pic>
      <p:pic>
        <p:nvPicPr>
          <p:cNvPr id="167" name="Google Shape;167;p27"/>
          <p:cNvPicPr preferRelativeResize="0"/>
          <p:nvPr/>
        </p:nvPicPr>
        <p:blipFill>
          <a:blip r:embed="rId7">
            <a:alphaModFix/>
          </a:blip>
          <a:stretch>
            <a:fillRect/>
          </a:stretch>
        </p:blipFill>
        <p:spPr>
          <a:xfrm>
            <a:off x="2286001" y="3517278"/>
            <a:ext cx="4572001" cy="151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INTRODUCTION</a:t>
            </a:r>
            <a:endParaRPr b="1" sz="1800">
              <a:solidFill>
                <a:srgbClr val="1C4587"/>
              </a:solidFill>
            </a:endParaRPr>
          </a:p>
        </p:txBody>
      </p:sp>
      <p:sp>
        <p:nvSpPr>
          <p:cNvPr id="63" name="Google Shape;63;p14"/>
          <p:cNvSpPr txBox="1"/>
          <p:nvPr>
            <p:ph idx="1" type="body"/>
          </p:nvPr>
        </p:nvSpPr>
        <p:spPr>
          <a:xfrm>
            <a:off x="311700" y="695275"/>
            <a:ext cx="8520600" cy="41523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The emergence of digital currencies has led to an increased interest in understanding and predicting their trading patterns. Blockchain technology has revolutionized the digital currency ecosystem by providing decentralized and transparent transaction records</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In this context, time series analysis techniques such as Long Short-Term Memory (LSTM) have been widely employed to forecast digital currency prices</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We aim to analyze the efficiency of the market with reference to predictability of future prices of digital currency on the basis of historical prices for the digital currency (BTC) traded on the Saudi market (SAR/Sudi Riyal)</a:t>
            </a:r>
            <a:endParaRPr/>
          </a:p>
          <a:p>
            <a:pPr indent="0" lvl="0" marL="0" rtl="0" algn="just">
              <a:lnSpc>
                <a:spcPct val="115000"/>
              </a:lnSpc>
              <a:spcBef>
                <a:spcPts val="0"/>
              </a:spcBef>
              <a:spcAft>
                <a:spcPts val="0"/>
              </a:spcAft>
              <a:buSzPts val="275"/>
              <a:buNone/>
            </a:pPr>
            <a:r>
              <a:t/>
            </a:r>
            <a:endParaRPr sz="1200">
              <a:solidFill>
                <a:schemeClr val="dk1"/>
              </a:solidFill>
            </a:endParaRPr>
          </a:p>
          <a:p>
            <a:pPr indent="0" lvl="0" marL="0" rtl="0" algn="just">
              <a:lnSpc>
                <a:spcPct val="115000"/>
              </a:lnSpc>
              <a:spcBef>
                <a:spcPts val="0"/>
              </a:spcBef>
              <a:spcAft>
                <a:spcPts val="0"/>
              </a:spcAft>
              <a:buSzPts val="275"/>
              <a:buNone/>
            </a:pPr>
            <a:r>
              <a:t/>
            </a:r>
            <a:endParaRPr sz="1200">
              <a:solidFill>
                <a:schemeClr val="dk1"/>
              </a:solidFill>
            </a:endParaRPr>
          </a:p>
          <a:p>
            <a:pPr indent="0" lvl="0" marL="0" rtl="0" algn="just">
              <a:lnSpc>
                <a:spcPct val="115000"/>
              </a:lnSpc>
              <a:spcBef>
                <a:spcPts val="0"/>
              </a:spcBef>
              <a:spcAft>
                <a:spcPts val="0"/>
              </a:spcAft>
              <a:buSzPts val="275"/>
              <a:buNone/>
            </a:pPr>
            <a:r>
              <a:t/>
            </a:r>
            <a:endParaRPr sz="1200">
              <a:solidFill>
                <a:schemeClr val="dk1"/>
              </a:solidFill>
            </a:endParaRPr>
          </a:p>
        </p:txBody>
      </p:sp>
      <p:pic>
        <p:nvPicPr>
          <p:cNvPr id="64" name="Google Shape;64;p14"/>
          <p:cNvPicPr preferRelativeResize="0"/>
          <p:nvPr/>
        </p:nvPicPr>
        <p:blipFill>
          <a:blip r:embed="rId3">
            <a:alphaModFix/>
          </a:blip>
          <a:stretch>
            <a:fillRect/>
          </a:stretch>
        </p:blipFill>
        <p:spPr>
          <a:xfrm>
            <a:off x="6628375" y="3080325"/>
            <a:ext cx="2515625" cy="1066800"/>
          </a:xfrm>
          <a:prstGeom prst="rect">
            <a:avLst/>
          </a:prstGeom>
          <a:noFill/>
          <a:ln>
            <a:noFill/>
          </a:ln>
        </p:spPr>
      </p:pic>
      <p:pic>
        <p:nvPicPr>
          <p:cNvPr id="65" name="Google Shape;65;p14"/>
          <p:cNvPicPr preferRelativeResize="0"/>
          <p:nvPr/>
        </p:nvPicPr>
        <p:blipFill>
          <a:blip r:embed="rId4">
            <a:alphaModFix/>
          </a:blip>
          <a:stretch>
            <a:fillRect/>
          </a:stretch>
        </p:blipFill>
        <p:spPr>
          <a:xfrm>
            <a:off x="311700" y="2825450"/>
            <a:ext cx="6065776" cy="202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DATA COLLECTION AND PREPARATION</a:t>
            </a:r>
            <a:endParaRPr b="1" sz="1800">
              <a:solidFill>
                <a:srgbClr val="1C4587"/>
              </a:solidFill>
            </a:endParaRPr>
          </a:p>
        </p:txBody>
      </p:sp>
      <p:sp>
        <p:nvSpPr>
          <p:cNvPr id="71" name="Google Shape;71;p15"/>
          <p:cNvSpPr txBox="1"/>
          <p:nvPr>
            <p:ph idx="1" type="body"/>
          </p:nvPr>
        </p:nvSpPr>
        <p:spPr>
          <a:xfrm>
            <a:off x="311700" y="695275"/>
            <a:ext cx="8520600" cy="41523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Historical trade details such as Open Price, High Price, Low Price, Close Price and Traded volume for the digital currency (BTC) traded on the Saudi market in both USD and SAR is taken from Yahoo Finance from 1 January 2021 to 31 December 2023</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Since the Yahoo Finance only contains the ticker BTC-USD (</a:t>
            </a:r>
            <a:r>
              <a:rPr lang="en-US" sz="1200" u="sng">
                <a:solidFill>
                  <a:schemeClr val="hlink"/>
                </a:solidFill>
                <a:hlinkClick r:id="rId3"/>
              </a:rPr>
              <a:t>Bitcoin USD (BTC-USD) Price History &amp; Historical Data - Yahoo Finance</a:t>
            </a:r>
            <a:r>
              <a:rPr lang="en-US" sz="1200">
                <a:solidFill>
                  <a:schemeClr val="dk1"/>
                </a:solidFill>
              </a:rPr>
              <a:t>), we have used foreign exchange rate between USD and SAR to convert USD to SAR</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This foreign exchange rate is taken also from Yahoo Finance via the ticker SAR/USD (</a:t>
            </a:r>
            <a:r>
              <a:rPr lang="en-US" sz="1200" u="sng">
                <a:solidFill>
                  <a:schemeClr val="hlink"/>
                </a:solidFill>
                <a:hlinkClick r:id="rId4"/>
              </a:rPr>
              <a:t>SAR/USD (SARUSD=X) Live Rate, Chart &amp; News - Yahoo Finance</a:t>
            </a:r>
            <a:r>
              <a:rPr lang="en-US" sz="1200">
                <a:solidFill>
                  <a:schemeClr val="dk1"/>
                </a:solidFill>
              </a:rPr>
              <a:t>)</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This is done for all the prices such as Open Price, High Price, Low Price and Close Price </a:t>
            </a:r>
            <a:endParaRPr/>
          </a:p>
          <a:p>
            <a:pPr indent="-304800" lvl="0" marL="457200" rtl="0" algn="just">
              <a:lnSpc>
                <a:spcPct val="115000"/>
              </a:lnSpc>
              <a:spcBef>
                <a:spcPts val="0"/>
              </a:spcBef>
              <a:spcAft>
                <a:spcPts val="0"/>
              </a:spcAft>
              <a:buClr>
                <a:schemeClr val="dk1"/>
              </a:buClr>
              <a:buSzPts val="1200"/>
              <a:buChar char="●"/>
            </a:pPr>
            <a:r>
              <a:rPr lang="en-US" sz="1200">
                <a:solidFill>
                  <a:schemeClr val="dk1"/>
                </a:solidFill>
              </a:rPr>
              <a:t>This functionality is implemented via GetDigitalCurrencyData</a:t>
            </a:r>
            <a:endParaRPr sz="1200">
              <a:solidFill>
                <a:schemeClr val="dk1"/>
              </a:solidFill>
            </a:endParaRPr>
          </a:p>
        </p:txBody>
      </p:sp>
      <p:pic>
        <p:nvPicPr>
          <p:cNvPr id="72" name="Google Shape;72;p15"/>
          <p:cNvPicPr preferRelativeResize="0"/>
          <p:nvPr/>
        </p:nvPicPr>
        <p:blipFill rotWithShape="1">
          <a:blip r:embed="rId5">
            <a:alphaModFix/>
          </a:blip>
          <a:srcRect b="0" l="0" r="0" t="0"/>
          <a:stretch/>
        </p:blipFill>
        <p:spPr>
          <a:xfrm>
            <a:off x="658260" y="2771425"/>
            <a:ext cx="7916380" cy="207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DIGITAL CURRENCY </a:t>
            </a:r>
            <a:r>
              <a:rPr b="1" lang="en-US" sz="1800">
                <a:solidFill>
                  <a:srgbClr val="1C4587"/>
                </a:solidFill>
              </a:rPr>
              <a:t>SUBPLOTS</a:t>
            </a:r>
            <a:endParaRPr b="1" sz="1800">
              <a:solidFill>
                <a:srgbClr val="1C4587"/>
              </a:solidFill>
            </a:endParaRPr>
          </a:p>
        </p:txBody>
      </p:sp>
      <p:pic>
        <p:nvPicPr>
          <p:cNvPr id="78" name="Google Shape;78;p16"/>
          <p:cNvPicPr preferRelativeResize="0"/>
          <p:nvPr/>
        </p:nvPicPr>
        <p:blipFill rotWithShape="1">
          <a:blip r:embed="rId3">
            <a:alphaModFix/>
          </a:blip>
          <a:srcRect b="0" l="0" r="0" t="0"/>
          <a:stretch/>
        </p:blipFill>
        <p:spPr>
          <a:xfrm>
            <a:off x="-1" y="847504"/>
            <a:ext cx="4683514" cy="4148255"/>
          </a:xfrm>
          <a:prstGeom prst="rect">
            <a:avLst/>
          </a:prstGeom>
          <a:noFill/>
          <a:ln>
            <a:noFill/>
          </a:ln>
        </p:spPr>
      </p:pic>
      <p:pic>
        <p:nvPicPr>
          <p:cNvPr id="79" name="Google Shape;79;p16"/>
          <p:cNvPicPr preferRelativeResize="0"/>
          <p:nvPr/>
        </p:nvPicPr>
        <p:blipFill rotWithShape="1">
          <a:blip r:embed="rId4">
            <a:alphaModFix/>
          </a:blip>
          <a:srcRect b="0" l="0" r="0" t="0"/>
          <a:stretch/>
        </p:blipFill>
        <p:spPr>
          <a:xfrm>
            <a:off x="4311804" y="847492"/>
            <a:ext cx="4832195" cy="41482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OPEN USD vs CLOSE USD AND </a:t>
            </a:r>
            <a:r>
              <a:rPr b="1" lang="en-US" sz="1800">
                <a:solidFill>
                  <a:srgbClr val="1C4587"/>
                </a:solidFill>
              </a:rPr>
              <a:t>HIGH USD vs LOW USD</a:t>
            </a:r>
            <a:endParaRPr b="1" sz="1800">
              <a:solidFill>
                <a:srgbClr val="1C4587"/>
              </a:solidFill>
            </a:endParaRPr>
          </a:p>
        </p:txBody>
      </p:sp>
      <p:pic>
        <p:nvPicPr>
          <p:cNvPr id="85" name="Google Shape;85;p17"/>
          <p:cNvPicPr preferRelativeResize="0"/>
          <p:nvPr/>
        </p:nvPicPr>
        <p:blipFill rotWithShape="1">
          <a:blip r:embed="rId3">
            <a:alphaModFix/>
          </a:blip>
          <a:srcRect b="0" l="0" r="0" t="0"/>
          <a:stretch/>
        </p:blipFill>
        <p:spPr>
          <a:xfrm>
            <a:off x="0" y="757275"/>
            <a:ext cx="4680450" cy="3478424"/>
          </a:xfrm>
          <a:prstGeom prst="rect">
            <a:avLst/>
          </a:prstGeom>
          <a:noFill/>
          <a:ln>
            <a:noFill/>
          </a:ln>
        </p:spPr>
      </p:pic>
      <p:pic>
        <p:nvPicPr>
          <p:cNvPr id="86" name="Google Shape;86;p17"/>
          <p:cNvPicPr preferRelativeResize="0"/>
          <p:nvPr/>
        </p:nvPicPr>
        <p:blipFill rotWithShape="1">
          <a:blip r:embed="rId4">
            <a:alphaModFix/>
          </a:blip>
          <a:srcRect b="0" l="0" r="0" t="0"/>
          <a:stretch/>
        </p:blipFill>
        <p:spPr>
          <a:xfrm>
            <a:off x="4746625" y="757275"/>
            <a:ext cx="4397375" cy="3387175"/>
          </a:xfrm>
          <a:prstGeom prst="rect">
            <a:avLst/>
          </a:prstGeom>
          <a:noFill/>
          <a:ln>
            <a:noFill/>
          </a:ln>
        </p:spPr>
      </p:pic>
      <p:sp>
        <p:nvSpPr>
          <p:cNvPr id="87" name="Google Shape;87;p17"/>
          <p:cNvSpPr txBox="1"/>
          <p:nvPr>
            <p:ph idx="1" type="body"/>
          </p:nvPr>
        </p:nvSpPr>
        <p:spPr>
          <a:xfrm>
            <a:off x="0" y="4297700"/>
            <a:ext cx="4680600" cy="845700"/>
          </a:xfrm>
          <a:prstGeom prst="rect">
            <a:avLst/>
          </a:prstGeom>
          <a:noFill/>
          <a:ln>
            <a:noFill/>
          </a:ln>
        </p:spPr>
        <p:txBody>
          <a:bodyPr anchorCtr="0" anchor="t" bIns="91425" lIns="91425" spcFirstLastPara="1" rIns="91425" wrap="square" tIns="91425">
            <a:noAutofit/>
          </a:bodyPr>
          <a:lstStyle/>
          <a:p>
            <a:pPr indent="-292100" lvl="0" marL="457200" rtl="0" algn="just">
              <a:spcBef>
                <a:spcPts val="0"/>
              </a:spcBef>
              <a:spcAft>
                <a:spcPts val="0"/>
              </a:spcAft>
              <a:buClr>
                <a:schemeClr val="dk1"/>
              </a:buClr>
              <a:buSzPts val="1000"/>
              <a:buChar char="●"/>
            </a:pPr>
            <a:r>
              <a:rPr lang="en-US" sz="1000">
                <a:solidFill>
                  <a:schemeClr val="dk1"/>
                </a:solidFill>
              </a:rPr>
              <a:t>Significant volatility, with the price showing sharp rises and falls</a:t>
            </a:r>
            <a:endParaRPr sz="1000">
              <a:solidFill>
                <a:schemeClr val="dk1"/>
              </a:solidFill>
            </a:endParaRPr>
          </a:p>
          <a:p>
            <a:pPr indent="-292100" lvl="0" marL="457200" rtl="0" algn="just">
              <a:spcBef>
                <a:spcPts val="0"/>
              </a:spcBef>
              <a:spcAft>
                <a:spcPts val="0"/>
              </a:spcAft>
              <a:buClr>
                <a:schemeClr val="dk1"/>
              </a:buClr>
              <a:buSzPts val="1000"/>
              <a:buChar char="●"/>
            </a:pPr>
            <a:r>
              <a:rPr lang="en-US" sz="1000">
                <a:solidFill>
                  <a:schemeClr val="dk1"/>
                </a:solidFill>
              </a:rPr>
              <a:t>Volatility is </a:t>
            </a:r>
            <a:r>
              <a:rPr lang="en-US" sz="1000">
                <a:solidFill>
                  <a:schemeClr val="dk1"/>
                </a:solidFill>
              </a:rPr>
              <a:t>because</a:t>
            </a:r>
            <a:r>
              <a:rPr lang="en-US" sz="1000">
                <a:solidFill>
                  <a:schemeClr val="dk1"/>
                </a:solidFill>
              </a:rPr>
              <a:t> of </a:t>
            </a:r>
            <a:r>
              <a:rPr lang="en-US" sz="1000">
                <a:solidFill>
                  <a:schemeClr val="dk1"/>
                </a:solidFill>
              </a:rPr>
              <a:t>highly</a:t>
            </a:r>
            <a:r>
              <a:rPr lang="en-US" sz="1000">
                <a:solidFill>
                  <a:schemeClr val="dk1"/>
                </a:solidFill>
              </a:rPr>
              <a:t> speculative market</a:t>
            </a:r>
            <a:endParaRPr sz="1000">
              <a:solidFill>
                <a:schemeClr val="dk1"/>
              </a:solidFill>
            </a:endParaRPr>
          </a:p>
        </p:txBody>
      </p:sp>
      <p:sp>
        <p:nvSpPr>
          <p:cNvPr id="88" name="Google Shape;88;p17"/>
          <p:cNvSpPr txBox="1"/>
          <p:nvPr>
            <p:ph idx="1" type="body"/>
          </p:nvPr>
        </p:nvSpPr>
        <p:spPr>
          <a:xfrm>
            <a:off x="4746625" y="4235700"/>
            <a:ext cx="4397400" cy="907800"/>
          </a:xfrm>
          <a:prstGeom prst="rect">
            <a:avLst/>
          </a:prstGeom>
          <a:noFill/>
          <a:ln>
            <a:noFill/>
          </a:ln>
        </p:spPr>
        <p:txBody>
          <a:bodyPr anchorCtr="0" anchor="t" bIns="91425" lIns="91425" spcFirstLastPara="1" rIns="91425" wrap="square" tIns="91425">
            <a:noAutofit/>
          </a:bodyPr>
          <a:lstStyle/>
          <a:p>
            <a:pPr indent="-292100" lvl="0" marL="457200" rtl="0" algn="just">
              <a:spcBef>
                <a:spcPts val="0"/>
              </a:spcBef>
              <a:spcAft>
                <a:spcPts val="0"/>
              </a:spcAft>
              <a:buClr>
                <a:schemeClr val="dk1"/>
              </a:buClr>
              <a:buSzPts val="1000"/>
              <a:buChar char="●"/>
            </a:pPr>
            <a:r>
              <a:rPr lang="en-US" sz="1000">
                <a:solidFill>
                  <a:schemeClr val="dk1"/>
                </a:solidFill>
              </a:rPr>
              <a:t>Plot seems to show cycles of ups and downs, which might be indicative of typical market behavior</a:t>
            </a:r>
            <a:endParaRPr sz="1000">
              <a:solidFill>
                <a:schemeClr val="dk1"/>
              </a:solidFill>
            </a:endParaRPr>
          </a:p>
          <a:p>
            <a:pPr indent="-292100" lvl="0" marL="457200" rtl="0" algn="just">
              <a:spcBef>
                <a:spcPts val="0"/>
              </a:spcBef>
              <a:spcAft>
                <a:spcPts val="0"/>
              </a:spcAft>
              <a:buClr>
                <a:schemeClr val="dk1"/>
              </a:buClr>
              <a:buSzPts val="1000"/>
              <a:buChar char="●"/>
            </a:pPr>
            <a:r>
              <a:rPr lang="en-US" sz="1000">
                <a:solidFill>
                  <a:schemeClr val="dk1"/>
                </a:solidFill>
              </a:rPr>
              <a:t>Periods where the gap between the high and low prices is quite wide</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BTC PRICE OVER TIME</a:t>
            </a:r>
            <a:endParaRPr b="1" sz="1800">
              <a:solidFill>
                <a:srgbClr val="1C4587"/>
              </a:solidFill>
            </a:endParaRPr>
          </a:p>
        </p:txBody>
      </p:sp>
      <p:pic>
        <p:nvPicPr>
          <p:cNvPr id="94" name="Google Shape;94;p18"/>
          <p:cNvPicPr preferRelativeResize="0"/>
          <p:nvPr/>
        </p:nvPicPr>
        <p:blipFill>
          <a:blip r:embed="rId3">
            <a:alphaModFix/>
          </a:blip>
          <a:stretch>
            <a:fillRect/>
          </a:stretch>
        </p:blipFill>
        <p:spPr>
          <a:xfrm>
            <a:off x="0" y="597600"/>
            <a:ext cx="7574976" cy="4545900"/>
          </a:xfrm>
          <a:prstGeom prst="rect">
            <a:avLst/>
          </a:prstGeom>
          <a:noFill/>
          <a:ln>
            <a:noFill/>
          </a:ln>
        </p:spPr>
      </p:pic>
      <p:sp>
        <p:nvSpPr>
          <p:cNvPr id="95" name="Google Shape;95;p18"/>
          <p:cNvSpPr txBox="1"/>
          <p:nvPr>
            <p:ph idx="1" type="body"/>
          </p:nvPr>
        </p:nvSpPr>
        <p:spPr>
          <a:xfrm>
            <a:off x="6731025" y="1110825"/>
            <a:ext cx="2412900" cy="2041500"/>
          </a:xfrm>
          <a:prstGeom prst="rect">
            <a:avLst/>
          </a:prstGeom>
          <a:noFill/>
          <a:ln>
            <a:noFill/>
          </a:ln>
        </p:spPr>
        <p:txBody>
          <a:bodyPr anchorCtr="0" anchor="t" bIns="91425" lIns="91425" spcFirstLastPara="1" rIns="91425" wrap="square" tIns="91425">
            <a:noAutofit/>
          </a:bodyPr>
          <a:lstStyle/>
          <a:p>
            <a:pPr indent="-292100" lvl="0" marL="457200" rtl="0" algn="just">
              <a:spcBef>
                <a:spcPts val="0"/>
              </a:spcBef>
              <a:spcAft>
                <a:spcPts val="0"/>
              </a:spcAft>
              <a:buClr>
                <a:schemeClr val="dk1"/>
              </a:buClr>
              <a:buSzPts val="1000"/>
              <a:buChar char="●"/>
            </a:pPr>
            <a:r>
              <a:rPr lang="en-US" sz="1000">
                <a:solidFill>
                  <a:schemeClr val="dk1"/>
                </a:solidFill>
              </a:rPr>
              <a:t>There appear to be periods of both uptrend and downtrend.</a:t>
            </a:r>
            <a:endParaRPr sz="1000">
              <a:solidFill>
                <a:schemeClr val="dk1"/>
              </a:solidFill>
            </a:endParaRPr>
          </a:p>
          <a:p>
            <a:pPr indent="-292100" lvl="0" marL="457200" rtl="0" algn="just">
              <a:spcBef>
                <a:spcPts val="0"/>
              </a:spcBef>
              <a:spcAft>
                <a:spcPts val="0"/>
              </a:spcAft>
              <a:buClr>
                <a:schemeClr val="dk1"/>
              </a:buClr>
              <a:buSzPts val="1000"/>
              <a:buChar char="●"/>
            </a:pPr>
            <a:r>
              <a:rPr lang="en-US" sz="1000">
                <a:solidFill>
                  <a:schemeClr val="dk1"/>
                </a:solidFill>
              </a:rPr>
              <a:t>Sharp increases and decreases in value over time. </a:t>
            </a:r>
            <a:endParaRPr sz="1000">
              <a:solidFill>
                <a:schemeClr val="dk1"/>
              </a:solidFill>
            </a:endParaRPr>
          </a:p>
          <a:p>
            <a:pPr indent="-292100" lvl="0" marL="457200" rtl="0" algn="just">
              <a:spcBef>
                <a:spcPts val="0"/>
              </a:spcBef>
              <a:spcAft>
                <a:spcPts val="0"/>
              </a:spcAft>
              <a:buClr>
                <a:schemeClr val="dk1"/>
              </a:buClr>
              <a:buSzPts val="1000"/>
              <a:buChar char="●"/>
            </a:pPr>
            <a:r>
              <a:rPr lang="en-US" sz="1000">
                <a:solidFill>
                  <a:schemeClr val="dk1"/>
                </a:solidFill>
              </a:rPr>
              <a:t>The right-most part of the chart shows an uptrend, indicating an increase in price leading up to the 31 December 2023</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DATA PREPROCESSING</a:t>
            </a:r>
            <a:endParaRPr b="1" sz="1800">
              <a:solidFill>
                <a:srgbClr val="1C4587"/>
              </a:solidFill>
            </a:endParaRPr>
          </a:p>
        </p:txBody>
      </p:sp>
      <p:sp>
        <p:nvSpPr>
          <p:cNvPr id="101" name="Google Shape;101;p19"/>
          <p:cNvSpPr txBox="1"/>
          <p:nvPr>
            <p:ph idx="1" type="body"/>
          </p:nvPr>
        </p:nvSpPr>
        <p:spPr>
          <a:xfrm>
            <a:off x="311700" y="510525"/>
            <a:ext cx="5050800" cy="14898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rgbClr val="0D0D0D"/>
              </a:buClr>
              <a:buSzPts val="1000"/>
              <a:buFont typeface="Arial"/>
              <a:buChar char="●"/>
            </a:pPr>
            <a:r>
              <a:rPr lang="en-US" sz="1000">
                <a:solidFill>
                  <a:srgbClr val="0D0D0D"/>
                </a:solidFill>
                <a:latin typeface="Arial"/>
                <a:ea typeface="Arial"/>
                <a:cs typeface="Arial"/>
                <a:sym typeface="Arial"/>
              </a:rPr>
              <a:t>E</a:t>
            </a:r>
            <a:r>
              <a:rPr b="0" i="0" lang="en-US" sz="1000">
                <a:solidFill>
                  <a:srgbClr val="0D0D0D"/>
                </a:solidFill>
                <a:latin typeface="Arial"/>
                <a:ea typeface="Arial"/>
                <a:cs typeface="Arial"/>
                <a:sym typeface="Arial"/>
              </a:rPr>
              <a:t>xtracts the close_USD</a:t>
            </a:r>
            <a:r>
              <a:rPr lang="en-US" sz="1000">
                <a:solidFill>
                  <a:srgbClr val="0D0D0D"/>
                </a:solidFill>
              </a:rPr>
              <a:t> </a:t>
            </a:r>
            <a:r>
              <a:rPr b="0" i="0" lang="en-US" sz="1000">
                <a:solidFill>
                  <a:srgbClr val="0D0D0D"/>
                </a:solidFill>
                <a:latin typeface="Arial"/>
                <a:ea typeface="Arial"/>
                <a:cs typeface="Arial"/>
                <a:sym typeface="Arial"/>
              </a:rPr>
              <a:t>values and applies MinMaxScaler to scale the data. </a:t>
            </a:r>
            <a:endParaRPr sz="1000"/>
          </a:p>
          <a:p>
            <a:pPr indent="-292100" lvl="0" marL="457200" rtl="0" algn="just">
              <a:lnSpc>
                <a:spcPct val="115000"/>
              </a:lnSpc>
              <a:spcBef>
                <a:spcPts val="0"/>
              </a:spcBef>
              <a:spcAft>
                <a:spcPts val="0"/>
              </a:spcAft>
              <a:buClr>
                <a:srgbClr val="0D0D0D"/>
              </a:buClr>
              <a:buSzPts val="1000"/>
              <a:buFont typeface="Arial"/>
              <a:buChar char="●"/>
            </a:pPr>
            <a:r>
              <a:rPr lang="en-US" sz="1000">
                <a:solidFill>
                  <a:srgbClr val="0D0D0D"/>
                </a:solidFill>
                <a:latin typeface="Arial"/>
                <a:ea typeface="Arial"/>
                <a:cs typeface="Arial"/>
                <a:sym typeface="Arial"/>
              </a:rPr>
              <a:t>The MinMaxScaler specifically transforms features by scaling each feature to a given range, typically 0 to 1. </a:t>
            </a:r>
            <a:endParaRPr sz="1000">
              <a:solidFill>
                <a:srgbClr val="0D0D0D"/>
              </a:solidFill>
              <a:latin typeface="Arial"/>
              <a:ea typeface="Arial"/>
              <a:cs typeface="Arial"/>
              <a:sym typeface="Arial"/>
            </a:endParaRPr>
          </a:p>
          <a:p>
            <a:pPr indent="-292100" lvl="0" marL="457200" rtl="0" algn="just">
              <a:lnSpc>
                <a:spcPct val="115000"/>
              </a:lnSpc>
              <a:spcBef>
                <a:spcPts val="0"/>
              </a:spcBef>
              <a:spcAft>
                <a:spcPts val="0"/>
              </a:spcAft>
              <a:buClr>
                <a:srgbClr val="0D0D0D"/>
              </a:buClr>
              <a:buSzPts val="1000"/>
              <a:buFont typeface="Arial"/>
              <a:buChar char="●"/>
            </a:pPr>
            <a:r>
              <a:rPr lang="en-US" sz="1000">
                <a:solidFill>
                  <a:srgbClr val="0D0D0D"/>
                </a:solidFill>
                <a:latin typeface="Arial"/>
                <a:ea typeface="Arial"/>
                <a:cs typeface="Arial"/>
                <a:sym typeface="Arial"/>
              </a:rPr>
              <a:t>This is done by subtracting the min value and dividing by the maximum minus the minimum. It ensures that each input parameter contributes approximately proportionately to the final decision.</a:t>
            </a:r>
            <a:endParaRPr sz="1000"/>
          </a:p>
          <a:p>
            <a:pPr indent="-292100" lvl="0" marL="457200" rtl="0" algn="just">
              <a:lnSpc>
                <a:spcPct val="115000"/>
              </a:lnSpc>
              <a:spcBef>
                <a:spcPts val="0"/>
              </a:spcBef>
              <a:spcAft>
                <a:spcPts val="0"/>
              </a:spcAft>
              <a:buClr>
                <a:srgbClr val="0D0D0D"/>
              </a:buClr>
              <a:buSzPts val="1000"/>
              <a:buFont typeface="Arial"/>
              <a:buChar char="●"/>
            </a:pPr>
            <a:r>
              <a:rPr lang="en-US" sz="1000">
                <a:solidFill>
                  <a:srgbClr val="0D0D0D"/>
                </a:solidFill>
                <a:latin typeface="Arial"/>
                <a:ea typeface="Arial"/>
                <a:cs typeface="Arial"/>
                <a:sym typeface="Arial"/>
              </a:rPr>
              <a:t>The entire dataset is divided into training and testing sets. 75% of the data is used for training the model and the rest 25% is for testing it. </a:t>
            </a:r>
            <a:endParaRPr sz="1000"/>
          </a:p>
          <a:p>
            <a:pPr indent="0" lvl="0" marL="0" rtl="0" algn="just">
              <a:lnSpc>
                <a:spcPct val="115000"/>
              </a:lnSpc>
              <a:spcBef>
                <a:spcPts val="0"/>
              </a:spcBef>
              <a:spcAft>
                <a:spcPts val="0"/>
              </a:spcAft>
              <a:buSzPts val="275"/>
              <a:buNone/>
            </a:pPr>
            <a:r>
              <a:t/>
            </a:r>
            <a:endParaRPr sz="900">
              <a:solidFill>
                <a:srgbClr val="0D0D0D"/>
              </a:solidFill>
              <a:highlight>
                <a:srgbClr val="FFFFFF"/>
              </a:highlight>
              <a:latin typeface="Arial"/>
              <a:ea typeface="Arial"/>
              <a:cs typeface="Arial"/>
              <a:sym typeface="Arial"/>
            </a:endParaRPr>
          </a:p>
          <a:p>
            <a:pPr indent="-153987" lvl="0" marL="171450" rtl="0" algn="just">
              <a:lnSpc>
                <a:spcPct val="115000"/>
              </a:lnSpc>
              <a:spcBef>
                <a:spcPts val="0"/>
              </a:spcBef>
              <a:spcAft>
                <a:spcPts val="0"/>
              </a:spcAft>
              <a:buSzPts val="275"/>
              <a:buFont typeface="Noto Sans Symbols"/>
              <a:buNone/>
            </a:pPr>
            <a:r>
              <a:t/>
            </a:r>
            <a:endParaRPr sz="900">
              <a:solidFill>
                <a:srgbClr val="0D0D0D"/>
              </a:solidFill>
              <a:highlight>
                <a:srgbClr val="FFFFFF"/>
              </a:highlight>
              <a:latin typeface="Arial"/>
              <a:ea typeface="Arial"/>
              <a:cs typeface="Arial"/>
              <a:sym typeface="Arial"/>
            </a:endParaRPr>
          </a:p>
          <a:p>
            <a:pPr indent="-153987" lvl="0" marL="171450" rtl="0" algn="just">
              <a:lnSpc>
                <a:spcPct val="115000"/>
              </a:lnSpc>
              <a:spcBef>
                <a:spcPts val="0"/>
              </a:spcBef>
              <a:spcAft>
                <a:spcPts val="0"/>
              </a:spcAft>
              <a:buSzPts val="275"/>
              <a:buFont typeface="Noto Sans Symbols"/>
              <a:buNone/>
            </a:pPr>
            <a:r>
              <a:t/>
            </a:r>
            <a:endParaRPr sz="900">
              <a:solidFill>
                <a:schemeClr val="dk1"/>
              </a:solidFill>
              <a:latin typeface="Arial"/>
              <a:ea typeface="Arial"/>
              <a:cs typeface="Arial"/>
              <a:sym typeface="Arial"/>
            </a:endParaRPr>
          </a:p>
        </p:txBody>
      </p:sp>
      <p:sp>
        <p:nvSpPr>
          <p:cNvPr id="102" name="Google Shape;102;p19"/>
          <p:cNvSpPr txBox="1"/>
          <p:nvPr/>
        </p:nvSpPr>
        <p:spPr>
          <a:xfrm>
            <a:off x="311700" y="2160125"/>
            <a:ext cx="8520600" cy="3660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1"/>
              </a:buClr>
              <a:buSzPts val="767"/>
              <a:buFont typeface="Arial"/>
              <a:buNone/>
            </a:pPr>
            <a:r>
              <a:rPr b="1" lang="en-US" sz="1800">
                <a:solidFill>
                  <a:srgbClr val="1C4587"/>
                </a:solidFill>
              </a:rPr>
              <a:t>SLIDING WINDOW TECHNIQUE</a:t>
            </a:r>
            <a:endParaRPr sz="1800"/>
          </a:p>
        </p:txBody>
      </p:sp>
      <p:sp>
        <p:nvSpPr>
          <p:cNvPr id="103" name="Google Shape;103;p19"/>
          <p:cNvSpPr txBox="1"/>
          <p:nvPr/>
        </p:nvSpPr>
        <p:spPr>
          <a:xfrm>
            <a:off x="311700" y="2571750"/>
            <a:ext cx="8520600" cy="238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000">
                <a:solidFill>
                  <a:srgbClr val="0D0D0D"/>
                </a:solidFill>
              </a:rPr>
              <a:t>Now we are using sliding window approach to create input-output pairs for training the model.</a:t>
            </a:r>
            <a:endParaRPr b="1" sz="1000">
              <a:solidFill>
                <a:srgbClr val="0D0D0D"/>
              </a:solidFill>
            </a:endParaRPr>
          </a:p>
          <a:p>
            <a:pPr indent="-292100" lvl="0" marL="457200" marR="0" rtl="0" algn="just">
              <a:lnSpc>
                <a:spcPct val="115000"/>
              </a:lnSpc>
              <a:spcBef>
                <a:spcPts val="0"/>
              </a:spcBef>
              <a:spcAft>
                <a:spcPts val="0"/>
              </a:spcAft>
              <a:buClr>
                <a:srgbClr val="0D0D0D"/>
              </a:buClr>
              <a:buSzPts val="1000"/>
              <a:buFont typeface="Arial"/>
              <a:buChar char="●"/>
            </a:pPr>
            <a:r>
              <a:rPr b="1" i="0" lang="en-US" sz="1000" u="none" cap="none" strike="noStrike">
                <a:solidFill>
                  <a:srgbClr val="0D0D0D"/>
                </a:solidFill>
              </a:rPr>
              <a:t>Extracting Training Data:</a:t>
            </a:r>
            <a:r>
              <a:rPr b="0" i="0" lang="en-US" sz="1000" u="none" cap="none" strike="noStrike">
                <a:solidFill>
                  <a:srgbClr val="0D0D0D"/>
                </a:solidFill>
                <a:latin typeface="Arial"/>
                <a:ea typeface="Arial"/>
                <a:cs typeface="Arial"/>
                <a:sym typeface="Arial"/>
              </a:rPr>
              <a:t> Utilizing a subset of the scaled dataset for training</a:t>
            </a:r>
            <a:endParaRPr sz="1000"/>
          </a:p>
          <a:p>
            <a:pPr indent="-292100" lvl="0" marL="457200" marR="0" rtl="0" algn="just">
              <a:lnSpc>
                <a:spcPct val="115000"/>
              </a:lnSpc>
              <a:spcBef>
                <a:spcPts val="0"/>
              </a:spcBef>
              <a:spcAft>
                <a:spcPts val="0"/>
              </a:spcAft>
              <a:buClr>
                <a:srgbClr val="0D0D0D"/>
              </a:buClr>
              <a:buSzPts val="1000"/>
              <a:buFont typeface="Arial"/>
              <a:buChar char="●"/>
            </a:pPr>
            <a:r>
              <a:rPr b="1" i="0" lang="en-US" sz="1000" u="none" cap="none" strike="noStrike">
                <a:solidFill>
                  <a:srgbClr val="0D0D0D"/>
                </a:solidFill>
              </a:rPr>
              <a:t>Creating Input-Output Pairs:</a:t>
            </a:r>
            <a:r>
              <a:rPr b="0" i="0" lang="en-US" sz="1000" u="none" cap="none" strike="noStrike">
                <a:solidFill>
                  <a:srgbClr val="0D0D0D"/>
                </a:solidFill>
                <a:latin typeface="Arial"/>
                <a:ea typeface="Arial"/>
                <a:cs typeface="Arial"/>
                <a:sym typeface="Arial"/>
              </a:rPr>
              <a:t> Initializing empty lists to store input sequences and corresponding output values</a:t>
            </a:r>
            <a:endParaRPr sz="1000"/>
          </a:p>
          <a:p>
            <a:pPr indent="-292100" lvl="0" marL="457200" marR="0" rtl="0" algn="just">
              <a:lnSpc>
                <a:spcPct val="115000"/>
              </a:lnSpc>
              <a:spcBef>
                <a:spcPts val="0"/>
              </a:spcBef>
              <a:spcAft>
                <a:spcPts val="0"/>
              </a:spcAft>
              <a:buClr>
                <a:srgbClr val="0D0D0D"/>
              </a:buClr>
              <a:buSzPts val="1000"/>
              <a:buFont typeface="Arial"/>
              <a:buChar char="●"/>
            </a:pPr>
            <a:r>
              <a:rPr b="1" i="0" lang="en-US" sz="1000" u="none" cap="none" strike="noStrike">
                <a:solidFill>
                  <a:srgbClr val="0D0D0D"/>
                </a:solidFill>
              </a:rPr>
              <a:t>Defining </a:t>
            </a:r>
            <a:r>
              <a:rPr b="1" lang="en-US" sz="1000">
                <a:solidFill>
                  <a:srgbClr val="0D0D0D"/>
                </a:solidFill>
              </a:rPr>
              <a:t>P</a:t>
            </a:r>
            <a:r>
              <a:rPr b="1" i="0" lang="en-US" sz="1000" u="none" cap="none" strike="noStrike">
                <a:solidFill>
                  <a:srgbClr val="0D0D0D"/>
                </a:solidFill>
              </a:rPr>
              <a:t>arameters:</a:t>
            </a:r>
            <a:r>
              <a:rPr b="0" i="0" lang="en-US" sz="1000" u="none" cap="none" strike="noStrike">
                <a:solidFill>
                  <a:srgbClr val="0D0D0D"/>
                </a:solidFill>
                <a:latin typeface="Arial"/>
                <a:ea typeface="Arial"/>
                <a:cs typeface="Arial"/>
                <a:sym typeface="Arial"/>
              </a:rPr>
              <a:t> (Length of the input sequences= TimeSteps) and</a:t>
            </a:r>
            <a:r>
              <a:rPr lang="en-US" sz="1000">
                <a:solidFill>
                  <a:srgbClr val="0D0D0D"/>
                </a:solidFill>
              </a:rPr>
              <a:t> (Nu</a:t>
            </a:r>
            <a:r>
              <a:rPr b="0" i="0" lang="en-US" sz="1000" u="none" cap="none" strike="noStrike">
                <a:solidFill>
                  <a:srgbClr val="0D0D0D"/>
                </a:solidFill>
                <a:latin typeface="Arial"/>
                <a:ea typeface="Arial"/>
                <a:cs typeface="Arial"/>
                <a:sym typeface="Arial"/>
              </a:rPr>
              <a:t>mber of features= No</a:t>
            </a:r>
            <a:r>
              <a:rPr b="0" i="0" lang="en-US" sz="1000" u="none" cap="none" strike="noStrike">
                <a:solidFill>
                  <a:srgbClr val="0D0D0D"/>
                </a:solidFill>
                <a:latin typeface="Arial"/>
                <a:ea typeface="Arial"/>
                <a:cs typeface="Arial"/>
                <a:sym typeface="Arial"/>
              </a:rPr>
              <a:t> </a:t>
            </a:r>
            <a:r>
              <a:rPr lang="en-US" sz="1000">
                <a:solidFill>
                  <a:srgbClr val="0D0D0D"/>
                </a:solidFill>
              </a:rPr>
              <a:t>of</a:t>
            </a:r>
            <a:r>
              <a:rPr lang="en-US" sz="1000">
                <a:solidFill>
                  <a:srgbClr val="0D0D0D"/>
                </a:solidFill>
              </a:rPr>
              <a:t> </a:t>
            </a:r>
            <a:r>
              <a:rPr lang="en-US" sz="1000">
                <a:solidFill>
                  <a:srgbClr val="0D0D0D"/>
                </a:solidFill>
              </a:rPr>
              <a:t>Columns)</a:t>
            </a:r>
            <a:r>
              <a:rPr b="0" i="0" lang="en-US" sz="1000" u="none" cap="none" strike="noStrike">
                <a:solidFill>
                  <a:srgbClr val="0D0D0D"/>
                </a:solidFill>
                <a:latin typeface="Arial"/>
                <a:ea typeface="Arial"/>
                <a:cs typeface="Arial"/>
                <a:sym typeface="Arial"/>
              </a:rPr>
              <a:t> in each input-output pair</a:t>
            </a:r>
            <a:endParaRPr b="0" i="0" sz="1000" u="none" cap="none" strike="noStrike">
              <a:solidFill>
                <a:srgbClr val="0D0D0D"/>
              </a:solidFill>
              <a:latin typeface="Arial"/>
              <a:ea typeface="Arial"/>
              <a:cs typeface="Arial"/>
              <a:sym typeface="Arial"/>
            </a:endParaRPr>
          </a:p>
          <a:p>
            <a:pPr indent="-292100" lvl="0" marL="457200" marR="0" rtl="0" algn="just">
              <a:lnSpc>
                <a:spcPct val="115000"/>
              </a:lnSpc>
              <a:spcBef>
                <a:spcPts val="0"/>
              </a:spcBef>
              <a:spcAft>
                <a:spcPts val="0"/>
              </a:spcAft>
              <a:buClr>
                <a:srgbClr val="0D0D0D"/>
              </a:buClr>
              <a:buSzPts val="1000"/>
              <a:buChar char="●"/>
            </a:pPr>
            <a:r>
              <a:rPr b="1" lang="en-US" sz="1000">
                <a:solidFill>
                  <a:srgbClr val="0D0D0D"/>
                </a:solidFill>
              </a:rPr>
              <a:t>Iterating over Training Data: </a:t>
            </a:r>
            <a:endParaRPr b="1"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Using a for loop to iterate over the training data.</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Constructing input-output pairs by sliding a window of length timeSteps over the training data.</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Each iteration of the loop represents a time step in the dataset.</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The window slides along the dataset one step at a time, creating multiple input-output pairs for training</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The window of historical data (input sequence) is used to predict the subsequent value (output).</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It Enables the LSTM model to learn patterns from historical data</a:t>
            </a:r>
            <a:endParaRPr sz="1000">
              <a:solidFill>
                <a:srgbClr val="0D0D0D"/>
              </a:solidFill>
            </a:endParaRPr>
          </a:p>
          <a:p>
            <a:pPr indent="-292100" lvl="0" marL="914400" marR="0" rtl="0" algn="just">
              <a:lnSpc>
                <a:spcPct val="115000"/>
              </a:lnSpc>
              <a:spcBef>
                <a:spcPts val="0"/>
              </a:spcBef>
              <a:spcAft>
                <a:spcPts val="0"/>
              </a:spcAft>
              <a:buClr>
                <a:srgbClr val="0D0D0D"/>
              </a:buClr>
              <a:buSzPts val="1000"/>
              <a:buChar char="❖"/>
            </a:pPr>
            <a:r>
              <a:rPr lang="en-US" sz="1000">
                <a:solidFill>
                  <a:srgbClr val="0D0D0D"/>
                </a:solidFill>
              </a:rPr>
              <a:t>Facilitates the prediction of future values based on learned patterns.</a:t>
            </a:r>
            <a:endParaRPr sz="1000">
              <a:solidFill>
                <a:srgbClr val="0D0D0D"/>
              </a:solidFill>
            </a:endParaRPr>
          </a:p>
          <a:p>
            <a:pPr indent="-153987" lvl="0" marL="171450" marR="0" rtl="0" algn="just">
              <a:lnSpc>
                <a:spcPct val="115000"/>
              </a:lnSpc>
              <a:spcBef>
                <a:spcPts val="0"/>
              </a:spcBef>
              <a:spcAft>
                <a:spcPts val="0"/>
              </a:spcAft>
              <a:buClr>
                <a:schemeClr val="dk2"/>
              </a:buClr>
              <a:buSzPts val="275"/>
              <a:buFont typeface="Noto Sans Symbols"/>
              <a:buNone/>
            </a:pPr>
            <a:r>
              <a:t/>
            </a:r>
            <a:endParaRPr b="0" i="0" sz="1000" u="none" cap="none" strike="noStrike">
              <a:solidFill>
                <a:srgbClr val="0D0D0D"/>
              </a:solidFill>
              <a:highlight>
                <a:srgbClr val="FFFFFF"/>
              </a:highlight>
              <a:latin typeface="Arial"/>
              <a:ea typeface="Arial"/>
              <a:cs typeface="Arial"/>
              <a:sym typeface="Arial"/>
            </a:endParaRPr>
          </a:p>
          <a:p>
            <a:pPr indent="-153987" lvl="0" marL="171450" marR="0" rtl="0" algn="just">
              <a:lnSpc>
                <a:spcPct val="115000"/>
              </a:lnSpc>
              <a:spcBef>
                <a:spcPts val="0"/>
              </a:spcBef>
              <a:spcAft>
                <a:spcPts val="0"/>
              </a:spcAft>
              <a:buClr>
                <a:schemeClr val="dk2"/>
              </a:buClr>
              <a:buSzPts val="275"/>
              <a:buFont typeface="Noto Sans Symbols"/>
              <a:buNone/>
            </a:pPr>
            <a:r>
              <a:t/>
            </a:r>
            <a:endParaRPr b="0" i="0" sz="1000" u="none" cap="none" strike="noStrike">
              <a:solidFill>
                <a:srgbClr val="0D0D0D"/>
              </a:solidFill>
              <a:highlight>
                <a:srgbClr val="FFFFFF"/>
              </a:highlight>
              <a:latin typeface="Arial"/>
              <a:ea typeface="Arial"/>
              <a:cs typeface="Arial"/>
              <a:sym typeface="Arial"/>
            </a:endParaRPr>
          </a:p>
          <a:p>
            <a:pPr indent="-153987" lvl="0" marL="171450" marR="0" rtl="0" algn="just">
              <a:lnSpc>
                <a:spcPct val="115000"/>
              </a:lnSpc>
              <a:spcBef>
                <a:spcPts val="0"/>
              </a:spcBef>
              <a:spcAft>
                <a:spcPts val="0"/>
              </a:spcAft>
              <a:buClr>
                <a:schemeClr val="dk2"/>
              </a:buClr>
              <a:buSzPts val="275"/>
              <a:buFont typeface="Noto Sans Symbols"/>
              <a:buNone/>
            </a:pPr>
            <a:r>
              <a:t/>
            </a:r>
            <a:endParaRPr b="0" i="0" sz="10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5362500" y="221250"/>
            <a:ext cx="3781501" cy="143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LSTM MODEL AND TRAINING </a:t>
            </a:r>
            <a:endParaRPr b="1" sz="1800">
              <a:solidFill>
                <a:srgbClr val="1C4587"/>
              </a:solidFill>
            </a:endParaRPr>
          </a:p>
        </p:txBody>
      </p:sp>
      <p:sp>
        <p:nvSpPr>
          <p:cNvPr id="110" name="Google Shape;110;p20"/>
          <p:cNvSpPr txBox="1"/>
          <p:nvPr>
            <p:ph idx="1" type="body"/>
          </p:nvPr>
        </p:nvSpPr>
        <p:spPr>
          <a:xfrm>
            <a:off x="397250" y="887450"/>
            <a:ext cx="7480500" cy="365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100">
                <a:solidFill>
                  <a:schemeClr val="dk1"/>
                </a:solidFill>
              </a:rPr>
              <a:t>&gt;&gt; Converting the lists of input-output pairs (xTraining and yTraining) into NumPy arrays.</a:t>
            </a:r>
            <a:endParaRPr sz="1100">
              <a:solidFill>
                <a:schemeClr val="dk1"/>
              </a:solidFill>
            </a:endParaRPr>
          </a:p>
          <a:p>
            <a:pPr indent="0" lvl="0" marL="0" rtl="0" algn="just">
              <a:spcBef>
                <a:spcPts val="0"/>
              </a:spcBef>
              <a:spcAft>
                <a:spcPts val="0"/>
              </a:spcAft>
              <a:buNone/>
            </a:pPr>
            <a:r>
              <a:rPr lang="en-US" sz="1100">
                <a:solidFill>
                  <a:schemeClr val="dk1"/>
                </a:solidFill>
              </a:rPr>
              <a:t>&gt;&gt; The reshaping step transforms the input sequences which are typically in 2D into 3D array with dimensions [Samples, time_steps, features].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lang="en-US" sz="1100">
                <a:solidFill>
                  <a:schemeClr val="dk1"/>
                </a:solidFill>
              </a:rPr>
              <a:t>&gt;&gt; Now we </a:t>
            </a:r>
            <a:r>
              <a:rPr lang="en-US" sz="1100">
                <a:solidFill>
                  <a:schemeClr val="dk1"/>
                </a:solidFill>
              </a:rPr>
              <a:t>will</a:t>
            </a:r>
            <a:r>
              <a:rPr lang="en-US" sz="1100">
                <a:solidFill>
                  <a:schemeClr val="dk1"/>
                </a:solidFill>
              </a:rPr>
              <a:t> made a Sequential model using the Keras library.</a:t>
            </a:r>
            <a:endParaRPr sz="11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153987" lvl="0" marL="171450" rtl="0" algn="just">
              <a:lnSpc>
                <a:spcPct val="115000"/>
              </a:lnSpc>
              <a:spcBef>
                <a:spcPts val="0"/>
              </a:spcBef>
              <a:spcAft>
                <a:spcPts val="0"/>
              </a:spcAft>
              <a:buSzPts val="275"/>
              <a:buFont typeface="Noto Sans Symbols"/>
              <a:buNone/>
            </a:pPr>
            <a:r>
              <a:t/>
            </a:r>
            <a:endParaRPr sz="1100">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558350" y="3517800"/>
            <a:ext cx="5109099" cy="978202"/>
          </a:xfrm>
          <a:prstGeom prst="rect">
            <a:avLst/>
          </a:prstGeom>
          <a:noFill/>
          <a:ln>
            <a:noFill/>
          </a:ln>
        </p:spPr>
      </p:pic>
      <p:pic>
        <p:nvPicPr>
          <p:cNvPr id="112" name="Google Shape;112;p20"/>
          <p:cNvPicPr preferRelativeResize="0"/>
          <p:nvPr/>
        </p:nvPicPr>
        <p:blipFill>
          <a:blip r:embed="rId4">
            <a:alphaModFix/>
          </a:blip>
          <a:stretch>
            <a:fillRect/>
          </a:stretch>
        </p:blipFill>
        <p:spPr>
          <a:xfrm>
            <a:off x="558352" y="1654400"/>
            <a:ext cx="5109099" cy="149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22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US" sz="1800">
                <a:solidFill>
                  <a:srgbClr val="1C4587"/>
                </a:solidFill>
              </a:rPr>
              <a:t>LSTM MODEL AND TRAINING </a:t>
            </a:r>
            <a:endParaRPr b="1" sz="1800">
              <a:solidFill>
                <a:srgbClr val="1C4587"/>
              </a:solidFill>
            </a:endParaRPr>
          </a:p>
        </p:txBody>
      </p:sp>
      <p:sp>
        <p:nvSpPr>
          <p:cNvPr id="118" name="Google Shape;118;p21"/>
          <p:cNvSpPr txBox="1"/>
          <p:nvPr>
            <p:ph idx="1" type="body"/>
          </p:nvPr>
        </p:nvSpPr>
        <p:spPr>
          <a:xfrm>
            <a:off x="0" y="695275"/>
            <a:ext cx="4929300" cy="432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300">
                <a:solidFill>
                  <a:schemeClr val="dk1"/>
                </a:solidFill>
              </a:rPr>
              <a:t>The model consists of the following layers:</a:t>
            </a:r>
            <a:endParaRPr sz="1300">
              <a:solidFill>
                <a:schemeClr val="dk1"/>
              </a:solidFill>
            </a:endParaRPr>
          </a:p>
          <a:p>
            <a:pPr indent="-311150" lvl="0" marL="457200" rtl="0" algn="just">
              <a:spcBef>
                <a:spcPts val="0"/>
              </a:spcBef>
              <a:spcAft>
                <a:spcPts val="0"/>
              </a:spcAft>
              <a:buClr>
                <a:schemeClr val="dk1"/>
              </a:buClr>
              <a:buSzPts val="1300"/>
              <a:buChar char="●"/>
            </a:pPr>
            <a:r>
              <a:rPr lang="en-US" sz="1300">
                <a:solidFill>
                  <a:schemeClr val="dk1"/>
                </a:solidFill>
              </a:rPr>
              <a:t>An LSTM (Long Short-Term Memory) layer with 50 units, returning sequences. This is the input layer, designed to handle time series data (xTraining) with numberOfColumns features.</a:t>
            </a:r>
            <a:endParaRPr sz="1300">
              <a:solidFill>
                <a:schemeClr val="dk1"/>
              </a:solidFill>
            </a:endParaRPr>
          </a:p>
          <a:p>
            <a:pPr indent="-311150" lvl="0" marL="457200" rtl="0" algn="just">
              <a:spcBef>
                <a:spcPts val="0"/>
              </a:spcBef>
              <a:spcAft>
                <a:spcPts val="0"/>
              </a:spcAft>
              <a:buClr>
                <a:schemeClr val="dk1"/>
              </a:buClr>
              <a:buSzPts val="1300"/>
              <a:buChar char="●"/>
            </a:pPr>
            <a:r>
              <a:rPr lang="en-US" sz="1300">
                <a:solidFill>
                  <a:schemeClr val="dk1"/>
                </a:solidFill>
              </a:rPr>
              <a:t>A second LSTM layer with 64 units, not returning sequences, to further process the data.</a:t>
            </a:r>
            <a:endParaRPr sz="1300">
              <a:solidFill>
                <a:schemeClr val="dk1"/>
              </a:solidFill>
            </a:endParaRPr>
          </a:p>
          <a:p>
            <a:pPr indent="-311150" lvl="0" marL="457200" rtl="0" algn="just">
              <a:spcBef>
                <a:spcPts val="0"/>
              </a:spcBef>
              <a:spcAft>
                <a:spcPts val="0"/>
              </a:spcAft>
              <a:buClr>
                <a:schemeClr val="dk1"/>
              </a:buClr>
              <a:buSzPts val="1300"/>
              <a:buChar char="●"/>
            </a:pPr>
            <a:r>
              <a:rPr lang="en-US" sz="1300">
                <a:solidFill>
                  <a:schemeClr val="dk1"/>
                </a:solidFill>
              </a:rPr>
              <a:t>Three Dense (fully connected) layers with 32, 16, and numberOfColumns units respectively. The last Dense layer presumably outputs predictions corresponding to the number of features you're predicting.</a:t>
            </a:r>
            <a:endParaRPr sz="1300">
              <a:solidFill>
                <a:schemeClr val="dk1"/>
              </a:solidFill>
            </a:endParaRPr>
          </a:p>
          <a:p>
            <a:pPr indent="-311150" lvl="0" marL="457200" rtl="0" algn="just">
              <a:spcBef>
                <a:spcPts val="0"/>
              </a:spcBef>
              <a:spcAft>
                <a:spcPts val="0"/>
              </a:spcAft>
              <a:buClr>
                <a:schemeClr val="dk1"/>
              </a:buClr>
              <a:buSzPts val="1300"/>
              <a:buChar char="●"/>
            </a:pPr>
            <a:r>
              <a:rPr lang="en-US" sz="1300">
                <a:solidFill>
                  <a:schemeClr val="dk1"/>
                </a:solidFill>
              </a:rPr>
              <a:t>The model is compiled with the Adam optimizer and uses mean squared error ('mse') as the loss function, and mean absolute error as a metric for evaluation.</a:t>
            </a:r>
            <a:endParaRPr sz="1300">
              <a:solidFill>
                <a:schemeClr val="dk1"/>
              </a:solidFill>
            </a:endParaRPr>
          </a:p>
          <a:p>
            <a:pPr indent="-311150" lvl="0" marL="457200" rtl="0" algn="just">
              <a:spcBef>
                <a:spcPts val="0"/>
              </a:spcBef>
              <a:spcAft>
                <a:spcPts val="0"/>
              </a:spcAft>
              <a:buClr>
                <a:schemeClr val="dk1"/>
              </a:buClr>
              <a:buSzPts val="1300"/>
              <a:buChar char="●"/>
            </a:pPr>
            <a:r>
              <a:rPr lang="en-US" sz="1300">
                <a:solidFill>
                  <a:schemeClr val="dk1"/>
                </a:solidFill>
              </a:rPr>
              <a:t>The training data (xTraining and yTraining) are used, with the model set to train for 20 epochs and a batch size of 32. This step is where the model learns from the training data by adjusting its weights to minimize the loss function.</a:t>
            </a:r>
            <a:endParaRPr sz="13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1270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153987" lvl="0" marL="171450" rtl="0" algn="just">
              <a:lnSpc>
                <a:spcPct val="115000"/>
              </a:lnSpc>
              <a:spcBef>
                <a:spcPts val="0"/>
              </a:spcBef>
              <a:spcAft>
                <a:spcPts val="0"/>
              </a:spcAft>
              <a:buSzPts val="275"/>
              <a:buFont typeface="Noto Sans Symbols"/>
              <a:buNone/>
            </a:pPr>
            <a:r>
              <a:t/>
            </a:r>
            <a:endParaRPr sz="1100">
              <a:solidFill>
                <a:schemeClr val="dk1"/>
              </a:solidFill>
              <a:latin typeface="Arial"/>
              <a:ea typeface="Arial"/>
              <a:cs typeface="Arial"/>
              <a:sym typeface="Arial"/>
            </a:endParaRPr>
          </a:p>
        </p:txBody>
      </p:sp>
      <p:pic>
        <p:nvPicPr>
          <p:cNvPr id="119" name="Google Shape;119;p21"/>
          <p:cNvPicPr preferRelativeResize="0"/>
          <p:nvPr/>
        </p:nvPicPr>
        <p:blipFill>
          <a:blip r:embed="rId3">
            <a:alphaModFix/>
          </a:blip>
          <a:stretch>
            <a:fillRect/>
          </a:stretch>
        </p:blipFill>
        <p:spPr>
          <a:xfrm>
            <a:off x="5478625" y="210800"/>
            <a:ext cx="3402200" cy="20037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081700" y="2366925"/>
            <a:ext cx="3906693" cy="2624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