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
  </p:notesMasterIdLst>
  <p:sldIdLst>
    <p:sldId id="258" r:id="rId2"/>
    <p:sldId id="256" r:id="rId3"/>
    <p:sldId id="257" r:id="rId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hhjHYfAJcdCY+QR4uxdLaZpTcM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shish S Nigam" userId="1ef423f66a792f0a" providerId="LiveId" clId="{A104148C-E622-4A42-8697-29F83FFEFA77}"/>
    <pc:docChg chg="modSld">
      <pc:chgData name="Kashish S Nigam" userId="1ef423f66a792f0a" providerId="LiveId" clId="{A104148C-E622-4A42-8697-29F83FFEFA77}" dt="2024-03-07T08:19:09.385" v="4" actId="2711"/>
      <pc:docMkLst>
        <pc:docMk/>
      </pc:docMkLst>
      <pc:sldChg chg="modSp mod">
        <pc:chgData name="Kashish S Nigam" userId="1ef423f66a792f0a" providerId="LiveId" clId="{A104148C-E622-4A42-8697-29F83FFEFA77}" dt="2024-03-07T08:19:09.385" v="4" actId="2711"/>
        <pc:sldMkLst>
          <pc:docMk/>
          <pc:sldMk cId="0" sldId="256"/>
        </pc:sldMkLst>
        <pc:spChg chg="mod">
          <ac:chgData name="Kashish S Nigam" userId="1ef423f66a792f0a" providerId="LiveId" clId="{A104148C-E622-4A42-8697-29F83FFEFA77}" dt="2024-03-07T08:19:09.385" v="4" actId="2711"/>
          <ac:spMkLst>
            <pc:docMk/>
            <pc:sldMk cId="0" sldId="256"/>
            <ac:spMk id="8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2"/>
          <p:cNvSpPr>
            <a:spLocks noGrp="1"/>
          </p:cNvSpPr>
          <p:nvPr>
            <p:ph type="pic" idx="2"/>
          </p:nvPr>
        </p:nvSpPr>
        <p:spPr>
          <a:xfrm>
            <a:off x="5183188" y="987425"/>
            <a:ext cx="6172200" cy="4873625"/>
          </a:xfrm>
          <a:prstGeom prst="rect">
            <a:avLst/>
          </a:prstGeom>
          <a:noFill/>
          <a:ln>
            <a:noFill/>
          </a:ln>
        </p:spPr>
      </p:sp>
      <p:sp>
        <p:nvSpPr>
          <p:cNvPr id="65" name="Google Shape;65;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3"/>
          <p:cNvSpPr txBox="1"/>
          <p:nvPr/>
        </p:nvSpPr>
        <p:spPr>
          <a:xfrm>
            <a:off x="5185537" y="6642100"/>
            <a:ext cx="1849438" cy="1524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0" i="0" u="none" strike="noStrike" cap="none">
                <a:solidFill>
                  <a:srgbClr val="D89B2B"/>
                </a:solidFill>
                <a:latin typeface="Calibri"/>
                <a:ea typeface="Calibri"/>
                <a:cs typeface="Calibri"/>
                <a:sym typeface="Calibri"/>
              </a:rPr>
              <a:t>Confidential - Company Proprietary</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F1872-2F96-083F-6EEB-28B7888DF7C4}"/>
              </a:ext>
            </a:extLst>
          </p:cNvPr>
          <p:cNvSpPr>
            <a:spLocks noGrp="1"/>
          </p:cNvSpPr>
          <p:nvPr>
            <p:ph type="ctrTitle"/>
          </p:nvPr>
        </p:nvSpPr>
        <p:spPr>
          <a:xfrm>
            <a:off x="0" y="171387"/>
            <a:ext cx="12192000" cy="2387600"/>
          </a:xfrm>
        </p:spPr>
        <p:txBody>
          <a:bodyPr>
            <a:normAutofit/>
          </a:bodyPr>
          <a:lstStyle/>
          <a:p>
            <a:pPr marL="0" marR="0">
              <a:lnSpc>
                <a:spcPct val="107000"/>
              </a:lnSpc>
              <a:spcBef>
                <a:spcPts val="0"/>
              </a:spcBef>
              <a:spcAft>
                <a:spcPts val="800"/>
              </a:spcAft>
            </a:pPr>
            <a:br>
              <a:rPr lang="en-US" sz="1800" b="1" kern="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en-US" sz="1800" b="1" kern="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en-US" sz="1800" b="1" kern="1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A24AF79A-5682-E7FA-B9D7-7A6AE3A155D0}"/>
              </a:ext>
            </a:extLst>
          </p:cNvPr>
          <p:cNvSpPr>
            <a:spLocks noGrp="1"/>
          </p:cNvSpPr>
          <p:nvPr>
            <p:ph type="subTitle" idx="1"/>
          </p:nvPr>
        </p:nvSpPr>
        <p:spPr>
          <a:xfrm>
            <a:off x="0" y="0"/>
            <a:ext cx="12192000" cy="6858000"/>
          </a:xfrm>
        </p:spPr>
        <p:txBody>
          <a:bodyPr>
            <a:normAutofit/>
          </a:bodyPr>
          <a:lstStyle/>
          <a:p>
            <a:endParaRPr lang="en-US" sz="1800" b="1" kern="100" dirty="0">
              <a:solidFill>
                <a:srgbClr val="000000"/>
              </a:solidFill>
              <a:effectLst/>
              <a:latin typeface="+mj-lt"/>
              <a:ea typeface="Times New Roman" panose="02020603050405020304" pitchFamily="18" charset="0"/>
              <a:cs typeface="Times New Roman" panose="02020603050405020304" pitchFamily="18" charset="0"/>
            </a:endParaRPr>
          </a:p>
          <a:p>
            <a:r>
              <a:rPr lang="en-US" sz="1800" b="1" kern="100" dirty="0">
                <a:solidFill>
                  <a:srgbClr val="000000"/>
                </a:solidFill>
                <a:effectLst/>
                <a:latin typeface="+mj-lt"/>
                <a:ea typeface="Times New Roman" panose="02020603050405020304" pitchFamily="18" charset="0"/>
                <a:cs typeface="Times New Roman" panose="02020603050405020304" pitchFamily="18" charset="0"/>
              </a:rPr>
              <a:t>Master of Science in Data Science and Management</a:t>
            </a:r>
            <a:br>
              <a:rPr lang="en-US" sz="1800" kern="100" dirty="0">
                <a:effectLst/>
                <a:latin typeface="+mj-lt"/>
                <a:ea typeface="Calibri" panose="020F0502020204030204" pitchFamily="34" charset="0"/>
                <a:cs typeface="Times New Roman" panose="02020603050405020304" pitchFamily="18" charset="0"/>
              </a:rPr>
            </a:br>
            <a:r>
              <a:rPr lang="en-US" sz="1200" kern="100" dirty="0">
                <a:solidFill>
                  <a:srgbClr val="000000"/>
                </a:solidFill>
                <a:effectLst/>
                <a:latin typeface="+mj-lt"/>
                <a:ea typeface="Times New Roman" panose="02020603050405020304" pitchFamily="18" charset="0"/>
                <a:cs typeface="Times New Roman" panose="02020603050405020304" pitchFamily="18" charset="0"/>
              </a:rPr>
              <a:t>Jointly offered by</a:t>
            </a:r>
            <a:br>
              <a:rPr lang="en-US" sz="1800" kern="100" dirty="0">
                <a:effectLst/>
                <a:latin typeface="+mj-lt"/>
                <a:ea typeface="Calibri" panose="020F0502020204030204" pitchFamily="34" charset="0"/>
                <a:cs typeface="Times New Roman" panose="02020603050405020304" pitchFamily="18" charset="0"/>
              </a:rPr>
            </a:br>
            <a:r>
              <a:rPr lang="en-US" sz="1800" b="1" kern="100" dirty="0">
                <a:solidFill>
                  <a:srgbClr val="000000"/>
                </a:solidFill>
                <a:effectLst/>
                <a:latin typeface="+mj-lt"/>
                <a:ea typeface="Times New Roman" panose="02020603050405020304" pitchFamily="18" charset="0"/>
                <a:cs typeface="Times New Roman" panose="02020603050405020304" pitchFamily="18" charset="0"/>
              </a:rPr>
              <a:t>Indian Institute of Technology Indore</a:t>
            </a:r>
            <a:br>
              <a:rPr lang="en-US" sz="1800" kern="100" dirty="0">
                <a:effectLst/>
                <a:latin typeface="+mj-lt"/>
                <a:ea typeface="Calibri" panose="020F0502020204030204" pitchFamily="34" charset="0"/>
                <a:cs typeface="Times New Roman" panose="02020603050405020304" pitchFamily="18" charset="0"/>
              </a:rPr>
            </a:br>
            <a:r>
              <a:rPr lang="en-US" sz="1800" kern="100" dirty="0">
                <a:solidFill>
                  <a:srgbClr val="000000"/>
                </a:solidFill>
                <a:effectLst/>
                <a:latin typeface="+mj-lt"/>
                <a:ea typeface="Times New Roman" panose="02020603050405020304" pitchFamily="18" charset="0"/>
                <a:cs typeface="Times New Roman" panose="02020603050405020304" pitchFamily="18" charset="0"/>
              </a:rPr>
              <a:t>&amp;</a:t>
            </a:r>
            <a:br>
              <a:rPr lang="en-US" sz="1800" kern="100" dirty="0">
                <a:effectLst/>
                <a:latin typeface="+mj-lt"/>
                <a:ea typeface="Calibri" panose="020F0502020204030204" pitchFamily="34" charset="0"/>
                <a:cs typeface="Times New Roman" panose="02020603050405020304" pitchFamily="18" charset="0"/>
              </a:rPr>
            </a:br>
            <a:r>
              <a:rPr lang="en-US" sz="1800" b="1" kern="100" dirty="0">
                <a:solidFill>
                  <a:srgbClr val="000000"/>
                </a:solidFill>
                <a:effectLst/>
                <a:latin typeface="+mj-lt"/>
                <a:ea typeface="Times New Roman" panose="02020603050405020304" pitchFamily="18" charset="0"/>
                <a:cs typeface="Times New Roman" panose="02020603050405020304" pitchFamily="18" charset="0"/>
              </a:rPr>
              <a:t>Indian Institute of Management Indore</a:t>
            </a:r>
          </a:p>
          <a:p>
            <a:endParaRPr lang="en-US" sz="2000" b="1" kern="100" dirty="0">
              <a:solidFill>
                <a:srgbClr val="000000"/>
              </a:solidFill>
              <a:latin typeface="+mj-lt"/>
              <a:cs typeface="Times New Roman" panose="02020603050405020304" pitchFamily="18" charset="0"/>
            </a:endParaRPr>
          </a:p>
          <a:p>
            <a:pPr marL="0" marR="0" algn="ctr">
              <a:lnSpc>
                <a:spcPct val="107000"/>
              </a:lnSpc>
              <a:spcBef>
                <a:spcPts val="0"/>
              </a:spcBef>
              <a:spcAft>
                <a:spcPts val="800"/>
              </a:spcAft>
            </a:pPr>
            <a:r>
              <a:rPr lang="en-US" sz="1400" b="1" u="sng" kern="100" dirty="0">
                <a:effectLst/>
                <a:latin typeface="+mn-lt"/>
                <a:ea typeface="Times New Roman" panose="02020603050405020304" pitchFamily="18" charset="0"/>
                <a:cs typeface="Times New Roman" panose="02020603050405020304" pitchFamily="18" charset="0"/>
              </a:rPr>
              <a:t>DSM 509 – Applied Data Science and  Blockchain Fundamentals and Applications</a:t>
            </a:r>
            <a:endParaRPr lang="en-US" sz="1400" kern="100" dirty="0">
              <a:effectLst/>
              <a:latin typeface="+mn-l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400" b="1" kern="100" dirty="0">
                <a:effectLst/>
                <a:latin typeface="+mn-lt"/>
                <a:ea typeface="Times New Roman" panose="02020603050405020304" pitchFamily="18" charset="0"/>
                <a:cs typeface="Times New Roman" panose="02020603050405020304" pitchFamily="18" charset="0"/>
              </a:rPr>
              <a:t> </a:t>
            </a:r>
            <a:r>
              <a:rPr lang="en-US" sz="1400" kern="100" dirty="0">
                <a:effectLst/>
                <a:latin typeface="+mn-lt"/>
                <a:ea typeface="Times New Roman" panose="02020603050405020304" pitchFamily="18" charset="0"/>
                <a:cs typeface="Times New Roman" panose="02020603050405020304" pitchFamily="18" charset="0"/>
              </a:rPr>
              <a:t> </a:t>
            </a:r>
            <a:endParaRPr lang="en-US" sz="1400" kern="100" dirty="0">
              <a:effectLst/>
              <a:latin typeface="+mn-l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400" b="1" kern="100" dirty="0">
                <a:effectLst/>
                <a:latin typeface="+mn-lt"/>
                <a:ea typeface="Times New Roman" panose="02020603050405020304" pitchFamily="18" charset="0"/>
                <a:cs typeface="Times New Roman" panose="02020603050405020304" pitchFamily="18" charset="0"/>
              </a:rPr>
              <a:t>Term-V, MSDSM Batch-2, 2022-2024</a:t>
            </a:r>
          </a:p>
          <a:p>
            <a:pPr marL="0" marR="0" algn="ctr">
              <a:lnSpc>
                <a:spcPct val="107000"/>
              </a:lnSpc>
              <a:spcBef>
                <a:spcPts val="0"/>
              </a:spcBef>
              <a:spcAft>
                <a:spcPts val="800"/>
              </a:spcAft>
            </a:pPr>
            <a:endParaRPr lang="en-US" sz="1400" b="1" kern="100" dirty="0">
              <a:latin typeface="+mn-l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400" b="1" kern="100" dirty="0">
                <a:latin typeface="+mn-lt"/>
                <a:ea typeface="Calibri" panose="020F0502020204030204" pitchFamily="34" charset="0"/>
                <a:cs typeface="Times New Roman" panose="02020603050405020304" pitchFamily="18" charset="0"/>
              </a:rPr>
              <a:t>Group-6 </a:t>
            </a:r>
            <a:r>
              <a:rPr lang="en-US" sz="1400" b="1" kern="100" dirty="0" err="1">
                <a:latin typeface="+mn-lt"/>
                <a:ea typeface="Calibri" panose="020F0502020204030204" pitchFamily="34" charset="0"/>
                <a:cs typeface="Times New Roman" panose="02020603050405020304" pitchFamily="18" charset="0"/>
              </a:rPr>
              <a:t>BERTopic</a:t>
            </a:r>
            <a:r>
              <a:rPr lang="en-US" sz="1400" b="1" kern="100" dirty="0">
                <a:latin typeface="+mn-lt"/>
                <a:ea typeface="Calibri" panose="020F0502020204030204" pitchFamily="34" charset="0"/>
                <a:cs typeface="Times New Roman" panose="02020603050405020304" pitchFamily="18" charset="0"/>
              </a:rPr>
              <a:t> Model Capstone Project</a:t>
            </a:r>
          </a:p>
          <a:p>
            <a:pPr marL="0" marR="0" algn="ctr">
              <a:lnSpc>
                <a:spcPct val="107000"/>
              </a:lnSpc>
              <a:spcBef>
                <a:spcPts val="0"/>
              </a:spcBef>
              <a:spcAft>
                <a:spcPts val="800"/>
              </a:spcAft>
            </a:pPr>
            <a:endParaRPr lang="en-US" sz="1400" kern="100" dirty="0">
              <a:effectLst/>
              <a:latin typeface="+mn-lt"/>
              <a:ea typeface="Calibri" panose="020F0502020204030204" pitchFamily="34" charset="0"/>
              <a:cs typeface="Times New Roman" panose="02020603050405020304" pitchFamily="18" charset="0"/>
            </a:endParaRPr>
          </a:p>
          <a:p>
            <a:endParaRPr lang="en-US" sz="2000" dirty="0">
              <a:latin typeface="+mj-lt"/>
            </a:endParaRPr>
          </a:p>
        </p:txBody>
      </p:sp>
      <p:pic>
        <p:nvPicPr>
          <p:cNvPr id="4" name="image9.png">
            <a:extLst>
              <a:ext uri="{FF2B5EF4-FFF2-40B4-BE49-F238E27FC236}">
                <a16:creationId xmlns:a16="http://schemas.microsoft.com/office/drawing/2014/main" id="{8C256F41-F0E0-B173-74B6-DC2CA51CC459}"/>
              </a:ext>
            </a:extLst>
          </p:cNvPr>
          <p:cNvPicPr/>
          <p:nvPr/>
        </p:nvPicPr>
        <p:blipFill>
          <a:blip r:embed="rId2">
            <a:extLst>
              <a:ext uri="{28A0092B-C50C-407E-A947-70E740481C1C}">
                <a14:useLocalDpi xmlns:a14="http://schemas.microsoft.com/office/drawing/2010/main" val="0"/>
              </a:ext>
            </a:extLst>
          </a:blip>
          <a:srcRect/>
          <a:stretch>
            <a:fillRect/>
          </a:stretch>
        </p:blipFill>
        <p:spPr>
          <a:xfrm>
            <a:off x="0" y="0"/>
            <a:ext cx="1097280" cy="1097280"/>
          </a:xfrm>
          <a:prstGeom prst="rect">
            <a:avLst/>
          </a:prstGeom>
          <a:ln/>
        </p:spPr>
      </p:pic>
      <p:pic>
        <p:nvPicPr>
          <p:cNvPr id="5" name="image3.png">
            <a:extLst>
              <a:ext uri="{FF2B5EF4-FFF2-40B4-BE49-F238E27FC236}">
                <a16:creationId xmlns:a16="http://schemas.microsoft.com/office/drawing/2014/main" id="{0B2F4CF7-D19D-A467-A6A4-E7B45B78A4FD}"/>
              </a:ext>
            </a:extLst>
          </p:cNvPr>
          <p:cNvPicPr/>
          <p:nvPr/>
        </p:nvPicPr>
        <p:blipFill>
          <a:blip r:embed="rId3"/>
          <a:srcRect/>
          <a:stretch>
            <a:fillRect/>
          </a:stretch>
        </p:blipFill>
        <p:spPr>
          <a:xfrm>
            <a:off x="11094720" y="0"/>
            <a:ext cx="1097280" cy="1097280"/>
          </a:xfrm>
          <a:prstGeom prst="rect">
            <a:avLst/>
          </a:prstGeom>
          <a:ln/>
        </p:spPr>
      </p:pic>
      <p:graphicFrame>
        <p:nvGraphicFramePr>
          <p:cNvPr id="8" name="Table 7">
            <a:extLst>
              <a:ext uri="{FF2B5EF4-FFF2-40B4-BE49-F238E27FC236}">
                <a16:creationId xmlns:a16="http://schemas.microsoft.com/office/drawing/2014/main" id="{A24D8D1B-1D42-384A-1C0D-39C07FCCF601}"/>
              </a:ext>
            </a:extLst>
          </p:cNvPr>
          <p:cNvGraphicFramePr>
            <a:graphicFrameLocks noGrp="1"/>
          </p:cNvGraphicFramePr>
          <p:nvPr>
            <p:extLst>
              <p:ext uri="{D42A27DB-BD31-4B8C-83A1-F6EECF244321}">
                <p14:modId xmlns:p14="http://schemas.microsoft.com/office/powerpoint/2010/main" val="4117599609"/>
              </p:ext>
            </p:extLst>
          </p:nvPr>
        </p:nvGraphicFramePr>
        <p:xfrm>
          <a:off x="2032000" y="3868230"/>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12451877"/>
                    </a:ext>
                  </a:extLst>
                </a:gridCol>
                <a:gridCol w="4064000">
                  <a:extLst>
                    <a:ext uri="{9D8B030D-6E8A-4147-A177-3AD203B41FA5}">
                      <a16:colId xmlns:a16="http://schemas.microsoft.com/office/drawing/2014/main" val="3011449241"/>
                    </a:ext>
                  </a:extLst>
                </a:gridCol>
              </a:tblGrid>
              <a:tr h="370840">
                <a:tc>
                  <a:txBody>
                    <a:bodyPr/>
                    <a:lstStyle/>
                    <a:p>
                      <a:r>
                        <a:rPr lang="en-US" dirty="0"/>
                        <a:t>Student Name</a:t>
                      </a:r>
                    </a:p>
                  </a:txBody>
                  <a:tcPr/>
                </a:tc>
                <a:tc>
                  <a:txBody>
                    <a:bodyPr/>
                    <a:lstStyle/>
                    <a:p>
                      <a:r>
                        <a:rPr lang="en-US" dirty="0"/>
                        <a:t>Student ID</a:t>
                      </a:r>
                    </a:p>
                  </a:txBody>
                  <a:tcPr/>
                </a:tc>
                <a:extLst>
                  <a:ext uri="{0D108BD9-81ED-4DB2-BD59-A6C34878D82A}">
                    <a16:rowId xmlns:a16="http://schemas.microsoft.com/office/drawing/2014/main" val="3565505484"/>
                  </a:ext>
                </a:extLst>
              </a:tr>
              <a:tr h="370840">
                <a:tc>
                  <a:txBody>
                    <a:bodyPr/>
                    <a:lstStyle/>
                    <a:p>
                      <a:r>
                        <a:rPr lang="en-IN" dirty="0"/>
                        <a:t>KARTHIK BABU NAMBIAR</a:t>
                      </a:r>
                      <a:endParaRPr lang="en-US" dirty="0"/>
                    </a:p>
                  </a:txBody>
                  <a:tcPr/>
                </a:tc>
                <a:tc>
                  <a:txBody>
                    <a:bodyPr/>
                    <a:lstStyle/>
                    <a:p>
                      <a:r>
                        <a:rPr lang="en-IN" dirty="0"/>
                        <a:t>2204107025</a:t>
                      </a:r>
                      <a:endParaRPr lang="en-US" dirty="0"/>
                    </a:p>
                  </a:txBody>
                  <a:tcPr/>
                </a:tc>
                <a:extLst>
                  <a:ext uri="{0D108BD9-81ED-4DB2-BD59-A6C34878D82A}">
                    <a16:rowId xmlns:a16="http://schemas.microsoft.com/office/drawing/2014/main" val="461283937"/>
                  </a:ext>
                </a:extLst>
              </a:tr>
              <a:tr h="370840">
                <a:tc>
                  <a:txBody>
                    <a:bodyPr/>
                    <a:lstStyle/>
                    <a:p>
                      <a:r>
                        <a:rPr lang="en-IN" dirty="0"/>
                        <a:t>KASHISH NIGAM</a:t>
                      </a:r>
                      <a:endParaRPr lang="en-US" dirty="0"/>
                    </a:p>
                  </a:txBody>
                  <a:tcPr/>
                </a:tc>
                <a:tc>
                  <a:txBody>
                    <a:bodyPr/>
                    <a:lstStyle/>
                    <a:p>
                      <a:r>
                        <a:rPr lang="en-IN" dirty="0"/>
                        <a:t>2204107026</a:t>
                      </a:r>
                      <a:endParaRPr lang="en-US" dirty="0"/>
                    </a:p>
                  </a:txBody>
                  <a:tcPr/>
                </a:tc>
                <a:extLst>
                  <a:ext uri="{0D108BD9-81ED-4DB2-BD59-A6C34878D82A}">
                    <a16:rowId xmlns:a16="http://schemas.microsoft.com/office/drawing/2014/main" val="360294876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VAIBHAV KHANNA</a:t>
                      </a:r>
                    </a:p>
                  </a:txBody>
                  <a:tcPr/>
                </a:tc>
                <a:tc>
                  <a:txBody>
                    <a:bodyPr/>
                    <a:lstStyle/>
                    <a:p>
                      <a:r>
                        <a:rPr lang="en-IN" dirty="0"/>
                        <a:t>2204107050</a:t>
                      </a:r>
                      <a:endParaRPr lang="en-US" dirty="0"/>
                    </a:p>
                  </a:txBody>
                  <a:tcPr/>
                </a:tc>
                <a:extLst>
                  <a:ext uri="{0D108BD9-81ED-4DB2-BD59-A6C34878D82A}">
                    <a16:rowId xmlns:a16="http://schemas.microsoft.com/office/drawing/2014/main" val="618734340"/>
                  </a:ext>
                </a:extLst>
              </a:tr>
            </a:tbl>
          </a:graphicData>
        </a:graphic>
      </p:graphicFrame>
    </p:spTree>
    <p:extLst>
      <p:ext uri="{BB962C8B-B14F-4D97-AF65-F5344CB8AC3E}">
        <p14:creationId xmlns:p14="http://schemas.microsoft.com/office/powerpoint/2010/main" val="34608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0" y="228600"/>
            <a:ext cx="1219200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dirty="0" err="1">
                <a:solidFill>
                  <a:schemeClr val="dk1"/>
                </a:solidFill>
                <a:latin typeface="Arial" panose="020B0604020202020204" pitchFamily="34" charset="0"/>
                <a:ea typeface="Calibri"/>
                <a:cs typeface="Arial" panose="020B0604020202020204" pitchFamily="34" charset="0"/>
                <a:sym typeface="Calibri"/>
              </a:rPr>
              <a:t>BERTopic</a:t>
            </a:r>
            <a:r>
              <a:rPr lang="en-US" sz="2800" b="1" i="0" u="none" strike="noStrike" cap="none" dirty="0">
                <a:solidFill>
                  <a:schemeClr val="dk1"/>
                </a:solidFill>
                <a:latin typeface="Arial" panose="020B0604020202020204" pitchFamily="34" charset="0"/>
                <a:ea typeface="Calibri"/>
                <a:cs typeface="Arial" panose="020B0604020202020204" pitchFamily="34" charset="0"/>
                <a:sym typeface="Calibri"/>
              </a:rPr>
              <a:t> </a:t>
            </a:r>
            <a:r>
              <a:rPr lang="en-US" sz="2800" b="1" dirty="0">
                <a:solidFill>
                  <a:schemeClr val="dk1"/>
                </a:solidFill>
                <a:latin typeface="Arial" panose="020B0604020202020204" pitchFamily="34" charset="0"/>
                <a:ea typeface="Calibri"/>
                <a:cs typeface="Arial" panose="020B0604020202020204" pitchFamily="34" charset="0"/>
                <a:sym typeface="Calibri"/>
              </a:rPr>
              <a:t>M</a:t>
            </a:r>
            <a:r>
              <a:rPr lang="en-US" sz="2800" b="1" i="0" u="none" strike="noStrike" cap="none" dirty="0">
                <a:solidFill>
                  <a:schemeClr val="dk1"/>
                </a:solidFill>
                <a:latin typeface="Arial" panose="020B0604020202020204" pitchFamily="34" charset="0"/>
                <a:ea typeface="Calibri"/>
                <a:cs typeface="Arial" panose="020B0604020202020204" pitchFamily="34" charset="0"/>
                <a:sym typeface="Calibri"/>
              </a:rPr>
              <a:t>odel</a:t>
            </a:r>
            <a:r>
              <a:rPr lang="en-US" sz="2800" b="1" dirty="0">
                <a:solidFill>
                  <a:schemeClr val="dk1"/>
                </a:solidFill>
                <a:latin typeface="Arial" panose="020B0604020202020204" pitchFamily="34" charset="0"/>
                <a:ea typeface="Calibri"/>
                <a:cs typeface="Arial" panose="020B0604020202020204" pitchFamily="34" charset="0"/>
                <a:sym typeface="Calibri"/>
              </a:rPr>
              <a:t> </a:t>
            </a:r>
            <a:r>
              <a:rPr lang="en-US" sz="2800" b="1" i="0" u="none" strike="noStrike" cap="none" dirty="0">
                <a:solidFill>
                  <a:schemeClr val="dk1"/>
                </a:solidFill>
                <a:latin typeface="Arial" panose="020B0604020202020204" pitchFamily="34" charset="0"/>
                <a:ea typeface="Calibri"/>
                <a:cs typeface="Arial" panose="020B0604020202020204" pitchFamily="34" charset="0"/>
                <a:sym typeface="Calibri"/>
              </a:rPr>
              <a:t>Project</a:t>
            </a:r>
            <a:endParaRPr sz="2800" b="1" i="0" u="none" strike="noStrike" cap="none" dirty="0">
              <a:solidFill>
                <a:schemeClr val="dk1"/>
              </a:solidFill>
              <a:latin typeface="Arial" panose="020B0604020202020204" pitchFamily="34" charset="0"/>
              <a:ea typeface="Calibri"/>
              <a:cs typeface="Arial" panose="020B0604020202020204" pitchFamily="34" charset="0"/>
              <a:sym typeface="Calibri"/>
            </a:endParaRPr>
          </a:p>
        </p:txBody>
      </p:sp>
      <p:sp>
        <p:nvSpPr>
          <p:cNvPr id="86" name="Google Shape;86;p1"/>
          <p:cNvSpPr/>
          <p:nvPr/>
        </p:nvSpPr>
        <p:spPr>
          <a:xfrm>
            <a:off x="0" y="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1"/>
          <p:cNvSpPr txBox="1"/>
          <p:nvPr/>
        </p:nvSpPr>
        <p:spPr>
          <a:xfrm>
            <a:off x="316443" y="1685644"/>
            <a:ext cx="10866082" cy="45858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b="1" dirty="0">
                <a:solidFill>
                  <a:schemeClr val="dk1"/>
                </a:solidFill>
                <a:latin typeface="Arial" panose="020B0604020202020204" pitchFamily="34" charset="0"/>
                <a:ea typeface="Calibri"/>
                <a:cs typeface="Arial" panose="020B0604020202020204" pitchFamily="34" charset="0"/>
                <a:sym typeface="Calibri"/>
              </a:rPr>
              <a:t>AIM:</a:t>
            </a:r>
            <a:r>
              <a:rPr lang="en-US" dirty="0">
                <a:solidFill>
                  <a:schemeClr val="dk1"/>
                </a:solidFill>
                <a:latin typeface="Arial" panose="020B0604020202020204" pitchFamily="34" charset="0"/>
                <a:ea typeface="Calibri"/>
                <a:cs typeface="Arial" panose="020B0604020202020204" pitchFamily="34" charset="0"/>
                <a:sym typeface="Calibri"/>
              </a:rPr>
              <a:t> </a:t>
            </a:r>
            <a:r>
              <a:rPr lang="en-US" b="1" dirty="0">
                <a:solidFill>
                  <a:schemeClr val="dk1"/>
                </a:solidFill>
                <a:latin typeface="Arial" panose="020B0604020202020204" pitchFamily="34" charset="0"/>
                <a:ea typeface="Calibri"/>
                <a:cs typeface="Arial" panose="020B0604020202020204" pitchFamily="34" charset="0"/>
                <a:sym typeface="Calibri"/>
              </a:rPr>
              <a:t>Build  BERTopic model from  the data and point out 5 conclusions on model performance.</a:t>
            </a:r>
            <a:endParaRPr b="1" dirty="0">
              <a:latin typeface="Arial" panose="020B0604020202020204" pitchFamily="34" charset="0"/>
              <a:cs typeface="Arial" panose="020B0604020202020204" pitchFamily="34" charset="0"/>
            </a:endParaRPr>
          </a:p>
          <a:p>
            <a:pPr marL="0" marR="0" lvl="0" indent="0" algn="l" rtl="0">
              <a:spcBef>
                <a:spcPts val="0"/>
              </a:spcBef>
              <a:spcAft>
                <a:spcPts val="0"/>
              </a:spcAft>
              <a:buNone/>
            </a:pPr>
            <a:endParaRPr dirty="0">
              <a:solidFill>
                <a:schemeClr val="dk1"/>
              </a:solidFill>
              <a:latin typeface="Arial" panose="020B0604020202020204" pitchFamily="34" charset="0"/>
              <a:ea typeface="Calibri"/>
              <a:cs typeface="Arial" panose="020B0604020202020204" pitchFamily="34" charset="0"/>
              <a:sym typeface="Calibri"/>
            </a:endParaRPr>
          </a:p>
          <a:p>
            <a:pPr marL="0" marR="0" lvl="0" indent="0" algn="l" rtl="0">
              <a:spcBef>
                <a:spcPts val="0"/>
              </a:spcBef>
              <a:spcAft>
                <a:spcPts val="0"/>
              </a:spcAft>
              <a:buNone/>
            </a:pPr>
            <a:r>
              <a:rPr lang="en-US" b="1" dirty="0">
                <a:solidFill>
                  <a:schemeClr val="dk1"/>
                </a:solidFill>
                <a:latin typeface="Arial" panose="020B0604020202020204" pitchFamily="34" charset="0"/>
                <a:ea typeface="Calibri"/>
                <a:cs typeface="Arial" panose="020B0604020202020204" pitchFamily="34" charset="0"/>
                <a:sym typeface="Calibri"/>
              </a:rPr>
              <a:t>Model used: BERTopic</a:t>
            </a:r>
            <a:endParaRPr dirty="0">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US" b="1" dirty="0">
                <a:solidFill>
                  <a:schemeClr val="dk1"/>
                </a:solidFill>
                <a:latin typeface="Arial" panose="020B0604020202020204" pitchFamily="34" charset="0"/>
                <a:ea typeface="Calibri"/>
                <a:cs typeface="Arial" panose="020B0604020202020204" pitchFamily="34" charset="0"/>
                <a:sym typeface="Calibri"/>
              </a:rPr>
              <a:t>Model accuracy: 0.6177863708985377</a:t>
            </a:r>
          </a:p>
          <a:p>
            <a:pPr marL="0" marR="0" lvl="0" indent="0" algn="l" rtl="0">
              <a:spcBef>
                <a:spcPts val="0"/>
              </a:spcBef>
              <a:spcAft>
                <a:spcPts val="0"/>
              </a:spcAft>
              <a:buNone/>
            </a:pPr>
            <a:endParaRPr lang="en-US" b="1" dirty="0">
              <a:solidFill>
                <a:schemeClr val="dk1"/>
              </a:solidFill>
              <a:latin typeface="Arial" panose="020B0604020202020204" pitchFamily="34" charset="0"/>
              <a:ea typeface="Calibri"/>
              <a:cs typeface="Arial" panose="020B0604020202020204" pitchFamily="34" charset="0"/>
              <a:sym typeface="Calibri"/>
            </a:endParaRPr>
          </a:p>
          <a:p>
            <a:pPr marL="0" marR="0" lvl="0" indent="0" algn="l" rtl="0">
              <a:spcBef>
                <a:spcPts val="0"/>
              </a:spcBef>
              <a:spcAft>
                <a:spcPts val="0"/>
              </a:spcAft>
              <a:buNone/>
            </a:pPr>
            <a:r>
              <a:rPr lang="en-US" b="1" dirty="0">
                <a:solidFill>
                  <a:schemeClr val="dk1"/>
                </a:solidFill>
                <a:latin typeface="Arial" panose="020B0604020202020204" pitchFamily="34" charset="0"/>
                <a:ea typeface="Calibri"/>
                <a:cs typeface="Arial" panose="020B0604020202020204" pitchFamily="34" charset="0"/>
                <a:sym typeface="Calibri"/>
              </a:rPr>
              <a:t>5 Reasons:</a:t>
            </a:r>
          </a:p>
          <a:p>
            <a:pPr algn="l"/>
            <a:endParaRPr lang="en-US" dirty="0">
              <a:latin typeface="Arial" panose="020B0604020202020204" pitchFamily="34" charset="0"/>
              <a:cs typeface="Arial" panose="020B0604020202020204" pitchFamily="34" charset="0"/>
            </a:endParaRPr>
          </a:p>
          <a:p>
            <a:pPr marL="342900" indent="-342900" algn="l">
              <a:buFont typeface="+mj-lt"/>
              <a:buAutoNum type="arabicPeriod"/>
            </a:pPr>
            <a:r>
              <a:rPr lang="en-US" b="1" i="0" u="sng" dirty="0">
                <a:solidFill>
                  <a:schemeClr val="tx1"/>
                </a:solidFill>
                <a:effectLst/>
                <a:latin typeface="Arial" panose="020B0604020202020204" pitchFamily="34" charset="0"/>
                <a:cs typeface="Arial" panose="020B0604020202020204" pitchFamily="34" charset="0"/>
              </a:rPr>
              <a:t>Clear Topic Identification</a:t>
            </a:r>
            <a:r>
              <a:rPr lang="en-US" b="1" i="0" dirty="0">
                <a:solidFill>
                  <a:schemeClr val="tx1"/>
                </a:solidFill>
                <a:effectLst/>
                <a:latin typeface="Arial" panose="020B0604020202020204" pitchFamily="34" charset="0"/>
                <a:cs typeface="Arial" panose="020B0604020202020204" pitchFamily="34" charset="0"/>
              </a:rPr>
              <a:t>:</a:t>
            </a:r>
            <a:r>
              <a:rPr lang="en-US" b="0" i="0" dirty="0">
                <a:solidFill>
                  <a:schemeClr val="tx1"/>
                </a:solidFill>
                <a:effectLst/>
                <a:latin typeface="Arial" panose="020B0604020202020204" pitchFamily="34" charset="0"/>
                <a:cs typeface="Arial" panose="020B0604020202020204" pitchFamily="34" charset="0"/>
              </a:rPr>
              <a:t> The model has successfully identified distinct topics related to the Tokyo 2020 Olympics, including specific events such as hockey, weightlifting and the achievements of athletes like Mirabai Chanu.</a:t>
            </a:r>
          </a:p>
          <a:p>
            <a:pPr marL="342900" indent="-342900" algn="l">
              <a:buFont typeface="+mj-lt"/>
              <a:buAutoNum type="arabicPeriod"/>
            </a:pPr>
            <a:r>
              <a:rPr lang="en-US" b="1" i="0" u="sng" dirty="0">
                <a:solidFill>
                  <a:schemeClr val="tx1"/>
                </a:solidFill>
                <a:effectLst/>
                <a:latin typeface="Arial" panose="020B0604020202020204" pitchFamily="34" charset="0"/>
                <a:cs typeface="Arial" panose="020B0604020202020204" pitchFamily="34" charset="0"/>
              </a:rPr>
              <a:t>Relevant Representative Documents</a:t>
            </a:r>
            <a:r>
              <a:rPr lang="en-US" b="1" i="0" dirty="0">
                <a:solidFill>
                  <a:schemeClr val="tx1"/>
                </a:solidFill>
                <a:effectLst/>
                <a:latin typeface="Arial" panose="020B0604020202020204" pitchFamily="34" charset="0"/>
                <a:cs typeface="Arial" panose="020B0604020202020204" pitchFamily="34" charset="0"/>
              </a:rPr>
              <a:t>:</a:t>
            </a:r>
            <a:r>
              <a:rPr lang="en-US" b="0" i="0" dirty="0">
                <a:solidFill>
                  <a:schemeClr val="tx1"/>
                </a:solidFill>
                <a:effectLst/>
                <a:latin typeface="Arial" panose="020B0604020202020204" pitchFamily="34" charset="0"/>
                <a:cs typeface="Arial" panose="020B0604020202020204" pitchFamily="34" charset="0"/>
              </a:rPr>
              <a:t> The representative documents associated with each topic are coherent and relevant, indicating that the model has effectively captured the key themes present in the dataset.</a:t>
            </a:r>
          </a:p>
          <a:p>
            <a:pPr marL="342900" indent="-342900" algn="l">
              <a:buFont typeface="+mj-lt"/>
              <a:buAutoNum type="arabicPeriod"/>
            </a:pPr>
            <a:r>
              <a:rPr lang="en-US" b="1" i="0" u="sng" dirty="0">
                <a:solidFill>
                  <a:schemeClr val="tx1"/>
                </a:solidFill>
                <a:effectLst/>
                <a:latin typeface="Arial" panose="020B0604020202020204" pitchFamily="34" charset="0"/>
                <a:cs typeface="Arial" panose="020B0604020202020204" pitchFamily="34" charset="0"/>
              </a:rPr>
              <a:t>Diverse Topic Coverage</a:t>
            </a:r>
            <a:r>
              <a:rPr lang="en-US" b="1" i="0" dirty="0">
                <a:solidFill>
                  <a:schemeClr val="tx1"/>
                </a:solidFill>
                <a:effectLst/>
                <a:latin typeface="Arial" panose="020B0604020202020204" pitchFamily="34" charset="0"/>
                <a:cs typeface="Arial" panose="020B0604020202020204" pitchFamily="34" charset="0"/>
              </a:rPr>
              <a:t>:</a:t>
            </a:r>
            <a:r>
              <a:rPr lang="en-US" b="0" i="0" dirty="0">
                <a:solidFill>
                  <a:schemeClr val="tx1"/>
                </a:solidFill>
                <a:effectLst/>
                <a:latin typeface="Arial" panose="020B0604020202020204" pitchFamily="34" charset="0"/>
                <a:cs typeface="Arial" panose="020B0604020202020204" pitchFamily="34" charset="0"/>
              </a:rPr>
              <a:t> The topics cover a diverse range of subjects, including sports events, athlete achievements, cultural aspects (such as the Olympic flame), and broader concepts like sacrifice and courage, reflecting the multifaceted nature of the Olympics.</a:t>
            </a:r>
          </a:p>
          <a:p>
            <a:pPr marL="342900" indent="-342900" algn="l">
              <a:buFont typeface="+mj-lt"/>
              <a:buAutoNum type="arabicPeriod"/>
            </a:pPr>
            <a:r>
              <a:rPr lang="en-US" b="1" i="0" u="sng" dirty="0">
                <a:solidFill>
                  <a:schemeClr val="tx1"/>
                </a:solidFill>
                <a:effectLst/>
                <a:latin typeface="Arial" panose="020B0604020202020204" pitchFamily="34" charset="0"/>
                <a:cs typeface="Arial" panose="020B0604020202020204" pitchFamily="34" charset="0"/>
              </a:rPr>
              <a:t>Dominant Topics:</a:t>
            </a:r>
            <a:r>
              <a:rPr lang="en-US" b="0" i="0" u="sng" dirty="0">
                <a:solidFill>
                  <a:schemeClr val="tx1"/>
                </a:solidFill>
                <a:effectLst/>
                <a:latin typeface="Arial" panose="020B0604020202020204" pitchFamily="34" charset="0"/>
                <a:cs typeface="Arial" panose="020B0604020202020204" pitchFamily="34" charset="0"/>
              </a:rPr>
              <a:t> </a:t>
            </a:r>
            <a:r>
              <a:rPr lang="en-US" b="0" i="0" dirty="0">
                <a:solidFill>
                  <a:schemeClr val="tx1"/>
                </a:solidFill>
                <a:effectLst/>
                <a:latin typeface="Arial" panose="020B0604020202020204" pitchFamily="34" charset="0"/>
                <a:cs typeface="Arial" panose="020B0604020202020204" pitchFamily="34" charset="0"/>
              </a:rPr>
              <a:t>Certain topics, such as those related to Mirabai Chanu's silver medal win and Tokyo 2020 Olympics hockey events, appear to be more dominant based on their higher topic counts, suggesting their significance within the dataset.</a:t>
            </a:r>
          </a:p>
          <a:p>
            <a:pPr marL="342900" indent="-342900" algn="l">
              <a:buFont typeface="+mj-lt"/>
              <a:buAutoNum type="arabicPeriod"/>
            </a:pPr>
            <a:r>
              <a:rPr lang="en-US" b="1" i="0" u="sng" dirty="0">
                <a:solidFill>
                  <a:schemeClr val="tx1"/>
                </a:solidFill>
                <a:effectLst/>
                <a:latin typeface="Arial" panose="020B0604020202020204" pitchFamily="34" charset="0"/>
                <a:cs typeface="Arial" panose="020B0604020202020204" pitchFamily="34" charset="0"/>
              </a:rPr>
              <a:t>Moderate Coherence Score:</a:t>
            </a:r>
            <a:r>
              <a:rPr lang="en-US" b="0" i="0" u="sng" dirty="0">
                <a:solidFill>
                  <a:schemeClr val="tx1"/>
                </a:solidFill>
                <a:effectLst/>
                <a:latin typeface="Arial" panose="020B0604020202020204" pitchFamily="34" charset="0"/>
                <a:cs typeface="Arial" panose="020B0604020202020204" pitchFamily="34" charset="0"/>
              </a:rPr>
              <a:t> </a:t>
            </a:r>
            <a:r>
              <a:rPr lang="en-US" b="0" i="0" dirty="0">
                <a:solidFill>
                  <a:schemeClr val="tx1"/>
                </a:solidFill>
                <a:effectLst/>
                <a:latin typeface="Arial" panose="020B0604020202020204" pitchFamily="34" charset="0"/>
                <a:cs typeface="Arial" panose="020B0604020202020204" pitchFamily="34" charset="0"/>
              </a:rPr>
              <a:t>The coherence score of 0.6178 indicates a moderate level of topic coherence, suggesting that while the topics are interpretable, there may still be room for improvement in terms of enhancing the semantic coherence and clarity of topics.</a:t>
            </a:r>
          </a:p>
          <a:p>
            <a:pPr marL="0" marR="0" lvl="0" indent="0" algn="l" rtl="0">
              <a:spcBef>
                <a:spcPts val="0"/>
              </a:spcBef>
              <a:spcAft>
                <a:spcPts val="0"/>
              </a:spcAft>
              <a:buNone/>
            </a:pPr>
            <a:endParaRPr dirty="0">
              <a:latin typeface="+mn-lt"/>
            </a:endParaRPr>
          </a:p>
          <a:p>
            <a:pPr marL="0" marR="0" lvl="0" indent="0" algn="l" rtl="0">
              <a:spcBef>
                <a:spcPts val="0"/>
              </a:spcBef>
              <a:spcAft>
                <a:spcPts val="0"/>
              </a:spcAft>
              <a:buNone/>
            </a:pPr>
            <a:endParaRPr sz="1200" dirty="0">
              <a:solidFill>
                <a:schemeClr val="dk1"/>
              </a:solidFill>
              <a:latin typeface="+mn-lt"/>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6988" y="217622"/>
            <a:ext cx="12115012"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a:solidFill>
                  <a:schemeClr val="dk1"/>
                </a:solidFill>
                <a:latin typeface="Arial" panose="020B0604020202020204" pitchFamily="34" charset="0"/>
                <a:ea typeface="Calibri"/>
                <a:cs typeface="Arial" panose="020B0604020202020204" pitchFamily="34" charset="0"/>
                <a:sym typeface="Calibri"/>
              </a:rPr>
              <a:t>Deploy the model in </a:t>
            </a:r>
            <a:r>
              <a:rPr lang="en-US" sz="2000" dirty="0" err="1">
                <a:solidFill>
                  <a:schemeClr val="dk1"/>
                </a:solidFill>
                <a:latin typeface="Arial" panose="020B0604020202020204" pitchFamily="34" charset="0"/>
                <a:ea typeface="Calibri"/>
                <a:cs typeface="Arial" panose="020B0604020202020204" pitchFamily="34" charset="0"/>
                <a:sym typeface="Calibri"/>
              </a:rPr>
              <a:t>FastAPI</a:t>
            </a:r>
            <a:r>
              <a:rPr lang="en-US" sz="2000" dirty="0">
                <a:solidFill>
                  <a:schemeClr val="dk1"/>
                </a:solidFill>
                <a:latin typeface="Arial" panose="020B0604020202020204" pitchFamily="34" charset="0"/>
                <a:ea typeface="Calibri"/>
                <a:cs typeface="Arial" panose="020B0604020202020204" pitchFamily="34" charset="0"/>
                <a:sym typeface="Calibri"/>
              </a:rPr>
              <a:t> and create a UI using </a:t>
            </a:r>
            <a:r>
              <a:rPr lang="en-US" sz="2000" dirty="0" err="1">
                <a:solidFill>
                  <a:schemeClr val="dk1"/>
                </a:solidFill>
                <a:latin typeface="Arial" panose="020B0604020202020204" pitchFamily="34" charset="0"/>
                <a:ea typeface="Calibri"/>
                <a:cs typeface="Arial" panose="020B0604020202020204" pitchFamily="34" charset="0"/>
                <a:sym typeface="Calibri"/>
              </a:rPr>
              <a:t>Gradio</a:t>
            </a:r>
            <a:endParaRPr sz="2000" dirty="0">
              <a:solidFill>
                <a:schemeClr val="dk1"/>
              </a:solidFill>
              <a:latin typeface="Arial" panose="020B0604020202020204" pitchFamily="34" charset="0"/>
              <a:ea typeface="Calibri"/>
              <a:cs typeface="Arial" panose="020B0604020202020204" pitchFamily="34" charset="0"/>
              <a:sym typeface="Calibri"/>
            </a:endParaRPr>
          </a:p>
          <a:p>
            <a:pPr marL="0" marR="0" lvl="0" indent="0" algn="ctr" rtl="0">
              <a:spcBef>
                <a:spcPts val="0"/>
              </a:spcBef>
              <a:spcAft>
                <a:spcPts val="0"/>
              </a:spcAft>
              <a:buNone/>
            </a:pPr>
            <a:r>
              <a:rPr lang="en-US" sz="2000" dirty="0">
                <a:solidFill>
                  <a:schemeClr val="dk1"/>
                </a:solidFill>
                <a:latin typeface="Arial" panose="020B0604020202020204" pitchFamily="34" charset="0"/>
                <a:ea typeface="Calibri"/>
                <a:cs typeface="Arial" panose="020B0604020202020204" pitchFamily="34" charset="0"/>
                <a:sym typeface="Calibri"/>
              </a:rPr>
              <a:t>(paste a screen short of the UI)</a:t>
            </a:r>
            <a:endParaRPr sz="20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2E55DE97-5619-A6BA-2E55-7D93D11D2332}"/>
              </a:ext>
            </a:extLst>
          </p:cNvPr>
          <p:cNvPicPr>
            <a:picLocks noChangeAspect="1"/>
          </p:cNvPicPr>
          <p:nvPr/>
        </p:nvPicPr>
        <p:blipFill>
          <a:blip r:embed="rId3"/>
          <a:stretch>
            <a:fillRect/>
          </a:stretch>
        </p:blipFill>
        <p:spPr>
          <a:xfrm>
            <a:off x="1346014" y="1191823"/>
            <a:ext cx="8934275" cy="51172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315</Words>
  <Application>Microsoft Office PowerPoint</Application>
  <PresentationFormat>Widescreen</PresentationFormat>
  <Paragraphs>32</Paragraphs>
  <Slides>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Sinha, Neeharika</dc:creator>
  <cp:lastModifiedBy>Vaibhav Khanna</cp:lastModifiedBy>
  <cp:revision>11</cp:revision>
  <dcterms:created xsi:type="dcterms:W3CDTF">2023-07-18T20:17:20Z</dcterms:created>
  <dcterms:modified xsi:type="dcterms:W3CDTF">2024-03-10T09:09:56Z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8041ff-f5de-4583-8841-e2a1851ee5d2_Enabled">
    <vt:lpwstr>true</vt:lpwstr>
  </property>
  <property fmtid="{D5CDD505-2E9C-101B-9397-08002B2CF9AE}" pid="3" name="MSIP_Label_f48041ff-f5de-4583-8841-e2a1851ee5d2_SetDate">
    <vt:lpwstr>2023-07-18T20:17:46Z</vt:lpwstr>
  </property>
  <property fmtid="{D5CDD505-2E9C-101B-9397-08002B2CF9AE}" pid="4" name="MSIP_Label_f48041ff-f5de-4583-8841-e2a1851ee5d2_Method">
    <vt:lpwstr>Privileged</vt:lpwstr>
  </property>
  <property fmtid="{D5CDD505-2E9C-101B-9397-08002B2CF9AE}" pid="5" name="MSIP_Label_f48041ff-f5de-4583-8841-e2a1851ee5d2_Name">
    <vt:lpwstr>Confidential</vt:lpwstr>
  </property>
  <property fmtid="{D5CDD505-2E9C-101B-9397-08002B2CF9AE}" pid="6" name="MSIP_Label_f48041ff-f5de-4583-8841-e2a1851ee5d2_SiteId">
    <vt:lpwstr>771c9c47-7f24-44dc-958e-34f8713a8394</vt:lpwstr>
  </property>
  <property fmtid="{D5CDD505-2E9C-101B-9397-08002B2CF9AE}" pid="7" name="MSIP_Label_f48041ff-f5de-4583-8841-e2a1851ee5d2_ActionId">
    <vt:lpwstr>32da6d3a-ab2f-4bf9-8bc5-faa12b09178e</vt:lpwstr>
  </property>
  <property fmtid="{D5CDD505-2E9C-101B-9397-08002B2CF9AE}" pid="8" name="MSIP_Label_f48041ff-f5de-4583-8841-e2a1851ee5d2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Confidential - Company Proprietary</vt:lpwstr>
  </property>
</Properties>
</file>