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hhjHYfAJcdCY+QR4uxdLaZpTcM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 S Nigam" userId="1ef423f66a792f0a" providerId="LiveId" clId="{A104148C-E622-4A42-8697-29F83FFEFA77}"/>
    <pc:docChg chg="modSld">
      <pc:chgData name="Kashish S Nigam" userId="1ef423f66a792f0a" providerId="LiveId" clId="{A104148C-E622-4A42-8697-29F83FFEFA77}" dt="2024-03-07T08:19:09.385" v="4" actId="2711"/>
      <pc:docMkLst>
        <pc:docMk/>
      </pc:docMkLst>
      <pc:sldChg chg="modSp mod">
        <pc:chgData name="Kashish S Nigam" userId="1ef423f66a792f0a" providerId="LiveId" clId="{A104148C-E622-4A42-8697-29F83FFEFA77}" dt="2024-03-07T08:19:09.385" v="4" actId="2711"/>
        <pc:sldMkLst>
          <pc:docMk/>
          <pc:sldMk cId="0" sldId="256"/>
        </pc:sldMkLst>
        <pc:spChg chg="mod">
          <ac:chgData name="Kashish S Nigam" userId="1ef423f66a792f0a" providerId="LiveId" clId="{A104148C-E622-4A42-8697-29F83FFEFA77}" dt="2024-03-07T08:19:09.385" v="4" actId="2711"/>
          <ac:spMkLst>
            <pc:docMk/>
            <pc:sldMk cId="0" sldId="256"/>
            <ac:spMk id="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2"/>
          <p:cNvSpPr>
            <a:spLocks noGrp="1"/>
          </p:cNvSpPr>
          <p:nvPr>
            <p:ph type="pic" idx="2"/>
          </p:nvPr>
        </p:nvSpPr>
        <p:spPr>
          <a:xfrm>
            <a:off x="5183188" y="987425"/>
            <a:ext cx="6172200" cy="4873625"/>
          </a:xfrm>
          <a:prstGeom prst="rect">
            <a:avLst/>
          </a:prstGeom>
          <a:noFill/>
          <a:ln>
            <a:noFill/>
          </a:ln>
        </p:spPr>
      </p:sp>
      <p:sp>
        <p:nvSpPr>
          <p:cNvPr id="65" name="Google Shape;65;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3"/>
          <p:cNvSpPr txBox="1"/>
          <p:nvPr/>
        </p:nvSpPr>
        <p:spPr>
          <a:xfrm>
            <a:off x="5185537" y="6642100"/>
            <a:ext cx="1849438" cy="152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0" i="0" u="none" strike="noStrike" cap="none">
                <a:solidFill>
                  <a:srgbClr val="D89B2B"/>
                </a:solidFill>
                <a:latin typeface="Calibri"/>
                <a:ea typeface="Calibri"/>
                <a:cs typeface="Calibri"/>
                <a:sym typeface="Calibri"/>
              </a:rPr>
              <a:t>Confidential - Company Proprietary</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4184246" y="193431"/>
            <a:ext cx="238302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BERTopic </a:t>
            </a:r>
            <a:r>
              <a:rPr lang="en-US" sz="1800" b="1" i="0" u="none" strike="noStrike" cap="none" dirty="0" err="1">
                <a:solidFill>
                  <a:schemeClr val="dk1"/>
                </a:solidFill>
                <a:latin typeface="Calibri"/>
                <a:ea typeface="Calibri"/>
                <a:cs typeface="Calibri"/>
                <a:sym typeface="Calibri"/>
              </a:rPr>
              <a:t>modelProject</a:t>
            </a:r>
            <a:endParaRPr sz="1800" b="1" i="0" u="none" strike="noStrike" cap="none" dirty="0">
              <a:solidFill>
                <a:schemeClr val="dk1"/>
              </a:solidFill>
              <a:latin typeface="Calibri"/>
              <a:ea typeface="Calibri"/>
              <a:cs typeface="Calibri"/>
              <a:sym typeface="Calibri"/>
            </a:endParaRPr>
          </a:p>
        </p:txBody>
      </p:sp>
      <p:sp>
        <p:nvSpPr>
          <p:cNvPr id="86" name="Google Shape;86;p1"/>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
          <p:cNvSpPr/>
          <p:nvPr/>
        </p:nvSpPr>
        <p:spPr>
          <a:xfrm>
            <a:off x="7363558" y="6441473"/>
            <a:ext cx="5253404" cy="26161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100"/>
              <a:buFont typeface="Calibri"/>
              <a:buNone/>
            </a:pPr>
            <a:r>
              <a:rPr lang="en-US" sz="1100" b="1" i="0" u="none" strike="noStrike" cap="none">
                <a:solidFill>
                  <a:schemeClr val="dk1"/>
                </a:solidFill>
                <a:latin typeface="Calibri"/>
                <a:ea typeface="Calibri"/>
                <a:cs typeface="Calibri"/>
                <a:sym typeface="Calibri"/>
              </a:rPr>
              <a:t>Master of Science in Data Science and Management, IIT Indore, (2023)</a:t>
            </a:r>
            <a:endParaRPr sz="1800" b="0" i="0" u="none" strike="noStrike" cap="none">
              <a:solidFill>
                <a:schemeClr val="dk1"/>
              </a:solidFill>
              <a:latin typeface="Arial"/>
              <a:ea typeface="Arial"/>
              <a:cs typeface="Arial"/>
              <a:sym typeface="Arial"/>
            </a:endParaRPr>
          </a:p>
        </p:txBody>
      </p:sp>
      <p:sp>
        <p:nvSpPr>
          <p:cNvPr id="88" name="Google Shape;88;p1"/>
          <p:cNvSpPr txBox="1"/>
          <p:nvPr/>
        </p:nvSpPr>
        <p:spPr>
          <a:xfrm>
            <a:off x="7868873" y="457206"/>
            <a:ext cx="3663601"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Presenter: Group 16</a:t>
            </a:r>
          </a:p>
          <a:p>
            <a:pPr marL="0" marR="0" lvl="0" indent="0" algn="l" rtl="0">
              <a:spcBef>
                <a:spcPts val="0"/>
              </a:spcBef>
              <a:spcAft>
                <a:spcPts val="0"/>
              </a:spcAft>
              <a:buNone/>
            </a:pPr>
            <a:r>
              <a:rPr lang="en-IN" dirty="0"/>
              <a:t>KARTHIK BABU NAMBIAR- 2204107025</a:t>
            </a:r>
          </a:p>
          <a:p>
            <a:pPr marL="0" marR="0" lvl="0" indent="0" algn="l" rtl="0">
              <a:spcBef>
                <a:spcPts val="0"/>
              </a:spcBef>
              <a:spcAft>
                <a:spcPts val="0"/>
              </a:spcAft>
              <a:buNone/>
            </a:pPr>
            <a:r>
              <a:rPr lang="en-IN" dirty="0"/>
              <a:t>KASHISH NIGAM- 2204107026</a:t>
            </a:r>
          </a:p>
          <a:p>
            <a:pPr marL="0" marR="0" lvl="0" indent="0" algn="l" rtl="0">
              <a:spcBef>
                <a:spcPts val="0"/>
              </a:spcBef>
              <a:spcAft>
                <a:spcPts val="0"/>
              </a:spcAft>
              <a:buNone/>
            </a:pPr>
            <a:r>
              <a:rPr lang="en-IN" dirty="0"/>
              <a:t>VAIBHAV KHANNA- 2204107050</a:t>
            </a:r>
            <a:endParaRPr dirty="0"/>
          </a:p>
        </p:txBody>
      </p:sp>
      <p:sp>
        <p:nvSpPr>
          <p:cNvPr id="89" name="Google Shape;89;p1"/>
          <p:cNvSpPr txBox="1"/>
          <p:nvPr/>
        </p:nvSpPr>
        <p:spPr>
          <a:xfrm>
            <a:off x="316443" y="1685644"/>
            <a:ext cx="10866082" cy="43703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chemeClr val="dk1"/>
                </a:solidFill>
                <a:latin typeface="Bahnschrift SemiBold" panose="020B0502040204020203" pitchFamily="34" charset="0"/>
                <a:ea typeface="Calibri"/>
                <a:cs typeface="Calibri"/>
                <a:sym typeface="Calibri"/>
              </a:rPr>
              <a:t>AIM:</a:t>
            </a:r>
            <a:r>
              <a:rPr lang="en-US" dirty="0">
                <a:solidFill>
                  <a:schemeClr val="dk1"/>
                </a:solidFill>
                <a:latin typeface="Bahnschrift SemiBold" panose="020B0502040204020203" pitchFamily="34" charset="0"/>
                <a:ea typeface="Calibri"/>
                <a:cs typeface="Calibri"/>
                <a:sym typeface="Calibri"/>
              </a:rPr>
              <a:t> </a:t>
            </a:r>
            <a:r>
              <a:rPr lang="en-US" b="1" dirty="0">
                <a:solidFill>
                  <a:schemeClr val="dk1"/>
                </a:solidFill>
                <a:latin typeface="Bahnschrift SemiBold" panose="020B0502040204020203" pitchFamily="34" charset="0"/>
                <a:ea typeface="Calibri"/>
                <a:cs typeface="Calibri"/>
                <a:sym typeface="Calibri"/>
              </a:rPr>
              <a:t>Build  BERTopic model from  the data and point out 5 conclusions on model performance.</a:t>
            </a:r>
            <a:endParaRPr b="1" dirty="0">
              <a:latin typeface="Bahnschrift SemiBold" panose="020B0502040204020203" pitchFamily="34" charset="0"/>
            </a:endParaRPr>
          </a:p>
          <a:p>
            <a:pPr marL="0" marR="0" lvl="0" indent="0" algn="l" rtl="0">
              <a:spcBef>
                <a:spcPts val="0"/>
              </a:spcBef>
              <a:spcAft>
                <a:spcPts val="0"/>
              </a:spcAft>
              <a:buNone/>
            </a:pP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b="1" dirty="0">
                <a:solidFill>
                  <a:schemeClr val="dk1"/>
                </a:solidFill>
                <a:latin typeface="Bahnschrift" panose="020B0502040204020203" pitchFamily="34" charset="0"/>
                <a:ea typeface="Calibri"/>
                <a:cs typeface="Calibri"/>
                <a:sym typeface="Calibri"/>
              </a:rPr>
              <a:t>Model used: BERTopic</a:t>
            </a:r>
            <a:endParaRPr dirty="0">
              <a:latin typeface="Bahnschrift" panose="020B0502040204020203" pitchFamily="34" charset="0"/>
            </a:endParaRPr>
          </a:p>
          <a:p>
            <a:pPr marL="0" marR="0" lvl="0" indent="0" algn="l" rtl="0">
              <a:spcBef>
                <a:spcPts val="0"/>
              </a:spcBef>
              <a:spcAft>
                <a:spcPts val="0"/>
              </a:spcAft>
              <a:buNone/>
            </a:pPr>
            <a:r>
              <a:rPr lang="en-US" b="1" dirty="0">
                <a:solidFill>
                  <a:schemeClr val="dk1"/>
                </a:solidFill>
                <a:latin typeface="Bahnschrift" panose="020B0502040204020203" pitchFamily="34" charset="0"/>
                <a:ea typeface="Calibri"/>
                <a:cs typeface="Calibri"/>
                <a:sym typeface="Calibri"/>
              </a:rPr>
              <a:t>Model accuracy: 0.6177863708985377</a:t>
            </a:r>
          </a:p>
          <a:p>
            <a:pPr marL="0" marR="0" lvl="0" indent="0" algn="l" rtl="0">
              <a:spcBef>
                <a:spcPts val="0"/>
              </a:spcBef>
              <a:spcAft>
                <a:spcPts val="0"/>
              </a:spcAft>
              <a:buNone/>
            </a:pPr>
            <a:endParaRPr lang="en-US" b="1" dirty="0">
              <a:solidFill>
                <a:schemeClr val="dk1"/>
              </a:solidFill>
              <a:latin typeface="Bahnschrift" panose="020B0502040204020203" pitchFamily="34" charset="0"/>
              <a:ea typeface="Calibri"/>
              <a:cs typeface="Calibri"/>
              <a:sym typeface="Calibri"/>
            </a:endParaRPr>
          </a:p>
          <a:p>
            <a:pPr marL="0" marR="0" lvl="0" indent="0" algn="l" rtl="0">
              <a:spcBef>
                <a:spcPts val="0"/>
              </a:spcBef>
              <a:spcAft>
                <a:spcPts val="0"/>
              </a:spcAft>
              <a:buNone/>
            </a:pPr>
            <a:r>
              <a:rPr lang="en-US" b="1" dirty="0">
                <a:solidFill>
                  <a:schemeClr val="dk1"/>
                </a:solidFill>
                <a:latin typeface="Bahnschrift" panose="020B0502040204020203" pitchFamily="34" charset="0"/>
                <a:ea typeface="Calibri"/>
                <a:cs typeface="Calibri"/>
                <a:sym typeface="Calibri"/>
              </a:rPr>
              <a:t>5 Reasons:</a:t>
            </a:r>
          </a:p>
          <a:p>
            <a:pPr marL="0" marR="0" lvl="0" indent="0" algn="l" rtl="0">
              <a:spcBef>
                <a:spcPts val="0"/>
              </a:spcBef>
              <a:spcAft>
                <a:spcPts val="0"/>
              </a:spcAft>
              <a:buNone/>
            </a:pPr>
            <a:endParaRPr dirty="0"/>
          </a:p>
          <a:p>
            <a:pPr algn="l">
              <a:buFont typeface="+mj-lt"/>
              <a:buAutoNum type="arabicPeriod"/>
            </a:pPr>
            <a:r>
              <a:rPr lang="en-US" b="1" i="0" u="sng" dirty="0">
                <a:solidFill>
                  <a:schemeClr val="tx1"/>
                </a:solidFill>
                <a:effectLst/>
                <a:latin typeface="Bahnschrift" panose="020B0502040204020203" pitchFamily="34" charset="0"/>
              </a:rPr>
              <a:t>Clear Topic Identification</a:t>
            </a:r>
            <a:r>
              <a:rPr lang="en-US" b="1" i="0" dirty="0">
                <a:solidFill>
                  <a:schemeClr val="tx1"/>
                </a:solidFill>
                <a:effectLst/>
                <a:latin typeface="Bahnschrift" panose="020B0502040204020203" pitchFamily="34" charset="0"/>
              </a:rPr>
              <a:t>:</a:t>
            </a:r>
            <a:r>
              <a:rPr lang="en-US" b="0" i="0" dirty="0">
                <a:solidFill>
                  <a:schemeClr val="tx1"/>
                </a:solidFill>
                <a:effectLst/>
                <a:latin typeface="Bahnschrift" panose="020B0502040204020203" pitchFamily="34" charset="0"/>
              </a:rPr>
              <a:t> The model has successfully identified distinct topics related to the Tokyo 2020 Olympics, including specific events such as hockey, weightlifting and the achievements of athletes like Mirabai Chanu.</a:t>
            </a:r>
          </a:p>
          <a:p>
            <a:pPr algn="l">
              <a:buFont typeface="+mj-lt"/>
              <a:buAutoNum type="arabicPeriod"/>
            </a:pPr>
            <a:r>
              <a:rPr lang="en-US" b="1" i="0" u="sng" dirty="0">
                <a:solidFill>
                  <a:schemeClr val="tx1"/>
                </a:solidFill>
                <a:effectLst/>
                <a:latin typeface="Bahnschrift" panose="020B0502040204020203" pitchFamily="34" charset="0"/>
              </a:rPr>
              <a:t>Relevant Representative Documents</a:t>
            </a:r>
            <a:r>
              <a:rPr lang="en-US" b="1" i="0" dirty="0">
                <a:solidFill>
                  <a:schemeClr val="tx1"/>
                </a:solidFill>
                <a:effectLst/>
                <a:latin typeface="Bahnschrift" panose="020B0502040204020203" pitchFamily="34" charset="0"/>
              </a:rPr>
              <a:t>:</a:t>
            </a:r>
            <a:r>
              <a:rPr lang="en-US" b="0" i="0" dirty="0">
                <a:solidFill>
                  <a:schemeClr val="tx1"/>
                </a:solidFill>
                <a:effectLst/>
                <a:latin typeface="Bahnschrift" panose="020B0502040204020203" pitchFamily="34" charset="0"/>
              </a:rPr>
              <a:t> The representative documents associated with each topic are coherent and relevant, indicating that the model has effectively captured the key themes present in the dataset.</a:t>
            </a:r>
          </a:p>
          <a:p>
            <a:pPr algn="l">
              <a:buFont typeface="+mj-lt"/>
              <a:buAutoNum type="arabicPeriod"/>
            </a:pPr>
            <a:r>
              <a:rPr lang="en-US" b="1" i="0" u="sng" dirty="0">
                <a:solidFill>
                  <a:schemeClr val="tx1"/>
                </a:solidFill>
                <a:effectLst/>
                <a:latin typeface="Bahnschrift" panose="020B0502040204020203" pitchFamily="34" charset="0"/>
              </a:rPr>
              <a:t>Diverse Topic Coverage</a:t>
            </a:r>
            <a:r>
              <a:rPr lang="en-US" b="1" i="0" dirty="0">
                <a:solidFill>
                  <a:schemeClr val="tx1"/>
                </a:solidFill>
                <a:effectLst/>
                <a:latin typeface="Bahnschrift" panose="020B0502040204020203" pitchFamily="34" charset="0"/>
              </a:rPr>
              <a:t>:</a:t>
            </a:r>
            <a:r>
              <a:rPr lang="en-US" b="0" i="0" dirty="0">
                <a:solidFill>
                  <a:schemeClr val="tx1"/>
                </a:solidFill>
                <a:effectLst/>
                <a:latin typeface="Bahnschrift" panose="020B0502040204020203" pitchFamily="34" charset="0"/>
              </a:rPr>
              <a:t> The topics cover a diverse range of subjects, including sports events, athlete achievements, cultural aspects (such as the Olympic flame), and broader concepts like sacrifice and courage, reflecting the multifaceted nature of the Olympics.</a:t>
            </a:r>
          </a:p>
          <a:p>
            <a:pPr algn="l">
              <a:buFont typeface="+mj-lt"/>
              <a:buAutoNum type="arabicPeriod"/>
            </a:pPr>
            <a:r>
              <a:rPr lang="en-US" b="1" i="0" u="sng" dirty="0">
                <a:solidFill>
                  <a:schemeClr val="tx1"/>
                </a:solidFill>
                <a:effectLst/>
                <a:latin typeface="Bahnschrift" panose="020B0502040204020203" pitchFamily="34" charset="0"/>
              </a:rPr>
              <a:t>Dominant Topics:</a:t>
            </a:r>
            <a:r>
              <a:rPr lang="en-US" b="0" i="0" u="sng" dirty="0">
                <a:solidFill>
                  <a:schemeClr val="tx1"/>
                </a:solidFill>
                <a:effectLst/>
                <a:latin typeface="Bahnschrift" panose="020B0502040204020203" pitchFamily="34" charset="0"/>
              </a:rPr>
              <a:t> </a:t>
            </a:r>
            <a:r>
              <a:rPr lang="en-US" b="0" i="0" dirty="0">
                <a:solidFill>
                  <a:schemeClr val="tx1"/>
                </a:solidFill>
                <a:effectLst/>
                <a:latin typeface="Bahnschrift" panose="020B0502040204020203" pitchFamily="34" charset="0"/>
              </a:rPr>
              <a:t>Certain topics, such as those related to Mirabai Chanu's silver medal win and Tokyo 2020 Olympics hockey events, appear to be more dominant based on their higher topic counts, suggesting their significance within the dataset.</a:t>
            </a:r>
          </a:p>
          <a:p>
            <a:pPr algn="l">
              <a:buFont typeface="+mj-lt"/>
              <a:buAutoNum type="arabicPeriod"/>
            </a:pPr>
            <a:r>
              <a:rPr lang="en-US" b="1" i="0" u="sng" dirty="0">
                <a:solidFill>
                  <a:schemeClr val="tx1"/>
                </a:solidFill>
                <a:effectLst/>
                <a:latin typeface="Bahnschrift" panose="020B0502040204020203" pitchFamily="34" charset="0"/>
              </a:rPr>
              <a:t>Moderate Coherence Score:</a:t>
            </a:r>
            <a:r>
              <a:rPr lang="en-US" b="0" i="0" u="sng" dirty="0">
                <a:solidFill>
                  <a:schemeClr val="tx1"/>
                </a:solidFill>
                <a:effectLst/>
                <a:latin typeface="Bahnschrift" panose="020B0502040204020203" pitchFamily="34" charset="0"/>
              </a:rPr>
              <a:t> </a:t>
            </a:r>
            <a:r>
              <a:rPr lang="en-US" b="0" i="0" dirty="0">
                <a:solidFill>
                  <a:schemeClr val="tx1"/>
                </a:solidFill>
                <a:effectLst/>
                <a:latin typeface="Bahnschrift" panose="020B0502040204020203" pitchFamily="34" charset="0"/>
              </a:rPr>
              <a:t>The coherence score of 0.6178 indicates a moderate level of topic coherence, suggesting that while the topics are interpretable, there may still be room for improvement in terms of enhancing the semantic coherence and clarity of topics.</a:t>
            </a:r>
          </a:p>
          <a:p>
            <a:pPr marL="0" marR="0" lvl="0" indent="0" algn="l" rtl="0">
              <a:spcBef>
                <a:spcPts val="0"/>
              </a:spcBef>
              <a:spcAft>
                <a:spcPts val="0"/>
              </a:spcAft>
              <a:buNone/>
            </a:pPr>
            <a:endParaRPr dirty="0"/>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6988" y="217622"/>
            <a:ext cx="5522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Deploy the model in FastAPI and create a UI using Gradio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(paste a screen short of the UI)</a:t>
            </a:r>
            <a:endParaRPr/>
          </a:p>
        </p:txBody>
      </p:sp>
      <p:pic>
        <p:nvPicPr>
          <p:cNvPr id="3" name="Picture 2">
            <a:extLst>
              <a:ext uri="{FF2B5EF4-FFF2-40B4-BE49-F238E27FC236}">
                <a16:creationId xmlns:a16="http://schemas.microsoft.com/office/drawing/2014/main" id="{2E55DE97-5619-A6BA-2E55-7D93D11D2332}"/>
              </a:ext>
            </a:extLst>
          </p:cNvPr>
          <p:cNvPicPr>
            <a:picLocks noChangeAspect="1"/>
          </p:cNvPicPr>
          <p:nvPr/>
        </p:nvPicPr>
        <p:blipFill>
          <a:blip r:embed="rId3"/>
          <a:stretch>
            <a:fillRect/>
          </a:stretch>
        </p:blipFill>
        <p:spPr>
          <a:xfrm>
            <a:off x="1300294" y="981511"/>
            <a:ext cx="8934275" cy="51172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276</Words>
  <Application>Microsoft Office PowerPoint</Application>
  <PresentationFormat>Widescreen</PresentationFormat>
  <Paragraphs>20</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Bahnschrift</vt:lpstr>
      <vt:lpstr>Bahnschrift SemiBold</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Sinha, Neeharika</dc:creator>
  <cp:lastModifiedBy>Kashish S Nigam</cp:lastModifiedBy>
  <cp:revision>4</cp:revision>
  <dcterms:created xsi:type="dcterms:W3CDTF">2023-07-18T20:17:20Z</dcterms:created>
  <dcterms:modified xsi:type="dcterms:W3CDTF">2024-03-07T12:43:38Z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8041ff-f5de-4583-8841-e2a1851ee5d2_Enabled">
    <vt:lpwstr>true</vt:lpwstr>
  </property>
  <property fmtid="{D5CDD505-2E9C-101B-9397-08002B2CF9AE}" pid="3" name="MSIP_Label_f48041ff-f5de-4583-8841-e2a1851ee5d2_SetDate">
    <vt:lpwstr>2023-07-18T20:17:46Z</vt:lpwstr>
  </property>
  <property fmtid="{D5CDD505-2E9C-101B-9397-08002B2CF9AE}" pid="4" name="MSIP_Label_f48041ff-f5de-4583-8841-e2a1851ee5d2_Method">
    <vt:lpwstr>Privileged</vt:lpwstr>
  </property>
  <property fmtid="{D5CDD505-2E9C-101B-9397-08002B2CF9AE}" pid="5" name="MSIP_Label_f48041ff-f5de-4583-8841-e2a1851ee5d2_Name">
    <vt:lpwstr>Confidential</vt:lpwstr>
  </property>
  <property fmtid="{D5CDD505-2E9C-101B-9397-08002B2CF9AE}" pid="6" name="MSIP_Label_f48041ff-f5de-4583-8841-e2a1851ee5d2_SiteId">
    <vt:lpwstr>771c9c47-7f24-44dc-958e-34f8713a8394</vt:lpwstr>
  </property>
  <property fmtid="{D5CDD505-2E9C-101B-9397-08002B2CF9AE}" pid="7" name="MSIP_Label_f48041ff-f5de-4583-8841-e2a1851ee5d2_ActionId">
    <vt:lpwstr>32da6d3a-ab2f-4bf9-8bc5-faa12b09178e</vt:lpwstr>
  </property>
  <property fmtid="{D5CDD505-2E9C-101B-9397-08002B2CF9AE}" pid="8" name="MSIP_Label_f48041ff-f5de-4583-8841-e2a1851ee5d2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Confidential - Company Proprietary</vt:lpwstr>
  </property>
</Properties>
</file>