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9687A5-C4E7-4ED9-8BD6-8DB2CB4BB5FC}"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C60A5-CEE8-4B65-BDB6-8C733D7F6C41}" type="slidenum">
              <a:rPr lang="en-US" smtClean="0"/>
              <a:t>‹#›</a:t>
            </a:fld>
            <a:endParaRPr lang="en-US"/>
          </a:p>
        </p:txBody>
      </p:sp>
    </p:spTree>
    <p:extLst>
      <p:ext uri="{BB962C8B-B14F-4D97-AF65-F5344CB8AC3E}">
        <p14:creationId xmlns:p14="http://schemas.microsoft.com/office/powerpoint/2010/main" val="1288665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9687A5-C4E7-4ED9-8BD6-8DB2CB4BB5FC}"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C60A5-CEE8-4B65-BDB6-8C733D7F6C41}" type="slidenum">
              <a:rPr lang="en-US" smtClean="0"/>
              <a:t>‹#›</a:t>
            </a:fld>
            <a:endParaRPr lang="en-US"/>
          </a:p>
        </p:txBody>
      </p:sp>
    </p:spTree>
    <p:extLst>
      <p:ext uri="{BB962C8B-B14F-4D97-AF65-F5344CB8AC3E}">
        <p14:creationId xmlns:p14="http://schemas.microsoft.com/office/powerpoint/2010/main" val="3060787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9687A5-C4E7-4ED9-8BD6-8DB2CB4BB5FC}"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C60A5-CEE8-4B65-BDB6-8C733D7F6C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29222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9687A5-C4E7-4ED9-8BD6-8DB2CB4BB5FC}"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C60A5-CEE8-4B65-BDB6-8C733D7F6C41}" type="slidenum">
              <a:rPr lang="en-US" smtClean="0"/>
              <a:t>‹#›</a:t>
            </a:fld>
            <a:endParaRPr lang="en-US"/>
          </a:p>
        </p:txBody>
      </p:sp>
    </p:spTree>
    <p:extLst>
      <p:ext uri="{BB962C8B-B14F-4D97-AF65-F5344CB8AC3E}">
        <p14:creationId xmlns:p14="http://schemas.microsoft.com/office/powerpoint/2010/main" val="1403213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9687A5-C4E7-4ED9-8BD6-8DB2CB4BB5FC}"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C60A5-CEE8-4B65-BDB6-8C733D7F6C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253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9687A5-C4E7-4ED9-8BD6-8DB2CB4BB5FC}"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C60A5-CEE8-4B65-BDB6-8C733D7F6C41}" type="slidenum">
              <a:rPr lang="en-US" smtClean="0"/>
              <a:t>‹#›</a:t>
            </a:fld>
            <a:endParaRPr lang="en-US"/>
          </a:p>
        </p:txBody>
      </p:sp>
    </p:spTree>
    <p:extLst>
      <p:ext uri="{BB962C8B-B14F-4D97-AF65-F5344CB8AC3E}">
        <p14:creationId xmlns:p14="http://schemas.microsoft.com/office/powerpoint/2010/main" val="3766284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687A5-C4E7-4ED9-8BD6-8DB2CB4BB5FC}"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C60A5-CEE8-4B65-BDB6-8C733D7F6C41}" type="slidenum">
              <a:rPr lang="en-US" smtClean="0"/>
              <a:t>‹#›</a:t>
            </a:fld>
            <a:endParaRPr lang="en-US"/>
          </a:p>
        </p:txBody>
      </p:sp>
    </p:spTree>
    <p:extLst>
      <p:ext uri="{BB962C8B-B14F-4D97-AF65-F5344CB8AC3E}">
        <p14:creationId xmlns:p14="http://schemas.microsoft.com/office/powerpoint/2010/main" val="144686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687A5-C4E7-4ED9-8BD6-8DB2CB4BB5FC}"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C60A5-CEE8-4B65-BDB6-8C733D7F6C41}" type="slidenum">
              <a:rPr lang="en-US" smtClean="0"/>
              <a:t>‹#›</a:t>
            </a:fld>
            <a:endParaRPr lang="en-US"/>
          </a:p>
        </p:txBody>
      </p:sp>
    </p:spTree>
    <p:extLst>
      <p:ext uri="{BB962C8B-B14F-4D97-AF65-F5344CB8AC3E}">
        <p14:creationId xmlns:p14="http://schemas.microsoft.com/office/powerpoint/2010/main" val="77377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687A5-C4E7-4ED9-8BD6-8DB2CB4BB5FC}"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C60A5-CEE8-4B65-BDB6-8C733D7F6C41}" type="slidenum">
              <a:rPr lang="en-US" smtClean="0"/>
              <a:t>‹#›</a:t>
            </a:fld>
            <a:endParaRPr lang="en-US"/>
          </a:p>
        </p:txBody>
      </p:sp>
    </p:spTree>
    <p:extLst>
      <p:ext uri="{BB962C8B-B14F-4D97-AF65-F5344CB8AC3E}">
        <p14:creationId xmlns:p14="http://schemas.microsoft.com/office/powerpoint/2010/main" val="3316956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9687A5-C4E7-4ED9-8BD6-8DB2CB4BB5FC}"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C60A5-CEE8-4B65-BDB6-8C733D7F6C41}" type="slidenum">
              <a:rPr lang="en-US" smtClean="0"/>
              <a:t>‹#›</a:t>
            </a:fld>
            <a:endParaRPr lang="en-US"/>
          </a:p>
        </p:txBody>
      </p:sp>
    </p:spTree>
    <p:extLst>
      <p:ext uri="{BB962C8B-B14F-4D97-AF65-F5344CB8AC3E}">
        <p14:creationId xmlns:p14="http://schemas.microsoft.com/office/powerpoint/2010/main" val="3396573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9687A5-C4E7-4ED9-8BD6-8DB2CB4BB5FC}"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C60A5-CEE8-4B65-BDB6-8C733D7F6C41}" type="slidenum">
              <a:rPr lang="en-US" smtClean="0"/>
              <a:t>‹#›</a:t>
            </a:fld>
            <a:endParaRPr lang="en-US"/>
          </a:p>
        </p:txBody>
      </p:sp>
    </p:spTree>
    <p:extLst>
      <p:ext uri="{BB962C8B-B14F-4D97-AF65-F5344CB8AC3E}">
        <p14:creationId xmlns:p14="http://schemas.microsoft.com/office/powerpoint/2010/main" val="126667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9687A5-C4E7-4ED9-8BD6-8DB2CB4BB5FC}" type="datetimeFigureOut">
              <a:rPr lang="en-US" smtClean="0"/>
              <a:t>7/15/2025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C60A5-CEE8-4B65-BDB6-8C733D7F6C41}" type="slidenum">
              <a:rPr lang="en-US" smtClean="0"/>
              <a:t>‹#›</a:t>
            </a:fld>
            <a:endParaRPr lang="en-US"/>
          </a:p>
        </p:txBody>
      </p:sp>
    </p:spTree>
    <p:extLst>
      <p:ext uri="{BB962C8B-B14F-4D97-AF65-F5344CB8AC3E}">
        <p14:creationId xmlns:p14="http://schemas.microsoft.com/office/powerpoint/2010/main" val="280027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9687A5-C4E7-4ED9-8BD6-8DB2CB4BB5FC}" type="datetimeFigureOut">
              <a:rPr lang="en-US" smtClean="0"/>
              <a:t>7/15/2025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C60A5-CEE8-4B65-BDB6-8C733D7F6C41}" type="slidenum">
              <a:rPr lang="en-US" smtClean="0"/>
              <a:t>‹#›</a:t>
            </a:fld>
            <a:endParaRPr lang="en-US"/>
          </a:p>
        </p:txBody>
      </p:sp>
    </p:spTree>
    <p:extLst>
      <p:ext uri="{BB962C8B-B14F-4D97-AF65-F5344CB8AC3E}">
        <p14:creationId xmlns:p14="http://schemas.microsoft.com/office/powerpoint/2010/main" val="3139196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687A5-C4E7-4ED9-8BD6-8DB2CB4BB5FC}" type="datetimeFigureOut">
              <a:rPr lang="en-US" smtClean="0"/>
              <a:t>7/15/2025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C60A5-CEE8-4B65-BDB6-8C733D7F6C41}" type="slidenum">
              <a:rPr lang="en-US" smtClean="0"/>
              <a:t>‹#›</a:t>
            </a:fld>
            <a:endParaRPr lang="en-US"/>
          </a:p>
        </p:txBody>
      </p:sp>
    </p:spTree>
    <p:extLst>
      <p:ext uri="{BB962C8B-B14F-4D97-AF65-F5344CB8AC3E}">
        <p14:creationId xmlns:p14="http://schemas.microsoft.com/office/powerpoint/2010/main" val="1017042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9687A5-C4E7-4ED9-8BD6-8DB2CB4BB5FC}"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C60A5-CEE8-4B65-BDB6-8C733D7F6C41}" type="slidenum">
              <a:rPr lang="en-US" smtClean="0"/>
              <a:t>‹#›</a:t>
            </a:fld>
            <a:endParaRPr lang="en-US"/>
          </a:p>
        </p:txBody>
      </p:sp>
    </p:spTree>
    <p:extLst>
      <p:ext uri="{BB962C8B-B14F-4D97-AF65-F5344CB8AC3E}">
        <p14:creationId xmlns:p14="http://schemas.microsoft.com/office/powerpoint/2010/main" val="93216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9687A5-C4E7-4ED9-8BD6-8DB2CB4BB5FC}"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C60A5-CEE8-4B65-BDB6-8C733D7F6C41}" type="slidenum">
              <a:rPr lang="en-US" smtClean="0"/>
              <a:t>‹#›</a:t>
            </a:fld>
            <a:endParaRPr lang="en-US"/>
          </a:p>
        </p:txBody>
      </p:sp>
    </p:spTree>
    <p:extLst>
      <p:ext uri="{BB962C8B-B14F-4D97-AF65-F5344CB8AC3E}">
        <p14:creationId xmlns:p14="http://schemas.microsoft.com/office/powerpoint/2010/main" val="115125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9687A5-C4E7-4ED9-8BD6-8DB2CB4BB5FC}" type="datetimeFigureOut">
              <a:rPr lang="en-US" smtClean="0"/>
              <a:t>7/15/2025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3C60A5-CEE8-4B65-BDB6-8C733D7F6C41}" type="slidenum">
              <a:rPr lang="en-US" smtClean="0"/>
              <a:t>‹#›</a:t>
            </a:fld>
            <a:endParaRPr lang="en-US"/>
          </a:p>
        </p:txBody>
      </p:sp>
    </p:spTree>
    <p:extLst>
      <p:ext uri="{BB962C8B-B14F-4D97-AF65-F5344CB8AC3E}">
        <p14:creationId xmlns:p14="http://schemas.microsoft.com/office/powerpoint/2010/main" val="72625484"/>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714A-A063-3EC3-5E09-31253AAD22EE}"/>
              </a:ext>
            </a:extLst>
          </p:cNvPr>
          <p:cNvSpPr>
            <a:spLocks noGrp="1"/>
          </p:cNvSpPr>
          <p:nvPr>
            <p:ph type="ctrTitle"/>
          </p:nvPr>
        </p:nvSpPr>
        <p:spPr/>
        <p:txBody>
          <a:bodyPr/>
          <a:lstStyle/>
          <a:p>
            <a:r>
              <a:rPr lang="en-US" dirty="0"/>
              <a:t>Retail Sales Optimization Project</a:t>
            </a:r>
          </a:p>
        </p:txBody>
      </p:sp>
      <p:sp>
        <p:nvSpPr>
          <p:cNvPr id="3" name="Subtitle 2">
            <a:extLst>
              <a:ext uri="{FF2B5EF4-FFF2-40B4-BE49-F238E27FC236}">
                <a16:creationId xmlns:a16="http://schemas.microsoft.com/office/drawing/2014/main" id="{CD65121F-8DCF-74FB-87EA-E71293AF195C}"/>
              </a:ext>
            </a:extLst>
          </p:cNvPr>
          <p:cNvSpPr>
            <a:spLocks noGrp="1"/>
          </p:cNvSpPr>
          <p:nvPr>
            <p:ph type="subTitle" idx="1"/>
          </p:nvPr>
        </p:nvSpPr>
        <p:spPr/>
        <p:txBody>
          <a:bodyPr/>
          <a:lstStyle/>
          <a:p>
            <a:r>
              <a:rPr lang="en-US" dirty="0"/>
              <a:t>Made by: KASHISH SACHDEVA</a:t>
            </a:r>
          </a:p>
          <a:p>
            <a:r>
              <a:rPr lang="en-US" dirty="0"/>
              <a:t>Interim ID:INT00469</a:t>
            </a:r>
          </a:p>
        </p:txBody>
      </p:sp>
    </p:spTree>
    <p:extLst>
      <p:ext uri="{BB962C8B-B14F-4D97-AF65-F5344CB8AC3E}">
        <p14:creationId xmlns:p14="http://schemas.microsoft.com/office/powerpoint/2010/main" val="1314769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7DA3CB7-6174-70AE-B5EE-4DA9490BC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1095375"/>
            <a:ext cx="5619750"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156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F3EFE63-31F0-AFB0-40EC-09E9CE548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713" y="1028700"/>
            <a:ext cx="536257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496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86730BB6-F7D7-A92A-2C4B-6AC338CAA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619125"/>
            <a:ext cx="9420225"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860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E57E55FB-20B8-D37F-5B16-70D2C01AA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8" y="823913"/>
            <a:ext cx="7934325"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30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5E803E17-D3D6-ED34-C675-8582E70F5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3" y="823913"/>
            <a:ext cx="8181975"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85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965B5AB8-B7AD-D440-87E0-52CEA6D35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4775" y="823913"/>
            <a:ext cx="436245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588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4451-4DD9-3466-E302-5E6083D3589F}"/>
              </a:ext>
            </a:extLst>
          </p:cNvPr>
          <p:cNvSpPr>
            <a:spLocks noGrp="1"/>
          </p:cNvSpPr>
          <p:nvPr>
            <p:ph type="title"/>
          </p:nvPr>
        </p:nvSpPr>
        <p:spPr>
          <a:xfrm>
            <a:off x="733528" y="-1682391"/>
            <a:ext cx="10515600" cy="2852737"/>
          </a:xfrm>
        </p:spPr>
        <p:txBody>
          <a:bodyPr/>
          <a:lstStyle/>
          <a:p>
            <a:r>
              <a:rPr lang="en-US" dirty="0"/>
              <a:t>Business Insights</a:t>
            </a:r>
          </a:p>
        </p:txBody>
      </p:sp>
      <p:sp>
        <p:nvSpPr>
          <p:cNvPr id="4" name="Rectangle 1">
            <a:extLst>
              <a:ext uri="{FF2B5EF4-FFF2-40B4-BE49-F238E27FC236}">
                <a16:creationId xmlns:a16="http://schemas.microsoft.com/office/drawing/2014/main" id="{93018C33-96F3-4071-7FB7-A30CDBDEB2B0}"/>
              </a:ext>
            </a:extLst>
          </p:cNvPr>
          <p:cNvSpPr>
            <a:spLocks noGrp="1" noChangeArrowheads="1"/>
          </p:cNvSpPr>
          <p:nvPr>
            <p:ph type="body" idx="1"/>
          </p:nvPr>
        </p:nvSpPr>
        <p:spPr bwMode="auto">
          <a:xfrm>
            <a:off x="831850" y="1595060"/>
            <a:ext cx="1054647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 Female Contribution to Sales: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Females contribute to </a:t>
            </a:r>
            <a:r>
              <a:rPr kumimoji="0" lang="en-US" altLang="en-US" sz="1800" b="1" i="0" u="none" strike="noStrike" cap="none" normalizeH="0" baseline="0" dirty="0">
                <a:ln>
                  <a:noFill/>
                </a:ln>
                <a:solidFill>
                  <a:schemeClr val="tx1"/>
                </a:solidFill>
                <a:effectLst/>
                <a:latin typeface="Arial" panose="020B0604020202020204" pitchFamily="34" charset="0"/>
              </a:rPr>
              <a:t>60.1%</a:t>
            </a:r>
            <a:r>
              <a:rPr kumimoji="0" lang="en-US" altLang="en-US" sz="1800" b="0" i="0" u="none" strike="noStrike" cap="none" normalizeH="0" baseline="0" dirty="0">
                <a:ln>
                  <a:noFill/>
                </a:ln>
                <a:solidFill>
                  <a:schemeClr val="tx1"/>
                </a:solidFill>
                <a:effectLst/>
                <a:latin typeface="Arial" panose="020B0604020202020204" pitchFamily="34" charset="0"/>
              </a:rPr>
              <a:t> of total sales, significantly higher than males (39.9%).</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Average purchase distribution and frequency are also slightly higher for female customers.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Top Performing Shopping Malls: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Mall of Istanbul</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Kanyon</a:t>
            </a:r>
            <a:r>
              <a:rPr kumimoji="0" lang="en-US" altLang="en-US" sz="1800" b="0" i="0" u="none" strike="noStrike" cap="none" normalizeH="0" baseline="0" dirty="0">
                <a:ln>
                  <a:noFill/>
                </a:ln>
                <a:solidFill>
                  <a:schemeClr val="tx1"/>
                </a:solidFill>
                <a:effectLst/>
                <a:latin typeface="Arial" panose="020B0604020202020204" pitchFamily="34" charset="0"/>
              </a:rPr>
              <a:t> are the best-performing malls in terms of sales.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Emaar Square Mall</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Cevahir AVM</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Via Port Outlet</a:t>
            </a:r>
            <a:r>
              <a:rPr kumimoji="0" lang="en-US" altLang="en-US" sz="1800" b="0" i="0" u="none" strike="noStrike" cap="none" normalizeH="0" baseline="0" dirty="0">
                <a:ln>
                  <a:noFill/>
                </a:ln>
                <a:solidFill>
                  <a:schemeClr val="tx1"/>
                </a:solidFill>
                <a:effectLst/>
                <a:latin typeface="Arial" panose="020B0604020202020204" pitchFamily="34" charset="0"/>
              </a:rPr>
              <a:t> are the lowest performing.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Preferred Payment Methods: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Cash</a:t>
            </a:r>
            <a:r>
              <a:rPr kumimoji="0" lang="en-US" altLang="en-US" sz="1800" b="0" i="0" u="none" strike="noStrike" cap="none" normalizeH="0" baseline="0" dirty="0">
                <a:ln>
                  <a:noFill/>
                </a:ln>
                <a:solidFill>
                  <a:schemeClr val="tx1"/>
                </a:solidFill>
                <a:effectLst/>
                <a:latin typeface="Arial" panose="020B0604020202020204" pitchFamily="34" charset="0"/>
              </a:rPr>
              <a:t> is the most used method (44.7%), followed by </a:t>
            </a:r>
            <a:r>
              <a:rPr kumimoji="0" lang="en-US" altLang="en-US" sz="1800" b="1" i="0" u="none" strike="noStrike" cap="none" normalizeH="0" baseline="0" dirty="0">
                <a:ln>
                  <a:noFill/>
                </a:ln>
                <a:solidFill>
                  <a:schemeClr val="tx1"/>
                </a:solidFill>
                <a:effectLst/>
                <a:latin typeface="Arial" panose="020B0604020202020204" pitchFamily="34" charset="0"/>
              </a:rPr>
              <a:t>Credit Card</a:t>
            </a:r>
            <a:r>
              <a:rPr kumimoji="0" lang="en-US" altLang="en-US" sz="1800" b="0" i="0" u="none" strike="noStrike" cap="none" normalizeH="0" baseline="0" dirty="0">
                <a:ln>
                  <a:noFill/>
                </a:ln>
                <a:solidFill>
                  <a:schemeClr val="tx1"/>
                </a:solidFill>
                <a:effectLst/>
                <a:latin typeface="Arial" panose="020B0604020202020204" pitchFamily="34" charset="0"/>
              </a:rPr>
              <a:t> (35.1%), and </a:t>
            </a:r>
            <a:r>
              <a:rPr kumimoji="0" lang="en-US" altLang="en-US" sz="1800" b="1" i="0" u="none" strike="noStrike" cap="none" normalizeH="0" baseline="0" dirty="0">
                <a:ln>
                  <a:noFill/>
                </a:ln>
                <a:solidFill>
                  <a:schemeClr val="tx1"/>
                </a:solidFill>
                <a:effectLst/>
                <a:latin typeface="Arial" panose="020B0604020202020204" pitchFamily="34" charset="0"/>
              </a:rPr>
              <a:t>Debit Card</a:t>
            </a:r>
            <a:r>
              <a:rPr kumimoji="0" lang="en-US" altLang="en-US" sz="1800" b="0" i="0" u="none" strike="noStrike" cap="none" normalizeH="0" baseline="0" dirty="0">
                <a:ln>
                  <a:noFill/>
                </a:ln>
                <a:solidFill>
                  <a:schemeClr val="tx1"/>
                </a:solidFill>
                <a:effectLst/>
                <a:latin typeface="Arial" panose="020B0604020202020204" pitchFamily="34" charset="0"/>
              </a:rPr>
              <a:t> (20.2%).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Seasonal Sales Trend: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Sales are highest in </a:t>
            </a:r>
            <a:r>
              <a:rPr kumimoji="0" lang="en-US" altLang="en-US" sz="1800" b="1" i="0" u="none" strike="noStrike" cap="none" normalizeH="0" baseline="0" dirty="0">
                <a:ln>
                  <a:noFill/>
                </a:ln>
                <a:solidFill>
                  <a:schemeClr val="tx1"/>
                </a:solidFill>
                <a:effectLst/>
                <a:latin typeface="Arial" panose="020B0604020202020204" pitchFamily="34" charset="0"/>
              </a:rPr>
              <a:t>January and February</a:t>
            </a:r>
            <a:r>
              <a:rPr kumimoji="0" lang="en-US" altLang="en-US" sz="1800" b="0" i="0" u="none" strike="noStrike" cap="none" normalizeH="0" baseline="0" dirty="0">
                <a:ln>
                  <a:noFill/>
                </a:ln>
                <a:solidFill>
                  <a:schemeClr val="tx1"/>
                </a:solidFill>
                <a:effectLst/>
                <a:latin typeface="Arial" panose="020B0604020202020204" pitchFamily="34" charset="0"/>
              </a:rPr>
              <a:t>, followed by March.</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Mid-year (June–August) sees a moderate recovery, while </a:t>
            </a:r>
            <a:r>
              <a:rPr kumimoji="0" lang="en-US" altLang="en-US" sz="1800" b="1" i="0" u="none" strike="noStrike" cap="none" normalizeH="0" baseline="0" dirty="0">
                <a:ln>
                  <a:noFill/>
                </a:ln>
                <a:solidFill>
                  <a:schemeClr val="tx1"/>
                </a:solidFill>
                <a:effectLst/>
                <a:latin typeface="Arial" panose="020B0604020202020204" pitchFamily="34" charset="0"/>
              </a:rPr>
              <a:t>December</a:t>
            </a:r>
            <a:r>
              <a:rPr kumimoji="0" lang="en-US" altLang="en-US" sz="1800" b="0" i="0" u="none" strike="noStrike" cap="none" normalizeH="0" baseline="0" dirty="0">
                <a:ln>
                  <a:noFill/>
                </a:ln>
                <a:solidFill>
                  <a:schemeClr val="tx1"/>
                </a:solidFill>
                <a:effectLst/>
                <a:latin typeface="Arial" panose="020B0604020202020204" pitchFamily="34" charset="0"/>
              </a:rPr>
              <a:t> has the lowest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Age-Based Customer Spending: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The </a:t>
            </a:r>
            <a:r>
              <a:rPr kumimoji="0" lang="en-US" altLang="en-US" sz="1800" b="1" i="0" u="none" strike="noStrike" cap="none" normalizeH="0" baseline="0" dirty="0">
                <a:ln>
                  <a:noFill/>
                </a:ln>
                <a:solidFill>
                  <a:schemeClr val="tx1"/>
                </a:solidFill>
                <a:effectLst/>
                <a:latin typeface="Arial" panose="020B0604020202020204" pitchFamily="34" charset="0"/>
              </a:rPr>
              <a:t>25–35 age group</a:t>
            </a:r>
            <a:r>
              <a:rPr kumimoji="0" lang="en-US" altLang="en-US" sz="1800" b="0" i="0" u="none" strike="noStrike" cap="none" normalizeH="0" baseline="0" dirty="0">
                <a:ln>
                  <a:noFill/>
                </a:ln>
                <a:solidFill>
                  <a:schemeClr val="tx1"/>
                </a:solidFill>
                <a:effectLst/>
                <a:latin typeface="Arial" panose="020B0604020202020204" pitchFamily="34" charset="0"/>
              </a:rPr>
              <a:t> makes up the majority of purchases.</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Customers aged </a:t>
            </a:r>
            <a:r>
              <a:rPr kumimoji="0" lang="en-US" altLang="en-US" sz="1800" b="1" i="0" u="none" strike="noStrike" cap="none" normalizeH="0" baseline="0" dirty="0">
                <a:ln>
                  <a:noFill/>
                </a:ln>
                <a:solidFill>
                  <a:schemeClr val="tx1"/>
                </a:solidFill>
                <a:effectLst/>
                <a:latin typeface="Arial" panose="020B0604020202020204" pitchFamily="34" charset="0"/>
              </a:rPr>
              <a:t>20–45</a:t>
            </a:r>
            <a:r>
              <a:rPr kumimoji="0" lang="en-US" altLang="en-US" sz="1800" b="0" i="0" u="none" strike="noStrike" cap="none" normalizeH="0" baseline="0" dirty="0">
                <a:ln>
                  <a:noFill/>
                </a:ln>
                <a:solidFill>
                  <a:schemeClr val="tx1"/>
                </a:solidFill>
                <a:effectLst/>
                <a:latin typeface="Arial" panose="020B0604020202020204" pitchFamily="34" charset="0"/>
              </a:rPr>
              <a:t> show more consistent and higher purchasing behavior.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5890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D95E-B748-0515-4FF1-BE2DEE603B66}"/>
              </a:ext>
            </a:extLst>
          </p:cNvPr>
          <p:cNvSpPr>
            <a:spLocks noGrp="1"/>
          </p:cNvSpPr>
          <p:nvPr>
            <p:ph type="title"/>
          </p:nvPr>
        </p:nvSpPr>
        <p:spPr>
          <a:xfrm>
            <a:off x="867287" y="-1643062"/>
            <a:ext cx="10515600" cy="2852737"/>
          </a:xfrm>
        </p:spPr>
        <p:txBody>
          <a:bodyPr/>
          <a:lstStyle/>
          <a:p>
            <a:r>
              <a:rPr lang="en-US" dirty="0"/>
              <a:t>Recommendations</a:t>
            </a:r>
          </a:p>
        </p:txBody>
      </p:sp>
      <p:sp>
        <p:nvSpPr>
          <p:cNvPr id="4" name="Rectangle 1">
            <a:extLst>
              <a:ext uri="{FF2B5EF4-FFF2-40B4-BE49-F238E27FC236}">
                <a16:creationId xmlns:a16="http://schemas.microsoft.com/office/drawing/2014/main" id="{14DC60DF-AB61-E5CF-C355-7A1F63428C01}"/>
              </a:ext>
            </a:extLst>
          </p:cNvPr>
          <p:cNvSpPr>
            <a:spLocks noGrp="1" noChangeArrowheads="1"/>
          </p:cNvSpPr>
          <p:nvPr>
            <p:ph type="body" idx="1"/>
          </p:nvPr>
        </p:nvSpPr>
        <p:spPr bwMode="auto">
          <a:xfrm>
            <a:off x="371270" y="1594424"/>
            <a:ext cx="1150763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Target Female Customers More Effectively: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Launch female-oriented campaigns and bundles in top categories, especially in high-performing malls.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Performance of Low-Selling Malls: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Conduct local promotions or events at </a:t>
            </a:r>
            <a:r>
              <a:rPr kumimoji="0" lang="en-US" altLang="en-US" sz="1800" b="1" i="0" u="none" strike="noStrike" cap="none" normalizeH="0" baseline="0" dirty="0">
                <a:ln>
                  <a:noFill/>
                </a:ln>
                <a:solidFill>
                  <a:schemeClr val="tx1"/>
                </a:solidFill>
                <a:effectLst/>
                <a:latin typeface="Arial" panose="020B0604020202020204" pitchFamily="34" charset="0"/>
              </a:rPr>
              <a:t>Emaar Square Mall</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Cevahir AVM</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i="0" u="none" strike="noStrike" cap="none" normalizeH="0" baseline="0" dirty="0" err="1">
                <a:ln>
                  <a:noFill/>
                </a:ln>
                <a:solidFill>
                  <a:schemeClr val="tx1"/>
                </a:solidFill>
                <a:effectLst/>
                <a:latin typeface="Arial" panose="020B0604020202020204" pitchFamily="34" charset="0"/>
              </a:rPr>
              <a:t>ViaPort</a:t>
            </a:r>
            <a:r>
              <a:rPr kumimoji="0" lang="en-US" altLang="en-US" sz="1800" i="0" u="none" strike="noStrike" cap="none" normalizeH="0" baseline="0" dirty="0">
                <a:ln>
                  <a:noFill/>
                </a:ln>
                <a:solidFill>
                  <a:schemeClr val="tx1"/>
                </a:solidFill>
                <a:effectLst/>
                <a:latin typeface="Arial" panose="020B0604020202020204" pitchFamily="34" charset="0"/>
              </a:rPr>
              <a:t> Outlet </a:t>
            </a:r>
            <a:r>
              <a:rPr kumimoji="0" lang="en-US" altLang="en-US" sz="1800" b="0" i="0" u="none" strike="noStrike" cap="none" normalizeH="0" baseline="0" dirty="0">
                <a:ln>
                  <a:noFill/>
                </a:ln>
                <a:solidFill>
                  <a:schemeClr val="tx1"/>
                </a:solidFill>
                <a:effectLst/>
                <a:latin typeface="Arial" panose="020B0604020202020204" pitchFamily="34" charset="0"/>
              </a:rPr>
              <a:t>to boost footfall.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Boost Stock Before Peak Months (Jan–Feb):</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Optimize inventory levels in Q4 to prepare for increased sales in </a:t>
            </a:r>
            <a:r>
              <a:rPr kumimoji="0" lang="en-US" altLang="en-US" sz="1800" b="1" i="0" u="none" strike="noStrike" cap="none" normalizeH="0" baseline="0" dirty="0">
                <a:ln>
                  <a:noFill/>
                </a:ln>
                <a:solidFill>
                  <a:schemeClr val="tx1"/>
                </a:solidFill>
                <a:effectLst/>
                <a:latin typeface="Arial" panose="020B0604020202020204" pitchFamily="34" charset="0"/>
              </a:rPr>
              <a:t>Q1 (Jan–Mar)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Launch Age-Specific Promotions (25–35 Age Group):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Introduce personalized deals, loyalty programs, or discounts specifically for the </a:t>
            </a:r>
            <a:r>
              <a:rPr kumimoji="0" lang="en-US" altLang="en-US" sz="1800" b="1" i="0" u="none" strike="noStrike" cap="none" normalizeH="0" baseline="0" dirty="0">
                <a:ln>
                  <a:noFill/>
                </a:ln>
                <a:solidFill>
                  <a:schemeClr val="tx1"/>
                </a:solidFill>
                <a:effectLst/>
                <a:latin typeface="Arial" panose="020B0604020202020204" pitchFamily="34" charset="0"/>
              </a:rPr>
              <a:t>25–35 demographic</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Encourage Digital Payments: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Offer incentives for </a:t>
            </a:r>
            <a:r>
              <a:rPr kumimoji="0" lang="en-US" altLang="en-US" sz="1800" b="1" i="0" u="none" strike="noStrike" cap="none" normalizeH="0" baseline="0" dirty="0">
                <a:ln>
                  <a:noFill/>
                </a:ln>
                <a:solidFill>
                  <a:schemeClr val="tx1"/>
                </a:solidFill>
                <a:effectLst/>
                <a:latin typeface="Arial" panose="020B0604020202020204" pitchFamily="34" charset="0"/>
              </a:rPr>
              <a:t>Credit and Debit Card</a:t>
            </a:r>
            <a:r>
              <a:rPr kumimoji="0" lang="en-US" altLang="en-US" sz="1800" b="0" i="0" u="none" strike="noStrike" cap="none" normalizeH="0" baseline="0" dirty="0">
                <a:ln>
                  <a:noFill/>
                </a:ln>
                <a:solidFill>
                  <a:schemeClr val="tx1"/>
                </a:solidFill>
                <a:effectLst/>
                <a:latin typeface="Arial" panose="020B0604020202020204" pitchFamily="34" charset="0"/>
              </a:rPr>
              <a:t> use to reduce cash dependency and improve transaction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Product Recommendations Based on Gender Patterns: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Analyze popular product categories by gender and apply machine learning or rule-based logic for smart product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2211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22381-0C17-4BD3-A71E-F1BC2FA56CC3}"/>
              </a:ext>
            </a:extLst>
          </p:cNvPr>
          <p:cNvSpPr>
            <a:spLocks noGrp="1"/>
          </p:cNvSpPr>
          <p:nvPr>
            <p:ph type="title"/>
          </p:nvPr>
        </p:nvSpPr>
        <p:spPr/>
        <p:txBody>
          <a:bodyPr>
            <a:normAutofit/>
          </a:bodyPr>
          <a:lstStyle/>
          <a:p>
            <a:r>
              <a:rPr lang="en-US" sz="6000" dirty="0"/>
              <a:t>              Thankyou</a:t>
            </a:r>
          </a:p>
        </p:txBody>
      </p:sp>
      <p:sp>
        <p:nvSpPr>
          <p:cNvPr id="3" name="Text Placeholder 2">
            <a:extLst>
              <a:ext uri="{FF2B5EF4-FFF2-40B4-BE49-F238E27FC236}">
                <a16:creationId xmlns:a16="http://schemas.microsoft.com/office/drawing/2014/main" id="{F9C906B7-69FE-C039-DCC4-E282FE3A064B}"/>
              </a:ext>
            </a:extLst>
          </p:cNvPr>
          <p:cNvSpPr>
            <a:spLocks noGrp="1"/>
          </p:cNvSpPr>
          <p:nvPr>
            <p:ph type="body" idx="1"/>
          </p:nvPr>
        </p:nvSpPr>
        <p:spPr/>
        <p:txBody>
          <a:bodyPr>
            <a:normAutofit fontScale="85000" lnSpcReduction="20000"/>
          </a:bodyPr>
          <a:lstStyle/>
          <a:p>
            <a:r>
              <a:rPr lang="en-US" dirty="0"/>
              <a:t>Made by:</a:t>
            </a:r>
            <a:br>
              <a:rPr lang="en-US" dirty="0"/>
            </a:br>
            <a:r>
              <a:rPr lang="en-US" dirty="0"/>
              <a:t>Kashish Sachdeva</a:t>
            </a:r>
          </a:p>
          <a:p>
            <a:r>
              <a:rPr lang="en-US" dirty="0"/>
              <a:t>INT00469</a:t>
            </a:r>
          </a:p>
        </p:txBody>
      </p:sp>
    </p:spTree>
    <p:extLst>
      <p:ext uri="{BB962C8B-B14F-4D97-AF65-F5344CB8AC3E}">
        <p14:creationId xmlns:p14="http://schemas.microsoft.com/office/powerpoint/2010/main" val="209529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A275-EFE8-8995-B626-8A8795EDFE1E}"/>
              </a:ext>
            </a:extLst>
          </p:cNvPr>
          <p:cNvSpPr>
            <a:spLocks noGrp="1"/>
          </p:cNvSpPr>
          <p:nvPr>
            <p:ph type="title"/>
          </p:nvPr>
        </p:nvSpPr>
        <p:spPr>
          <a:xfrm>
            <a:off x="920340" y="-364868"/>
            <a:ext cx="10515600" cy="2852737"/>
          </a:xfrm>
        </p:spPr>
        <p:txBody>
          <a:bodyPr/>
          <a:lstStyle/>
          <a:p>
            <a:r>
              <a:rPr lang="en-US" dirty="0"/>
              <a:t>Project Overview</a:t>
            </a:r>
          </a:p>
        </p:txBody>
      </p:sp>
      <p:sp>
        <p:nvSpPr>
          <p:cNvPr id="3" name="Text Placeholder 2">
            <a:extLst>
              <a:ext uri="{FF2B5EF4-FFF2-40B4-BE49-F238E27FC236}">
                <a16:creationId xmlns:a16="http://schemas.microsoft.com/office/drawing/2014/main" id="{5E3B45F6-7522-24CD-C7B0-BDF58624A4EA}"/>
              </a:ext>
            </a:extLst>
          </p:cNvPr>
          <p:cNvSpPr>
            <a:spLocks noGrp="1"/>
          </p:cNvSpPr>
          <p:nvPr>
            <p:ph type="body" idx="1"/>
          </p:nvPr>
        </p:nvSpPr>
        <p:spPr>
          <a:xfrm>
            <a:off x="838200" y="2487869"/>
            <a:ext cx="10515600" cy="2852737"/>
          </a:xfrm>
        </p:spPr>
        <p:txBody>
          <a:bodyPr>
            <a:normAutofit/>
          </a:bodyPr>
          <a:lstStyle/>
          <a:p>
            <a:r>
              <a:rPr lang="en-US" dirty="0"/>
              <a:t>The </a:t>
            </a:r>
            <a:r>
              <a:rPr lang="en-US" b="1" dirty="0"/>
              <a:t>primary objective of the Retail Sales Project </a:t>
            </a:r>
            <a:r>
              <a:rPr lang="en-US" dirty="0"/>
              <a:t>was to conduct a comprehensive analysis of sales, customer, and inventory data in order to uncover meaningful insights into purchasing patterns, seasonal trends, and customer preferences. This involved identifying high-performing and underperforming products, understanding the buying behavior of different customer segments, and evaluating inventory turnover rates. The ultimate goal was to leverage these insights to improve stock management strategies, reduce overstock and stockouts, and enhance product recommendations to drive customer satisfaction, increase revenue, and support data-driven decision-making for future business growth.</a:t>
            </a:r>
          </a:p>
        </p:txBody>
      </p:sp>
    </p:spTree>
    <p:extLst>
      <p:ext uri="{BB962C8B-B14F-4D97-AF65-F5344CB8AC3E}">
        <p14:creationId xmlns:p14="http://schemas.microsoft.com/office/powerpoint/2010/main" val="367607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7982-DC44-02F7-9860-D1D595D92C83}"/>
              </a:ext>
            </a:extLst>
          </p:cNvPr>
          <p:cNvSpPr>
            <a:spLocks noGrp="1"/>
          </p:cNvSpPr>
          <p:nvPr>
            <p:ph type="title"/>
          </p:nvPr>
        </p:nvSpPr>
        <p:spPr>
          <a:xfrm>
            <a:off x="615540" y="-1426369"/>
            <a:ext cx="10515600" cy="2852737"/>
          </a:xfrm>
        </p:spPr>
        <p:txBody>
          <a:bodyPr/>
          <a:lstStyle/>
          <a:p>
            <a:r>
              <a:rPr lang="en-US" dirty="0"/>
              <a:t>Dataset Overview</a:t>
            </a:r>
          </a:p>
        </p:txBody>
      </p:sp>
      <p:sp>
        <p:nvSpPr>
          <p:cNvPr id="3" name="Text Placeholder 2">
            <a:extLst>
              <a:ext uri="{FF2B5EF4-FFF2-40B4-BE49-F238E27FC236}">
                <a16:creationId xmlns:a16="http://schemas.microsoft.com/office/drawing/2014/main" id="{54C3C0B4-160C-FD3C-3C17-B6CAFBF3CA51}"/>
              </a:ext>
            </a:extLst>
          </p:cNvPr>
          <p:cNvSpPr>
            <a:spLocks noGrp="1"/>
          </p:cNvSpPr>
          <p:nvPr>
            <p:ph type="body" idx="1"/>
          </p:nvPr>
        </p:nvSpPr>
        <p:spPr>
          <a:xfrm>
            <a:off x="245807" y="1315321"/>
            <a:ext cx="11543070" cy="5193634"/>
          </a:xfrm>
        </p:spPr>
        <p:txBody>
          <a:bodyPr>
            <a:normAutofit fontScale="62500" lnSpcReduction="20000"/>
          </a:bodyPr>
          <a:lstStyle/>
          <a:p>
            <a:endParaRPr lang="en-US" b="1" dirty="0"/>
          </a:p>
          <a:p>
            <a:r>
              <a:rPr lang="en-US" b="1" dirty="0"/>
              <a:t>Total Records:</a:t>
            </a:r>
            <a:r>
              <a:rPr lang="en-US" dirty="0"/>
              <a:t> </a:t>
            </a:r>
          </a:p>
          <a:p>
            <a:r>
              <a:rPr lang="en-US" b="1" dirty="0"/>
              <a:t>Key Features:</a:t>
            </a:r>
            <a:endParaRPr lang="en-US" dirty="0"/>
          </a:p>
          <a:p>
            <a:pPr lvl="1"/>
            <a:r>
              <a:rPr lang="en-US" b="1" dirty="0"/>
              <a:t>Invoice Number:</a:t>
            </a:r>
            <a:r>
              <a:rPr lang="en-US" dirty="0"/>
              <a:t> Unique identifier for each transaction</a:t>
            </a:r>
          </a:p>
          <a:p>
            <a:pPr lvl="1"/>
            <a:r>
              <a:rPr lang="en-US" b="1" dirty="0"/>
              <a:t>Customer ID:</a:t>
            </a:r>
            <a:r>
              <a:rPr lang="en-US" dirty="0"/>
              <a:t> Unique identifier for each customer</a:t>
            </a:r>
          </a:p>
          <a:p>
            <a:pPr lvl="1"/>
            <a:r>
              <a:rPr lang="en-US" b="1" dirty="0"/>
              <a:t>Gender:</a:t>
            </a:r>
            <a:r>
              <a:rPr lang="en-US" dirty="0"/>
              <a:t> Gender of the customer</a:t>
            </a:r>
          </a:p>
          <a:p>
            <a:pPr lvl="1"/>
            <a:r>
              <a:rPr lang="en-US" b="1" dirty="0"/>
              <a:t>Age:</a:t>
            </a:r>
            <a:r>
              <a:rPr lang="en-US" dirty="0"/>
              <a:t> Age of the customer</a:t>
            </a:r>
          </a:p>
          <a:p>
            <a:pPr lvl="1"/>
            <a:r>
              <a:rPr lang="en-US" b="1" dirty="0"/>
              <a:t>Category:</a:t>
            </a:r>
            <a:r>
              <a:rPr lang="en-US" dirty="0"/>
              <a:t> Product category purchased</a:t>
            </a:r>
          </a:p>
          <a:p>
            <a:pPr lvl="1"/>
            <a:r>
              <a:rPr lang="en-US" b="1" dirty="0"/>
              <a:t>Quantity:</a:t>
            </a:r>
            <a:r>
              <a:rPr lang="en-US" dirty="0"/>
              <a:t> Number of items purchased</a:t>
            </a:r>
          </a:p>
          <a:p>
            <a:pPr lvl="1"/>
            <a:r>
              <a:rPr lang="en-US" b="1" dirty="0"/>
              <a:t>Price:</a:t>
            </a:r>
            <a:r>
              <a:rPr lang="en-US" dirty="0"/>
              <a:t> Unit price of the product</a:t>
            </a:r>
          </a:p>
          <a:p>
            <a:pPr lvl="1"/>
            <a:r>
              <a:rPr lang="en-US" b="1" dirty="0"/>
              <a:t>Payment Method:</a:t>
            </a:r>
            <a:r>
              <a:rPr lang="en-US" dirty="0"/>
              <a:t> Mode of payment (e.g., cash, credit card, e-wallet)</a:t>
            </a:r>
          </a:p>
          <a:p>
            <a:pPr lvl="1"/>
            <a:r>
              <a:rPr lang="en-US" b="1" dirty="0"/>
              <a:t>Invoice Date:</a:t>
            </a:r>
            <a:r>
              <a:rPr lang="en-US" dirty="0"/>
              <a:t> Date of transaction</a:t>
            </a:r>
          </a:p>
          <a:p>
            <a:pPr lvl="1"/>
            <a:r>
              <a:rPr lang="en-US" b="1" dirty="0"/>
              <a:t>Shopping Mall:</a:t>
            </a:r>
            <a:r>
              <a:rPr lang="en-US" dirty="0"/>
              <a:t> Location of the store</a:t>
            </a:r>
          </a:p>
          <a:p>
            <a:r>
              <a:rPr lang="en-US" b="1" dirty="0"/>
              <a:t>Project Focus (Target Analysis):</a:t>
            </a:r>
            <a:br>
              <a:rPr lang="en-US" dirty="0"/>
            </a:br>
            <a:r>
              <a:rPr lang="en-US" dirty="0"/>
              <a:t>Analyzed the dataset to:</a:t>
            </a:r>
          </a:p>
          <a:p>
            <a:r>
              <a:rPr lang="en-US" dirty="0"/>
              <a:t>Identify </a:t>
            </a:r>
            <a:r>
              <a:rPr lang="en-US" b="1" dirty="0"/>
              <a:t>sales trends</a:t>
            </a:r>
            <a:r>
              <a:rPr lang="en-US" dirty="0"/>
              <a:t> across time periods, customer segments, and product categories</a:t>
            </a:r>
          </a:p>
          <a:p>
            <a:r>
              <a:rPr lang="en-US" dirty="0"/>
              <a:t>Understand </a:t>
            </a:r>
            <a:r>
              <a:rPr lang="en-US" b="1" dirty="0"/>
              <a:t>customer behavior</a:t>
            </a:r>
            <a:r>
              <a:rPr lang="en-US" dirty="0"/>
              <a:t> such as purchasing frequency, preferences, and demographics</a:t>
            </a:r>
          </a:p>
          <a:p>
            <a:r>
              <a:rPr lang="en-US" dirty="0"/>
              <a:t>Optimize </a:t>
            </a:r>
            <a:r>
              <a:rPr lang="en-US" b="1" dirty="0"/>
              <a:t>inventory management</a:t>
            </a:r>
            <a:r>
              <a:rPr lang="en-US" dirty="0"/>
              <a:t> by detecting fast/slow-moving items and seasonal demand</a:t>
            </a:r>
          </a:p>
          <a:p>
            <a:r>
              <a:rPr lang="en-US" dirty="0"/>
              <a:t>Provide actionable insights and </a:t>
            </a:r>
            <a:r>
              <a:rPr lang="en-US" b="1" dirty="0"/>
              <a:t>product recommendations</a:t>
            </a:r>
            <a:r>
              <a:rPr lang="en-US" dirty="0"/>
              <a:t> to enhance customer experience and maximize revenue</a:t>
            </a:r>
          </a:p>
          <a:p>
            <a:endParaRPr lang="en-US" dirty="0"/>
          </a:p>
        </p:txBody>
      </p:sp>
    </p:spTree>
    <p:extLst>
      <p:ext uri="{BB962C8B-B14F-4D97-AF65-F5344CB8AC3E}">
        <p14:creationId xmlns:p14="http://schemas.microsoft.com/office/powerpoint/2010/main" val="331481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71916-C820-F1FA-0C12-A3C64CE87AC7}"/>
              </a:ext>
            </a:extLst>
          </p:cNvPr>
          <p:cNvSpPr>
            <a:spLocks noGrp="1"/>
          </p:cNvSpPr>
          <p:nvPr>
            <p:ph type="title"/>
          </p:nvPr>
        </p:nvSpPr>
        <p:spPr>
          <a:xfrm>
            <a:off x="838200" y="379361"/>
            <a:ext cx="10515600" cy="2852737"/>
          </a:xfrm>
        </p:spPr>
        <p:txBody>
          <a:bodyPr>
            <a:normAutofit/>
          </a:bodyPr>
          <a:lstStyle/>
          <a:p>
            <a:r>
              <a:rPr lang="en-US" sz="6000" dirty="0"/>
              <a:t>Tools and Technologies Used</a:t>
            </a:r>
          </a:p>
        </p:txBody>
      </p:sp>
      <p:sp>
        <p:nvSpPr>
          <p:cNvPr id="3" name="Text Placeholder 2">
            <a:extLst>
              <a:ext uri="{FF2B5EF4-FFF2-40B4-BE49-F238E27FC236}">
                <a16:creationId xmlns:a16="http://schemas.microsoft.com/office/drawing/2014/main" id="{8169D65D-2650-690A-F709-E3FE9DE9236B}"/>
              </a:ext>
            </a:extLst>
          </p:cNvPr>
          <p:cNvSpPr>
            <a:spLocks noGrp="1"/>
          </p:cNvSpPr>
          <p:nvPr>
            <p:ph type="body" idx="1"/>
          </p:nvPr>
        </p:nvSpPr>
        <p:spPr>
          <a:xfrm>
            <a:off x="831850" y="3625902"/>
            <a:ext cx="10515600" cy="1500187"/>
          </a:xfrm>
        </p:spPr>
        <p:txBody>
          <a:bodyPr>
            <a:normAutofit fontScale="92500" lnSpcReduction="20000"/>
          </a:bodyPr>
          <a:lstStyle/>
          <a:p>
            <a:r>
              <a:rPr lang="en-US" b="1" dirty="0"/>
              <a:t>Programming:</a:t>
            </a:r>
            <a:r>
              <a:rPr lang="en-US" dirty="0"/>
              <a:t> Python, SQL</a:t>
            </a:r>
          </a:p>
          <a:p>
            <a:r>
              <a:rPr lang="en-US" dirty="0"/>
              <a:t> </a:t>
            </a:r>
            <a:r>
              <a:rPr lang="en-US" b="1" dirty="0"/>
              <a:t>Libraries &amp; Tools:</a:t>
            </a:r>
            <a:r>
              <a:rPr lang="en-US" dirty="0"/>
              <a:t> Pandas, NumPy, Matplotlib, Seaborn</a:t>
            </a:r>
          </a:p>
          <a:p>
            <a:r>
              <a:rPr lang="en-US" dirty="0"/>
              <a:t> </a:t>
            </a:r>
            <a:r>
              <a:rPr lang="en-US" b="1" dirty="0"/>
              <a:t>BI Tools:</a:t>
            </a:r>
            <a:r>
              <a:rPr lang="en-US" dirty="0"/>
              <a:t> Power BI</a:t>
            </a:r>
          </a:p>
          <a:p>
            <a:r>
              <a:rPr lang="en-US" dirty="0"/>
              <a:t> </a:t>
            </a:r>
            <a:r>
              <a:rPr lang="en-US" b="1" dirty="0"/>
              <a:t>Spreadsheet Analysis:</a:t>
            </a:r>
            <a:r>
              <a:rPr lang="en-US" dirty="0"/>
              <a:t> Microsoft Excel</a:t>
            </a:r>
          </a:p>
        </p:txBody>
      </p:sp>
    </p:spTree>
    <p:extLst>
      <p:ext uri="{BB962C8B-B14F-4D97-AF65-F5344CB8AC3E}">
        <p14:creationId xmlns:p14="http://schemas.microsoft.com/office/powerpoint/2010/main" val="4275211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E433-6FF4-30EC-647E-6108EC10E413}"/>
              </a:ext>
            </a:extLst>
          </p:cNvPr>
          <p:cNvSpPr>
            <a:spLocks noGrp="1"/>
          </p:cNvSpPr>
          <p:nvPr>
            <p:ph type="title"/>
          </p:nvPr>
        </p:nvSpPr>
        <p:spPr>
          <a:xfrm>
            <a:off x="818126" y="-1033462"/>
            <a:ext cx="10515600" cy="2852737"/>
          </a:xfrm>
        </p:spPr>
        <p:txBody>
          <a:bodyPr/>
          <a:lstStyle/>
          <a:p>
            <a:r>
              <a:rPr lang="en-US" dirty="0"/>
              <a:t>Data Cleaning and Preprocessing</a:t>
            </a:r>
          </a:p>
        </p:txBody>
      </p:sp>
      <p:sp>
        <p:nvSpPr>
          <p:cNvPr id="3" name="Text Placeholder 2">
            <a:extLst>
              <a:ext uri="{FF2B5EF4-FFF2-40B4-BE49-F238E27FC236}">
                <a16:creationId xmlns:a16="http://schemas.microsoft.com/office/drawing/2014/main" id="{5D41EB51-0B63-700F-6340-66BF4A183DCB}"/>
              </a:ext>
            </a:extLst>
          </p:cNvPr>
          <p:cNvSpPr>
            <a:spLocks noGrp="1"/>
          </p:cNvSpPr>
          <p:nvPr>
            <p:ph type="body" idx="1"/>
          </p:nvPr>
        </p:nvSpPr>
        <p:spPr>
          <a:xfrm>
            <a:off x="818126" y="2259218"/>
            <a:ext cx="10515600" cy="3276343"/>
          </a:xfrm>
        </p:spPr>
        <p:txBody>
          <a:bodyPr>
            <a:normAutofit/>
          </a:bodyPr>
          <a:lstStyle/>
          <a:p>
            <a:r>
              <a:rPr lang="en-US" dirty="0"/>
              <a:t>Handled missing values</a:t>
            </a:r>
            <a:br>
              <a:rPr lang="en-US" dirty="0"/>
            </a:br>
            <a:r>
              <a:rPr lang="en-US" dirty="0"/>
              <a:t>Encoded categorial features</a:t>
            </a:r>
          </a:p>
          <a:p>
            <a:r>
              <a:rPr lang="en-US" dirty="0"/>
              <a:t>Detected outliers</a:t>
            </a:r>
          </a:p>
          <a:p>
            <a:r>
              <a:rPr lang="en-US" dirty="0"/>
              <a:t>Normalized data</a:t>
            </a:r>
          </a:p>
          <a:p>
            <a:r>
              <a:rPr lang="en-US" dirty="0"/>
              <a:t>Handle Duplicates</a:t>
            </a:r>
          </a:p>
          <a:p>
            <a:r>
              <a:rPr lang="en-US" dirty="0"/>
              <a:t>Data Type Conversion</a:t>
            </a:r>
            <a:br>
              <a:rPr lang="en-US" dirty="0"/>
            </a:br>
            <a:r>
              <a:rPr lang="en-US" dirty="0"/>
              <a:t>Standardize Column Names</a:t>
            </a:r>
          </a:p>
        </p:txBody>
      </p:sp>
    </p:spTree>
    <p:extLst>
      <p:ext uri="{BB962C8B-B14F-4D97-AF65-F5344CB8AC3E}">
        <p14:creationId xmlns:p14="http://schemas.microsoft.com/office/powerpoint/2010/main" val="14169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8B3F951-BF67-8DA2-CBA1-F35EE1209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619125"/>
            <a:ext cx="9420225"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83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E01A429-4316-81E9-93BC-92B2DCFAE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619125"/>
            <a:ext cx="9420225"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05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A3EDF05-C2D8-555A-BE64-F8A66970A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950" y="1028700"/>
            <a:ext cx="46101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50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4E916E6-9455-4FF7-398A-CD09A5E48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225" y="619125"/>
            <a:ext cx="9353550"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1003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52</TotalTime>
  <Words>646</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Retail Sales Optimization Project</vt:lpstr>
      <vt:lpstr>Project Overview</vt:lpstr>
      <vt:lpstr>Dataset Overview</vt:lpstr>
      <vt:lpstr>Tools and Technologies Used</vt:lpstr>
      <vt:lpstr>Data Cleaning and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Insights</vt:lpstr>
      <vt:lpstr>Recommendations</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Kashish Sachdeva_223100</dc:creator>
  <cp:lastModifiedBy>Kashish Sachdeva_223100</cp:lastModifiedBy>
  <cp:revision>1</cp:revision>
  <dcterms:created xsi:type="dcterms:W3CDTF">2025-07-15T05:58:37Z</dcterms:created>
  <dcterms:modified xsi:type="dcterms:W3CDTF">2025-07-15T06:50:59Z</dcterms:modified>
</cp:coreProperties>
</file>