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399" r:id="rId4"/>
    <p:sldId id="400" r:id="rId5"/>
    <p:sldId id="258" r:id="rId6"/>
    <p:sldId id="259" r:id="rId7"/>
    <p:sldId id="262" r:id="rId8"/>
    <p:sldId id="263" r:id="rId9"/>
    <p:sldId id="409" r:id="rId10"/>
    <p:sldId id="375" r:id="rId11"/>
    <p:sldId id="376" r:id="rId12"/>
    <p:sldId id="396" r:id="rId13"/>
    <p:sldId id="392" r:id="rId14"/>
    <p:sldId id="268" r:id="rId15"/>
    <p:sldId id="413" r:id="rId16"/>
    <p:sldId id="414" r:id="rId17"/>
    <p:sldId id="412" r:id="rId18"/>
    <p:sldId id="282" r:id="rId19"/>
    <p:sldId id="297" r:id="rId20"/>
    <p:sldId id="411" r:id="rId21"/>
    <p:sldId id="407" r:id="rId22"/>
    <p:sldId id="387" r:id="rId23"/>
    <p:sldId id="415" r:id="rId24"/>
    <p:sldId id="416" r:id="rId25"/>
    <p:sldId id="290" r:id="rId26"/>
    <p:sldId id="410"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7A95D-0E91-462B-8770-4E88E2959A34}" v="29" dt="2023-11-15T07:45:00.347"/>
    <p1510:client id="{7710AA90-9070-406A-B1E3-706BB55BDDF8}" v="74" dt="2023-11-14T17:10:5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p:cViewPr varScale="1">
        <p:scale>
          <a:sx n="77" d="100"/>
          <a:sy n="77" d="100"/>
        </p:scale>
        <p:origin x="103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dirty="0"/>
              <a:t>&lt;header&gt;</a:t>
            </a:r>
            <a:endParaRPr dirty="0"/>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dirty="0"/>
              <a:t>&lt;date/time&gt;</a:t>
            </a:r>
            <a:endParaRPr dirty="0"/>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dirty="0"/>
              <a:t>&lt;footer&gt;</a:t>
            </a:r>
            <a:endParaRPr dirty="0"/>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dirty="0"/>
          </a:p>
        </p:txBody>
      </p:sp>
    </p:spTree>
    <p:extLst>
      <p:ext uri="{BB962C8B-B14F-4D97-AF65-F5344CB8AC3E}">
        <p14:creationId xmlns:p14="http://schemas.microsoft.com/office/powerpoint/2010/main" val="391744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dirty="0"/>
          </a:p>
        </p:txBody>
      </p:sp>
    </p:spTree>
    <p:extLst>
      <p:ext uri="{BB962C8B-B14F-4D97-AF65-F5344CB8AC3E}">
        <p14:creationId xmlns:p14="http://schemas.microsoft.com/office/powerpoint/2010/main" val="2001747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dirty="0"/>
          </a:p>
        </p:txBody>
      </p:sp>
    </p:spTree>
    <p:extLst>
      <p:ext uri="{BB962C8B-B14F-4D97-AF65-F5344CB8AC3E}">
        <p14:creationId xmlns:p14="http://schemas.microsoft.com/office/powerpoint/2010/main" val="4050109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15</a:t>
            </a:fld>
            <a:endParaRPr lang="en-IN" dirty="0"/>
          </a:p>
        </p:txBody>
      </p:sp>
    </p:spTree>
    <p:extLst>
      <p:ext uri="{BB962C8B-B14F-4D97-AF65-F5344CB8AC3E}">
        <p14:creationId xmlns:p14="http://schemas.microsoft.com/office/powerpoint/2010/main" val="3742132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16</a:t>
            </a:fld>
            <a:endParaRPr lang="en-IN" dirty="0"/>
          </a:p>
        </p:txBody>
      </p:sp>
    </p:spTree>
    <p:extLst>
      <p:ext uri="{BB962C8B-B14F-4D97-AF65-F5344CB8AC3E}">
        <p14:creationId xmlns:p14="http://schemas.microsoft.com/office/powerpoint/2010/main" val="190511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17</a:t>
            </a:fld>
            <a:endParaRPr dirty="0"/>
          </a:p>
        </p:txBody>
      </p:sp>
    </p:spTree>
    <p:extLst>
      <p:ext uri="{BB962C8B-B14F-4D97-AF65-F5344CB8AC3E}">
        <p14:creationId xmlns:p14="http://schemas.microsoft.com/office/powerpoint/2010/main" val="1599530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18</a:t>
            </a:fld>
            <a:endParaRPr lang="en-IN" dirty="0"/>
          </a:p>
        </p:txBody>
      </p:sp>
    </p:spTree>
    <p:extLst>
      <p:ext uri="{BB962C8B-B14F-4D97-AF65-F5344CB8AC3E}">
        <p14:creationId xmlns:p14="http://schemas.microsoft.com/office/powerpoint/2010/main" val="1449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dirty="0"/>
          </a:p>
        </p:txBody>
      </p:sp>
    </p:spTree>
    <p:extLst>
      <p:ext uri="{BB962C8B-B14F-4D97-AF65-F5344CB8AC3E}">
        <p14:creationId xmlns:p14="http://schemas.microsoft.com/office/powerpoint/2010/main" val="127257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dirty="0"/>
          </a:p>
        </p:txBody>
      </p:sp>
    </p:spTree>
    <p:extLst>
      <p:ext uri="{BB962C8B-B14F-4D97-AF65-F5344CB8AC3E}">
        <p14:creationId xmlns:p14="http://schemas.microsoft.com/office/powerpoint/2010/main" val="46519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dirty="0"/>
          </a:p>
        </p:txBody>
      </p:sp>
    </p:spTree>
    <p:extLst>
      <p:ext uri="{BB962C8B-B14F-4D97-AF65-F5344CB8AC3E}">
        <p14:creationId xmlns:p14="http://schemas.microsoft.com/office/powerpoint/2010/main" val="163923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dirty="0"/>
          </a:p>
        </p:txBody>
      </p:sp>
    </p:spTree>
    <p:extLst>
      <p:ext uri="{BB962C8B-B14F-4D97-AF65-F5344CB8AC3E}">
        <p14:creationId xmlns:p14="http://schemas.microsoft.com/office/powerpoint/2010/main" val="1473705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dirty="0"/>
          </a:p>
        </p:txBody>
      </p:sp>
    </p:spTree>
    <p:extLst>
      <p:ext uri="{BB962C8B-B14F-4D97-AF65-F5344CB8AC3E}">
        <p14:creationId xmlns:p14="http://schemas.microsoft.com/office/powerpoint/2010/main" val="3087877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9</a:t>
            </a:fld>
            <a:endParaRPr dirty="0"/>
          </a:p>
        </p:txBody>
      </p:sp>
    </p:spTree>
    <p:extLst>
      <p:ext uri="{BB962C8B-B14F-4D97-AF65-F5344CB8AC3E}">
        <p14:creationId xmlns:p14="http://schemas.microsoft.com/office/powerpoint/2010/main" val="3802942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dirty="0"/>
          </a:p>
        </p:txBody>
      </p:sp>
    </p:spTree>
    <p:extLst>
      <p:ext uri="{BB962C8B-B14F-4D97-AF65-F5344CB8AC3E}">
        <p14:creationId xmlns:p14="http://schemas.microsoft.com/office/powerpoint/2010/main" val="1793582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dirty="0"/>
          </a:p>
        </p:txBody>
      </p:sp>
    </p:spTree>
    <p:extLst>
      <p:ext uri="{BB962C8B-B14F-4D97-AF65-F5344CB8AC3E}">
        <p14:creationId xmlns:p14="http://schemas.microsoft.com/office/powerpoint/2010/main" val="232808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ijcrt.org/papers/IJCRT22A6059.pdf" TargetMode="External"/><Relationship Id="rId2" Type="http://schemas.openxmlformats.org/officeDocument/2006/relationships/hyperlink" Target="https://www.researchgate.net/profile/Anup-Lal-Yadav/publication/374504401_Volume_Controller_using_Hand_Gestures/links/65204415b0df2f20a2164090/Volume-Controller-using-Hand-Gestures.pdf" TargetMode="External"/><Relationship Id="rId1" Type="http://schemas.openxmlformats.org/officeDocument/2006/relationships/slideLayout" Target="../slideLayouts/slideLayout1.xml"/><Relationship Id="rId4" Type="http://schemas.openxmlformats.org/officeDocument/2006/relationships/hyperlink" Target="https://ijisrt.com/assets/upload/files/IJISRT22MAY250_(1).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584775"/>
          </a:xfrm>
          <a:prstGeom prst="rect">
            <a:avLst/>
          </a:prstGeom>
          <a:noFill/>
        </p:spPr>
        <p:txBody>
          <a:bodyPr wrap="square" rtlCol="0">
            <a:spAutoFit/>
          </a:bodyPr>
          <a:lstStyle/>
          <a:p>
            <a:pPr algn="ctr"/>
            <a:r>
              <a:rPr lang="en-IN" sz="3200" i="0" u="none" strike="noStrike" dirty="0">
                <a:solidFill>
                  <a:srgbClr val="000000"/>
                </a:solidFill>
                <a:effectLst/>
                <a:latin typeface="Britannic Bold" panose="020B0903060703020204" pitchFamily="34" charset="0"/>
                <a:cs typeface="Arial" panose="020B0604020202020204" pitchFamily="34" charset="0"/>
              </a:rPr>
              <a:t>VolumeWizard: Gesture-Driven Sound Mastery</a:t>
            </a:r>
            <a:endParaRPr lang="en-US" sz="3200" dirty="0">
              <a:ln w="1905"/>
              <a:effectLst>
                <a:innerShdw blurRad="69850" dist="43180" dir="5400000">
                  <a:srgbClr val="000000">
                    <a:alpha val="65000"/>
                  </a:srgbClr>
                </a:innerShdw>
              </a:effectLst>
              <a:latin typeface="Britannic Bold" panose="020B0903060703020204" pitchFamily="34" charset="0"/>
              <a:cs typeface="Arial" panose="020B0604020202020204" pitchFamily="34" charset="0"/>
            </a:endParaRPr>
          </a:p>
        </p:txBody>
      </p:sp>
      <p:sp>
        <p:nvSpPr>
          <p:cNvPr id="3" name="TextBox 2"/>
          <p:cNvSpPr txBox="1"/>
          <p:nvPr/>
        </p:nvSpPr>
        <p:spPr>
          <a:xfrm>
            <a:off x="5638800" y="3583396"/>
            <a:ext cx="5029200" cy="1569660"/>
          </a:xfrm>
          <a:prstGeom prst="rect">
            <a:avLst/>
          </a:prstGeom>
          <a:noFill/>
        </p:spPr>
        <p:txBody>
          <a:bodyPr wrap="square" rtlCol="0">
            <a:spAutoFit/>
          </a:bodyPr>
          <a:lstStyle/>
          <a:p>
            <a:r>
              <a:rPr lang="en-US" sz="2000" b="1" dirty="0">
                <a:solidFill>
                  <a:schemeClr val="tx2">
                    <a:lumMod val="75000"/>
                  </a:schemeClr>
                </a:solidFill>
              </a:rPr>
              <a:t>Name of the student</a:t>
            </a:r>
          </a:p>
          <a:p>
            <a:pPr rtl="0">
              <a:spcBef>
                <a:spcPts val="0"/>
              </a:spcBef>
              <a:spcAft>
                <a:spcPts val="0"/>
              </a:spcAft>
            </a:pPr>
            <a:r>
              <a:rPr lang="pt-BR" sz="1800" b="1" i="0" u="none" strike="noStrike" dirty="0">
                <a:solidFill>
                  <a:srgbClr val="000000"/>
                </a:solidFill>
                <a:effectLst/>
              </a:rPr>
              <a:t>Nadem Akshaya(21H51A1264)</a:t>
            </a:r>
            <a:endParaRPr lang="pt-BR" sz="2000" b="1" dirty="0"/>
          </a:p>
          <a:p>
            <a:pPr rtl="0">
              <a:spcBef>
                <a:spcPts val="0"/>
              </a:spcBef>
              <a:spcAft>
                <a:spcPts val="0"/>
              </a:spcAft>
            </a:pPr>
            <a:r>
              <a:rPr lang="pt-BR" sz="1800" b="1" i="0" u="none" strike="noStrike" dirty="0">
                <a:solidFill>
                  <a:srgbClr val="000000"/>
                </a:solidFill>
                <a:effectLst/>
              </a:rPr>
              <a:t>Kashish Singhal(21H51A1247)</a:t>
            </a:r>
            <a:endParaRPr lang="pt-BR" sz="2000" b="1" dirty="0">
              <a:effectLst/>
            </a:endParaRPr>
          </a:p>
          <a:p>
            <a:br>
              <a:rPr lang="pt-BR" sz="2000" b="1" dirty="0"/>
            </a:br>
            <a:endParaRPr lang="en-US" sz="2000" b="1" dirty="0">
              <a:solidFill>
                <a:schemeClr val="tx2">
                  <a:lumMod val="75000"/>
                </a:schemeClr>
              </a:solidFill>
            </a:endParaRPr>
          </a:p>
        </p:txBody>
      </p:sp>
      <p:sp>
        <p:nvSpPr>
          <p:cNvPr id="4" name="TextBox 3"/>
          <p:cNvSpPr txBox="1"/>
          <p:nvPr/>
        </p:nvSpPr>
        <p:spPr>
          <a:xfrm>
            <a:off x="228600" y="4876800"/>
            <a:ext cx="5181600" cy="1569660"/>
          </a:xfrm>
          <a:prstGeom prst="rect">
            <a:avLst/>
          </a:prstGeom>
          <a:noFill/>
        </p:spPr>
        <p:txBody>
          <a:bodyPr wrap="square" lIns="91440" tIns="45720" rIns="91440" bIns="45720" rtlCol="0" anchor="t">
            <a:spAutoFit/>
          </a:bodyPr>
          <a:lstStyle/>
          <a:p>
            <a:pPr marR="64008" lvl="0">
              <a:lnSpc>
                <a:spcPct val="150000"/>
              </a:lnSpc>
              <a:spcBef>
                <a:spcPts val="400"/>
              </a:spcBef>
              <a:buClr>
                <a:schemeClr val="accent1"/>
              </a:buClr>
              <a:buSzPct val="68000"/>
              <a:defRPr/>
            </a:pPr>
            <a:r>
              <a:rPr lang="en-US" sz="2800" b="1" dirty="0">
                <a:solidFill>
                  <a:srgbClr val="C00000"/>
                </a:solidFill>
              </a:rPr>
              <a:t>Under guidance of :</a:t>
            </a:r>
            <a:endParaRPr lang="en-US" sz="2400" b="1" dirty="0">
              <a:solidFill>
                <a:srgbClr val="C00000"/>
              </a:solidFill>
            </a:endParaRPr>
          </a:p>
          <a:p>
            <a:r>
              <a:rPr lang="en-US" b="1" dirty="0"/>
              <a:t> </a:t>
            </a:r>
            <a:r>
              <a:rPr lang="en-IN" sz="1800" b="1" i="0" u="none" strike="noStrike" dirty="0">
                <a:solidFill>
                  <a:srgbClr val="000000"/>
                </a:solidFill>
                <a:effectLst/>
                <a:latin typeface="Arial" panose="020B0604020202020204" pitchFamily="34" charset="0"/>
              </a:rPr>
              <a:t>Mr.K.Venkateswara Rao</a:t>
            </a:r>
          </a:p>
          <a:p>
            <a:r>
              <a:rPr lang="en-IN" b="1" dirty="0">
                <a:solidFill>
                  <a:srgbClr val="000000"/>
                </a:solidFill>
                <a:latin typeface="Arial"/>
              </a:rPr>
              <a:t> Associate Professor, HOD</a:t>
            </a:r>
          </a:p>
          <a:p>
            <a:r>
              <a:rPr lang="en-IN" b="1" dirty="0">
                <a:solidFill>
                  <a:srgbClr val="000000"/>
                </a:solidFill>
                <a:latin typeface="Arial" panose="020B0604020202020204" pitchFamily="34" charset="0"/>
              </a:rPr>
              <a:t>             </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296638728"/>
              </p:ext>
            </p:extLst>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b="1"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b="1"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b="1" dirty="0">
                          <a:solidFill>
                            <a:srgbClr val="002060"/>
                          </a:solidFill>
                        </a:rPr>
                        <a:t>Department of Information</a:t>
                      </a:r>
                      <a:r>
                        <a:rPr lang="en-US" sz="2000" b="1" baseline="0" dirty="0">
                          <a:solidFill>
                            <a:srgbClr val="002060"/>
                          </a:solidFill>
                        </a:rPr>
                        <a:t> Technology</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Project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 Project objective</a:t>
            </a:r>
          </a:p>
        </p:txBody>
      </p:sp>
      <p:sp>
        <p:nvSpPr>
          <p:cNvPr id="2" name="TextBox 1">
            <a:extLst>
              <a:ext uri="{FF2B5EF4-FFF2-40B4-BE49-F238E27FC236}">
                <a16:creationId xmlns:a16="http://schemas.microsoft.com/office/drawing/2014/main" id="{C4E5C7BA-A9A6-113C-6A73-1E888E810471}"/>
              </a:ext>
            </a:extLst>
          </p:cNvPr>
          <p:cNvSpPr txBox="1"/>
          <p:nvPr/>
        </p:nvSpPr>
        <p:spPr>
          <a:xfrm>
            <a:off x="685800" y="1524000"/>
            <a:ext cx="7848600" cy="115608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objective is to provide a seamless and natural interaction method that enhances user experience in controlling audio output and screen brightness through hand gestures, ultimately contributing to the advancement of human-computer interaction technology.</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B6C2394D-1AC1-EE18-E005-D6E57AC5E5CB}"/>
              </a:ext>
            </a:extLst>
          </p:cNvPr>
          <p:cNvSpPr txBox="1"/>
          <p:nvPr/>
        </p:nvSpPr>
        <p:spPr>
          <a:xfrm>
            <a:off x="609600" y="1828800"/>
            <a:ext cx="7848600" cy="337207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the era of widespread computing, traditional user interaction tools like keyboards, mice, and pens may seem insufficient. Utilizing hands as a means of natural interaction is gaining prominence.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artificial intelligence integrates further into daily activities, the interaction dynamics between computers and users evolve. Instead of relying on conventional button pressing, the aim is to employ gestures to seamlessly control volume/brightness, achieved through a straightforward Python program.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primary focus of the project is to establish a robust and precise system for recognizing and tracking hand gestures using Python.</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System Requirements </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Software Requirements </a:t>
            </a:r>
          </a:p>
        </p:txBody>
      </p:sp>
      <p:graphicFrame>
        <p:nvGraphicFramePr>
          <p:cNvPr id="4" name="Table 3">
            <a:extLst>
              <a:ext uri="{FF2B5EF4-FFF2-40B4-BE49-F238E27FC236}">
                <a16:creationId xmlns:a16="http://schemas.microsoft.com/office/drawing/2014/main" id="{89A92D2F-48E8-8948-1A02-68924EC6C0EC}"/>
              </a:ext>
            </a:extLst>
          </p:cNvPr>
          <p:cNvGraphicFramePr>
            <a:graphicFrameLocks noGrp="1"/>
          </p:cNvGraphicFramePr>
          <p:nvPr>
            <p:extLst>
              <p:ext uri="{D42A27DB-BD31-4B8C-83A1-F6EECF244321}">
                <p14:modId xmlns:p14="http://schemas.microsoft.com/office/powerpoint/2010/main" val="1810161919"/>
              </p:ext>
            </p:extLst>
          </p:nvPr>
        </p:nvGraphicFramePr>
        <p:xfrm>
          <a:off x="457200" y="1371600"/>
          <a:ext cx="8229600" cy="5090369"/>
        </p:xfrm>
        <a:graphic>
          <a:graphicData uri="http://schemas.openxmlformats.org/drawingml/2006/table">
            <a:tbl>
              <a:tblPr firstRow="1" firstCol="1" bandRow="1">
                <a:tableStyleId>{3B4B98B0-60AC-42C2-AFA5-B58CD77FA1E5}</a:tableStyleId>
              </a:tblPr>
              <a:tblGrid>
                <a:gridCol w="2970253">
                  <a:extLst>
                    <a:ext uri="{9D8B030D-6E8A-4147-A177-3AD203B41FA5}">
                      <a16:colId xmlns:a16="http://schemas.microsoft.com/office/drawing/2014/main" val="1164660515"/>
                    </a:ext>
                  </a:extLst>
                </a:gridCol>
                <a:gridCol w="1948094">
                  <a:extLst>
                    <a:ext uri="{9D8B030D-6E8A-4147-A177-3AD203B41FA5}">
                      <a16:colId xmlns:a16="http://schemas.microsoft.com/office/drawing/2014/main" val="3809547776"/>
                    </a:ext>
                  </a:extLst>
                </a:gridCol>
                <a:gridCol w="3311253">
                  <a:extLst>
                    <a:ext uri="{9D8B030D-6E8A-4147-A177-3AD203B41FA5}">
                      <a16:colId xmlns:a16="http://schemas.microsoft.com/office/drawing/2014/main" val="2894665993"/>
                    </a:ext>
                  </a:extLst>
                </a:gridCol>
              </a:tblGrid>
              <a:tr h="550333">
                <a:tc>
                  <a:txBody>
                    <a:bodyPr/>
                    <a:lstStyle/>
                    <a:p>
                      <a:pPr>
                        <a:lnSpc>
                          <a:spcPct val="150000"/>
                        </a:lnSpc>
                      </a:pPr>
                      <a:r>
                        <a:rPr lang="en-IN" sz="1600" kern="100" dirty="0">
                          <a:effectLst/>
                          <a:latin typeface="Times New Roman" panose="02020603050405020304" pitchFamily="18" charset="0"/>
                          <a:cs typeface="Times New Roman" panose="02020603050405020304" pitchFamily="18" charset="0"/>
                        </a:rPr>
                        <a:t>LIBRARY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VERSION</a:t>
                      </a:r>
                    </a:p>
                    <a:p>
                      <a:pPr algn="just">
                        <a:lnSpc>
                          <a:spcPct val="150000"/>
                        </a:lnSpc>
                      </a:pPr>
                      <a:r>
                        <a:rPr lang="en-IN" sz="1600" kern="100" dirty="0">
                          <a:effectLst/>
                          <a:latin typeface="Times New Roman" panose="02020603050405020304" pitchFamily="18" charset="0"/>
                          <a:cs typeface="Times New Roman" panose="02020603050405020304" pitchFamily="18" charset="0"/>
                        </a:rPr>
                        <a:t>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INSTALLATION COMMAND</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extLst>
                  <a:ext uri="{0D108BD9-81ED-4DB2-BD59-A6C34878D82A}">
                    <a16:rowId xmlns:a16="http://schemas.microsoft.com/office/drawing/2014/main" val="4165049566"/>
                  </a:ext>
                </a:extLst>
              </a:tr>
              <a:tr h="550333">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Python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3.11.2</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Download Python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extLst>
                  <a:ext uri="{0D108BD9-81ED-4DB2-BD59-A6C34878D82A}">
                    <a16:rowId xmlns:a16="http://schemas.microsoft.com/office/drawing/2014/main" val="646484153"/>
                  </a:ext>
                </a:extLst>
              </a:tr>
              <a:tr h="550333">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OpenCV(cv2)</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4.8.1.78</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pip install opencv-python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extLst>
                  <a:ext uri="{0D108BD9-81ED-4DB2-BD59-A6C34878D82A}">
                    <a16:rowId xmlns:a16="http://schemas.microsoft.com/office/drawing/2014/main" val="2585030915"/>
                  </a:ext>
                </a:extLst>
              </a:tr>
              <a:tr h="550333">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Media Pipe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0.10.8</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pip install mediapipe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extLst>
                  <a:ext uri="{0D108BD9-81ED-4DB2-BD59-A6C34878D82A}">
                    <a16:rowId xmlns:a16="http://schemas.microsoft.com/office/drawing/2014/main" val="235620042"/>
                  </a:ext>
                </a:extLst>
              </a:tr>
              <a:tr h="550333">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ctypes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1.2.0</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pip install comtypes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extLst>
                  <a:ext uri="{0D108BD9-81ED-4DB2-BD59-A6C34878D82A}">
                    <a16:rowId xmlns:a16="http://schemas.microsoft.com/office/drawing/2014/main" val="1563070652"/>
                  </a:ext>
                </a:extLst>
              </a:tr>
              <a:tr h="550333">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NumPy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1.26.2</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pip install numpy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extLst>
                  <a:ext uri="{0D108BD9-81ED-4DB2-BD59-A6C34878D82A}">
                    <a16:rowId xmlns:a16="http://schemas.microsoft.com/office/drawing/2014/main" val="1840779116"/>
                  </a:ext>
                </a:extLst>
              </a:tr>
              <a:tr h="550333">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SpeechRecognition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3.10.1</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pip install SpeechRecognition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extLst>
                  <a:ext uri="{0D108BD9-81ED-4DB2-BD59-A6C34878D82A}">
                    <a16:rowId xmlns:a16="http://schemas.microsoft.com/office/drawing/2014/main" val="1739098186"/>
                  </a:ext>
                </a:extLst>
              </a:tr>
              <a:tr h="550333">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screen_brightness_control</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0.22.1</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nSpc>
                          <a:spcPct val="150000"/>
                        </a:lnSpc>
                      </a:pPr>
                      <a:r>
                        <a:rPr lang="en-IN" sz="1600" kern="100" dirty="0">
                          <a:effectLst/>
                          <a:latin typeface="Times New Roman" panose="02020603050405020304" pitchFamily="18" charset="0"/>
                          <a:cs typeface="Times New Roman" panose="02020603050405020304" pitchFamily="18" charset="0"/>
                        </a:rPr>
                        <a:t>pip install screen-brightness-control</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extLst>
                  <a:ext uri="{0D108BD9-81ED-4DB2-BD59-A6C34878D82A}">
                    <a16:rowId xmlns:a16="http://schemas.microsoft.com/office/drawing/2014/main" val="1221052751"/>
                  </a:ext>
                </a:extLst>
              </a:tr>
              <a:tr h="550333">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Pycaw</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20230407</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tc>
                  <a:txBody>
                    <a:bodyPr/>
                    <a:lstStyle/>
                    <a:p>
                      <a:pPr algn="just">
                        <a:lnSpc>
                          <a:spcPct val="150000"/>
                        </a:lnSpc>
                      </a:pPr>
                      <a:r>
                        <a:rPr lang="en-IN" sz="1600" kern="100" dirty="0">
                          <a:effectLst/>
                          <a:latin typeface="Times New Roman" panose="02020603050405020304" pitchFamily="18" charset="0"/>
                          <a:cs typeface="Times New Roman" panose="02020603050405020304" pitchFamily="18" charset="0"/>
                        </a:rPr>
                        <a:t>pip install pycaw</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785" marR="46785" marT="0" marB="0"/>
                </a:tc>
                <a:extLst>
                  <a:ext uri="{0D108BD9-81ED-4DB2-BD59-A6C34878D82A}">
                    <a16:rowId xmlns:a16="http://schemas.microsoft.com/office/drawing/2014/main" val="1674357227"/>
                  </a:ext>
                </a:extLst>
              </a:tr>
            </a:tbl>
          </a:graphicData>
        </a:graphic>
      </p:graphicFrame>
    </p:spTree>
    <p:extLst>
      <p:ext uri="{BB962C8B-B14F-4D97-AF65-F5344CB8AC3E}">
        <p14:creationId xmlns:p14="http://schemas.microsoft.com/office/powerpoint/2010/main" val="32926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Hardware Requirements </a:t>
            </a:r>
          </a:p>
        </p:txBody>
      </p:sp>
      <p:graphicFrame>
        <p:nvGraphicFramePr>
          <p:cNvPr id="2" name="Table 1">
            <a:extLst>
              <a:ext uri="{FF2B5EF4-FFF2-40B4-BE49-F238E27FC236}">
                <a16:creationId xmlns:a16="http://schemas.microsoft.com/office/drawing/2014/main" id="{86FD09FA-78F6-D263-09A5-54444D871AD8}"/>
              </a:ext>
            </a:extLst>
          </p:cNvPr>
          <p:cNvGraphicFramePr>
            <a:graphicFrameLocks noGrp="1"/>
          </p:cNvGraphicFramePr>
          <p:nvPr>
            <p:extLst>
              <p:ext uri="{D42A27DB-BD31-4B8C-83A1-F6EECF244321}">
                <p14:modId xmlns:p14="http://schemas.microsoft.com/office/powerpoint/2010/main" val="1664507469"/>
              </p:ext>
            </p:extLst>
          </p:nvPr>
        </p:nvGraphicFramePr>
        <p:xfrm>
          <a:off x="457200" y="1371600"/>
          <a:ext cx="8229599" cy="4801200"/>
        </p:xfrm>
        <a:graphic>
          <a:graphicData uri="http://schemas.openxmlformats.org/drawingml/2006/table">
            <a:tbl>
              <a:tblPr firstRow="1" firstCol="1" bandRow="1">
                <a:tableStyleId>{3B4B98B0-60AC-42C2-AFA5-B58CD77FA1E5}</a:tableStyleId>
              </a:tblPr>
              <a:tblGrid>
                <a:gridCol w="1768263">
                  <a:extLst>
                    <a:ext uri="{9D8B030D-6E8A-4147-A177-3AD203B41FA5}">
                      <a16:colId xmlns:a16="http://schemas.microsoft.com/office/drawing/2014/main" val="1005387030"/>
                    </a:ext>
                  </a:extLst>
                </a:gridCol>
                <a:gridCol w="2905445">
                  <a:extLst>
                    <a:ext uri="{9D8B030D-6E8A-4147-A177-3AD203B41FA5}">
                      <a16:colId xmlns:a16="http://schemas.microsoft.com/office/drawing/2014/main" val="1414771611"/>
                    </a:ext>
                  </a:extLst>
                </a:gridCol>
                <a:gridCol w="3555891">
                  <a:extLst>
                    <a:ext uri="{9D8B030D-6E8A-4147-A177-3AD203B41FA5}">
                      <a16:colId xmlns:a16="http://schemas.microsoft.com/office/drawing/2014/main" val="2856280047"/>
                    </a:ext>
                  </a:extLst>
                </a:gridCol>
              </a:tblGrid>
              <a:tr h="960240">
                <a:tc>
                  <a:txBody>
                    <a:bodyPr/>
                    <a:lstStyle/>
                    <a:p>
                      <a:r>
                        <a:rPr lang="en-IN" sz="1600" kern="100" dirty="0">
                          <a:effectLst/>
                          <a:latin typeface="Times New Roman" panose="02020603050405020304" pitchFamily="18" charset="0"/>
                          <a:cs typeface="Times New Roman" panose="02020603050405020304" pitchFamily="18" charset="0"/>
                        </a:rPr>
                        <a:t>HARDWARE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kern="100" dirty="0">
                          <a:effectLst/>
                          <a:latin typeface="Times New Roman" panose="02020603050405020304" pitchFamily="18" charset="0"/>
                          <a:cs typeface="Times New Roman" panose="02020603050405020304" pitchFamily="18" charset="0"/>
                        </a:rPr>
                        <a:t>VERSION/SIZE/CAPACITY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kern="100" dirty="0">
                          <a:effectLst/>
                          <a:latin typeface="Times New Roman" panose="02020603050405020304" pitchFamily="18" charset="0"/>
                          <a:cs typeface="Times New Roman" panose="02020603050405020304" pitchFamily="18" charset="0"/>
                        </a:rPr>
                        <a:t>REQUIREMENTS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0542644"/>
                  </a:ext>
                </a:extLst>
              </a:tr>
              <a:tr h="960240">
                <a:tc>
                  <a:txBody>
                    <a:bodyPr/>
                    <a:lstStyle/>
                    <a:p>
                      <a:r>
                        <a:rPr lang="en-IN" sz="1600" kern="100" dirty="0">
                          <a:effectLst/>
                          <a:latin typeface="Times New Roman" panose="02020603050405020304" pitchFamily="18" charset="0"/>
                          <a:cs typeface="Times New Roman" panose="02020603050405020304" pitchFamily="18" charset="0"/>
                        </a:rPr>
                        <a:t>Camera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kern="100" dirty="0">
                          <a:effectLst/>
                          <a:latin typeface="Times New Roman" panose="02020603050405020304" pitchFamily="18" charset="0"/>
                          <a:cs typeface="Times New Roman" panose="02020603050405020304" pitchFamily="18" charset="0"/>
                        </a:rPr>
                        <a:t>2023.2311.5.0</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kern="100" dirty="0">
                          <a:effectLst/>
                          <a:latin typeface="Times New Roman" panose="02020603050405020304" pitchFamily="18" charset="0"/>
                          <a:cs typeface="Times New Roman" panose="02020603050405020304" pitchFamily="18" charset="0"/>
                        </a:rPr>
                        <a:t>Webcam with good resolution and frame rate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3363487"/>
                  </a:ext>
                </a:extLst>
              </a:tr>
              <a:tr h="960240">
                <a:tc>
                  <a:txBody>
                    <a:bodyPr/>
                    <a:lstStyle/>
                    <a:p>
                      <a:r>
                        <a:rPr lang="en-IN" sz="1600" kern="100" dirty="0">
                          <a:effectLst/>
                          <a:latin typeface="Times New Roman" panose="02020603050405020304" pitchFamily="18" charset="0"/>
                          <a:cs typeface="Times New Roman" panose="02020603050405020304" pitchFamily="18" charset="0"/>
                        </a:rPr>
                        <a:t>System Microphone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kern="100" dirty="0">
                          <a:effectLst/>
                          <a:latin typeface="Times New Roman" panose="02020603050405020304" pitchFamily="18" charset="0"/>
                          <a:cs typeface="Times New Roman" panose="02020603050405020304" pitchFamily="18" charset="0"/>
                        </a:rPr>
                        <a:t>6.0.9049.1</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kern="100" dirty="0">
                          <a:effectLst/>
                          <a:latin typeface="Times New Roman" panose="02020603050405020304" pitchFamily="18" charset="0"/>
                          <a:cs typeface="Times New Roman" panose="02020603050405020304" pitchFamily="18" charset="0"/>
                        </a:rPr>
                        <a:t>Clear audio capture capabilities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7659469"/>
                  </a:ext>
                </a:extLst>
              </a:tr>
              <a:tr h="960240">
                <a:tc>
                  <a:txBody>
                    <a:bodyPr/>
                    <a:lstStyle/>
                    <a:p>
                      <a:r>
                        <a:rPr lang="en-IN" sz="1600" kern="100" dirty="0">
                          <a:effectLst/>
                          <a:latin typeface="Times New Roman" panose="02020603050405020304" pitchFamily="18" charset="0"/>
                          <a:cs typeface="Times New Roman" panose="02020603050405020304" pitchFamily="18" charset="0"/>
                        </a:rPr>
                        <a:t>Monitor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kern="100" dirty="0">
                          <a:effectLst/>
                          <a:latin typeface="Times New Roman" panose="02020603050405020304" pitchFamily="18" charset="0"/>
                          <a:cs typeface="Times New Roman" panose="02020603050405020304" pitchFamily="18" charset="0"/>
                        </a:rPr>
                        <a:t>LCD/LED</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kern="100" dirty="0">
                          <a:effectLst/>
                          <a:latin typeface="Times New Roman" panose="02020603050405020304" pitchFamily="18" charset="0"/>
                          <a:cs typeface="Times New Roman" panose="02020603050405020304" pitchFamily="18" charset="0"/>
                        </a:rPr>
                        <a:t>Sufficient processing power for real time operation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991773"/>
                  </a:ext>
                </a:extLst>
              </a:tr>
              <a:tr h="960240">
                <a:tc>
                  <a:txBody>
                    <a:bodyPr/>
                    <a:lstStyle/>
                    <a:p>
                      <a:r>
                        <a:rPr lang="en-IN" sz="1600" kern="100" dirty="0">
                          <a:effectLst/>
                          <a:latin typeface="Times New Roman" panose="02020603050405020304" pitchFamily="18" charset="0"/>
                          <a:cs typeface="Times New Roman" panose="02020603050405020304" pitchFamily="18" charset="0"/>
                        </a:rPr>
                        <a:t>System Speakers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kern="100" dirty="0">
                          <a:effectLst/>
                          <a:latin typeface="Times New Roman" panose="02020603050405020304" pitchFamily="18" charset="0"/>
                          <a:cs typeface="Times New Roman" panose="02020603050405020304" pitchFamily="18" charset="0"/>
                        </a:rPr>
                        <a:t>6.0.9049.1</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kern="100" dirty="0">
                          <a:effectLst/>
                          <a:latin typeface="Times New Roman" panose="02020603050405020304" pitchFamily="18" charset="0"/>
                          <a:cs typeface="Times New Roman" panose="02020603050405020304" pitchFamily="18" charset="0"/>
                        </a:rPr>
                        <a:t>Device for playing audio with adjusted volume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0985739"/>
                  </a:ext>
                </a:extLst>
              </a:tr>
            </a:tbl>
          </a:graphicData>
        </a:graphic>
      </p:graphicFrame>
    </p:spTree>
    <p:extLst>
      <p:ext uri="{BB962C8B-B14F-4D97-AF65-F5344CB8AC3E}">
        <p14:creationId xmlns:p14="http://schemas.microsoft.com/office/powerpoint/2010/main" val="279859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Proposed Work </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extLst>
      <p:ext uri="{BB962C8B-B14F-4D97-AF65-F5344CB8AC3E}">
        <p14:creationId xmlns:p14="http://schemas.microsoft.com/office/powerpoint/2010/main" val="1059392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sp>
        <p:nvSpPr>
          <p:cNvPr id="2" name="TextBox 1">
            <a:extLst>
              <a:ext uri="{FF2B5EF4-FFF2-40B4-BE49-F238E27FC236}">
                <a16:creationId xmlns:a16="http://schemas.microsoft.com/office/drawing/2014/main" id="{0A729A16-32E5-8FEF-79A7-4B413241011C}"/>
              </a:ext>
            </a:extLst>
          </p:cNvPr>
          <p:cNvSpPr txBox="1"/>
          <p:nvPr/>
        </p:nvSpPr>
        <p:spPr>
          <a:xfrm>
            <a:off x="2362200" y="6019800"/>
            <a:ext cx="3962400" cy="38100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Fig : System Architecture    </a:t>
            </a:r>
          </a:p>
        </p:txBody>
      </p:sp>
      <p:pic>
        <p:nvPicPr>
          <p:cNvPr id="3" name="Picture 2">
            <a:extLst>
              <a:ext uri="{FF2B5EF4-FFF2-40B4-BE49-F238E27FC236}">
                <a16:creationId xmlns:a16="http://schemas.microsoft.com/office/drawing/2014/main" id="{4EAC0B9B-4C83-0987-4975-AB9525C56CCF}"/>
              </a:ext>
            </a:extLst>
          </p:cNvPr>
          <p:cNvPicPr>
            <a:picLocks noChangeAspect="1"/>
          </p:cNvPicPr>
          <p:nvPr/>
        </p:nvPicPr>
        <p:blipFill>
          <a:blip r:embed="rId3"/>
          <a:stretch>
            <a:fillRect/>
          </a:stretch>
        </p:blipFill>
        <p:spPr>
          <a:xfrm>
            <a:off x="2743200" y="1371600"/>
            <a:ext cx="3886200" cy="4623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5" name="TextBox 4">
            <a:extLst>
              <a:ext uri="{FF2B5EF4-FFF2-40B4-BE49-F238E27FC236}">
                <a16:creationId xmlns:a16="http://schemas.microsoft.com/office/drawing/2014/main" id="{4216CDAE-BF3D-3E4F-8723-61066900196A}"/>
              </a:ext>
            </a:extLst>
          </p:cNvPr>
          <p:cNvSpPr txBox="1"/>
          <p:nvPr/>
        </p:nvSpPr>
        <p:spPr>
          <a:xfrm>
            <a:off x="381000" y="1143000"/>
            <a:ext cx="8457360" cy="5554726"/>
          </a:xfrm>
          <a:prstGeom prst="rect">
            <a:avLst/>
          </a:prstGeom>
          <a:noFill/>
        </p:spPr>
        <p:txBody>
          <a:bodyPr wrap="square">
            <a:spAutoFit/>
          </a:bodyPr>
          <a:lstStyle/>
          <a:p>
            <a:pPr algn="just">
              <a:lnSpc>
                <a:spcPct val="150000"/>
              </a:lnSpc>
              <a:spcAft>
                <a:spcPts val="100"/>
              </a:spcAft>
            </a:pPr>
            <a:br>
              <a:rPr lang="en-US" sz="14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The described methodology outlines a Python program for hands-free volume and brightness control using a combination of voice commands and hand gestures. Upon receiving a voice command such as "volume" or "brightness," the program utilizes the Media Pipe library to capture and analyze images of the user's hand gestures through a camera dialog box. The Media Pipe library identifies specific hand landmarks, like the gap between the thumb and index finger for volume control or the distance between the pinky finger and thumb for brightness adjustment. The program calculates distances between these landmarks, representing volume or brightness ranges, and provides visual feedback to the user through a displayed bar. As the user adjusts the gap between fingers, the volume or brightness dynamically changes. This interactive process continues until the user stops or terminates the program, offering an intuitive and engaging hands-free control experience.</a:t>
            </a:r>
          </a:p>
          <a:p>
            <a:pPr algn="just">
              <a:lnSpc>
                <a:spcPct val="150000"/>
              </a:lnSpc>
              <a:spcAft>
                <a:spcPts val="1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volume calculation formula in our code uses the Euclidean distance between the tips of the thumb and index finger. The formula, length = hypot(x2 - x1, y2 - y1), calculates this distance. The np.interp function then performs linear interpolation, mapping the calculated distance to a volume level within the specified range [vol_min, vol_max].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dirty="0">
              <a:solidFill>
                <a:srgbClr val="C00000"/>
              </a:solidFill>
            </a:endParaRPr>
          </a:p>
        </p:txBody>
      </p:sp>
      <p:sp>
        <p:nvSpPr>
          <p:cNvPr id="45" name="CustomShape 3"/>
          <p:cNvSpPr/>
          <p:nvPr/>
        </p:nvSpPr>
        <p:spPr>
          <a:xfrm>
            <a:off x="342900" y="1371600"/>
            <a:ext cx="8458200" cy="5165755"/>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Project Objective </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System Requirements</a:t>
            </a:r>
          </a:p>
          <a:p>
            <a:pPr>
              <a:buFont typeface="Arial" pitchFamily="34" charset="0"/>
              <a:buChar char="•"/>
            </a:pPr>
            <a:r>
              <a:rPr lang="en-IN" sz="2000" b="1" dirty="0">
                <a:solidFill>
                  <a:srgbClr val="000000"/>
                </a:solidFill>
                <a:latin typeface="Bookman Old Style" pitchFamily="18" charset="0"/>
              </a:rPr>
              <a:t> Proposed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 Analysis of Existing System</a:t>
            </a:r>
          </a:p>
          <a:p>
            <a:pPr>
              <a:buFont typeface="Arial" pitchFamily="34" charset="0"/>
              <a:buChar char="•"/>
            </a:pPr>
            <a:r>
              <a:rPr lang="en-IN" sz="2000" b="1" dirty="0">
                <a:solidFill>
                  <a:srgbClr val="000000"/>
                </a:solidFill>
                <a:latin typeface="Bookman Old Style" pitchFamily="18" charset="0"/>
              </a:rPr>
              <a:t> Conclusion	</a:t>
            </a:r>
          </a:p>
          <a:p>
            <a:pPr>
              <a:buFont typeface="Arial" pitchFamily="34" charset="0"/>
              <a:buChar char="•"/>
            </a:pPr>
            <a:r>
              <a:rPr lang="en-IN" sz="2000" b="1" dirty="0">
                <a:solidFill>
                  <a:srgbClr val="000000"/>
                </a:solidFill>
                <a:latin typeface="Bookman Old Style" pitchFamily="18" charset="0"/>
              </a:rPr>
              <a:t> Future Work</a:t>
            </a:r>
            <a:endParaRPr lang="en-IN" sz="2000" dirty="0">
              <a:solidFill>
                <a:srgbClr val="000000"/>
              </a:solidFill>
              <a:latin typeface="Bookman Old Style" pitchFamily="18" charset="0"/>
            </a:endParaRPr>
          </a:p>
          <a:p>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5" name="TextBox 4">
            <a:extLst>
              <a:ext uri="{FF2B5EF4-FFF2-40B4-BE49-F238E27FC236}">
                <a16:creationId xmlns:a16="http://schemas.microsoft.com/office/drawing/2014/main" id="{4216CDAE-BF3D-3E4F-8723-61066900196A}"/>
              </a:ext>
            </a:extLst>
          </p:cNvPr>
          <p:cNvSpPr txBox="1"/>
          <p:nvPr/>
        </p:nvSpPr>
        <p:spPr>
          <a:xfrm>
            <a:off x="381000" y="1143000"/>
            <a:ext cx="8457360" cy="4492897"/>
          </a:xfrm>
          <a:prstGeom prst="rect">
            <a:avLst/>
          </a:prstGeom>
          <a:noFill/>
        </p:spPr>
        <p:txBody>
          <a:bodyPr wrap="square">
            <a:spAutoFit/>
          </a:bodyPr>
          <a:lstStyle/>
          <a:p>
            <a:pPr algn="just">
              <a:lnSpc>
                <a:spcPct val="150000"/>
              </a:lnSpc>
              <a:spcAft>
                <a:spcPts val="1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distance range [30, 350] corresponds to the expected thumb-to-index-finger distance, ensuring proportional volume adjustments. The vol variable represents the adjusted volume level, with vol_min and vol_max indicating the minimum and maximum supported volume levels by the audio system. The brightness calculation in the code relies on the Euclidean distance between the thumb and pinky finger. The function calculate_distance computes this distance, and the subsequent line adjusts brightness based on the calculated distance. The adjustment value, obtained by subtracting 50 from the distance and dividing by 10 for scaling, determines the brightness change. The current brightness is extracted using get_brightness(display=0)[0], and the new brightness is constrained within the valid range of 0 to 100 using max(0, min(100, current_brightness + brightness_change)). Finally, the set_brightness(new_brightness, display=0) function applies the new brightness level to the display.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502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2" name="TextBox 1">
            <a:extLst>
              <a:ext uri="{FF2B5EF4-FFF2-40B4-BE49-F238E27FC236}">
                <a16:creationId xmlns:a16="http://schemas.microsoft.com/office/drawing/2014/main" id="{4B9A68FA-2E62-94F5-7519-4FCD6B5B5BEF}"/>
              </a:ext>
            </a:extLst>
          </p:cNvPr>
          <p:cNvSpPr txBox="1"/>
          <p:nvPr/>
        </p:nvSpPr>
        <p:spPr>
          <a:xfrm>
            <a:off x="457200" y="1295400"/>
            <a:ext cx="8229600" cy="5087931"/>
          </a:xfrm>
          <a:prstGeom prst="rect">
            <a:avLst/>
          </a:prstGeom>
          <a:noFill/>
        </p:spPr>
        <p:txBody>
          <a:bodyPr wrap="square" lIns="91440" tIns="45720" rIns="91440" bIns="45720" rtlCol="0" anchor="t">
            <a:spAutoFit/>
          </a:bodyPr>
          <a:lstStyle/>
          <a:p>
            <a:pPr algn="just">
              <a:lnSpc>
                <a:spcPct val="150000"/>
              </a:lnSpc>
              <a:spcBef>
                <a:spcPts val="1500"/>
              </a:spcBef>
            </a:pPr>
            <a:r>
              <a:rPr lang="en-US" sz="1600" dirty="0">
                <a:latin typeface="Times New Roman" panose="02020603050405020304" pitchFamily="18" charset="0"/>
                <a:cs typeface="Times New Roman" panose="02020603050405020304" pitchFamily="18" charset="0"/>
              </a:rPr>
              <a:t>The performance of a volume control system using hand gestures can be assessed through various measures. Here are some key performance metrics:</a:t>
            </a:r>
          </a:p>
          <a:p>
            <a:pPr marL="285750" indent="-285750" algn="just">
              <a:lnSpc>
                <a:spcPct val="150000"/>
              </a:lnSpc>
              <a:spcBef>
                <a:spcPts val="1500"/>
              </a:spcBef>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Accuracy:  </a:t>
            </a:r>
            <a:r>
              <a:rPr lang="en-US" sz="1600" dirty="0">
                <a:latin typeface="Times New Roman" panose="02020603050405020304" pitchFamily="18" charset="0"/>
                <a:cs typeface="Times New Roman" panose="02020603050405020304" pitchFamily="18" charset="0"/>
              </a:rPr>
              <a:t>Measure the accuracy of the system in recognizing and correctly interpreting hand gestures for volume adjustments. This involves assessing the system's ability to distinguish between different gestures accurately.</a:t>
            </a:r>
          </a:p>
          <a:p>
            <a:pPr algn="ctr">
              <a:spcBef>
                <a:spcPts val="1500"/>
              </a:spcBef>
            </a:pPr>
            <a:r>
              <a:rPr lang="en-US" sz="1600" b="0" i="0" dirty="0">
                <a:effectLst/>
                <a:latin typeface="Times New Roman" panose="02020603050405020304" pitchFamily="18" charset="0"/>
                <a:cs typeface="Times New Roman" panose="02020603050405020304" pitchFamily="18" charset="0"/>
              </a:rPr>
              <a:t>Accuracy=Number of Correct Gesture Recognition/ Total Number of Gesture Recognition ​×100</a:t>
            </a:r>
            <a:r>
              <a:rPr lang="en-US" sz="1600" b="0" i="0" dirty="0">
                <a:solidFill>
                  <a:srgbClr val="374151"/>
                </a:solidFill>
                <a:effectLst/>
                <a:latin typeface="KaTeX_Main"/>
              </a:rPr>
              <a:t>%</a:t>
            </a:r>
          </a:p>
          <a:p>
            <a:pPr>
              <a:spcBef>
                <a:spcPts val="1500"/>
              </a:spcBef>
            </a:pPr>
            <a:r>
              <a:rPr lang="en-US" sz="1600" dirty="0">
                <a:solidFill>
                  <a:srgbClr val="374151"/>
                </a:solidFill>
                <a:latin typeface="KaTeX_Main"/>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=14/15*100</a:t>
            </a:r>
          </a:p>
          <a:p>
            <a:pPr>
              <a:spcBef>
                <a:spcPts val="1500"/>
              </a:spcBef>
            </a:pPr>
            <a:r>
              <a:rPr lang="en-US" sz="1600" dirty="0">
                <a:latin typeface="Times New Roman" panose="02020603050405020304" pitchFamily="18" charset="0"/>
                <a:cs typeface="Times New Roman" panose="02020603050405020304" pitchFamily="18" charset="0"/>
              </a:rPr>
              <a:t>	=93.3%</a:t>
            </a:r>
          </a:p>
          <a:p>
            <a:pPr marL="285750" indent="-285750" algn="just">
              <a:spcBef>
                <a:spcPts val="1500"/>
              </a:spcBef>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Precision:</a:t>
            </a:r>
            <a:r>
              <a:rPr lang="en-US" sz="1600" dirty="0">
                <a:latin typeface="Times New Roman" panose="02020603050405020304" pitchFamily="18" charset="0"/>
                <a:cs typeface="Times New Roman" panose="02020603050405020304" pitchFamily="18" charset="0"/>
              </a:rPr>
              <a:t> In the context of volume control using hand gestures, Precision would assess how many of the recognized gesture for volume adjustment were correct.</a:t>
            </a:r>
          </a:p>
          <a:p>
            <a:pPr algn="just">
              <a:spcBef>
                <a:spcPts val="1500"/>
              </a:spcBef>
            </a:pPr>
            <a:r>
              <a:rPr lang="en-US" sz="1600" dirty="0">
                <a:latin typeface="Times New Roman" panose="02020603050405020304" pitchFamily="18" charset="0"/>
                <a:cs typeface="Times New Roman" panose="02020603050405020304" pitchFamily="18" charset="0"/>
              </a:rPr>
              <a:t>		Precision=True Positives/(True Positives +False Positives)</a:t>
            </a:r>
          </a:p>
          <a:p>
            <a:pPr marL="285750" indent="-285750" algn="just">
              <a:lnSpc>
                <a:spcPct val="150000"/>
              </a:lnSpc>
              <a:spcBef>
                <a:spcPts val="1500"/>
              </a:spcBef>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5334000" cy="523220"/>
          </a:xfrm>
          <a:prstGeom prst="rect">
            <a:avLst/>
          </a:prstGeom>
          <a:noFill/>
        </p:spPr>
        <p:txBody>
          <a:bodyPr wrap="square" rtlCol="0">
            <a:spAutoFit/>
          </a:bodyPr>
          <a:lstStyle/>
          <a:p>
            <a:r>
              <a:rPr lang="en-US" sz="2800" b="1" dirty="0">
                <a:solidFill>
                  <a:srgbClr val="C00000"/>
                </a:solidFill>
                <a:latin typeface="Calibri" pitchFamily="34" charset="0"/>
              </a:rPr>
              <a:t>Result Analysis of Existing Project:</a:t>
            </a:r>
          </a:p>
        </p:txBody>
      </p:sp>
      <p:graphicFrame>
        <p:nvGraphicFramePr>
          <p:cNvPr id="3" name="Table 2">
            <a:extLst>
              <a:ext uri="{FF2B5EF4-FFF2-40B4-BE49-F238E27FC236}">
                <a16:creationId xmlns:a16="http://schemas.microsoft.com/office/drawing/2014/main" id="{2382E8C7-6A88-11B3-AC27-D3D2CB2A1843}"/>
              </a:ext>
            </a:extLst>
          </p:cNvPr>
          <p:cNvGraphicFramePr>
            <a:graphicFrameLocks noGrp="1"/>
          </p:cNvGraphicFramePr>
          <p:nvPr>
            <p:extLst>
              <p:ext uri="{D42A27DB-BD31-4B8C-83A1-F6EECF244321}">
                <p14:modId xmlns:p14="http://schemas.microsoft.com/office/powerpoint/2010/main" val="3435874062"/>
              </p:ext>
            </p:extLst>
          </p:nvPr>
        </p:nvGraphicFramePr>
        <p:xfrm>
          <a:off x="459672" y="1219200"/>
          <a:ext cx="8455727" cy="5334000"/>
        </p:xfrm>
        <a:graphic>
          <a:graphicData uri="http://schemas.openxmlformats.org/drawingml/2006/table">
            <a:tbl>
              <a:tblPr firstRow="1" bandRow="1">
                <a:tableStyleId>{3B4B98B0-60AC-42C2-AFA5-B58CD77FA1E5}</a:tableStyleId>
              </a:tblPr>
              <a:tblGrid>
                <a:gridCol w="1673928">
                  <a:extLst>
                    <a:ext uri="{9D8B030D-6E8A-4147-A177-3AD203B41FA5}">
                      <a16:colId xmlns:a16="http://schemas.microsoft.com/office/drawing/2014/main" val="948270676"/>
                    </a:ext>
                  </a:extLst>
                </a:gridCol>
                <a:gridCol w="1676400">
                  <a:extLst>
                    <a:ext uri="{9D8B030D-6E8A-4147-A177-3AD203B41FA5}">
                      <a16:colId xmlns:a16="http://schemas.microsoft.com/office/drawing/2014/main" val="2525848146"/>
                    </a:ext>
                  </a:extLst>
                </a:gridCol>
                <a:gridCol w="1752600">
                  <a:extLst>
                    <a:ext uri="{9D8B030D-6E8A-4147-A177-3AD203B41FA5}">
                      <a16:colId xmlns:a16="http://schemas.microsoft.com/office/drawing/2014/main" val="1040002733"/>
                    </a:ext>
                  </a:extLst>
                </a:gridCol>
                <a:gridCol w="1600200">
                  <a:extLst>
                    <a:ext uri="{9D8B030D-6E8A-4147-A177-3AD203B41FA5}">
                      <a16:colId xmlns:a16="http://schemas.microsoft.com/office/drawing/2014/main" val="1310684726"/>
                    </a:ext>
                  </a:extLst>
                </a:gridCol>
                <a:gridCol w="1752599">
                  <a:extLst>
                    <a:ext uri="{9D8B030D-6E8A-4147-A177-3AD203B41FA5}">
                      <a16:colId xmlns:a16="http://schemas.microsoft.com/office/drawing/2014/main" val="979482966"/>
                    </a:ext>
                  </a:extLst>
                </a:gridCol>
              </a:tblGrid>
              <a:tr h="935789">
                <a:tc>
                  <a:txBody>
                    <a:bodyPr/>
                    <a:lstStyle/>
                    <a:p>
                      <a:pPr algn="l"/>
                      <a:r>
                        <a:rPr lang="en-IN" sz="1600" dirty="0">
                          <a:solidFill>
                            <a:schemeClr val="tx1"/>
                          </a:solidFill>
                          <a:latin typeface="Times New Roman" panose="02020603050405020304" pitchFamily="18" charset="0"/>
                          <a:cs typeface="Times New Roman" panose="02020603050405020304" pitchFamily="18" charset="0"/>
                        </a:rPr>
                        <a:t>Study</a:t>
                      </a:r>
                    </a:p>
                  </a:txBody>
                  <a:tcPr/>
                </a:tc>
                <a:tc>
                  <a:txBody>
                    <a:bodyPr/>
                    <a:lstStyle/>
                    <a:p>
                      <a:pPr algn="l"/>
                      <a:r>
                        <a:rPr lang="en-IN" sz="1600" dirty="0">
                          <a:solidFill>
                            <a:schemeClr val="tx1"/>
                          </a:solidFill>
                          <a:latin typeface="Times New Roman" panose="02020603050405020304" pitchFamily="18" charset="0"/>
                          <a:cs typeface="Times New Roman" panose="02020603050405020304" pitchFamily="18" charset="0"/>
                        </a:rPr>
                        <a:t>Technology </a:t>
                      </a:r>
                    </a:p>
                    <a:p>
                      <a:pPr algn="l"/>
                      <a:r>
                        <a:rPr lang="en-IN" sz="1600" dirty="0">
                          <a:solidFill>
                            <a:schemeClr val="tx1"/>
                          </a:solidFill>
                          <a:latin typeface="Times New Roman" panose="02020603050405020304" pitchFamily="18" charset="0"/>
                          <a:cs typeface="Times New Roman" panose="02020603050405020304" pitchFamily="18" charset="0"/>
                        </a:rPr>
                        <a:t>used</a:t>
                      </a:r>
                    </a:p>
                  </a:txBody>
                  <a:tcPr/>
                </a:tc>
                <a:tc>
                  <a:txBody>
                    <a:bodyPr/>
                    <a:lstStyle/>
                    <a:p>
                      <a:pPr algn="l"/>
                      <a:r>
                        <a:rPr lang="en-IN" sz="1600" b="1" dirty="0">
                          <a:solidFill>
                            <a:schemeClr val="tx1"/>
                          </a:solidFill>
                          <a:effectLst/>
                          <a:latin typeface="Times New Roman" panose="02020603050405020304" pitchFamily="18" charset="0"/>
                          <a:cs typeface="Times New Roman" panose="02020603050405020304" pitchFamily="18" charset="0"/>
                        </a:rPr>
                        <a:t>Cost Consideration</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1600" b="1" dirty="0">
                          <a:solidFill>
                            <a:schemeClr val="tx1"/>
                          </a:solidFill>
                          <a:effectLst/>
                          <a:latin typeface="Times New Roman" panose="02020603050405020304" pitchFamily="18" charset="0"/>
                          <a:cs typeface="Times New Roman" panose="02020603050405020304" pitchFamily="18" charset="0"/>
                        </a:rPr>
                        <a:t>Recognition Accuracy</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53965857"/>
                  </a:ext>
                </a:extLst>
              </a:tr>
              <a:tr h="2058737">
                <a:tc>
                  <a:txBody>
                    <a:bodyPr/>
                    <a:lstStyle/>
                    <a:p>
                      <a:pPr algn="l"/>
                      <a:r>
                        <a:rPr lang="en-IN" sz="1600" b="0" dirty="0">
                          <a:solidFill>
                            <a:schemeClr val="dk1"/>
                          </a:solidFill>
                          <a:effectLst/>
                          <a:latin typeface="Times New Roman" panose="02020603050405020304" pitchFamily="18" charset="0"/>
                          <a:cs typeface="Times New Roman" panose="02020603050405020304" pitchFamily="18" charset="0"/>
                        </a:rPr>
                        <a:t>Gesture Recognition using Accelerometer</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IN" sz="1600" b="0" dirty="0">
                          <a:solidFill>
                            <a:schemeClr val="dk1"/>
                          </a:solidFill>
                          <a:effectLst/>
                          <a:latin typeface="Times New Roman" panose="02020603050405020304" pitchFamily="18" charset="0"/>
                          <a:cs typeface="Times New Roman" panose="02020603050405020304" pitchFamily="18" charset="0"/>
                        </a:rPr>
                        <a:t>Accelerometer in  remote</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b="0" dirty="0">
                          <a:solidFill>
                            <a:schemeClr val="dk1"/>
                          </a:solidFill>
                          <a:effectLst/>
                          <a:latin typeface="Times New Roman" panose="02020603050405020304" pitchFamily="18" charset="0"/>
                          <a:cs typeface="Times New Roman" panose="02020603050405020304" pitchFamily="18" charset="0"/>
                        </a:rPr>
                        <a:t>Decrease cost and memory,</a:t>
                      </a:r>
                    </a:p>
                    <a:p>
                      <a:pPr algn="l"/>
                      <a:r>
                        <a:rPr lang="en-US" sz="1600" b="0" dirty="0">
                          <a:solidFill>
                            <a:schemeClr val="dk1"/>
                          </a:solidFill>
                          <a:effectLst/>
                          <a:latin typeface="Times New Roman" panose="02020603050405020304" pitchFamily="18" charset="0"/>
                          <a:cs typeface="Times New Roman" panose="02020603050405020304" pitchFamily="18" charset="0"/>
                        </a:rPr>
                        <a:t>Remote for affordability</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b="0" dirty="0">
                          <a:solidFill>
                            <a:schemeClr val="dk1"/>
                          </a:solidFill>
                          <a:effectLst/>
                          <a:latin typeface="Times New Roman" panose="02020603050405020304" pitchFamily="18" charset="0"/>
                          <a:cs typeface="Times New Roman" panose="02020603050405020304" pitchFamily="18" charset="0"/>
                        </a:rPr>
                        <a:t>90% increase in recognition accuracy</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Need of separate device to operate</a:t>
                      </a:r>
                    </a:p>
                  </a:txBody>
                  <a:tcPr/>
                </a:tc>
                <a:extLst>
                  <a:ext uri="{0D108BD9-81ED-4DB2-BD59-A6C34878D82A}">
                    <a16:rowId xmlns:a16="http://schemas.microsoft.com/office/drawing/2014/main" val="1581978913"/>
                  </a:ext>
                </a:extLst>
              </a:tr>
              <a:tr h="2339474">
                <a:tc>
                  <a:txBody>
                    <a:bodyPr/>
                    <a:lstStyle/>
                    <a:p>
                      <a:pPr algn="l"/>
                      <a:r>
                        <a:rPr lang="en-US" sz="1600" b="0" dirty="0">
                          <a:solidFill>
                            <a:schemeClr val="dk1"/>
                          </a:solidFill>
                          <a:effectLst/>
                          <a:latin typeface="Times New Roman" panose="02020603050405020304" pitchFamily="18" charset="0"/>
                          <a:cs typeface="Times New Roman" panose="02020603050405020304" pitchFamily="18" charset="0"/>
                        </a:rPr>
                        <a:t>Robust Part-Based Hand Gesture Recognition Using Kinect Sensor</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b="0" dirty="0">
                          <a:solidFill>
                            <a:schemeClr val="dk1"/>
                          </a:solidFill>
                          <a:effectLst/>
                          <a:latin typeface="Times New Roman" panose="02020603050405020304" pitchFamily="18" charset="0"/>
                          <a:cs typeface="Times New Roman" panose="02020603050405020304" pitchFamily="18" charset="0"/>
                        </a:rPr>
                        <a:t>Kinect sensor with lower resolution</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IN" sz="1600" b="0" dirty="0">
                          <a:solidFill>
                            <a:schemeClr val="dk1"/>
                          </a:solidFill>
                          <a:effectLst/>
                          <a:latin typeface="Times New Roman" panose="02020603050405020304" pitchFamily="18" charset="0"/>
                          <a:cs typeface="Times New Roman" panose="02020603050405020304" pitchFamily="18" charset="0"/>
                        </a:rPr>
                        <a:t>Low-cost cameras for affordability</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b="0" dirty="0">
                          <a:solidFill>
                            <a:schemeClr val="dk1"/>
                          </a:solidFill>
                          <a:effectLst/>
                          <a:latin typeface="Times New Roman" panose="02020603050405020304" pitchFamily="18" charset="0"/>
                          <a:cs typeface="Times New Roman" panose="02020603050405020304" pitchFamily="18" charset="0"/>
                        </a:rPr>
                        <a:t>93.2% accuracy based on experimental results</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Need of separate device or sensor to operate which is difficult</a:t>
                      </a:r>
                    </a:p>
                  </a:txBody>
                  <a:tcPr/>
                </a:tc>
                <a:extLst>
                  <a:ext uri="{0D108BD9-81ED-4DB2-BD59-A6C34878D82A}">
                    <a16:rowId xmlns:a16="http://schemas.microsoft.com/office/drawing/2014/main" val="459719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5334000" cy="523220"/>
          </a:xfrm>
          <a:prstGeom prst="rect">
            <a:avLst/>
          </a:prstGeom>
          <a:noFill/>
        </p:spPr>
        <p:txBody>
          <a:bodyPr wrap="square" rtlCol="0">
            <a:spAutoFit/>
          </a:bodyPr>
          <a:lstStyle/>
          <a:p>
            <a:r>
              <a:rPr lang="en-US" sz="2800" b="1" dirty="0">
                <a:solidFill>
                  <a:srgbClr val="C00000"/>
                </a:solidFill>
                <a:latin typeface="Calibri" pitchFamily="34" charset="0"/>
              </a:rPr>
              <a:t>Conclusion:</a:t>
            </a:r>
          </a:p>
        </p:txBody>
      </p:sp>
      <p:sp>
        <p:nvSpPr>
          <p:cNvPr id="4" name="TextBox 3">
            <a:extLst>
              <a:ext uri="{FF2B5EF4-FFF2-40B4-BE49-F238E27FC236}">
                <a16:creationId xmlns:a16="http://schemas.microsoft.com/office/drawing/2014/main" id="{F64B4C7C-FCCC-1FED-6208-5C913D02BC9B}"/>
              </a:ext>
            </a:extLst>
          </p:cNvPr>
          <p:cNvSpPr txBox="1"/>
          <p:nvPr/>
        </p:nvSpPr>
        <p:spPr>
          <a:xfrm>
            <a:off x="304800" y="1295400"/>
            <a:ext cx="8381160" cy="448007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model is designed to be user-friendly and interactive, streamlining tasks and supporting multiple functions.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 system is cost-effective, running on standard camera-equipped PCs, enabling real-time vision-based hand gesture recognition.</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Utilizing natural hand gestures, the system facilitates real-time control over volume through the Gesture desktop-based system.</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Extending its capabilities, the system includes hand-controlled screen brightness, allowing precise positioning using the hand alone.</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 straightforward probabilistic model is integrated to enhance system reliability, preventing responses to inaccurate gestures.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Emphasis on an innovative mechanism highlights the use of natural hand gestures for real-time volume and pointer navigation control.</a:t>
            </a:r>
          </a:p>
        </p:txBody>
      </p:sp>
    </p:spTree>
    <p:extLst>
      <p:ext uri="{BB962C8B-B14F-4D97-AF65-F5344CB8AC3E}">
        <p14:creationId xmlns:p14="http://schemas.microsoft.com/office/powerpoint/2010/main" val="2105153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5334000" cy="523220"/>
          </a:xfrm>
          <a:prstGeom prst="rect">
            <a:avLst/>
          </a:prstGeom>
          <a:noFill/>
        </p:spPr>
        <p:txBody>
          <a:bodyPr wrap="square" rtlCol="0">
            <a:spAutoFit/>
          </a:bodyPr>
          <a:lstStyle/>
          <a:p>
            <a:r>
              <a:rPr lang="en-US" sz="2800" b="1" dirty="0">
                <a:solidFill>
                  <a:srgbClr val="C00000"/>
                </a:solidFill>
                <a:latin typeface="Calibri" pitchFamily="34" charset="0"/>
              </a:rPr>
              <a:t>Future Work:</a:t>
            </a:r>
          </a:p>
        </p:txBody>
      </p:sp>
      <p:sp>
        <p:nvSpPr>
          <p:cNvPr id="4" name="TextBox 3">
            <a:extLst>
              <a:ext uri="{FF2B5EF4-FFF2-40B4-BE49-F238E27FC236}">
                <a16:creationId xmlns:a16="http://schemas.microsoft.com/office/drawing/2014/main" id="{F64B4C7C-FCCC-1FED-6208-5C913D02BC9B}"/>
              </a:ext>
            </a:extLst>
          </p:cNvPr>
          <p:cNvSpPr txBox="1"/>
          <p:nvPr/>
        </p:nvSpPr>
        <p:spPr>
          <a:xfrm>
            <a:off x="304800" y="1295400"/>
            <a:ext cx="8381160" cy="4110741"/>
          </a:xfrm>
          <a:prstGeom prst="rect">
            <a:avLst/>
          </a:prstGeom>
          <a:noFill/>
        </p:spPr>
        <p:txBody>
          <a:bodyPr wrap="square">
            <a:spAutoFit/>
          </a:bodyPr>
          <a:lstStyle/>
          <a:p>
            <a:pPr marL="342900" lvl="0" indent="-342900" algn="just">
              <a:lnSpc>
                <a:spcPct val="150000"/>
              </a:lnSpc>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current system is limited by the quality of the input images, and sometimes fails to detect the correct gesture due to variations in lighting, hand orientation, and other factors. To address this issue, future research can explore the use of advanced computer vision techniques such as deep learning algorithms to improve the accuracy and robustness of the system. </a:t>
            </a:r>
          </a:p>
          <a:p>
            <a:pPr marL="342900" lvl="0" indent="-342900" algn="just">
              <a:lnSpc>
                <a:spcPct val="150000"/>
              </a:lnSpc>
              <a:buFont typeface="+mj-lt"/>
              <a:buAutoNum type="arabicPeriod"/>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Expanding the system to recognize a broader range of complex gestures, beyond volume control, is another potential area for development. Machine learning techniques could enable recognition of gestures like pointing, waving, or grabbing for more natural interaction.</a:t>
            </a:r>
          </a:p>
          <a:p>
            <a:pPr marL="342900" lvl="0" indent="-342900" algn="just">
              <a:lnSpc>
                <a:spcPct val="150000"/>
              </a:lnSpc>
              <a:buFont typeface="+mj-lt"/>
              <a:buAutoNum type="arabicPeriod"/>
            </a:pPr>
            <a:endParaRPr lang="en-US" sz="1600" b="0" i="0" dirty="0">
              <a:effectLst/>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600" b="0" i="0" dirty="0">
                <a:effectLst/>
                <a:latin typeface="Times New Roman" panose="02020603050405020304" pitchFamily="18" charset="0"/>
                <a:cs typeface="Times New Roman" panose="02020603050405020304" pitchFamily="18" charset="0"/>
              </a:rPr>
              <a:t>Enhancing audio control capabilities to include specific adjustments for bass and treble would provide users with a more personalized audio experience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2638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TextBox 1">
            <a:extLst>
              <a:ext uri="{FF2B5EF4-FFF2-40B4-BE49-F238E27FC236}">
                <a16:creationId xmlns:a16="http://schemas.microsoft.com/office/drawing/2014/main" id="{DFEFFFF0-1376-9FEF-E1BC-131FC82D6046}"/>
              </a:ext>
            </a:extLst>
          </p:cNvPr>
          <p:cNvSpPr txBox="1"/>
          <p:nvPr/>
        </p:nvSpPr>
        <p:spPr>
          <a:xfrm>
            <a:off x="228600" y="1219200"/>
            <a:ext cx="8686800" cy="4575868"/>
          </a:xfrm>
          <a:prstGeom prst="rect">
            <a:avLst/>
          </a:prstGeom>
          <a:noFill/>
        </p:spPr>
        <p:txBody>
          <a:bodyPr wrap="square" rtlCol="0">
            <a:spAutoFit/>
          </a:bodyPr>
          <a:lstStyle/>
          <a:p>
            <a:pPr algn="just" rtl="0">
              <a:lnSpc>
                <a:spcPct val="150000"/>
              </a:lnSpc>
              <a:spcBef>
                <a:spcPts val="0"/>
              </a:spcBef>
              <a:spcAft>
                <a:spcPts val="100"/>
              </a:spcAft>
            </a:pPr>
            <a:r>
              <a:rPr lang="en-IN" sz="1600" b="0" i="0" u="none" strike="noStrike" dirty="0">
                <a:effectLst/>
                <a:latin typeface="Times New Roman" panose="02020603050405020304" pitchFamily="18" charset="0"/>
                <a:cs typeface="Times New Roman" panose="02020603050405020304" pitchFamily="18" charset="0"/>
              </a:rPr>
              <a:t>Tiwari, S., Yadav, A. L., Mishra, A., &amp; Kukreja, D. Volume Controller using Hand Gestures.</a:t>
            </a:r>
            <a:endParaRPr lang="en-IN" sz="1600" b="0" dirty="0">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100"/>
              </a:spcAft>
            </a:pPr>
            <a:r>
              <a:rPr lang="en-IN" sz="1600" b="0" i="0" u="sng" strike="noStrike" dirty="0">
                <a:solidFill>
                  <a:srgbClr val="0070C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https://www.researchgate.net/profile/Anup-Lal-Yadav/publication/374504401_Volume_Controller_using_Hand_Gestures/links/65204415b0df2f20a2164090/Volume-Controller-using-Hand-Gestures.pdf</a:t>
            </a:r>
            <a:endParaRPr lang="en-IN" sz="1600" b="0" i="0" u="sng" strike="noStrike" dirty="0">
              <a:solidFill>
                <a:srgbClr val="0070C0"/>
              </a:solidFill>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100"/>
              </a:spcAft>
            </a:pPr>
            <a:br>
              <a:rPr lang="en-IN" sz="1600" b="0" dirty="0">
                <a:effectLst/>
                <a:latin typeface="Times New Roman" panose="02020603050405020304" pitchFamily="18" charset="0"/>
                <a:cs typeface="Times New Roman" panose="02020603050405020304" pitchFamily="18" charset="0"/>
              </a:rPr>
            </a:br>
            <a:r>
              <a:rPr lang="en-IN" sz="1600" b="0" i="0" u="none" strike="noStrike" dirty="0">
                <a:effectLst/>
                <a:latin typeface="Times New Roman" panose="02020603050405020304" pitchFamily="18" charset="0"/>
                <a:cs typeface="Times New Roman" panose="02020603050405020304" pitchFamily="18" charset="0"/>
              </a:rPr>
              <a:t>Nidhishree Arun, Namratha V , Ananya Dutta , Shreenivas B. Hand Gesture Recognition and Volume Control.</a:t>
            </a:r>
            <a:endParaRPr lang="en-IN" sz="1600" b="0" dirty="0">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100"/>
              </a:spcAft>
            </a:pPr>
            <a:r>
              <a:rPr lang="en-IN" sz="1600" b="0" i="0" u="sng" strike="noStrike" dirty="0">
                <a:solidFill>
                  <a:srgbClr val="0070C0"/>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https://ijcrt.org/papers/IJCRT22A6059.pdf</a:t>
            </a:r>
            <a:endParaRPr lang="en-IN" sz="1600" b="0" i="0" u="sng" strike="noStrike" dirty="0">
              <a:solidFill>
                <a:srgbClr val="0070C0"/>
              </a:solidFill>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100"/>
              </a:spcAft>
            </a:pPr>
            <a:endParaRPr lang="en-IN" sz="1600" u="sng" dirty="0">
              <a:solidFill>
                <a:srgbClr val="0070C0"/>
              </a:solidFill>
              <a:latin typeface="Times New Roman" panose="02020603050405020304" pitchFamily="18" charset="0"/>
              <a:cs typeface="Times New Roman" panose="02020603050405020304" pitchFamily="18" charset="0"/>
            </a:endParaRPr>
          </a:p>
          <a:p>
            <a:pPr algn="just" rtl="0">
              <a:lnSpc>
                <a:spcPct val="150000"/>
              </a:lnSpc>
              <a:spcBef>
                <a:spcPts val="0"/>
              </a:spcBef>
              <a:spcAft>
                <a:spcPts val="100"/>
              </a:spcAft>
            </a:pPr>
            <a:r>
              <a:rPr lang="en-IN" sz="1600" dirty="0">
                <a:latin typeface="Times New Roman" panose="02020603050405020304" pitchFamily="18" charset="0"/>
                <a:cs typeface="Times New Roman" panose="02020603050405020304" pitchFamily="18" charset="0"/>
              </a:rPr>
              <a:t>Martendra Pratap Singh, Arzoo Poswal, Eshu Yadav Volume Control using Gestures</a:t>
            </a:r>
            <a:endParaRPr lang="en-IN" sz="1600" b="0" u="sng" dirty="0">
              <a:solidFill>
                <a:srgbClr val="0070C0"/>
              </a:solidFill>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100"/>
              </a:spcAft>
            </a:pPr>
            <a:r>
              <a:rPr lang="en-IN" sz="1600" b="0" u="sng" dirty="0">
                <a:solidFill>
                  <a:srgbClr val="0070C0"/>
                </a:solidFill>
                <a:effectLst/>
                <a:latin typeface="Times New Roman" panose="02020603050405020304" pitchFamily="18" charset="0"/>
                <a:cs typeface="Times New Roman" panose="02020603050405020304" pitchFamily="18" charset="0"/>
                <a:hlinkClick r:id="rId4"/>
              </a:rPr>
              <a:t>https://ijisrt.com/assets/upload/files/IJISRT22MAY250_(1).pdf</a:t>
            </a:r>
            <a:endParaRPr lang="en-IN" sz="1600" b="0" u="sng" dirty="0">
              <a:solidFill>
                <a:srgbClr val="0070C0"/>
              </a:solidFill>
              <a:effectLst/>
              <a:latin typeface="Times New Roman" panose="02020603050405020304" pitchFamily="18" charset="0"/>
              <a:cs typeface="Times New Roman" panose="02020603050405020304" pitchFamily="18" charset="0"/>
            </a:endParaRPr>
          </a:p>
          <a:p>
            <a:pPr algn="just">
              <a:lnSpc>
                <a:spcPct val="150000"/>
              </a:lnSpc>
            </a:pPr>
            <a:endParaRPr lang="en-IN" sz="16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a:extLst>
              <a:ext uri="{FF2B5EF4-FFF2-40B4-BE49-F238E27FC236}">
                <a16:creationId xmlns:a16="http://schemas.microsoft.com/office/drawing/2014/main" id="{5F1DF3FA-7B5B-436C-2089-C7626E68EA07}"/>
              </a:ext>
            </a:extLst>
          </p:cNvPr>
          <p:cNvSpPr/>
          <p:nvPr/>
        </p:nvSpPr>
        <p:spPr>
          <a:xfrm>
            <a:off x="228600" y="914400"/>
            <a:ext cx="8381160" cy="75600"/>
          </a:xfrm>
          <a:prstGeom prst="rect">
            <a:avLst/>
          </a:prstGeom>
          <a:solidFill>
            <a:srgbClr val="7030A0"/>
          </a:solidFill>
          <a:ln w="25560">
            <a:solidFill>
              <a:srgbClr val="3A5F8B"/>
            </a:solidFill>
            <a:round/>
          </a:ln>
        </p:spPr>
      </p:sp>
      <p:sp>
        <p:nvSpPr>
          <p:cNvPr id="9" name="TextBox 8">
            <a:extLst>
              <a:ext uri="{FF2B5EF4-FFF2-40B4-BE49-F238E27FC236}">
                <a16:creationId xmlns:a16="http://schemas.microsoft.com/office/drawing/2014/main" id="{1880EBCC-5F84-A30A-B521-A5F445C8504A}"/>
              </a:ext>
            </a:extLst>
          </p:cNvPr>
          <p:cNvSpPr txBox="1"/>
          <p:nvPr/>
        </p:nvSpPr>
        <p:spPr>
          <a:xfrm>
            <a:off x="152400" y="1219201"/>
            <a:ext cx="8763000" cy="3741409"/>
          </a:xfrm>
          <a:prstGeom prst="rect">
            <a:avLst/>
          </a:prstGeom>
          <a:noFill/>
        </p:spPr>
        <p:txBody>
          <a:bodyPr wrap="square" rtlCol="0">
            <a:spAutoFit/>
          </a:bodyPr>
          <a:lstStyle/>
          <a:p>
            <a:pPr algn="just">
              <a:lnSpc>
                <a:spcPct val="15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Aaditya Meshram, Chaitanya Thakre, Chandrabhan Rahangdale, Sagar Chouksey, Swaroop Bhoyar, Prof. Pragati Patil  Volume, Brightness and Curser Controller with Hand Gesture (5), 2023</a:t>
            </a:r>
          </a:p>
          <a:p>
            <a:pPr algn="just">
              <a:lnSpc>
                <a:spcPct val="150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Anukriti Rajput, Uttkarsh Sharma, Ashok Kumar Volume Controlled by Hand Gesture Recognition. 12(Special Issue 5),2023</a:t>
            </a:r>
          </a:p>
          <a:p>
            <a:pPr algn="just">
              <a:lnSpc>
                <a:spcPct val="15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Mr.V.Balu, Elamarthy Venkata Vyshnavi, Dondapati Devi Priyanka VOLUME CONTROL USING HAND GESTURES (6),2022</a:t>
            </a:r>
          </a:p>
          <a:p>
            <a:pPr algn="just">
              <a:lnSpc>
                <a:spcPct val="15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Prof.P Ajitha, Irfan Ahmed M N, Mohith Seshan K M, Siva C  Gesture Volume Control (11),2022</a:t>
            </a:r>
          </a:p>
        </p:txBody>
      </p:sp>
    </p:spTree>
    <p:extLst>
      <p:ext uri="{BB962C8B-B14F-4D97-AF65-F5344CB8AC3E}">
        <p14:creationId xmlns:p14="http://schemas.microsoft.com/office/powerpoint/2010/main" val="397745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4D718DC9-41FA-6B74-8982-91BB966FEF1C}"/>
              </a:ext>
            </a:extLst>
          </p:cNvPr>
          <p:cNvSpPr txBox="1"/>
          <p:nvPr/>
        </p:nvSpPr>
        <p:spPr>
          <a:xfrm>
            <a:off x="381840" y="1295400"/>
            <a:ext cx="8229600" cy="52240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400" kern="0" dirty="0">
                <a:effectLst/>
                <a:latin typeface="Times New Roman" panose="02020603050405020304" pitchFamily="18" charset="0"/>
                <a:ea typeface="Calibri" panose="020F0502020204030204" pitchFamily="34" charset="0"/>
              </a:rPr>
              <a:t>In this project we are developing a volume controller and brightness adjustment  in which we are using hand gestures as the input to control the system. Essentially, the OpenCV module utilized to manage the gestures in this implementation. This system primarily employs a web camera to record or capture images and videos, and this application regulates the system's volume/brightness based on the input. The primary purpose of the system is to change its volume and brightness. Python and OpenCV are both used to implement the project. To operate a computer's fundamental functions, such as volume control and brightness adjustment , we can use hand gestures. People won't have to acquire the typically burdensome machinelike abilities as a result. These hand gesture systems offer a modern, inventive, and natural means of nonverbal communication. These systems have many different applications in human interaction. This project's goal is to discuss a volume control/brightness control system based on hand gesture detection and hand gesture recognition. A high-resolution camera is used in this system to recognize the user's gestures as input. The primary objective of hand gesture recognition is to develop a system that can recognize human hand gestures and use that information to control a device. With real-time gesture recognition, a specific user can control a computer by making hand gestures in front of a system camera that is connected to a computer. With the aid of OpenCV and Python, we are creating a hand gesture volume control system in this project. This system allows for control without using a keyboard or mouse, controlled by hand gesture</a:t>
            </a:r>
            <a:endParaRPr lang="en-I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296FAEFE-08B9-2444-992F-39A9CEE475E3}"/>
              </a:ext>
            </a:extLst>
          </p:cNvPr>
          <p:cNvSpPr txBox="1"/>
          <p:nvPr/>
        </p:nvSpPr>
        <p:spPr>
          <a:xfrm>
            <a:off x="304800" y="1142280"/>
            <a:ext cx="8533560" cy="484940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Gesture recognition technology is a significant aspect of human-computer interaction.</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project aims to develop a system enabling users to control device volume/brightness  through hand gestures.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envisioned outcome is a seamless and engaging means to adjust audio and brightness levels using intuitive hand movements.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Traditional methods, such as physical buttons and remote controls, are acknowledged for their limitations.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Gesture recognition technology, utilizing cameras or sensors, is presented as a promising solution to overcome these limitations.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project focuses on leveraging advancements in computer vision and machine learning for interpreting and responding to hand gestures accurately.</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Ultimately, the goal is to enhance user convenience, accessibility, and interaction with electronic devices in the digital era.</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dirty="0"/>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dirty="0"/>
          </a:p>
        </p:txBody>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3" name="TextBox 2">
            <a:extLst>
              <a:ext uri="{FF2B5EF4-FFF2-40B4-BE49-F238E27FC236}">
                <a16:creationId xmlns:a16="http://schemas.microsoft.com/office/drawing/2014/main" id="{1FE97D10-B2EA-B6B4-E485-A7216350B6FE}"/>
              </a:ext>
            </a:extLst>
          </p:cNvPr>
          <p:cNvSpPr txBox="1"/>
          <p:nvPr/>
        </p:nvSpPr>
        <p:spPr>
          <a:xfrm>
            <a:off x="670976" y="1419972"/>
            <a:ext cx="7833255" cy="33720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a:buChar char="•"/>
            </a:pPr>
            <a:r>
              <a:rPr lang="en-GB" sz="1600" dirty="0">
                <a:latin typeface="Times New Roman" panose="02020603050405020304" pitchFamily="18" charset="0"/>
                <a:ea typeface="+mn-lt"/>
                <a:cs typeface="Times New Roman" panose="02020603050405020304" pitchFamily="18" charset="0"/>
              </a:rPr>
              <a:t>Classical interactions tools like keyboard, mouse, touchscreen and etc., may limit the way we use the system. All these systems require physical  contact, in order to interact with system. Gestures can interpret same functionality without physically interacting with the interfacing devices.</a:t>
            </a:r>
          </a:p>
          <a:p>
            <a:pPr marL="285750" indent="-285750" algn="just">
              <a:lnSpc>
                <a:spcPct val="150000"/>
              </a:lnSpc>
              <a:buFont typeface="Arial"/>
              <a:buChar char="•"/>
            </a:pPr>
            <a:r>
              <a:rPr lang="en-US" sz="1600" b="1" dirty="0">
                <a:latin typeface="Times New Roman" panose="02020603050405020304" pitchFamily="18" charset="0"/>
                <a:cs typeface="Times New Roman" panose="02020603050405020304" pitchFamily="18" charset="0"/>
              </a:rPr>
              <a:t>Gesture Recognition using Accelerometer </a:t>
            </a:r>
            <a:r>
              <a:rPr lang="en-US" sz="1600" dirty="0">
                <a:latin typeface="Times New Roman" panose="02020603050405020304" pitchFamily="18" charset="0"/>
                <a:cs typeface="Times New Roman" panose="02020603050405020304" pitchFamily="18" charset="0"/>
              </a:rPr>
              <a:t>- The author has introduced an ANN application used for the classification and gesture recognition. Remote is basically used in this system as this remote rotate in the X, Y, Z direction. In order to decrease the cost and memory . After this the data is used for normalization using k means and Fast Fourier algorithm. Now, the recognition accuracy has increases up to 90%.</a:t>
            </a:r>
            <a:endParaRPr lang="en-GB"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dirty="0"/>
          </a:p>
        </p:txBody>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endParaRPr sz="2400" b="1" dirty="0">
              <a:solidFill>
                <a:srgbClr val="C00000"/>
              </a:solidFill>
            </a:endParaRPr>
          </a:p>
        </p:txBody>
      </p:sp>
      <p:sp>
        <p:nvSpPr>
          <p:cNvPr id="3" name="TextBox 2">
            <a:extLst>
              <a:ext uri="{FF2B5EF4-FFF2-40B4-BE49-F238E27FC236}">
                <a16:creationId xmlns:a16="http://schemas.microsoft.com/office/drawing/2014/main" id="{1FE97D10-B2EA-B6B4-E485-A7216350B6FE}"/>
              </a:ext>
            </a:extLst>
          </p:cNvPr>
          <p:cNvSpPr txBox="1"/>
          <p:nvPr/>
        </p:nvSpPr>
        <p:spPr>
          <a:xfrm>
            <a:off x="670976" y="1419972"/>
            <a:ext cx="7833255" cy="30027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a:buChar char="•"/>
            </a:pPr>
            <a:r>
              <a:rPr lang="en-US" sz="1600" b="1" dirty="0">
                <a:latin typeface="Times New Roman" panose="02020603050405020304" pitchFamily="18" charset="0"/>
                <a:cs typeface="Times New Roman" panose="02020603050405020304" pitchFamily="18" charset="0"/>
              </a:rPr>
              <a:t>Robust Part-Based Hand Gesture Recognition Using Kinect Sensor</a:t>
            </a:r>
            <a:r>
              <a:rPr lang="en-US" sz="1600" dirty="0">
                <a:latin typeface="Times New Roman" panose="02020603050405020304" pitchFamily="18" charset="0"/>
                <a:cs typeface="Times New Roman" panose="02020603050405020304" pitchFamily="18" charset="0"/>
              </a:rPr>
              <a:t>- In this author has used low cost cameras in order to make the things affordable for the users. A Kinect sensor is a sensor whose resolution is lower in comparison of other cameras but can detect and capture the big images and objects .To deal with the noisy hand gestures ,only fingers are matched with FEMD but not the whole hand . This system works perfectly and efficiently in uncontrolled environments. The accuracy of 93.2% is achieved with the experimental result.</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a:buChar char="•"/>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137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10352</TotalTime>
  <Words>2129</Words>
  <Application>Microsoft Office PowerPoint</Application>
  <PresentationFormat>On-screen Show (4:3)</PresentationFormat>
  <Paragraphs>182</Paragraphs>
  <Slides>27</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Bookman Old Style</vt:lpstr>
      <vt:lpstr>Britannic Bold</vt:lpstr>
      <vt:lpstr>Calibri</vt:lpstr>
      <vt:lpstr>KaTeX_Main</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Kashish Singhal</cp:lastModifiedBy>
  <cp:revision>752</cp:revision>
  <dcterms:modified xsi:type="dcterms:W3CDTF">2023-12-15T17:37:30Z</dcterms:modified>
</cp:coreProperties>
</file>