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handoutMasterIdLst>
    <p:handoutMasterId r:id="rId18"/>
  </p:handoutMasterIdLst>
  <p:sldIdLst>
    <p:sldId id="256" r:id="rId2"/>
    <p:sldId id="257" r:id="rId3"/>
    <p:sldId id="258" r:id="rId4"/>
    <p:sldId id="259" r:id="rId5"/>
    <p:sldId id="263" r:id="rId6"/>
    <p:sldId id="264" r:id="rId7"/>
    <p:sldId id="265" r:id="rId8"/>
    <p:sldId id="266" r:id="rId9"/>
    <p:sldId id="267" r:id="rId10"/>
    <p:sldId id="271" r:id="rId11"/>
    <p:sldId id="260" r:id="rId12"/>
    <p:sldId id="268" r:id="rId13"/>
    <p:sldId id="272"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10/12/2022</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10/12/2022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10/12/2022</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10/12/2022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10/12/2022</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10/12/2022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10/12/2022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10/12/2022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10/12/2022</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10/12/2022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10/12/2022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10/12/2022</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10/12/2022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microsoft.com/office/2007/relationships/hdphoto" Target="../media/hdphoto1.wdp"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10/12/2022</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1.xml" /><Relationship Id="rId4" Type="http://schemas.openxmlformats.org/officeDocument/2006/relationships/image" Target="../media/image4.jpeg"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9.svg" /><Relationship Id="rId2" Type="http://schemas.openxmlformats.org/officeDocument/2006/relationships/image" Target="../media/image8.pn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3" Type="http://schemas.openxmlformats.org/officeDocument/2006/relationships/image" Target="../media/image9.svg" /><Relationship Id="rId2" Type="http://schemas.openxmlformats.org/officeDocument/2006/relationships/image" Target="../media/image8.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0.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061156" y="802298"/>
            <a:ext cx="10205155" cy="2541431"/>
          </a:xfrm>
        </p:spPr>
        <p:txBody>
          <a:bodyPr>
            <a:normAutofit/>
          </a:bodyPr>
          <a:lstStyle/>
          <a:p>
            <a:pPr algn="ctr"/>
            <a:r>
              <a:rPr lang="en-US" sz="2000" b="1" dirty="0">
                <a:latin typeface="Times New Roman" panose="02020603050405020304" pitchFamily="18" charset="0"/>
                <a:cs typeface="Times New Roman" panose="02020603050405020304" pitchFamily="18" charset="0"/>
              </a:rPr>
              <a:t>ENTERTAINMENT BASED TOY [ELEPHANT]</a:t>
            </a:r>
          </a:p>
        </p:txBody>
      </p:sp>
      <p:pic>
        <p:nvPicPr>
          <p:cNvPr id="1030" name="Picture 6" descr="See the source image">
            <a:extLst>
              <a:ext uri="{FF2B5EF4-FFF2-40B4-BE49-F238E27FC236}">
                <a16:creationId xmlns:a16="http://schemas.microsoft.com/office/drawing/2014/main" id="{BDB01603-C667-BFD9-8D0E-E7A914DF6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773" y="2420763"/>
            <a:ext cx="1420571" cy="10935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MR LOGO_NEW.jpg">
            <a:extLst>
              <a:ext uri="{FF2B5EF4-FFF2-40B4-BE49-F238E27FC236}">
                <a16:creationId xmlns:a16="http://schemas.microsoft.com/office/drawing/2014/main" id="{601D0958-AE38-B83A-482A-2F61E40E3120}"/>
              </a:ext>
            </a:extLst>
          </p:cNvPr>
          <p:cNvPicPr/>
          <p:nvPr/>
        </p:nvPicPr>
        <p:blipFill>
          <a:blip r:embed="rId4" cstate="print"/>
          <a:srcRect/>
          <a:stretch>
            <a:fillRect/>
          </a:stretch>
        </p:blipFill>
        <p:spPr bwMode="auto">
          <a:xfrm>
            <a:off x="0" y="0"/>
            <a:ext cx="1785950" cy="1714488"/>
          </a:xfrm>
          <a:prstGeom prst="rect">
            <a:avLst/>
          </a:prstGeom>
          <a:noFill/>
          <a:ln w="9525">
            <a:noFill/>
            <a:miter lim="800000"/>
            <a:headEnd/>
            <a:tailEnd/>
          </a:ln>
        </p:spPr>
      </p:pic>
      <p:sp>
        <p:nvSpPr>
          <p:cNvPr id="6" name="TextBox 5">
            <a:extLst>
              <a:ext uri="{FF2B5EF4-FFF2-40B4-BE49-F238E27FC236}">
                <a16:creationId xmlns:a16="http://schemas.microsoft.com/office/drawing/2014/main" id="{3B02E07D-386C-CE65-BD39-F68CF48759E3}"/>
              </a:ext>
            </a:extLst>
          </p:cNvPr>
          <p:cNvSpPr txBox="1"/>
          <p:nvPr/>
        </p:nvSpPr>
        <p:spPr>
          <a:xfrm>
            <a:off x="1785950" y="263689"/>
            <a:ext cx="9884434" cy="707886"/>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CMR COLLEGE OF ENGINEERING &amp; TECHNOLOGY</a:t>
            </a:r>
          </a:p>
          <a:p>
            <a:pPr algn="ctr"/>
            <a:r>
              <a:rPr lang="en-IN" sz="2000" dirty="0">
                <a:latin typeface="Times New Roman" panose="02020603050405020304" pitchFamily="18" charset="0"/>
                <a:cs typeface="Times New Roman" panose="02020603050405020304" pitchFamily="18" charset="0"/>
              </a:rPr>
              <a:t>(AUTONOMOUS)</a:t>
            </a:r>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368B-7F10-052B-749B-39FF58010173}"/>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Disadvantages of existing solutions:</a:t>
            </a:r>
          </a:p>
        </p:txBody>
      </p:sp>
      <p:sp>
        <p:nvSpPr>
          <p:cNvPr id="4" name="TextBox 3">
            <a:extLst>
              <a:ext uri="{FF2B5EF4-FFF2-40B4-BE49-F238E27FC236}">
                <a16:creationId xmlns:a16="http://schemas.microsoft.com/office/drawing/2014/main" id="{671CCF4F-9A36-C84B-A146-02EB6AC97D53}"/>
              </a:ext>
            </a:extLst>
          </p:cNvPr>
          <p:cNvSpPr txBox="1"/>
          <p:nvPr/>
        </p:nvSpPr>
        <p:spPr>
          <a:xfrm>
            <a:off x="762000" y="2124635"/>
            <a:ext cx="10135638" cy="1077218"/>
          </a:xfrm>
          <a:prstGeom prst="rect">
            <a:avLst/>
          </a:prstGeom>
          <a:noFill/>
        </p:spPr>
        <p:txBody>
          <a:bodyPr wrap="square" rtlCol="0">
            <a:spAutoFit/>
          </a:bodyPr>
          <a:lstStyle/>
          <a:p>
            <a:pPr marL="342900" indent="-34290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The main disadvantage of above mentioned existing solution is cost is very high.</a:t>
            </a:r>
          </a:p>
          <a:p>
            <a:pPr marL="342900" indent="-34290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It is also much difficult to operate the elephant toy because it has many advanced functions .</a:t>
            </a:r>
          </a:p>
          <a:p>
            <a:pPr marL="342900" indent="-34290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It is difficult to remember which button in remote is used to perform particular task.</a:t>
            </a:r>
          </a:p>
          <a:p>
            <a:endParaRPr lang="en-IN" sz="1600" dirty="0">
              <a:latin typeface="Times New Roman" panose="02020603050405020304" pitchFamily="18" charset="0"/>
              <a:cs typeface="Times New Roman" panose="02020603050405020304" pitchFamily="18" charset="0"/>
            </a:endParaRPr>
          </a:p>
        </p:txBody>
      </p:sp>
      <p:pic>
        <p:nvPicPr>
          <p:cNvPr id="5" name="Picture 6" descr="See the source image">
            <a:extLst>
              <a:ext uri="{FF2B5EF4-FFF2-40B4-BE49-F238E27FC236}">
                <a16:creationId xmlns:a16="http://schemas.microsoft.com/office/drawing/2014/main" id="{C457FCC5-2ED9-BDBD-9A33-F74A170B3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058" y="335027"/>
            <a:ext cx="1420571" cy="10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36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normAutofit/>
          </a:bodyPr>
          <a:lstStyle/>
          <a:p>
            <a:r>
              <a:rPr lang="en-US" sz="1800" dirty="0">
                <a:latin typeface="Times New Roman" panose="02020603050405020304" pitchFamily="18" charset="0"/>
                <a:cs typeface="Times New Roman" panose="02020603050405020304" pitchFamily="18" charset="0"/>
              </a:rPr>
              <a:t>PROPOSED SOLUTION:</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9" name="Text Placeholder 8">
            <a:extLst>
              <a:ext uri="{FF2B5EF4-FFF2-40B4-BE49-F238E27FC236}">
                <a16:creationId xmlns:a16="http://schemas.microsoft.com/office/drawing/2014/main" id="{6B0F317D-BF70-B54E-8279-D7FA8435BFF9}"/>
              </a:ext>
            </a:extLst>
          </p:cNvPr>
          <p:cNvSpPr>
            <a:spLocks noGrp="1"/>
          </p:cNvSpPr>
          <p:nvPr>
            <p:ph type="body" sz="half" idx="2"/>
          </p:nvPr>
        </p:nvSpPr>
        <p:spPr>
          <a:xfrm>
            <a:off x="1290908" y="1645522"/>
            <a:ext cx="9748446" cy="3836725"/>
          </a:xfrm>
        </p:spPr>
        <p:txBody>
          <a:bodyPr>
            <a:norm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Barlow Light"/>
              </a:rPr>
              <a:t>The Entertainment based toy is elephant specially designed for kids. As we all know that kids love to play with toys with entertains them.</a:t>
            </a:r>
            <a:r>
              <a:rPr lang="en-IN" dirty="0">
                <a:latin typeface="Times New Roman" panose="02020603050405020304" pitchFamily="18" charset="0"/>
                <a:cs typeface="Times New Roman" panose="02020603050405020304" pitchFamily="18" charset="0"/>
                <a:sym typeface="Barlow Light"/>
              </a:rPr>
              <a:t>Here we are making elephant toy which performs walking movement. We are using ultrasonic sensor to detect obstacle. Our toy can work on Bluetooth or manually . We will do this with the help of Arduino UNO.</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409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normAutofit/>
          </a:bodyPr>
          <a:lstStyle/>
          <a:p>
            <a:r>
              <a:rPr lang="en-US" sz="1800" dirty="0">
                <a:latin typeface="Times New Roman" panose="02020603050405020304" pitchFamily="18" charset="0"/>
                <a:cs typeface="Times New Roman" panose="02020603050405020304" pitchFamily="18" charset="0"/>
              </a:rPr>
              <a:t>WORKING MECHANISM:</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9" name="Text Placeholder 8">
            <a:extLst>
              <a:ext uri="{FF2B5EF4-FFF2-40B4-BE49-F238E27FC236}">
                <a16:creationId xmlns:a16="http://schemas.microsoft.com/office/drawing/2014/main" id="{6B0F317D-BF70-B54E-8279-D7FA8435BFF9}"/>
              </a:ext>
            </a:extLst>
          </p:cNvPr>
          <p:cNvSpPr>
            <a:spLocks noGrp="1"/>
          </p:cNvSpPr>
          <p:nvPr>
            <p:ph type="body" sz="half" idx="2"/>
          </p:nvPr>
        </p:nvSpPr>
        <p:spPr>
          <a:xfrm>
            <a:off x="1290908" y="1645522"/>
            <a:ext cx="9748446" cy="3836725"/>
          </a:xfrm>
        </p:spPr>
        <p:txBody>
          <a:bodyPr>
            <a:norm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Firstly a code with required operations including ultrasonic sensor and Bluetooth module with switch operation is uploaded into micro-controller(Arduino).</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L293D Motor driver shield is attached to Arduino board and wheels using shafts are attached to the motor driver using wires. Bluetooth module sent the signal to the Arduino board and wheels starts rotating . Hence the elephant toy moves forward.</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can operate it manually by using ultra sonic sensor. If ultrasonic sensor detects any object (obstacle) then it will change toy’s direction.</a:t>
            </a:r>
            <a:endParaRPr lang="en-IN" dirty="0"/>
          </a:p>
        </p:txBody>
      </p:sp>
    </p:spTree>
    <p:extLst>
      <p:ext uri="{BB962C8B-B14F-4D97-AF65-F5344CB8AC3E}">
        <p14:creationId xmlns:p14="http://schemas.microsoft.com/office/powerpoint/2010/main" val="65866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E5B5-8DA8-E175-2B63-4D41209A28F2}"/>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BLOCK DIAGRAM:</a:t>
            </a:r>
          </a:p>
        </p:txBody>
      </p:sp>
      <p:pic>
        <p:nvPicPr>
          <p:cNvPr id="3" name="Picture 6" descr="See the source image">
            <a:extLst>
              <a:ext uri="{FF2B5EF4-FFF2-40B4-BE49-F238E27FC236}">
                <a16:creationId xmlns:a16="http://schemas.microsoft.com/office/drawing/2014/main" id="{AAE660E1-06E6-2521-F2B0-AB6A807C4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058" y="335027"/>
            <a:ext cx="1420571" cy="10935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F1B11C5-DFD8-6F2D-289A-CC0331261A27}"/>
              </a:ext>
            </a:extLst>
          </p:cNvPr>
          <p:cNvPicPr>
            <a:picLocks noChangeAspect="1"/>
          </p:cNvPicPr>
          <p:nvPr/>
        </p:nvPicPr>
        <p:blipFill>
          <a:blip r:embed="rId3"/>
          <a:stretch>
            <a:fillRect/>
          </a:stretch>
        </p:blipFill>
        <p:spPr>
          <a:xfrm>
            <a:off x="2671284" y="1853754"/>
            <a:ext cx="6849431" cy="4080881"/>
          </a:xfrm>
          <a:prstGeom prst="rect">
            <a:avLst/>
          </a:prstGeom>
        </p:spPr>
      </p:pic>
    </p:spTree>
    <p:extLst>
      <p:ext uri="{BB962C8B-B14F-4D97-AF65-F5344CB8AC3E}">
        <p14:creationId xmlns:p14="http://schemas.microsoft.com/office/powerpoint/2010/main" val="1545482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4B2C75-F4F6-6761-CB92-5E7FF5A16914}"/>
              </a:ext>
            </a:extLst>
          </p:cNvPr>
          <p:cNvSpPr>
            <a:spLocks noGrp="1"/>
          </p:cNvSpPr>
          <p:nvPr>
            <p:ph type="body" idx="1"/>
          </p:nvPr>
        </p:nvSpPr>
        <p:spPr/>
        <p:txBody>
          <a:bodyPr>
            <a:noAutofit/>
          </a:bodyPr>
          <a:lstStyle/>
          <a:p>
            <a:pPr algn="ctr"/>
            <a:r>
              <a:rPr lang="en-IN" sz="1600" dirty="0">
                <a:latin typeface="Times New Roman" panose="02020603050405020304" pitchFamily="18" charset="0"/>
                <a:cs typeface="Times New Roman" panose="02020603050405020304" pitchFamily="18" charset="0"/>
              </a:rPr>
              <a:t>PROS</a:t>
            </a:r>
          </a:p>
        </p:txBody>
      </p:sp>
      <p:sp>
        <p:nvSpPr>
          <p:cNvPr id="3" name="Content Placeholder 2">
            <a:extLst>
              <a:ext uri="{FF2B5EF4-FFF2-40B4-BE49-F238E27FC236}">
                <a16:creationId xmlns:a16="http://schemas.microsoft.com/office/drawing/2014/main" id="{7E83325F-C767-F779-1E5A-9BAE10EB1672}"/>
              </a:ext>
            </a:extLst>
          </p:cNvPr>
          <p:cNvSpPr>
            <a:spLocks noGrp="1"/>
          </p:cNvSpPr>
          <p:nvPr>
            <p:ph sz="half" idx="2"/>
          </p:nvPr>
        </p:nvSpPr>
        <p:spPr>
          <a:xfrm>
            <a:off x="1287315" y="2752738"/>
            <a:ext cx="4645152" cy="2644457"/>
          </a:xfrm>
        </p:spPr>
        <p:txBody>
          <a:bodyPr>
            <a:normAutofit/>
          </a:bodyPr>
          <a:lstStyle/>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Eco-friendly material.</a:t>
            </a: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Cost efficient.</a:t>
            </a: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Gets accurate result.</a:t>
            </a:r>
          </a:p>
        </p:txBody>
      </p:sp>
      <p:sp>
        <p:nvSpPr>
          <p:cNvPr id="4" name="Text Placeholder 3">
            <a:extLst>
              <a:ext uri="{FF2B5EF4-FFF2-40B4-BE49-F238E27FC236}">
                <a16:creationId xmlns:a16="http://schemas.microsoft.com/office/drawing/2014/main" id="{A96CECE1-2DE6-6C5A-3E80-EADC0E3F3E7A}"/>
              </a:ext>
            </a:extLst>
          </p:cNvPr>
          <p:cNvSpPr>
            <a:spLocks noGrp="1"/>
          </p:cNvSpPr>
          <p:nvPr>
            <p:ph type="body" sz="quarter" idx="3"/>
          </p:nvPr>
        </p:nvSpPr>
        <p:spPr/>
        <p:txBody>
          <a:bodyPr>
            <a:normAutofit/>
          </a:bodyPr>
          <a:lstStyle/>
          <a:p>
            <a:pPr algn="ctr"/>
            <a:r>
              <a:rPr lang="en-IN" sz="1600" dirty="0">
                <a:latin typeface="Times New Roman" panose="02020603050405020304" pitchFamily="18" charset="0"/>
                <a:cs typeface="Times New Roman" panose="02020603050405020304" pitchFamily="18" charset="0"/>
              </a:rPr>
              <a:t>CONS    </a:t>
            </a:r>
          </a:p>
        </p:txBody>
      </p:sp>
      <p:sp>
        <p:nvSpPr>
          <p:cNvPr id="5" name="Content Placeholder 4">
            <a:extLst>
              <a:ext uri="{FF2B5EF4-FFF2-40B4-BE49-F238E27FC236}">
                <a16:creationId xmlns:a16="http://schemas.microsoft.com/office/drawing/2014/main" id="{57B92841-36E0-9922-86D8-7A9BA237A791}"/>
              </a:ext>
            </a:extLst>
          </p:cNvPr>
          <p:cNvSpPr>
            <a:spLocks noGrp="1"/>
          </p:cNvSpPr>
          <p:nvPr>
            <p:ph sz="quarter" idx="4"/>
          </p:nvPr>
        </p:nvSpPr>
        <p:spPr>
          <a:xfrm>
            <a:off x="6252486" y="2752738"/>
            <a:ext cx="4645152" cy="2637371"/>
          </a:xfrm>
        </p:spPr>
        <p:txBody>
          <a:bodyPr>
            <a:normAutofit/>
          </a:bodyPr>
          <a:lstStyle/>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Faces little difficulty to operate.</a:t>
            </a: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Requires Bluetooth connection for operating through Bluetooth.</a:t>
            </a:r>
          </a:p>
        </p:txBody>
      </p:sp>
      <p:sp>
        <p:nvSpPr>
          <p:cNvPr id="6" name="Title 5">
            <a:extLst>
              <a:ext uri="{FF2B5EF4-FFF2-40B4-BE49-F238E27FC236}">
                <a16:creationId xmlns:a16="http://schemas.microsoft.com/office/drawing/2014/main" id="{0D615887-EE6C-9FC4-8139-6A91B00935AB}"/>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Pros and cons:</a:t>
            </a:r>
          </a:p>
        </p:txBody>
      </p:sp>
      <p:pic>
        <p:nvPicPr>
          <p:cNvPr id="7" name="Picture 6" descr="See the source image">
            <a:extLst>
              <a:ext uri="{FF2B5EF4-FFF2-40B4-BE49-F238E27FC236}">
                <a16:creationId xmlns:a16="http://schemas.microsoft.com/office/drawing/2014/main" id="{57AE3876-F8FE-6A7B-6FE5-2E53C0534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058" y="335027"/>
            <a:ext cx="1420571" cy="10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2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E4EB-9EBD-5B7C-F073-7A338AF563C0}"/>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4D3C028D-4C77-2318-ED79-B7043C257A3B}"/>
              </a:ext>
            </a:extLst>
          </p:cNvPr>
          <p:cNvSpPr>
            <a:spLocks noGrp="1"/>
          </p:cNvSpPr>
          <p:nvPr>
            <p:ph type="body" sz="quarter" idx="12"/>
          </p:nvPr>
        </p:nvSpPr>
        <p:spPr/>
        <p:txBody>
          <a:bodyPr>
            <a:normAutofit/>
          </a:bodyPr>
          <a:lstStyle/>
          <a:p>
            <a:pPr algn="just"/>
            <a:r>
              <a:rPr lang="en-US" sz="1600" dirty="0">
                <a:latin typeface="Times New Roman" panose="02020603050405020304" pitchFamily="18" charset="0"/>
                <a:cs typeface="Times New Roman" panose="02020603050405020304" pitchFamily="18" charset="0"/>
              </a:rPr>
              <a:t>Significance refers to the importance of the system, this project is important and also useful to the small kids and parents for entertaining the child as a toy manufacturing industry in the town is interested in designing of toys for entertaining the kids. The limitation is that the small kids sometimes in anger or while playing even throw their toys. Because of this the system might break down. </a:t>
            </a:r>
            <a:endParaRPr lang="en-IN" sz="1600" dirty="0"/>
          </a:p>
        </p:txBody>
      </p:sp>
      <p:pic>
        <p:nvPicPr>
          <p:cNvPr id="4" name="Picture 6" descr="See the source image">
            <a:extLst>
              <a:ext uri="{FF2B5EF4-FFF2-40B4-BE49-F238E27FC236}">
                <a16:creationId xmlns:a16="http://schemas.microsoft.com/office/drawing/2014/main" id="{2361AB12-1520-8FE1-B9CE-5413FDFC3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058" y="335027"/>
            <a:ext cx="1420571" cy="10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68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normAutofit/>
          </a:bodyPr>
          <a:lstStyle/>
          <a:p>
            <a:r>
              <a:rPr lang="en-US" sz="2000" dirty="0">
                <a:latin typeface="Times New Roman" panose="02020603050405020304" pitchFamily="18" charset="0"/>
                <a:cs typeface="Times New Roman" panose="02020603050405020304" pitchFamily="18" charset="0"/>
              </a:rPr>
              <a:t> TEAM NUMBER: 01</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Team Members:05</a:t>
            </a:r>
          </a:p>
          <a:p>
            <a:pPr marL="0" indent="0">
              <a:buNone/>
            </a:pP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600" dirty="0">
                <a:latin typeface="Times New Roman" panose="02020603050405020304" pitchFamily="18" charset="0"/>
                <a:ea typeface="Average"/>
                <a:cs typeface="Times New Roman" panose="02020603050405020304" pitchFamily="18" charset="0"/>
                <a:sym typeface="Average"/>
              </a:rPr>
              <a:t>KARINGULA VENUDHAR             21H51A1203</a:t>
            </a:r>
          </a:p>
          <a:p>
            <a:pPr marL="0" lvl="0" indent="0" algn="l" rtl="0">
              <a:spcBef>
                <a:spcPts val="0"/>
              </a:spcBef>
              <a:spcAft>
                <a:spcPts val="0"/>
              </a:spcAft>
              <a:buNone/>
            </a:pPr>
            <a:r>
              <a:rPr lang="en-IN" sz="1600" dirty="0">
                <a:latin typeface="Times New Roman" panose="02020603050405020304" pitchFamily="18" charset="0"/>
                <a:ea typeface="Average"/>
                <a:cs typeface="Times New Roman" panose="02020603050405020304" pitchFamily="18" charset="0"/>
                <a:sym typeface="Average"/>
              </a:rPr>
              <a:t>KASHISH SINGHAL                        21H51A1247</a:t>
            </a:r>
          </a:p>
          <a:p>
            <a:pPr marL="0" lvl="0" indent="0" algn="l" rtl="0">
              <a:spcBef>
                <a:spcPts val="0"/>
              </a:spcBef>
              <a:spcAft>
                <a:spcPts val="0"/>
              </a:spcAft>
              <a:buNone/>
            </a:pPr>
            <a:r>
              <a:rPr lang="en-IN" sz="1600" dirty="0">
                <a:latin typeface="Times New Roman" panose="02020603050405020304" pitchFamily="18" charset="0"/>
                <a:ea typeface="Average"/>
                <a:cs typeface="Times New Roman" panose="02020603050405020304" pitchFamily="18" charset="0"/>
                <a:sym typeface="Average"/>
              </a:rPr>
              <a:t>BODA HRUSHIKESH REDDY         21H51A1201</a:t>
            </a:r>
          </a:p>
          <a:p>
            <a:pPr marL="0" lvl="0" indent="0" algn="l" rtl="0">
              <a:spcBef>
                <a:spcPts val="0"/>
              </a:spcBef>
              <a:spcAft>
                <a:spcPts val="0"/>
              </a:spcAft>
              <a:buNone/>
            </a:pPr>
            <a:r>
              <a:rPr lang="en-IN" sz="1600" dirty="0">
                <a:latin typeface="Times New Roman" panose="02020603050405020304" pitchFamily="18" charset="0"/>
                <a:ea typeface="Average"/>
                <a:cs typeface="Times New Roman" panose="02020603050405020304" pitchFamily="18" charset="0"/>
                <a:sym typeface="Average"/>
              </a:rPr>
              <a:t>JAISHETTI SRI VARSHITH              21H51A1202</a:t>
            </a:r>
          </a:p>
          <a:p>
            <a:pPr marL="0" lvl="0" indent="0" algn="l" rtl="0">
              <a:spcBef>
                <a:spcPts val="0"/>
              </a:spcBef>
              <a:spcAft>
                <a:spcPts val="0"/>
              </a:spcAft>
              <a:buNone/>
            </a:pPr>
            <a:r>
              <a:rPr lang="en-IN" sz="1600" dirty="0">
                <a:latin typeface="Times New Roman" panose="02020603050405020304" pitchFamily="18" charset="0"/>
                <a:ea typeface="Average"/>
                <a:cs typeface="Times New Roman" panose="02020603050405020304" pitchFamily="18" charset="0"/>
                <a:sym typeface="Average"/>
              </a:rPr>
              <a:t>KATARAPU BABITHA                     21H51A1204</a:t>
            </a: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5" name="Picture 6" descr="See the source image">
            <a:extLst>
              <a:ext uri="{FF2B5EF4-FFF2-40B4-BE49-F238E27FC236}">
                <a16:creationId xmlns:a16="http://schemas.microsoft.com/office/drawing/2014/main" id="{9BCC0D4B-20AF-6451-6658-642AD19F8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8127" y="257764"/>
            <a:ext cx="1420571" cy="10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normAutofit/>
          </a:bodyPr>
          <a:lstStyle/>
          <a:p>
            <a:r>
              <a:rPr lang="en-US" sz="1800" dirty="0">
                <a:latin typeface="Times New Roman" panose="02020603050405020304" pitchFamily="18" charset="0"/>
                <a:cs typeface="Times New Roman" panose="02020603050405020304" pitchFamily="18" charset="0"/>
              </a:rPr>
              <a:t>LIST OF CONTENTS:</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2" y="1853754"/>
            <a:ext cx="9603275" cy="3450613"/>
          </a:xfrm>
        </p:spPr>
        <p:txBody>
          <a:bodyPr>
            <a:noAutofit/>
          </a:bodyPr>
          <a:lstStyle/>
          <a:p>
            <a:pPr>
              <a:spcBef>
                <a:spcPts val="0"/>
              </a:spcBef>
            </a:pPr>
            <a:r>
              <a:rPr lang="en-US" sz="1800" dirty="0">
                <a:latin typeface="Times New Roman" panose="02020603050405020304" pitchFamily="18" charset="0"/>
                <a:cs typeface="Times New Roman" panose="02020603050405020304" pitchFamily="18" charset="0"/>
              </a:rPr>
              <a:t>Need statement</a:t>
            </a:r>
          </a:p>
          <a:p>
            <a:pPr>
              <a:spcBef>
                <a:spcPts val="0"/>
              </a:spcBef>
            </a:pPr>
            <a:r>
              <a:rPr lang="en-US" sz="1800" dirty="0">
                <a:latin typeface="Times New Roman" panose="02020603050405020304" pitchFamily="18" charset="0"/>
                <a:cs typeface="Times New Roman" panose="02020603050405020304" pitchFamily="18" charset="0"/>
              </a:rPr>
              <a:t>Abstract
Requirements</a:t>
            </a:r>
          </a:p>
          <a:p>
            <a:pPr>
              <a:spcBef>
                <a:spcPts val="0"/>
              </a:spcBef>
            </a:pPr>
            <a:r>
              <a:rPr lang="en-US" sz="1800" dirty="0">
                <a:latin typeface="Times New Roman" panose="02020603050405020304" pitchFamily="18" charset="0"/>
                <a:cs typeface="Times New Roman" panose="02020603050405020304" pitchFamily="18" charset="0"/>
              </a:rPr>
              <a:t>Existing solutions</a:t>
            </a:r>
          </a:p>
          <a:p>
            <a:pPr>
              <a:spcBef>
                <a:spcPts val="0"/>
              </a:spcBef>
            </a:pPr>
            <a:r>
              <a:rPr lang="en-US" sz="1800" dirty="0">
                <a:latin typeface="Times New Roman" panose="02020603050405020304" pitchFamily="18" charset="0"/>
                <a:cs typeface="Times New Roman" panose="02020603050405020304" pitchFamily="18" charset="0"/>
              </a:rPr>
              <a:t>Advantages and disadvantages of the Existing solutions</a:t>
            </a:r>
          </a:p>
          <a:p>
            <a:pPr>
              <a:spcBef>
                <a:spcPts val="0"/>
              </a:spcBef>
            </a:pPr>
            <a:r>
              <a:rPr lang="en-US" sz="1800" dirty="0">
                <a:latin typeface="Times New Roman" panose="02020603050405020304" pitchFamily="18" charset="0"/>
                <a:cs typeface="Times New Roman" panose="02020603050405020304" pitchFamily="18" charset="0"/>
              </a:rPr>
              <a:t>Proposed solution</a:t>
            </a:r>
          </a:p>
          <a:p>
            <a:pPr>
              <a:spcBef>
                <a:spcPts val="0"/>
              </a:spcBef>
            </a:pPr>
            <a:r>
              <a:rPr lang="en-US" sz="1800" dirty="0">
                <a:latin typeface="Times New Roman" panose="02020603050405020304" pitchFamily="18" charset="0"/>
                <a:cs typeface="Times New Roman" panose="02020603050405020304" pitchFamily="18" charset="0"/>
              </a:rPr>
              <a:t>Working mechanism of the proposed model</a:t>
            </a:r>
          </a:p>
          <a:p>
            <a:pPr>
              <a:spcBef>
                <a:spcPts val="0"/>
              </a:spcBef>
            </a:pPr>
            <a:r>
              <a:rPr lang="en-US" sz="1800" dirty="0">
                <a:latin typeface="Times New Roman" panose="02020603050405020304" pitchFamily="18" charset="0"/>
                <a:cs typeface="Times New Roman" panose="02020603050405020304" pitchFamily="18" charset="0"/>
              </a:rPr>
              <a:t>Advantages and disadvantages of the proposed solution</a:t>
            </a:r>
          </a:p>
          <a:p>
            <a:pPr>
              <a:spcBef>
                <a:spcPts val="0"/>
              </a:spcBef>
            </a:pPr>
            <a:r>
              <a:rPr lang="en-US" sz="1800" dirty="0">
                <a:latin typeface="Times New Roman" panose="02020603050405020304" pitchFamily="18" charset="0"/>
                <a:cs typeface="Times New Roman" panose="02020603050405020304" pitchFamily="18" charset="0"/>
              </a:rPr>
              <a:t>Conclusion</a:t>
            </a:r>
          </a:p>
          <a:p>
            <a:pPr marL="0" indent="0">
              <a:spcBef>
                <a:spcPts val="0"/>
              </a:spcBef>
              <a:buNone/>
            </a:pPr>
            <a:r>
              <a:rPr lang="en-US" sz="1800" dirty="0">
                <a:latin typeface="Times New Roman" panose="02020603050405020304" pitchFamily="18" charset="0"/>
                <a:cs typeface="Times New Roman" panose="02020603050405020304" pitchFamily="18" charset="0"/>
              </a:rPr>
              <a:t>	</a:t>
            </a:r>
          </a:p>
          <a:p>
            <a:pPr>
              <a:spcBef>
                <a:spcPts val="0"/>
              </a:spcBef>
            </a:pPr>
            <a:endParaRPr lang="en-US" sz="1800" dirty="0">
              <a:latin typeface="Times New Roman" panose="02020603050405020304" pitchFamily="18" charset="0"/>
              <a:cs typeface="Times New Roman" panose="02020603050405020304" pitchFamily="18" charset="0"/>
            </a:endParaRPr>
          </a:p>
          <a:p>
            <a:pPr lvl="0">
              <a:spcBef>
                <a:spcPts val="0"/>
              </a:spcBef>
              <a:buFont typeface="Wingdings" panose="05000000000000000000" pitchFamily="2" charset="2"/>
              <a:buChar char="§"/>
            </a:pPr>
            <a:endParaRPr lang="en-US" sz="18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6" descr="See the source image">
            <a:extLst>
              <a:ext uri="{FF2B5EF4-FFF2-40B4-BE49-F238E27FC236}">
                <a16:creationId xmlns:a16="http://schemas.microsoft.com/office/drawing/2014/main" id="{5D24CADC-5DA6-AA6D-EEAF-4A9533CF6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115" y="370886"/>
            <a:ext cx="1420571" cy="10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normAutofit/>
          </a:bodyPr>
          <a:lstStyle/>
          <a:p>
            <a:r>
              <a:rPr lang="en-US" sz="1800" dirty="0">
                <a:latin typeface="Times New Roman" panose="02020603050405020304" pitchFamily="18" charset="0"/>
                <a:cs typeface="Times New Roman" panose="02020603050405020304" pitchFamily="18" charset="0"/>
              </a:rPr>
              <a:t>NEED STATEMENT:</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a:bodyPr>
          <a:lstStyle/>
          <a:p>
            <a:pPr marL="0" lvl="0" indent="0" algn="just">
              <a:spcBef>
                <a:spcPts val="0"/>
              </a:spcBef>
              <a:buNone/>
            </a:pPr>
            <a:r>
              <a:rPr lang="en-US" sz="1600" dirty="0">
                <a:latin typeface="Times New Roman" panose="02020603050405020304" pitchFamily="18" charset="0"/>
                <a:cs typeface="Times New Roman" panose="02020603050405020304" pitchFamily="18" charset="0"/>
              </a:rPr>
              <a:t> A toy manufacturing industry in the town is interested in designing of toys for entertaining the kids. There is need of designing an elephant model which should be semi-automatic, should move as slow as possible, and serve the purpose of entertainment and attract kids with its appearance </a:t>
            </a:r>
          </a:p>
          <a:p>
            <a:pPr marL="0" lvl="0" indent="0" algn="just">
              <a:spcBef>
                <a:spcPts val="0"/>
              </a:spcBef>
              <a:buNone/>
            </a:pPr>
            <a:endParaRPr lang="en-US" sz="1600" dirty="0">
              <a:latin typeface="Times New Roman" panose="02020603050405020304" pitchFamily="18" charset="0"/>
              <a:cs typeface="Times New Roman" panose="02020603050405020304" pitchFamily="18" charset="0"/>
            </a:endParaRPr>
          </a:p>
        </p:txBody>
      </p:sp>
      <p:pic>
        <p:nvPicPr>
          <p:cNvPr id="4" name="Picture 6" descr="See the source image">
            <a:extLst>
              <a:ext uri="{FF2B5EF4-FFF2-40B4-BE49-F238E27FC236}">
                <a16:creationId xmlns:a16="http://schemas.microsoft.com/office/drawing/2014/main" id="{41075C87-8303-94C8-CED5-B2ED28AE2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8127" y="238910"/>
            <a:ext cx="1420571" cy="10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normAutofit/>
          </a:bodyPr>
          <a:lstStyle/>
          <a:p>
            <a:r>
              <a:rPr lang="en-US" sz="1800" dirty="0">
                <a:latin typeface="Times New Roman" panose="02020603050405020304" pitchFamily="18" charset="0"/>
                <a:cs typeface="Times New Roman" panose="02020603050405020304" pitchFamily="18" charset="0"/>
              </a:rPr>
              <a:t>ABSTRACT:</a:t>
            </a:r>
          </a:p>
        </p:txBody>
      </p:sp>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617663"/>
            <a:ext cx="9618391" cy="4085553"/>
          </a:xfrm>
        </p:spPr>
        <p:txBody>
          <a:bodyPr/>
          <a:lstStyle/>
          <a:p>
            <a:r>
              <a:rPr lang="en-US" sz="1600" dirty="0">
                <a:latin typeface="Times New Roman" panose="02020603050405020304" pitchFamily="18" charset="0"/>
                <a:cs typeface="Times New Roman" panose="02020603050405020304" pitchFamily="18" charset="0"/>
              </a:rPr>
              <a:t> The remote control basically consists of two types, one is the wired and another one is the wireless. The wired component consists of remote control which can easily control the movements and the wireless component consists of receiving and detecting sensors and performing actions accordingly. My project is specially for the small children’s, so that they can play . This smart toy performs walking movement. The goal of this project is to design a toy elephant  for  entertainment.</a:t>
            </a:r>
          </a:p>
        </p:txBody>
      </p:sp>
      <p:pic>
        <p:nvPicPr>
          <p:cNvPr id="3" name="Picture 6" descr="See the source image">
            <a:extLst>
              <a:ext uri="{FF2B5EF4-FFF2-40B4-BE49-F238E27FC236}">
                <a16:creationId xmlns:a16="http://schemas.microsoft.com/office/drawing/2014/main" id="{8907119A-B7F3-E470-11B6-AC3EB5613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7554" y="306691"/>
            <a:ext cx="1420571" cy="109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29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REQUIREMENTS: </a:t>
            </a:r>
          </a:p>
        </p:txBody>
      </p:sp>
      <p:pic>
        <p:nvPicPr>
          <p:cNvPr id="3" name="Picture 6" descr="See the source image">
            <a:extLst>
              <a:ext uri="{FF2B5EF4-FFF2-40B4-BE49-F238E27FC236}">
                <a16:creationId xmlns:a16="http://schemas.microsoft.com/office/drawing/2014/main" id="{F343A1C5-E4D1-2C13-6570-26810C16B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8127" y="238910"/>
            <a:ext cx="1420571" cy="10935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70A647-0A22-7654-B141-F38174C01F84}"/>
              </a:ext>
            </a:extLst>
          </p:cNvPr>
          <p:cNvSpPr txBox="1"/>
          <p:nvPr/>
        </p:nvSpPr>
        <p:spPr>
          <a:xfrm>
            <a:off x="1706252" y="1970202"/>
            <a:ext cx="8333294" cy="2062103"/>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Arduino UNO</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Breadboard</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Drive motor</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Shafts</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Wheels</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Ultrasonic sensor</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Rechargeable battery</a:t>
            </a: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Switch</a:t>
            </a:r>
          </a:p>
        </p:txBody>
      </p:sp>
    </p:spTree>
    <p:extLst>
      <p:ext uri="{BB962C8B-B14F-4D97-AF65-F5344CB8AC3E}">
        <p14:creationId xmlns:p14="http://schemas.microsoft.com/office/powerpoint/2010/main" val="239459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582A-D3F8-BD70-61B1-81DD651F1893}"/>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EXISTING SOLUTIONS :</a:t>
            </a:r>
          </a:p>
        </p:txBody>
      </p:sp>
      <p:pic>
        <p:nvPicPr>
          <p:cNvPr id="4" name="Picture 6" descr="See the source image">
            <a:extLst>
              <a:ext uri="{FF2B5EF4-FFF2-40B4-BE49-F238E27FC236}">
                <a16:creationId xmlns:a16="http://schemas.microsoft.com/office/drawing/2014/main" id="{923E6DB8-7526-86D3-D4F6-5A5A78A2B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058" y="335027"/>
            <a:ext cx="1420571" cy="10935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3A41C5A-8863-4466-6D79-7A865A848DF6}"/>
              </a:ext>
            </a:extLst>
          </p:cNvPr>
          <p:cNvSpPr txBox="1"/>
          <p:nvPr/>
        </p:nvSpPr>
        <p:spPr>
          <a:xfrm>
            <a:off x="1556994" y="1918056"/>
            <a:ext cx="6597192" cy="3539430"/>
          </a:xfrm>
          <a:prstGeom prst="rect">
            <a:avLst/>
          </a:prstGeom>
          <a:noFill/>
        </p:spPr>
        <p:txBody>
          <a:bodyPr wrap="square" rtlCol="0">
            <a:spAutoFit/>
          </a:bodyPr>
          <a:lstStyle/>
          <a:p>
            <a:pPr marL="457200" indent="-457200">
              <a:buAutoNum type="arabicParenR"/>
            </a:pPr>
            <a:r>
              <a:rPr lang="en-IN" sz="1600" b="1" dirty="0">
                <a:latin typeface="Times New Roman" panose="02020603050405020304" pitchFamily="18" charset="0"/>
                <a:cs typeface="Times New Roman" panose="02020603050405020304" pitchFamily="18" charset="0"/>
              </a:rPr>
              <a:t>RC PROGRAMMABLE ROBOTIC AI ELEPHANT:</a:t>
            </a:r>
          </a:p>
          <a:p>
            <a:endParaRPr lang="en-IN" sz="1600" b="1"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None/>
            </a:pPr>
            <a:r>
              <a:rPr lang="en-US" sz="1600" dirty="0">
                <a:solidFill>
                  <a:schemeClr val="dk1"/>
                </a:solidFill>
                <a:latin typeface="Times New Roman" panose="02020603050405020304" pitchFamily="18" charset="0"/>
                <a:ea typeface="Average"/>
                <a:cs typeface="Times New Roman" panose="02020603050405020304" pitchFamily="18" charset="0"/>
                <a:sym typeface="Average"/>
              </a:rPr>
              <a:t>[ Comprehensive Functions]: Voice-activated instructions, walking, crouch down singing, sit down, handstand, say hello, push-ups, nose up and down. You can also control the volume.</a:t>
            </a:r>
          </a:p>
          <a:p>
            <a:pPr marL="0" lvl="0" indent="0" algn="just" rtl="0">
              <a:lnSpc>
                <a:spcPct val="100000"/>
              </a:lnSpc>
              <a:spcBef>
                <a:spcPts val="0"/>
              </a:spcBef>
              <a:spcAft>
                <a:spcPts val="0"/>
              </a:spcAft>
              <a:buNone/>
            </a:pPr>
            <a:r>
              <a:rPr lang="en-US" sz="1600" dirty="0">
                <a:solidFill>
                  <a:schemeClr val="dk1"/>
                </a:solidFill>
                <a:latin typeface="Times New Roman" panose="02020603050405020304" pitchFamily="18" charset="0"/>
                <a:ea typeface="Average"/>
                <a:cs typeface="Times New Roman" panose="02020603050405020304" pitchFamily="18" charset="0"/>
                <a:sym typeface="Average"/>
              </a:rPr>
              <a:t>[ Programming Function]: You can program the actions on your elephant and it will repeat the actions you programmed.</a:t>
            </a:r>
          </a:p>
          <a:p>
            <a:pPr marL="0" lvl="0" indent="0" algn="just" rtl="0">
              <a:lnSpc>
                <a:spcPct val="100000"/>
              </a:lnSpc>
              <a:spcBef>
                <a:spcPts val="0"/>
              </a:spcBef>
              <a:spcAft>
                <a:spcPts val="0"/>
              </a:spcAft>
              <a:buNone/>
            </a:pPr>
            <a:r>
              <a:rPr lang="en-US" sz="1600" dirty="0">
                <a:solidFill>
                  <a:schemeClr val="dk1"/>
                </a:solidFill>
                <a:latin typeface="Times New Roman" panose="02020603050405020304" pitchFamily="18" charset="0"/>
                <a:ea typeface="Average"/>
                <a:cs typeface="Times New Roman" panose="02020603050405020304" pitchFamily="18" charset="0"/>
                <a:sym typeface="Average"/>
              </a:rPr>
              <a:t>[ Simple Operation]: All functions are clearly displayed on the remote control, and with voice commands, children can easily play.</a:t>
            </a:r>
          </a:p>
          <a:p>
            <a:pPr marL="0" lvl="0" indent="0" algn="just" rtl="0">
              <a:lnSpc>
                <a:spcPct val="100000"/>
              </a:lnSpc>
              <a:spcBef>
                <a:spcPts val="0"/>
              </a:spcBef>
              <a:spcAft>
                <a:spcPts val="0"/>
              </a:spcAft>
              <a:buNone/>
            </a:pPr>
            <a:r>
              <a:rPr lang="en-US" sz="1600" dirty="0">
                <a:solidFill>
                  <a:schemeClr val="dk1"/>
                </a:solidFill>
                <a:latin typeface="Times New Roman" panose="02020603050405020304" pitchFamily="18" charset="0"/>
                <a:ea typeface="Average"/>
                <a:cs typeface="Times New Roman" panose="02020603050405020304" pitchFamily="18" charset="0"/>
                <a:sym typeface="Average"/>
              </a:rPr>
              <a:t>[ Fun Interaction]: More interesting is you can throw a ferrule to an elephant and it can catch it with its nose.</a:t>
            </a:r>
          </a:p>
          <a:p>
            <a:pPr marL="0" lvl="0" indent="0" algn="just" rtl="0">
              <a:lnSpc>
                <a:spcPct val="100000"/>
              </a:lnSpc>
              <a:spcBef>
                <a:spcPts val="0"/>
              </a:spcBef>
              <a:spcAft>
                <a:spcPts val="0"/>
              </a:spcAft>
              <a:buNone/>
            </a:pPr>
            <a:r>
              <a:rPr lang="en-US" sz="1600" dirty="0">
                <a:solidFill>
                  <a:schemeClr val="dk1"/>
                </a:solidFill>
                <a:latin typeface="Times New Roman" panose="02020603050405020304" pitchFamily="18" charset="0"/>
                <a:ea typeface="Average"/>
                <a:cs typeface="Times New Roman" panose="02020603050405020304" pitchFamily="18" charset="0"/>
                <a:sym typeface="Average"/>
              </a:rPr>
              <a:t>[ Best Gift for Kids]: 3.7V 600mAh rechargeable battery can provide more playing time.</a:t>
            </a:r>
          </a:p>
          <a:p>
            <a:endParaRPr lang="en-IN" sz="1600" dirty="0">
              <a:latin typeface="Times New Roman" panose="02020603050405020304" pitchFamily="18" charset="0"/>
              <a:cs typeface="Times New Roman" panose="02020603050405020304" pitchFamily="18" charset="0"/>
            </a:endParaRPr>
          </a:p>
        </p:txBody>
      </p:sp>
      <p:pic>
        <p:nvPicPr>
          <p:cNvPr id="8" name="Google Shape;250;p19">
            <a:extLst>
              <a:ext uri="{FF2B5EF4-FFF2-40B4-BE49-F238E27FC236}">
                <a16:creationId xmlns:a16="http://schemas.microsoft.com/office/drawing/2014/main" id="{071E0731-DE17-9360-4E67-8B95DC29D67F}"/>
              </a:ext>
            </a:extLst>
          </p:cNvPr>
          <p:cNvPicPr preferRelativeResize="0"/>
          <p:nvPr/>
        </p:nvPicPr>
        <p:blipFill>
          <a:blip r:embed="rId3">
            <a:alphaModFix/>
          </a:blip>
          <a:stretch>
            <a:fillRect/>
          </a:stretch>
        </p:blipFill>
        <p:spPr>
          <a:xfrm>
            <a:off x="8554039" y="2464913"/>
            <a:ext cx="3093500" cy="3041200"/>
          </a:xfrm>
          <a:prstGeom prst="rect">
            <a:avLst/>
          </a:prstGeom>
          <a:noFill/>
          <a:ln>
            <a:noFill/>
          </a:ln>
        </p:spPr>
      </p:pic>
    </p:spTree>
    <p:extLst>
      <p:ext uri="{BB962C8B-B14F-4D97-AF65-F5344CB8AC3E}">
        <p14:creationId xmlns:p14="http://schemas.microsoft.com/office/powerpoint/2010/main" val="226754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AE3DBB-8171-11EE-FD2F-6C7AD4D1F228}"/>
              </a:ext>
            </a:extLst>
          </p:cNvPr>
          <p:cNvSpPr txBox="1"/>
          <p:nvPr/>
        </p:nvSpPr>
        <p:spPr>
          <a:xfrm>
            <a:off x="1338606" y="1819373"/>
            <a:ext cx="6287679" cy="3293209"/>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2)</a:t>
            </a:r>
            <a:r>
              <a:rPr lang="en-US" sz="1600" b="0" i="0" dirty="0">
                <a:solidFill>
                  <a:srgbClr val="0F1111"/>
                </a:solidFill>
                <a:effectLst/>
                <a:latin typeface="Times New Roman" panose="02020603050405020304" pitchFamily="18" charset="0"/>
                <a:cs typeface="Times New Roman" panose="02020603050405020304" pitchFamily="18" charset="0"/>
              </a:rPr>
              <a:t> </a:t>
            </a:r>
            <a:r>
              <a:rPr lang="en-US" sz="1600" b="1" i="0" dirty="0">
                <a:solidFill>
                  <a:srgbClr val="0F1111"/>
                </a:solidFill>
                <a:effectLst/>
                <a:latin typeface="Times New Roman" panose="02020603050405020304" pitchFamily="18" charset="0"/>
                <a:cs typeface="Times New Roman" panose="02020603050405020304" pitchFamily="18" charset="0"/>
              </a:rPr>
              <a:t>PATPAT® Electric Elephant Musical Toy:</a:t>
            </a:r>
          </a:p>
          <a:p>
            <a:endParaRPr lang="en-US" sz="1600" b="1" i="0" dirty="0">
              <a:solidFill>
                <a:srgbClr val="0F1111"/>
              </a:solidFill>
              <a:effectLst/>
              <a:latin typeface="Times New Roman" panose="02020603050405020304" pitchFamily="18" charset="0"/>
              <a:cs typeface="Times New Roman" panose="02020603050405020304" pitchFamily="18" charset="0"/>
            </a:endParaRPr>
          </a:p>
          <a:p>
            <a:pPr algn="just"/>
            <a:r>
              <a:rPr lang="en-US" sz="1600" b="0" i="0" dirty="0">
                <a:solidFill>
                  <a:srgbClr val="0F1111"/>
                </a:solidFill>
                <a:effectLst/>
                <a:latin typeface="Times New Roman" panose="02020603050405020304" pitchFamily="18" charset="0"/>
                <a:cs typeface="Times New Roman" panose="02020603050405020304" pitchFamily="18" charset="0"/>
              </a:rPr>
              <a:t>[Moving with The Floating Ball]--Equipped with universal wheel on the bottom, the elephant-design toy can move freely, automatically turn around when facing a wall. Most interesting part is that the 'acrobatics' performance, floating balls. Through the nose and air pressure theory, turn on the switch, and the elephant will start blow the color ball into air.</a:t>
            </a:r>
          </a:p>
          <a:p>
            <a:pPr algn="just"/>
            <a:r>
              <a:rPr lang="en-US" sz="1600" b="0" i="0" dirty="0">
                <a:solidFill>
                  <a:srgbClr val="0F1111"/>
                </a:solidFill>
                <a:effectLst/>
                <a:latin typeface="Times New Roman" panose="02020603050405020304" pitchFamily="18" charset="0"/>
                <a:cs typeface="Times New Roman" panose="02020603050405020304" pitchFamily="18" charset="0"/>
              </a:rPr>
              <a:t>[Cute Elephant of Moving Glowing Ear]--Not just the fun performance brought by the toy, the ear part is also can be like a real elephant is fanning their ears. With the music , the glowing devices in the ear start to work, then you get a pair of moving glowing ears.</a:t>
            </a:r>
          </a:p>
          <a:p>
            <a:pPr algn="just"/>
            <a:endParaRPr lang="en-US" sz="1600" b="1" i="0" dirty="0">
              <a:solidFill>
                <a:srgbClr val="0F1111"/>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2050" name="Picture 2" descr="2021 New Spraying Baby Elephant Toy Educational Toys Walking Baby  InteractiveToys for Boys and Girls Gifts|Toy Phones| - AliExpress">
            <a:extLst>
              <a:ext uri="{FF2B5EF4-FFF2-40B4-BE49-F238E27FC236}">
                <a16:creationId xmlns:a16="http://schemas.microsoft.com/office/drawing/2014/main" id="{1828EBAA-77A8-F76F-68FB-3D8ED1664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2784" y="2045616"/>
            <a:ext cx="3968683" cy="3742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13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AE3DBB-8171-11EE-FD2F-6C7AD4D1F228}"/>
              </a:ext>
            </a:extLst>
          </p:cNvPr>
          <p:cNvSpPr txBox="1"/>
          <p:nvPr/>
        </p:nvSpPr>
        <p:spPr>
          <a:xfrm>
            <a:off x="988244" y="858487"/>
            <a:ext cx="6815580" cy="4770537"/>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3)</a:t>
            </a:r>
            <a:r>
              <a:rPr lang="en-US" sz="1600" b="0" i="0" dirty="0">
                <a:solidFill>
                  <a:srgbClr val="0F1111"/>
                </a:solidFill>
                <a:effectLst/>
                <a:latin typeface="Times New Roman" panose="02020603050405020304" pitchFamily="18" charset="0"/>
                <a:cs typeface="Times New Roman" panose="02020603050405020304" pitchFamily="18" charset="0"/>
              </a:rPr>
              <a:t> </a:t>
            </a:r>
            <a:r>
              <a:rPr lang="en-US" sz="1600" b="1" i="0" dirty="0">
                <a:solidFill>
                  <a:srgbClr val="0F1111"/>
                </a:solidFill>
                <a:effectLst/>
                <a:latin typeface="Times New Roman" panose="02020603050405020304" pitchFamily="18" charset="0"/>
                <a:cs typeface="Times New Roman" panose="02020603050405020304" pitchFamily="18" charset="0"/>
              </a:rPr>
              <a:t>TRANSFORMING ACTION FIGURE-ELEPHANT:</a:t>
            </a:r>
          </a:p>
          <a:p>
            <a:pPr algn="just"/>
            <a:endParaRPr lang="en-US" sz="1600" b="1" i="0" dirty="0">
              <a:solidFill>
                <a:srgbClr val="0F111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600" b="0" i="0" dirty="0">
              <a:solidFill>
                <a:srgbClr val="0F111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0" i="0" dirty="0">
                <a:solidFill>
                  <a:srgbClr val="0F1111"/>
                </a:solidFill>
                <a:effectLst/>
                <a:latin typeface="Times New Roman" panose="02020603050405020304" pitchFamily="18" charset="0"/>
                <a:cs typeface="Times New Roman" panose="02020603050405020304" pitchFamily="18" charset="0"/>
              </a:rPr>
              <a:t> TRANSFORMS FROM ELEPHANT TO ROBOT - Manipulate the parts of the elephant and it changes into a robot figure in seconds!</a:t>
            </a:r>
          </a:p>
          <a:p>
            <a:pPr algn="just">
              <a:buFont typeface="Arial" panose="020B0604020202020204" pitchFamily="34" charset="0"/>
              <a:buChar char="•"/>
            </a:pPr>
            <a:r>
              <a:rPr lang="en-US" sz="1600" b="0" i="0" dirty="0">
                <a:solidFill>
                  <a:srgbClr val="0F1111"/>
                </a:solidFill>
                <a:effectLst/>
                <a:latin typeface="Times New Roman" panose="02020603050405020304" pitchFamily="18" charset="0"/>
                <a:cs typeface="Times New Roman" panose="02020603050405020304" pitchFamily="18" charset="0"/>
              </a:rPr>
              <a:t>PERFECT FOR PLAYTIME – This transforming toy is perfect for getting your little one excited for playtime and perfectly stimulates their imagination so that they can make creative play sessions when playing with our transforming action figure.</a:t>
            </a:r>
          </a:p>
          <a:p>
            <a:pPr algn="just">
              <a:buFont typeface="Arial" panose="020B0604020202020204" pitchFamily="34" charset="0"/>
              <a:buChar char="•"/>
            </a:pPr>
            <a:r>
              <a:rPr lang="en-US" sz="1600" b="0" i="0" dirty="0">
                <a:solidFill>
                  <a:srgbClr val="0F1111"/>
                </a:solidFill>
                <a:effectLst/>
                <a:latin typeface="Times New Roman" panose="02020603050405020304" pitchFamily="18" charset="0"/>
                <a:cs typeface="Times New Roman" panose="02020603050405020304" pitchFamily="18" charset="0"/>
              </a:rPr>
              <a:t>TRANSFORMS WITH EASE – Our robot toy is perfectly simple for children to transform thanks to its easily movable parts as and quality build construction. Then, it can also be easily transformed back into an animal toy when they’re done.</a:t>
            </a:r>
          </a:p>
          <a:p>
            <a:pPr algn="just">
              <a:buFont typeface="Arial" panose="020B0604020202020204" pitchFamily="34" charset="0"/>
              <a:buChar char="•"/>
            </a:pPr>
            <a:r>
              <a:rPr lang="en-US" sz="1600" b="0" i="0" dirty="0">
                <a:solidFill>
                  <a:srgbClr val="0F1111"/>
                </a:solidFill>
                <a:effectLst/>
                <a:latin typeface="Times New Roman" panose="02020603050405020304" pitchFamily="18" charset="0"/>
                <a:cs typeface="Times New Roman" panose="02020603050405020304" pitchFamily="18" charset="0"/>
              </a:rPr>
              <a:t>GREAT FOR CHILDREN YOUNG AND OLD – This elephant robot toy has been made to be perfect for children 3 and over to play with. Even older kids will be able to enjoy the unique design and thought provoking transformation mechanisms</a:t>
            </a:r>
          </a:p>
          <a:p>
            <a:pPr algn="just"/>
            <a:endParaRPr lang="en-US" sz="1600" b="1" i="0" dirty="0">
              <a:solidFill>
                <a:srgbClr val="0F1111"/>
              </a:solidFill>
              <a:effectLst/>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pic>
        <p:nvPicPr>
          <p:cNvPr id="9218" name="Picture 2" descr="Amazon.com: Tiydiygo Transformer Animal Robot Toys,Transforming Eagle Lion  Cheetah Elephant Tiger Panda Figures Toys for Kids Boys Girls Age 3 4 5 7 8  9 10 11 12 (Elephant) : Toys &amp; Games">
            <a:extLst>
              <a:ext uri="{FF2B5EF4-FFF2-40B4-BE49-F238E27FC236}">
                <a16:creationId xmlns:a16="http://schemas.microsoft.com/office/drawing/2014/main" id="{E4BB5239-AEC0-177F-A505-F86238D9C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2784" y="1913641"/>
            <a:ext cx="3469063" cy="375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73711"/>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invention</Template>
  <TotalTime>313</TotalTime>
  <Words>971</Words>
  <Application>Microsoft Office PowerPoint</Application>
  <PresentationFormat>Widescreen</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ENTERTAINMENT BASED TOY [ELEPHANT]</vt:lpstr>
      <vt:lpstr> TEAM NUMBER: 01</vt:lpstr>
      <vt:lpstr>LIST OF CONTENTS:</vt:lpstr>
      <vt:lpstr>NEED STATEMENT:</vt:lpstr>
      <vt:lpstr>ABSTRACT:</vt:lpstr>
      <vt:lpstr>REQUIREMENTS: </vt:lpstr>
      <vt:lpstr>EXISTING SOLUTIONS :</vt:lpstr>
      <vt:lpstr>PowerPoint Presentation</vt:lpstr>
      <vt:lpstr>PowerPoint Presentation</vt:lpstr>
      <vt:lpstr>Disadvantages of existing solutions:</vt:lpstr>
      <vt:lpstr>PROPOSED SOLUTION:</vt:lpstr>
      <vt:lpstr>WORKING MECHANISM:</vt:lpstr>
      <vt:lpstr>BLOCK DIAGRAM:</vt:lpstr>
      <vt:lpstr>Pros and cons: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ENTERTAINMENT BASED TOY [ELEPHANT]</dc:title>
  <dc:creator>Kashish</dc:creator>
  <cp:lastModifiedBy>K VENUDHAR</cp:lastModifiedBy>
  <cp:revision>20</cp:revision>
  <dcterms:created xsi:type="dcterms:W3CDTF">2022-08-16T16:22:51Z</dcterms:created>
  <dcterms:modified xsi:type="dcterms:W3CDTF">2022-10-12T15:56:48Z</dcterms:modified>
</cp:coreProperties>
</file>