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2500-05ED-4BB4-880A-2CFC4298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35FA-CD88-421D-BE1D-387E4A390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67E11-D144-4DB9-84AA-35BEE739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369B-0157-4078-AC31-7F3EE41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BB2A-4A9C-401E-8D93-F462769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9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3FAC-4425-47F9-816D-C415772A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6223-6FCC-4BB5-A456-CE12011C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2F5F-6D31-4CD0-ACB6-81BFF728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6A9D-E378-4728-A60C-184CECA0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8111-692F-4344-9373-AE0A4434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AF039-FBD2-4546-9205-67BC4F8E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CF1AF-D9B1-461F-B36E-AB75476C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E23B-6B64-4F43-9C22-4685F964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AA51-2381-4F20-9E79-4595B2F4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2C2D-5B33-4A98-A6FD-32544FEB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2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FF1A-9373-41CD-BB43-EA37252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474-66A0-4DBB-AF0D-ECC3EDB7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ED89-27CA-4DC7-8F7B-E3591E6C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86DB-8E8C-41E5-A783-8648E6F2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58C0-3CAF-4AC3-BFF7-4BD0DED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9895-FD23-4ADA-B1F6-694443B3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96308-E6E4-45BE-BF0C-3C09B657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35DB-D222-4552-A476-EDAF94EC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7E7D-8521-46EB-B323-286586B8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7661-10EB-4221-947C-B129629B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3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B092-4EF8-4EC8-8F47-416D68F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2B80-889A-4F7D-A5D9-4D3616BF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6359-6C00-4F46-BD8A-29ADAA19F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7897E-865A-4B1E-8A27-812B81DF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497F-D4B3-4864-A260-D8D299E3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4EE4-D621-4319-B13C-6FDA613F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AAA0-4C2D-47CF-8570-8AA43BFC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D59C-B4DE-440E-83AB-F1353D2A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2C181-C77C-4B2D-B2BA-2D5EF7AA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80884-EEA4-424A-97A3-C010BDBF4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9C8D6-9F65-49FC-8BE6-F428CC425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9E1F-888B-4B7C-B790-E5F8DA8D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8B34A-D3FE-41C1-9AB1-8E90D7EB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36FDA-2535-4C05-816F-D0CF5954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6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1A59-775B-47D3-A22B-15D5BFBC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F67A-D6B7-42C2-822E-4DCB891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63411-8001-4750-9E54-1698BE43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FB568-C72D-47DA-B715-882DF406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801E8-6FC7-4FAD-A7C7-D60F19BD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4EAF2-FB47-4653-9591-3D17F8E2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BE42-E18E-412E-A896-B68AEF75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0EAC-6BD8-4C97-B712-88DA2F9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8E75-1FBD-4EB6-9806-1F41E1AF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62203-FA78-499D-ADFA-DB69F9AF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DD313-B4FC-41A0-B1F4-747D7422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F0353-5F5B-42CF-84AB-33BD184E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E8F2E-0B48-4B9B-9582-F1526F5F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E36F-57A7-482A-8C73-675EDB6E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A7E55-9BAC-44E1-9E84-6A45017AA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2E7A4-6307-4D85-9EB8-9C419916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93AF-8A44-4339-97D6-D25C8F7B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D12F-2EEA-49D2-907A-320F5CD1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9CD9C-639E-487B-A892-F9100A65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D5A1-16E3-4876-80A7-39383709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7655-39CD-4016-9760-9EA9473D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CFF4-CC5F-45A3-AEE2-B3ACDC6E7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C1A3-87FC-4ED8-86BE-9C2A65719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95DE-F173-4590-AFEF-6E4A6AFD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58244/placing-a-logo-on-a-hot-air-balloon-photosh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58244/placing-a-logo-on-a-hot-air-balloon-photosh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CC25DF-282C-4394-BE8B-65AF27CBE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40B9085C-79A1-4FE2-B2FB-C046881B2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7C37F-676A-4C72-800B-0FD8B823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3408" y="1161815"/>
            <a:ext cx="4497337" cy="3588509"/>
          </a:xfrm>
        </p:spPr>
        <p:txBody>
          <a:bodyPr anchor="b">
            <a:normAutofit/>
          </a:bodyPr>
          <a:lstStyle/>
          <a:p>
            <a:pPr algn="r"/>
            <a:r>
              <a:rPr lang="en-US" sz="7200" b="1" dirty="0"/>
              <a:t>Incident</a:t>
            </a:r>
            <a:r>
              <a:rPr lang="en-US" sz="7200" dirty="0"/>
              <a:t> </a:t>
            </a:r>
            <a:r>
              <a:rPr lang="en-US" sz="7200" b="1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93FEF-9D99-4F62-958A-5A22A4F57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261" y="2927314"/>
            <a:ext cx="4720819" cy="1127101"/>
          </a:xfrm>
        </p:spPr>
        <p:txBody>
          <a:bodyPr anchor="t">
            <a:noAutofit/>
          </a:bodyPr>
          <a:lstStyle/>
          <a:p>
            <a:pPr algn="r"/>
            <a:r>
              <a:rPr lang="en-US" sz="4400" b="1" dirty="0"/>
              <a:t>PROJECTID-1234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21943B-036D-45F2-AB42-75039501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36429" y="5668398"/>
            <a:ext cx="1395332" cy="3470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B18A4-CD3B-40A2-9DAA-5C163672FD9C}"/>
              </a:ext>
            </a:extLst>
          </p:cNvPr>
          <p:cNvCxnSpPr/>
          <p:nvPr/>
        </p:nvCxnSpPr>
        <p:spPr>
          <a:xfrm>
            <a:off x="6216770" y="1040921"/>
            <a:ext cx="0" cy="46634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34E9C-0187-4BA6-96FC-CE32B88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318165"/>
            <a:ext cx="7901400" cy="120460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PROJECTID-1234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6B4F23-0D6A-4B33-B064-092101A2A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435866"/>
              </p:ext>
            </p:extLst>
          </p:nvPr>
        </p:nvGraphicFramePr>
        <p:xfrm>
          <a:off x="719478" y="1485914"/>
          <a:ext cx="10251570" cy="83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40">
                  <a:extLst>
                    <a:ext uri="{9D8B030D-6E8A-4147-A177-3AD203B41FA5}">
                      <a16:colId xmlns:a16="http://schemas.microsoft.com/office/drawing/2014/main" val="809701712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1427524487"/>
                    </a:ext>
                  </a:extLst>
                </a:gridCol>
                <a:gridCol w="861509">
                  <a:extLst>
                    <a:ext uri="{9D8B030D-6E8A-4147-A177-3AD203B41FA5}">
                      <a16:colId xmlns:a16="http://schemas.microsoft.com/office/drawing/2014/main" val="3139882662"/>
                    </a:ext>
                  </a:extLst>
                </a:gridCol>
                <a:gridCol w="930564">
                  <a:extLst>
                    <a:ext uri="{9D8B030D-6E8A-4147-A177-3AD203B41FA5}">
                      <a16:colId xmlns:a16="http://schemas.microsoft.com/office/drawing/2014/main" val="1053252835"/>
                    </a:ext>
                  </a:extLst>
                </a:gridCol>
                <a:gridCol w="1007615">
                  <a:extLst>
                    <a:ext uri="{9D8B030D-6E8A-4147-A177-3AD203B41FA5}">
                      <a16:colId xmlns:a16="http://schemas.microsoft.com/office/drawing/2014/main" val="188790731"/>
                    </a:ext>
                  </a:extLst>
                </a:gridCol>
                <a:gridCol w="1319454">
                  <a:extLst>
                    <a:ext uri="{9D8B030D-6E8A-4147-A177-3AD203B41FA5}">
                      <a16:colId xmlns:a16="http://schemas.microsoft.com/office/drawing/2014/main" val="3161544296"/>
                    </a:ext>
                  </a:extLst>
                </a:gridCol>
                <a:gridCol w="1463187">
                  <a:extLst>
                    <a:ext uri="{9D8B030D-6E8A-4147-A177-3AD203B41FA5}">
                      <a16:colId xmlns:a16="http://schemas.microsoft.com/office/drawing/2014/main" val="3108857514"/>
                    </a:ext>
                  </a:extLst>
                </a:gridCol>
                <a:gridCol w="1156870">
                  <a:extLst>
                    <a:ext uri="{9D8B030D-6E8A-4147-A177-3AD203B41FA5}">
                      <a16:colId xmlns:a16="http://schemas.microsoft.com/office/drawing/2014/main" val="2174576136"/>
                    </a:ext>
                  </a:extLst>
                </a:gridCol>
                <a:gridCol w="1013431">
                  <a:extLst>
                    <a:ext uri="{9D8B030D-6E8A-4147-A177-3AD203B41FA5}">
                      <a16:colId xmlns:a16="http://schemas.microsoft.com/office/drawing/2014/main" val="103207371"/>
                    </a:ext>
                  </a:extLst>
                </a:gridCol>
              </a:tblGrid>
              <a:tr h="252983">
                <a:tc>
                  <a:txBody>
                    <a:bodyPr/>
                    <a:lstStyle/>
                    <a:p>
                      <a:r>
                        <a:rPr lang="en-US" sz="1200" dirty="0"/>
                        <a:t>Priority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MTTD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MTTR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Seller Impact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Peak Error%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GMV Impact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Owner</a:t>
                      </a:r>
                    </a:p>
                  </a:txBody>
                  <a:tcPr marL="145316" marR="145316" marT="70946" marB="70946"/>
                </a:tc>
                <a:extLst>
                  <a:ext uri="{0D108BD9-81ED-4DB2-BD59-A6C34878D82A}">
                    <a16:rowId xmlns:a16="http://schemas.microsoft.com/office/drawing/2014/main" val="4212270087"/>
                  </a:ext>
                </a:extLst>
              </a:tr>
              <a:tr h="506047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Dynatrace Alerts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 min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 mins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Resolved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25% (13.5k)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21% 5XX errors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Pricing Team</a:t>
                      </a:r>
                    </a:p>
                  </a:txBody>
                  <a:tcPr marL="145316" marR="145316" marT="70946" marB="70946"/>
                </a:tc>
                <a:extLst>
                  <a:ext uri="{0D108BD9-81ED-4DB2-BD59-A6C34878D82A}">
                    <a16:rowId xmlns:a16="http://schemas.microsoft.com/office/drawing/2014/main" val="3984497780"/>
                  </a:ext>
                </a:extLst>
              </a:tr>
            </a:tbl>
          </a:graphicData>
        </a:graphic>
      </p:graphicFrame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B0B678-979C-457A-BF19-CC999130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36429" y="5668398"/>
            <a:ext cx="1395332" cy="347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03E20-7749-498E-A3CA-07B70789D54D}"/>
              </a:ext>
            </a:extLst>
          </p:cNvPr>
          <p:cNvSpPr txBox="1"/>
          <p:nvPr/>
        </p:nvSpPr>
        <p:spPr>
          <a:xfrm>
            <a:off x="762790" y="5375490"/>
            <a:ext cx="2416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*MTTD – Mean Time To Detect</a:t>
            </a:r>
          </a:p>
          <a:p>
            <a:r>
              <a:rPr lang="en-US" sz="1050" i="1" dirty="0"/>
              <a:t>*MTTD – Mean Time To Resolve</a:t>
            </a:r>
          </a:p>
          <a:p>
            <a:r>
              <a:rPr lang="en-US" sz="1050" i="1" dirty="0"/>
              <a:t>*Priority – P1 or P2</a:t>
            </a:r>
          </a:p>
          <a:p>
            <a:r>
              <a:rPr lang="en-US" sz="1050" i="1" dirty="0"/>
              <a:t>*Status – Ongoing, Monitoring, Resolved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72A6458-880F-4863-9F8A-5DC60E82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137891"/>
              </p:ext>
            </p:extLst>
          </p:nvPr>
        </p:nvGraphicFramePr>
        <p:xfrm>
          <a:off x="719478" y="2648877"/>
          <a:ext cx="10251571" cy="122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78">
                  <a:extLst>
                    <a:ext uri="{9D8B030D-6E8A-4147-A177-3AD203B41FA5}">
                      <a16:colId xmlns:a16="http://schemas.microsoft.com/office/drawing/2014/main" val="2174576136"/>
                    </a:ext>
                  </a:extLst>
                </a:gridCol>
                <a:gridCol w="2567900">
                  <a:extLst>
                    <a:ext uri="{9D8B030D-6E8A-4147-A177-3AD203B41FA5}">
                      <a16:colId xmlns:a16="http://schemas.microsoft.com/office/drawing/2014/main" val="1407471146"/>
                    </a:ext>
                  </a:extLst>
                </a:gridCol>
                <a:gridCol w="2837957">
                  <a:extLst>
                    <a:ext uri="{9D8B030D-6E8A-4147-A177-3AD203B41FA5}">
                      <a16:colId xmlns:a16="http://schemas.microsoft.com/office/drawing/2014/main" val="103207371"/>
                    </a:ext>
                  </a:extLst>
                </a:gridCol>
                <a:gridCol w="2163436">
                  <a:extLst>
                    <a:ext uri="{9D8B030D-6E8A-4147-A177-3AD203B41FA5}">
                      <a16:colId xmlns:a16="http://schemas.microsoft.com/office/drawing/2014/main" val="3775958855"/>
                    </a:ext>
                  </a:extLst>
                </a:gridCol>
              </a:tblGrid>
              <a:tr h="354676"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RCA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Temporary Resolution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RCA</a:t>
                      </a:r>
                    </a:p>
                  </a:txBody>
                  <a:tcPr marL="145316" marR="145316" marT="70946" marB="70946"/>
                </a:tc>
                <a:extLst>
                  <a:ext uri="{0D108BD9-81ED-4DB2-BD59-A6C34878D82A}">
                    <a16:rowId xmlns:a16="http://schemas.microsoft.com/office/drawing/2014/main" val="4212270087"/>
                  </a:ext>
                </a:extLst>
              </a:tr>
              <a:tr h="709464">
                <a:tc>
                  <a:txBody>
                    <a:bodyPr/>
                    <a:lstStyle/>
                    <a:p>
                      <a:r>
                        <a:rPr lang="en-US" sz="1200" dirty="0"/>
                        <a:t>Sellers will not be able to get the price of their listings and update the price of the listings on Walmart eCommerce catalog via API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cluster was down in one of the Pricing systems which has caused huge lag in the Kafka topics which process the price updates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Traffic was moved from one region to another region and additional nodes were added to reduce the lag and time outs</a:t>
                      </a:r>
                    </a:p>
                  </a:txBody>
                  <a:tcPr marL="145316" marR="145316" marT="70946" marB="709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Meeting is scheduled with teams - YTD</a:t>
                      </a:r>
                    </a:p>
                  </a:txBody>
                  <a:tcPr marL="145316" marR="145316" marT="70946" marB="70946"/>
                </a:tc>
                <a:extLst>
                  <a:ext uri="{0D108BD9-81ED-4DB2-BD59-A6C34878D82A}">
                    <a16:rowId xmlns:a16="http://schemas.microsoft.com/office/drawing/2014/main" val="3984497780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B4A272D-7D21-4C1E-8ABC-BF4EBEAFF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40444"/>
              </p:ext>
            </p:extLst>
          </p:nvPr>
        </p:nvGraphicFramePr>
        <p:xfrm>
          <a:off x="719479" y="4207504"/>
          <a:ext cx="441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448">
                  <a:extLst>
                    <a:ext uri="{9D8B030D-6E8A-4147-A177-3AD203B41FA5}">
                      <a16:colId xmlns:a16="http://schemas.microsoft.com/office/drawing/2014/main" val="2601365994"/>
                    </a:ext>
                  </a:extLst>
                </a:gridCol>
                <a:gridCol w="1853438">
                  <a:extLst>
                    <a:ext uri="{9D8B030D-6E8A-4147-A177-3AD203B41FA5}">
                      <a16:colId xmlns:a16="http://schemas.microsoft.com/office/drawing/2014/main" val="14390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RCA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Involved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Tuesday March 15, 2022, 9-10 am 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Pricing, API Proxy, </a:t>
                      </a:r>
                      <a:r>
                        <a:rPr lang="en-US" sz="1200" dirty="0" err="1"/>
                        <a:t>OneOps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6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3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168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Incident Report</vt:lpstr>
      <vt:lpstr>PROJECTID-1234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Report</dc:title>
  <dc:creator>Kashi Vivek Budda</dc:creator>
  <cp:lastModifiedBy>Kashi Vivek Budda</cp:lastModifiedBy>
  <cp:revision>1</cp:revision>
  <dcterms:created xsi:type="dcterms:W3CDTF">2022-03-14T17:21:34Z</dcterms:created>
  <dcterms:modified xsi:type="dcterms:W3CDTF">2022-03-14T17:55:51Z</dcterms:modified>
</cp:coreProperties>
</file>