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01" d="100"/>
          <a:sy n="101" d="100"/>
        </p:scale>
        <p:origin x="69"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2500-05ED-4BB4-880A-2CFC4298E7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EF35FA-CD88-421D-BE1D-387E4A390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067E11-D144-4DB9-84AA-35BEE739CEBF}"/>
              </a:ext>
            </a:extLst>
          </p:cNvPr>
          <p:cNvSpPr>
            <a:spLocks noGrp="1"/>
          </p:cNvSpPr>
          <p:nvPr>
            <p:ph type="dt" sz="half" idx="10"/>
          </p:nvPr>
        </p:nvSpPr>
        <p:spPr/>
        <p:txBody>
          <a:bodyPr/>
          <a:lstStyle/>
          <a:p>
            <a:pPr algn="r"/>
            <a:fld id="{A37D6D71-8B28-4ED6-B932-04B197003D23}" type="datetimeFigureOut">
              <a:rPr lang="en-US" smtClean="0"/>
              <a:pPr algn="r"/>
              <a:t>3/16/2022</a:t>
            </a:fld>
            <a:endParaRPr lang="en-US" dirty="0"/>
          </a:p>
        </p:txBody>
      </p:sp>
      <p:sp>
        <p:nvSpPr>
          <p:cNvPr id="5" name="Footer Placeholder 4">
            <a:extLst>
              <a:ext uri="{FF2B5EF4-FFF2-40B4-BE49-F238E27FC236}">
                <a16:creationId xmlns:a16="http://schemas.microsoft.com/office/drawing/2014/main" id="{30F5369B-0157-4078-AC31-7F3EE41C1185}"/>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86D7BB2A-4A9C-401E-8D93-F46276987FC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0989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FAC-4425-47F9-816D-C415772A9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ED6223-6FCC-4BB5-A456-CE12011C4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A2F5F-6D31-4CD0-ACB6-81BFF728A4FF}"/>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5" name="Footer Placeholder 4">
            <a:extLst>
              <a:ext uri="{FF2B5EF4-FFF2-40B4-BE49-F238E27FC236}">
                <a16:creationId xmlns:a16="http://schemas.microsoft.com/office/drawing/2014/main" id="{0A3B6A9D-E378-4728-A60C-184CECA060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1F8111-692F-4344-9373-AE0A44344ED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7913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AF039-FBD2-4546-9205-67BC4F8E0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6CF1AF-D9B1-461F-B36E-AB75476C9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CE23B-6B64-4F43-9C22-4685F9643D32}"/>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5" name="Footer Placeholder 4">
            <a:extLst>
              <a:ext uri="{FF2B5EF4-FFF2-40B4-BE49-F238E27FC236}">
                <a16:creationId xmlns:a16="http://schemas.microsoft.com/office/drawing/2014/main" id="{6632AA51-2381-4F20-9E79-4595B2F4AF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342C2D-5B33-4A98-A6FD-32544FEB957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52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FF1A-9373-41CD-BB43-EA3725235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33B474-66A0-4DBB-AF0D-ECC3EDB75F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0ED89-27CA-4DC7-8F7B-E3591E6CE67C}"/>
              </a:ext>
            </a:extLst>
          </p:cNvPr>
          <p:cNvSpPr>
            <a:spLocks noGrp="1"/>
          </p:cNvSpPr>
          <p:nvPr>
            <p:ph type="dt" sz="half" idx="10"/>
          </p:nvPr>
        </p:nvSpPr>
        <p:spPr/>
        <p:txBody>
          <a:bodyPr/>
          <a:lstStyle/>
          <a:p>
            <a:pPr algn="r"/>
            <a:fld id="{A37D6D71-8B28-4ED6-B932-04B197003D23}" type="datetimeFigureOut">
              <a:rPr lang="en-US" smtClean="0"/>
              <a:pPr algn="r"/>
              <a:t>3/16/2022</a:t>
            </a:fld>
            <a:endParaRPr lang="en-US" dirty="0"/>
          </a:p>
        </p:txBody>
      </p:sp>
      <p:sp>
        <p:nvSpPr>
          <p:cNvPr id="5" name="Footer Placeholder 4">
            <a:extLst>
              <a:ext uri="{FF2B5EF4-FFF2-40B4-BE49-F238E27FC236}">
                <a16:creationId xmlns:a16="http://schemas.microsoft.com/office/drawing/2014/main" id="{0B9386DB-8E8C-41E5-A783-8648E6F2AC5A}"/>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A32758C0-3CAF-4AC3-BFF7-4BD0DED14910}"/>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9411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9895-FD23-4ADA-B1F6-694443B3E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396308-E6E4-45BE-BF0C-3C09B657D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AA35DB-D222-4552-A476-EDAF94EC0BC6}"/>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5" name="Footer Placeholder 4">
            <a:extLst>
              <a:ext uri="{FF2B5EF4-FFF2-40B4-BE49-F238E27FC236}">
                <a16:creationId xmlns:a16="http://schemas.microsoft.com/office/drawing/2014/main" id="{BE777E7D-8521-46EB-B323-286586B81E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C37661-10EB-4221-947C-B129629B5CA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2223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B092-4EF8-4EC8-8F47-416D68FB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D2B80-889A-4F7D-A5D9-4D3616BFF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6B6359-6C00-4F46-BD8A-29ADAA19F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E7897E-865A-4B1E-8A27-812B81DFDD9D}"/>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6" name="Footer Placeholder 5">
            <a:extLst>
              <a:ext uri="{FF2B5EF4-FFF2-40B4-BE49-F238E27FC236}">
                <a16:creationId xmlns:a16="http://schemas.microsoft.com/office/drawing/2014/main" id="{A05C497F-D4B3-4864-A260-D8D299E39B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EE4EE4-D621-4319-B13C-6FDA613F7AF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1022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AAA0-4C2D-47CF-8570-8AA43BFCF6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65D59C-B4DE-440E-83AB-F1353D2AD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2C181-C77C-4B2D-B2BA-2D5EF7AA9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80884-EEA4-424A-97A3-C010BDBF4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C9C8D6-9F65-49FC-8BE6-F428CC425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E9E1F-888B-4B7C-B790-E5F8DA8D8137}"/>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8" name="Footer Placeholder 7">
            <a:extLst>
              <a:ext uri="{FF2B5EF4-FFF2-40B4-BE49-F238E27FC236}">
                <a16:creationId xmlns:a16="http://schemas.microsoft.com/office/drawing/2014/main" id="{BD88B34A-D3FE-41C1-9AB1-8E90D7EBAE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536FDA-2535-4C05-816F-D0CF5954CDD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7366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1A59-775B-47D3-A22B-15D5BFBC6C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E4F67A-D6B7-42C2-822E-4DCB891CC16F}"/>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4" name="Footer Placeholder 3">
            <a:extLst>
              <a:ext uri="{FF2B5EF4-FFF2-40B4-BE49-F238E27FC236}">
                <a16:creationId xmlns:a16="http://schemas.microsoft.com/office/drawing/2014/main" id="{59E63411-8001-4750-9E54-1698BE43D7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5FB568-C72D-47DA-B715-882DF406F1B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6720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801E8-6FC7-4FAD-A7C7-D60F19BD7E56}"/>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3" name="Footer Placeholder 2">
            <a:extLst>
              <a:ext uri="{FF2B5EF4-FFF2-40B4-BE49-F238E27FC236}">
                <a16:creationId xmlns:a16="http://schemas.microsoft.com/office/drawing/2014/main" id="{CF74EAF2-FB47-4653-9591-3D17F8E2DA1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B6BE42-E18E-412E-A896-B68AEF751F6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154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0EAC-6BD8-4C97-B712-88DA2F9F2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9C8E75-1FBD-4EB6-9806-1F41E1AF1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362203-FA78-499D-ADFA-DB69F9AF6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DD313-B4FC-41A0-B1F4-747D74221B45}"/>
              </a:ext>
            </a:extLst>
          </p:cNvPr>
          <p:cNvSpPr>
            <a:spLocks noGrp="1"/>
          </p:cNvSpPr>
          <p:nvPr>
            <p:ph type="dt" sz="half" idx="10"/>
          </p:nvPr>
        </p:nvSpPr>
        <p:spPr/>
        <p:txBody>
          <a:bodyPr/>
          <a:lstStyle/>
          <a:p>
            <a:fld id="{48A87A34-81AB-432B-8DAE-1953F412C126}" type="datetimeFigureOut">
              <a:rPr lang="en-US" smtClean="0"/>
              <a:t>3/16/2022</a:t>
            </a:fld>
            <a:endParaRPr lang="en-US" dirty="0"/>
          </a:p>
        </p:txBody>
      </p:sp>
      <p:sp>
        <p:nvSpPr>
          <p:cNvPr id="6" name="Footer Placeholder 5">
            <a:extLst>
              <a:ext uri="{FF2B5EF4-FFF2-40B4-BE49-F238E27FC236}">
                <a16:creationId xmlns:a16="http://schemas.microsoft.com/office/drawing/2014/main" id="{EBFF0353-5F5B-42CF-84AB-33BD184EEC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1E8F2E-0B48-4B9B-9582-F1526F5FD45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621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E36F-57A7-482A-8C73-675EDB6EF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A7E55-9BAC-44E1-9E84-6A45017AA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E2E7A4-6307-4D85-9EB8-9C4199164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B93AF-8A44-4339-97D6-D25C8F7B948C}"/>
              </a:ext>
            </a:extLst>
          </p:cNvPr>
          <p:cNvSpPr>
            <a:spLocks noGrp="1"/>
          </p:cNvSpPr>
          <p:nvPr>
            <p:ph type="dt" sz="half" idx="10"/>
          </p:nvPr>
        </p:nvSpPr>
        <p:spPr/>
        <p:txBody>
          <a:bodyPr/>
          <a:lstStyle/>
          <a:p>
            <a:fld id="{48A87A34-81AB-432B-8DAE-1953F412C126}" type="datetimeFigureOut">
              <a:rPr lang="en-US" smtClean="0"/>
              <a:pPr/>
              <a:t>3/16/2022</a:t>
            </a:fld>
            <a:endParaRPr lang="en-US" dirty="0"/>
          </a:p>
        </p:txBody>
      </p:sp>
      <p:sp>
        <p:nvSpPr>
          <p:cNvPr id="6" name="Footer Placeholder 5">
            <a:extLst>
              <a:ext uri="{FF2B5EF4-FFF2-40B4-BE49-F238E27FC236}">
                <a16:creationId xmlns:a16="http://schemas.microsoft.com/office/drawing/2014/main" id="{2881D12F-2EEA-49D2-907A-320F5CD1F4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49CD9C-639E-487B-A892-F9100A6564D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5380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7D5A1-16E3-4876-80A7-39383709D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A77655-39CD-4016-9760-9EA9473DD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CCFF4-CC5F-45A3-AEE2-B3ACDC6E7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3/16/2022</a:t>
            </a:fld>
            <a:endParaRPr lang="en-US" dirty="0"/>
          </a:p>
        </p:txBody>
      </p:sp>
      <p:sp>
        <p:nvSpPr>
          <p:cNvPr id="5" name="Footer Placeholder 4">
            <a:extLst>
              <a:ext uri="{FF2B5EF4-FFF2-40B4-BE49-F238E27FC236}">
                <a16:creationId xmlns:a16="http://schemas.microsoft.com/office/drawing/2014/main" id="{6B39C1A3-87FC-4ED8-86BE-9C2A65719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38595DE-F173-4590-AFEF-6E4A6AFD3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2513677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raphicdesign.stackexchange.com/questions/58244/placing-a-logo-on-a-hot-air-balloon-photosho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raphicdesign.stackexchange.com/questions/58244/placing-a-logo-on-a-hot-air-balloon-photosho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CC25DF-282C-4394-BE8B-65AF27CBE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40B9085C-79A1-4FE2-B2FB-C046881B2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7C37F-676A-4C72-800B-0FD8B8233CF4}"/>
              </a:ext>
            </a:extLst>
          </p:cNvPr>
          <p:cNvSpPr>
            <a:spLocks noGrp="1"/>
          </p:cNvSpPr>
          <p:nvPr>
            <p:ph type="ctrTitle"/>
          </p:nvPr>
        </p:nvSpPr>
        <p:spPr>
          <a:xfrm>
            <a:off x="5123408" y="1161815"/>
            <a:ext cx="4497337" cy="3588509"/>
          </a:xfrm>
        </p:spPr>
        <p:txBody>
          <a:bodyPr anchor="b">
            <a:normAutofit/>
          </a:bodyPr>
          <a:lstStyle/>
          <a:p>
            <a:pPr algn="r"/>
            <a:r>
              <a:rPr lang="en-US" sz="7200" b="1" dirty="0"/>
              <a:t>Incident</a:t>
            </a:r>
            <a:r>
              <a:rPr lang="en-US" sz="7200" dirty="0"/>
              <a:t> </a:t>
            </a:r>
            <a:r>
              <a:rPr lang="en-US" sz="7200" b="1" dirty="0"/>
              <a:t>Report</a:t>
            </a:r>
          </a:p>
        </p:txBody>
      </p:sp>
      <p:sp>
        <p:nvSpPr>
          <p:cNvPr id="3" name="Subtitle 2">
            <a:extLst>
              <a:ext uri="{FF2B5EF4-FFF2-40B4-BE49-F238E27FC236}">
                <a16:creationId xmlns:a16="http://schemas.microsoft.com/office/drawing/2014/main" id="{79B93FEF-9D99-4F62-958A-5A22A4F57B90}"/>
              </a:ext>
            </a:extLst>
          </p:cNvPr>
          <p:cNvSpPr>
            <a:spLocks noGrp="1"/>
          </p:cNvSpPr>
          <p:nvPr>
            <p:ph type="subTitle" idx="1"/>
          </p:nvPr>
        </p:nvSpPr>
        <p:spPr>
          <a:xfrm>
            <a:off x="1260261" y="2927314"/>
            <a:ext cx="4720819" cy="1127101"/>
          </a:xfrm>
        </p:spPr>
        <p:txBody>
          <a:bodyPr anchor="t">
            <a:noAutofit/>
          </a:bodyPr>
          <a:lstStyle/>
          <a:p>
            <a:pPr algn="r"/>
            <a:r>
              <a:rPr lang="en-US" sz="4400" b="1" dirty="0"/>
              <a:t>PROJECTID-1234</a:t>
            </a:r>
          </a:p>
        </p:txBody>
      </p:sp>
      <p:pic>
        <p:nvPicPr>
          <p:cNvPr id="10" name="Picture 9" descr="A picture containing graphical user interface&#10;&#10;Description automatically generated">
            <a:extLst>
              <a:ext uri="{FF2B5EF4-FFF2-40B4-BE49-F238E27FC236}">
                <a16:creationId xmlns:a16="http://schemas.microsoft.com/office/drawing/2014/main" id="{F021943B-036D-45F2-AB42-7503950155E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36429" y="5668398"/>
            <a:ext cx="1395332" cy="347089"/>
          </a:xfrm>
          <a:prstGeom prst="rect">
            <a:avLst/>
          </a:prstGeom>
        </p:spPr>
      </p:pic>
      <p:cxnSp>
        <p:nvCxnSpPr>
          <p:cNvPr id="20" name="Straight Connector 19">
            <a:extLst>
              <a:ext uri="{FF2B5EF4-FFF2-40B4-BE49-F238E27FC236}">
                <a16:creationId xmlns:a16="http://schemas.microsoft.com/office/drawing/2014/main" id="{740B18A4-CD3B-40A2-9DAA-5C163672FD9C}"/>
              </a:ext>
            </a:extLst>
          </p:cNvPr>
          <p:cNvCxnSpPr/>
          <p:nvPr/>
        </p:nvCxnSpPr>
        <p:spPr>
          <a:xfrm>
            <a:off x="6216770" y="1040921"/>
            <a:ext cx="0" cy="466344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13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4E9C-0187-4BA6-96FC-CE32B88E6640}"/>
              </a:ext>
            </a:extLst>
          </p:cNvPr>
          <p:cNvSpPr>
            <a:spLocks noGrp="1"/>
          </p:cNvSpPr>
          <p:nvPr>
            <p:ph type="title"/>
          </p:nvPr>
        </p:nvSpPr>
        <p:spPr>
          <a:xfrm>
            <a:off x="641774" y="318165"/>
            <a:ext cx="7901400" cy="1204609"/>
          </a:xfrm>
        </p:spPr>
        <p:txBody>
          <a:bodyPr anchor="ctr">
            <a:normAutofit/>
          </a:bodyPr>
          <a:lstStyle/>
          <a:p>
            <a:r>
              <a:rPr lang="en-US" sz="2800" b="1" dirty="0"/>
              <a:t>PROJECTID-1234</a:t>
            </a:r>
          </a:p>
        </p:txBody>
      </p:sp>
      <p:graphicFrame>
        <p:nvGraphicFramePr>
          <p:cNvPr id="4" name="Table 4">
            <a:extLst>
              <a:ext uri="{FF2B5EF4-FFF2-40B4-BE49-F238E27FC236}">
                <a16:creationId xmlns:a16="http://schemas.microsoft.com/office/drawing/2014/main" id="{986B4F23-0D6A-4B33-B064-092101A2AD2C}"/>
              </a:ext>
            </a:extLst>
          </p:cNvPr>
          <p:cNvGraphicFramePr>
            <a:graphicFrameLocks noGrp="1"/>
          </p:cNvGraphicFramePr>
          <p:nvPr>
            <p:ph idx="1"/>
            <p:extLst>
              <p:ext uri="{D42A27DB-BD31-4B8C-83A1-F6EECF244321}">
                <p14:modId xmlns:p14="http://schemas.microsoft.com/office/powerpoint/2010/main" val="1036716695"/>
              </p:ext>
            </p:extLst>
          </p:nvPr>
        </p:nvGraphicFramePr>
        <p:xfrm>
          <a:off x="719478" y="1165064"/>
          <a:ext cx="10251570" cy="832424"/>
        </p:xfrm>
        <a:graphic>
          <a:graphicData uri="http://schemas.openxmlformats.org/drawingml/2006/table">
            <a:tbl>
              <a:tblPr firstRow="1" bandRow="1">
                <a:tableStyleId>{5C22544A-7EE6-4342-B048-85BDC9FD1C3A}</a:tableStyleId>
              </a:tblPr>
              <a:tblGrid>
                <a:gridCol w="952040">
                  <a:extLst>
                    <a:ext uri="{9D8B030D-6E8A-4147-A177-3AD203B41FA5}">
                      <a16:colId xmlns:a16="http://schemas.microsoft.com/office/drawing/2014/main" val="809701712"/>
                    </a:ext>
                  </a:extLst>
                </a:gridCol>
                <a:gridCol w="1546900">
                  <a:extLst>
                    <a:ext uri="{9D8B030D-6E8A-4147-A177-3AD203B41FA5}">
                      <a16:colId xmlns:a16="http://schemas.microsoft.com/office/drawing/2014/main" val="1427524487"/>
                    </a:ext>
                  </a:extLst>
                </a:gridCol>
                <a:gridCol w="861509">
                  <a:extLst>
                    <a:ext uri="{9D8B030D-6E8A-4147-A177-3AD203B41FA5}">
                      <a16:colId xmlns:a16="http://schemas.microsoft.com/office/drawing/2014/main" val="3139882662"/>
                    </a:ext>
                  </a:extLst>
                </a:gridCol>
                <a:gridCol w="930564">
                  <a:extLst>
                    <a:ext uri="{9D8B030D-6E8A-4147-A177-3AD203B41FA5}">
                      <a16:colId xmlns:a16="http://schemas.microsoft.com/office/drawing/2014/main" val="1053252835"/>
                    </a:ext>
                  </a:extLst>
                </a:gridCol>
                <a:gridCol w="1007615">
                  <a:extLst>
                    <a:ext uri="{9D8B030D-6E8A-4147-A177-3AD203B41FA5}">
                      <a16:colId xmlns:a16="http://schemas.microsoft.com/office/drawing/2014/main" val="188790731"/>
                    </a:ext>
                  </a:extLst>
                </a:gridCol>
                <a:gridCol w="1319454">
                  <a:extLst>
                    <a:ext uri="{9D8B030D-6E8A-4147-A177-3AD203B41FA5}">
                      <a16:colId xmlns:a16="http://schemas.microsoft.com/office/drawing/2014/main" val="3161544296"/>
                    </a:ext>
                  </a:extLst>
                </a:gridCol>
                <a:gridCol w="1463187">
                  <a:extLst>
                    <a:ext uri="{9D8B030D-6E8A-4147-A177-3AD203B41FA5}">
                      <a16:colId xmlns:a16="http://schemas.microsoft.com/office/drawing/2014/main" val="3108857514"/>
                    </a:ext>
                  </a:extLst>
                </a:gridCol>
                <a:gridCol w="1156870">
                  <a:extLst>
                    <a:ext uri="{9D8B030D-6E8A-4147-A177-3AD203B41FA5}">
                      <a16:colId xmlns:a16="http://schemas.microsoft.com/office/drawing/2014/main" val="2174576136"/>
                    </a:ext>
                  </a:extLst>
                </a:gridCol>
                <a:gridCol w="1013431">
                  <a:extLst>
                    <a:ext uri="{9D8B030D-6E8A-4147-A177-3AD203B41FA5}">
                      <a16:colId xmlns:a16="http://schemas.microsoft.com/office/drawing/2014/main" val="103207371"/>
                    </a:ext>
                  </a:extLst>
                </a:gridCol>
              </a:tblGrid>
              <a:tr h="252983">
                <a:tc>
                  <a:txBody>
                    <a:bodyPr/>
                    <a:lstStyle/>
                    <a:p>
                      <a:r>
                        <a:rPr lang="en-US" sz="1200" dirty="0"/>
                        <a:t>Priority</a:t>
                      </a:r>
                    </a:p>
                  </a:txBody>
                  <a:tcPr marL="145316" marR="145316" marT="70946" marB="70946"/>
                </a:tc>
                <a:tc>
                  <a:txBody>
                    <a:bodyPr/>
                    <a:lstStyle/>
                    <a:p>
                      <a:r>
                        <a:rPr lang="en-US" sz="1200" dirty="0"/>
                        <a:t>Source</a:t>
                      </a:r>
                    </a:p>
                  </a:txBody>
                  <a:tcPr marL="145316" marR="145316" marT="70946" marB="70946"/>
                </a:tc>
                <a:tc>
                  <a:txBody>
                    <a:bodyPr/>
                    <a:lstStyle/>
                    <a:p>
                      <a:r>
                        <a:rPr lang="en-US" sz="1200" dirty="0"/>
                        <a:t>MTTD</a:t>
                      </a:r>
                    </a:p>
                  </a:txBody>
                  <a:tcPr marL="145316" marR="145316" marT="70946" marB="70946"/>
                </a:tc>
                <a:tc>
                  <a:txBody>
                    <a:bodyPr/>
                    <a:lstStyle/>
                    <a:p>
                      <a:r>
                        <a:rPr lang="en-US" sz="1200"/>
                        <a:t>MTTR</a:t>
                      </a:r>
                    </a:p>
                  </a:txBody>
                  <a:tcPr marL="145316" marR="145316" marT="70946" marB="70946"/>
                </a:tc>
                <a:tc>
                  <a:txBody>
                    <a:bodyPr/>
                    <a:lstStyle/>
                    <a:p>
                      <a:r>
                        <a:rPr lang="en-US" sz="1200" dirty="0"/>
                        <a:t>Status</a:t>
                      </a:r>
                    </a:p>
                  </a:txBody>
                  <a:tcPr marL="145316" marR="145316" marT="70946" marB="70946"/>
                </a:tc>
                <a:tc>
                  <a:txBody>
                    <a:bodyPr/>
                    <a:lstStyle/>
                    <a:p>
                      <a:r>
                        <a:rPr lang="en-US" sz="1200" dirty="0"/>
                        <a:t>Seller Impact</a:t>
                      </a:r>
                    </a:p>
                  </a:txBody>
                  <a:tcPr marL="145316" marR="145316" marT="70946" marB="70946"/>
                </a:tc>
                <a:tc>
                  <a:txBody>
                    <a:bodyPr/>
                    <a:lstStyle/>
                    <a:p>
                      <a:r>
                        <a:rPr lang="en-US" sz="1200" dirty="0"/>
                        <a:t>Peak Error%</a:t>
                      </a:r>
                    </a:p>
                  </a:txBody>
                  <a:tcPr marL="145316" marR="145316" marT="70946" marB="70946"/>
                </a:tc>
                <a:tc>
                  <a:txBody>
                    <a:bodyPr/>
                    <a:lstStyle/>
                    <a:p>
                      <a:r>
                        <a:rPr lang="en-US" sz="1200" dirty="0"/>
                        <a:t>GMV Impact</a:t>
                      </a:r>
                    </a:p>
                  </a:txBody>
                  <a:tcPr marL="145316" marR="145316" marT="70946" marB="70946"/>
                </a:tc>
                <a:tc>
                  <a:txBody>
                    <a:bodyPr/>
                    <a:lstStyle/>
                    <a:p>
                      <a:r>
                        <a:rPr lang="en-US" sz="1200" dirty="0"/>
                        <a:t>Owner</a:t>
                      </a:r>
                    </a:p>
                  </a:txBody>
                  <a:tcPr marL="145316" marR="145316" marT="70946" marB="70946"/>
                </a:tc>
                <a:extLst>
                  <a:ext uri="{0D108BD9-81ED-4DB2-BD59-A6C34878D82A}">
                    <a16:rowId xmlns:a16="http://schemas.microsoft.com/office/drawing/2014/main" val="4212270087"/>
                  </a:ext>
                </a:extLst>
              </a:tr>
              <a:tr h="506047">
                <a:tc>
                  <a:txBody>
                    <a:bodyPr/>
                    <a:lstStyle/>
                    <a:p>
                      <a:r>
                        <a:rPr lang="en-US" sz="1200" dirty="0"/>
                        <a:t>P1</a:t>
                      </a:r>
                    </a:p>
                  </a:txBody>
                  <a:tcPr marL="145316" marR="145316" marT="70946" marB="70946"/>
                </a:tc>
                <a:tc>
                  <a:txBody>
                    <a:bodyPr/>
                    <a:lstStyle/>
                    <a:p>
                      <a:r>
                        <a:rPr lang="en-US" sz="1200" dirty="0"/>
                        <a:t>Dynatrace Alerts</a:t>
                      </a:r>
                    </a:p>
                  </a:txBody>
                  <a:tcPr marL="145316" marR="145316" marT="70946" marB="70946"/>
                </a:tc>
                <a:tc>
                  <a:txBody>
                    <a:bodyPr/>
                    <a:lstStyle/>
                    <a:p>
                      <a:r>
                        <a:rPr lang="en-US" sz="1200" dirty="0"/>
                        <a:t>15 min</a:t>
                      </a:r>
                    </a:p>
                  </a:txBody>
                  <a:tcPr marL="145316" marR="145316" marT="70946" marB="70946"/>
                </a:tc>
                <a:tc>
                  <a:txBody>
                    <a:bodyPr/>
                    <a:lstStyle/>
                    <a:p>
                      <a:r>
                        <a:rPr lang="en-US" sz="1200" dirty="0"/>
                        <a:t>85 mins</a:t>
                      </a:r>
                    </a:p>
                  </a:txBody>
                  <a:tcPr marL="145316" marR="145316" marT="70946" marB="70946"/>
                </a:tc>
                <a:tc>
                  <a:txBody>
                    <a:bodyPr/>
                    <a:lstStyle/>
                    <a:p>
                      <a:r>
                        <a:rPr lang="en-US" sz="1200" dirty="0"/>
                        <a:t>Resolved</a:t>
                      </a:r>
                    </a:p>
                  </a:txBody>
                  <a:tcPr marL="145316" marR="145316" marT="70946" marB="70946"/>
                </a:tc>
                <a:tc>
                  <a:txBody>
                    <a:bodyPr/>
                    <a:lstStyle/>
                    <a:p>
                      <a:r>
                        <a:rPr lang="en-US" sz="1200" dirty="0"/>
                        <a:t>25% (13.5k)</a:t>
                      </a:r>
                    </a:p>
                  </a:txBody>
                  <a:tcPr marL="145316" marR="145316" marT="70946" marB="70946"/>
                </a:tc>
                <a:tc>
                  <a:txBody>
                    <a:bodyPr/>
                    <a:lstStyle/>
                    <a:p>
                      <a:r>
                        <a:rPr lang="en-US" sz="1200" dirty="0"/>
                        <a:t>21% 5XX errors</a:t>
                      </a:r>
                    </a:p>
                  </a:txBody>
                  <a:tcPr marL="145316" marR="145316" marT="70946" marB="70946"/>
                </a:tc>
                <a:tc>
                  <a:txBody>
                    <a:bodyPr/>
                    <a:lstStyle/>
                    <a:p>
                      <a:r>
                        <a:rPr lang="en-US" sz="1200"/>
                        <a:t>~$34.0k</a:t>
                      </a:r>
                      <a:endParaRPr lang="en-US" sz="1200" dirty="0"/>
                    </a:p>
                  </a:txBody>
                  <a:tcPr marL="145316" marR="145316" marT="70946" marB="70946"/>
                </a:tc>
                <a:tc>
                  <a:txBody>
                    <a:bodyPr/>
                    <a:lstStyle/>
                    <a:p>
                      <a:r>
                        <a:rPr lang="en-US" sz="1200" dirty="0"/>
                        <a:t>Pricing Team</a:t>
                      </a:r>
                    </a:p>
                  </a:txBody>
                  <a:tcPr marL="145316" marR="145316" marT="70946" marB="70946"/>
                </a:tc>
                <a:extLst>
                  <a:ext uri="{0D108BD9-81ED-4DB2-BD59-A6C34878D82A}">
                    <a16:rowId xmlns:a16="http://schemas.microsoft.com/office/drawing/2014/main" val="3984497780"/>
                  </a:ext>
                </a:extLst>
              </a:tr>
            </a:tbl>
          </a:graphicData>
        </a:graphic>
      </p:graphicFrame>
      <p:pic>
        <p:nvPicPr>
          <p:cNvPr id="16" name="Picture 15" descr="A picture containing graphical user interface&#10;&#10;Description automatically generated">
            <a:extLst>
              <a:ext uri="{FF2B5EF4-FFF2-40B4-BE49-F238E27FC236}">
                <a16:creationId xmlns:a16="http://schemas.microsoft.com/office/drawing/2014/main" id="{B9B0B678-979C-457A-BF19-CC999130AE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36429" y="5668398"/>
            <a:ext cx="1395332" cy="347089"/>
          </a:xfrm>
          <a:prstGeom prst="rect">
            <a:avLst/>
          </a:prstGeom>
        </p:spPr>
      </p:pic>
      <p:sp>
        <p:nvSpPr>
          <p:cNvPr id="5" name="TextBox 4">
            <a:extLst>
              <a:ext uri="{FF2B5EF4-FFF2-40B4-BE49-F238E27FC236}">
                <a16:creationId xmlns:a16="http://schemas.microsoft.com/office/drawing/2014/main" id="{83E03E20-7749-498E-A3CA-07B70789D54D}"/>
              </a:ext>
            </a:extLst>
          </p:cNvPr>
          <p:cNvSpPr txBox="1"/>
          <p:nvPr/>
        </p:nvSpPr>
        <p:spPr>
          <a:xfrm>
            <a:off x="762790" y="5375490"/>
            <a:ext cx="2416046" cy="738664"/>
          </a:xfrm>
          <a:prstGeom prst="rect">
            <a:avLst/>
          </a:prstGeom>
          <a:noFill/>
        </p:spPr>
        <p:txBody>
          <a:bodyPr wrap="none" rtlCol="0">
            <a:spAutoFit/>
          </a:bodyPr>
          <a:lstStyle/>
          <a:p>
            <a:r>
              <a:rPr lang="en-US" sz="1050" i="1" dirty="0"/>
              <a:t>*MTTD – Mean Time To Detect</a:t>
            </a:r>
          </a:p>
          <a:p>
            <a:r>
              <a:rPr lang="en-US" sz="1050" i="1" dirty="0"/>
              <a:t>*MTTD – Mean Time To Resolve</a:t>
            </a:r>
          </a:p>
          <a:p>
            <a:r>
              <a:rPr lang="en-US" sz="1050" i="1" dirty="0"/>
              <a:t>*Priority – P1 or P2</a:t>
            </a:r>
          </a:p>
          <a:p>
            <a:r>
              <a:rPr lang="en-US" sz="1050" i="1" dirty="0"/>
              <a:t>*Status – Ongoing, Monitoring, Resolved</a:t>
            </a:r>
          </a:p>
        </p:txBody>
      </p:sp>
      <p:graphicFrame>
        <p:nvGraphicFramePr>
          <p:cNvPr id="17" name="Table 4">
            <a:extLst>
              <a:ext uri="{FF2B5EF4-FFF2-40B4-BE49-F238E27FC236}">
                <a16:creationId xmlns:a16="http://schemas.microsoft.com/office/drawing/2014/main" id="{A72A6458-880F-4863-9F8A-5DC60E82F59C}"/>
              </a:ext>
            </a:extLst>
          </p:cNvPr>
          <p:cNvGraphicFramePr>
            <a:graphicFrameLocks/>
          </p:cNvGraphicFramePr>
          <p:nvPr>
            <p:extLst>
              <p:ext uri="{D42A27DB-BD31-4B8C-83A1-F6EECF244321}">
                <p14:modId xmlns:p14="http://schemas.microsoft.com/office/powerpoint/2010/main" val="2819098263"/>
              </p:ext>
            </p:extLst>
          </p:nvPr>
        </p:nvGraphicFramePr>
        <p:xfrm>
          <a:off x="719478" y="2064563"/>
          <a:ext cx="10251571" cy="2325368"/>
        </p:xfrm>
        <a:graphic>
          <a:graphicData uri="http://schemas.openxmlformats.org/drawingml/2006/table">
            <a:tbl>
              <a:tblPr firstRow="1" bandRow="1">
                <a:tableStyleId>{5C22544A-7EE6-4342-B048-85BDC9FD1C3A}</a:tableStyleId>
              </a:tblPr>
              <a:tblGrid>
                <a:gridCol w="2682278">
                  <a:extLst>
                    <a:ext uri="{9D8B030D-6E8A-4147-A177-3AD203B41FA5}">
                      <a16:colId xmlns:a16="http://schemas.microsoft.com/office/drawing/2014/main" val="2174576136"/>
                    </a:ext>
                  </a:extLst>
                </a:gridCol>
                <a:gridCol w="2567900">
                  <a:extLst>
                    <a:ext uri="{9D8B030D-6E8A-4147-A177-3AD203B41FA5}">
                      <a16:colId xmlns:a16="http://schemas.microsoft.com/office/drawing/2014/main" val="1407471146"/>
                    </a:ext>
                  </a:extLst>
                </a:gridCol>
                <a:gridCol w="2837957">
                  <a:extLst>
                    <a:ext uri="{9D8B030D-6E8A-4147-A177-3AD203B41FA5}">
                      <a16:colId xmlns:a16="http://schemas.microsoft.com/office/drawing/2014/main" val="103207371"/>
                    </a:ext>
                  </a:extLst>
                </a:gridCol>
                <a:gridCol w="2163436">
                  <a:extLst>
                    <a:ext uri="{9D8B030D-6E8A-4147-A177-3AD203B41FA5}">
                      <a16:colId xmlns:a16="http://schemas.microsoft.com/office/drawing/2014/main" val="3775958855"/>
                    </a:ext>
                  </a:extLst>
                </a:gridCol>
              </a:tblGrid>
              <a:tr h="354676">
                <a:tc>
                  <a:txBody>
                    <a:bodyPr/>
                    <a:lstStyle/>
                    <a:p>
                      <a:r>
                        <a:rPr lang="en-US" sz="1200" dirty="0"/>
                        <a:t>Impact</a:t>
                      </a:r>
                    </a:p>
                  </a:txBody>
                  <a:tcPr marL="145316" marR="145316" marT="70946" marB="70946"/>
                </a:tc>
                <a:tc>
                  <a:txBody>
                    <a:bodyPr/>
                    <a:lstStyle/>
                    <a:p>
                      <a:r>
                        <a:rPr lang="en-US" sz="1200" dirty="0"/>
                        <a:t>Initial RCA</a:t>
                      </a:r>
                    </a:p>
                  </a:txBody>
                  <a:tcPr marL="145316" marR="145316" marT="70946" marB="70946"/>
                </a:tc>
                <a:tc>
                  <a:txBody>
                    <a:bodyPr/>
                    <a:lstStyle/>
                    <a:p>
                      <a:r>
                        <a:rPr lang="en-US" sz="1200" dirty="0"/>
                        <a:t>Temporary Resolution</a:t>
                      </a:r>
                    </a:p>
                  </a:txBody>
                  <a:tcPr marL="145316" marR="145316" marT="70946" marB="70946"/>
                </a:tc>
                <a:tc>
                  <a:txBody>
                    <a:bodyPr/>
                    <a:lstStyle/>
                    <a:p>
                      <a:r>
                        <a:rPr lang="en-US" sz="1200" dirty="0"/>
                        <a:t>RCA</a:t>
                      </a:r>
                    </a:p>
                  </a:txBody>
                  <a:tcPr marL="145316" marR="145316" marT="70946" marB="70946"/>
                </a:tc>
                <a:extLst>
                  <a:ext uri="{0D108BD9-81ED-4DB2-BD59-A6C34878D82A}">
                    <a16:rowId xmlns:a16="http://schemas.microsoft.com/office/drawing/2014/main" val="4212270087"/>
                  </a:ext>
                </a:extLst>
              </a:tr>
              <a:tr h="709464">
                <a:tc>
                  <a:txBody>
                    <a:bodyPr/>
                    <a:lstStyle/>
                    <a:p>
                      <a:r>
                        <a:rPr lang="en-US" sz="1200" dirty="0"/>
                        <a:t>Sellers will not be able to get the price of their listings and update the price of the listings on Walmart eCommerce catalog via API</a:t>
                      </a:r>
                    </a:p>
                  </a:txBody>
                  <a:tcPr marL="145316" marR="145316" marT="70946" marB="70946"/>
                </a:tc>
                <a:tc>
                  <a:txBody>
                    <a:bodyPr/>
                    <a:lstStyle/>
                    <a:p>
                      <a:r>
                        <a:rPr lang="en-US" sz="1200" dirty="0"/>
                        <a:t>A cluster was down in one of the Pricing systems which has caused huge lag in the Kafka topics which process the price updates</a:t>
                      </a:r>
                    </a:p>
                  </a:txBody>
                  <a:tcPr marL="145316" marR="145316" marT="70946" marB="70946"/>
                </a:tc>
                <a:tc>
                  <a:txBody>
                    <a:bodyPr/>
                    <a:lstStyle/>
                    <a:p>
                      <a:r>
                        <a:rPr lang="en-US" sz="1200" dirty="0"/>
                        <a:t>Traffic was moved from one region to another region and additional nodes were added to reduce the lag and time outs</a:t>
                      </a:r>
                    </a:p>
                  </a:txBody>
                  <a:tcPr marL="145316" marR="145316" marT="70946" marB="70946"/>
                </a:tc>
                <a:tc>
                  <a:txBody>
                    <a:bodyPr/>
                    <a:lstStyle/>
                    <a:p>
                      <a:r>
                        <a:rPr lang="en-US" sz="1200" dirty="0"/>
                        <a:t>Cosmos DB on the cluster was down due to a planned maintenance by Microsoft which was notified but the developer was OOO so the communication is shared between teams, Instead of only one developer, the entire team DL was subscribed to any maintenance notifications</a:t>
                      </a:r>
                    </a:p>
                  </a:txBody>
                  <a:tcPr marL="145316" marR="145316" marT="70946" marB="70946"/>
                </a:tc>
                <a:extLst>
                  <a:ext uri="{0D108BD9-81ED-4DB2-BD59-A6C34878D82A}">
                    <a16:rowId xmlns:a16="http://schemas.microsoft.com/office/drawing/2014/main" val="3984497780"/>
                  </a:ext>
                </a:extLst>
              </a:tr>
            </a:tbl>
          </a:graphicData>
        </a:graphic>
      </p:graphicFrame>
      <p:graphicFrame>
        <p:nvGraphicFramePr>
          <p:cNvPr id="18" name="Table 18">
            <a:extLst>
              <a:ext uri="{FF2B5EF4-FFF2-40B4-BE49-F238E27FC236}">
                <a16:creationId xmlns:a16="http://schemas.microsoft.com/office/drawing/2014/main" id="{0B4A272D-7D21-4C1E-8ABC-BF4EBEAFF5E0}"/>
              </a:ext>
            </a:extLst>
          </p:cNvPr>
          <p:cNvGraphicFramePr>
            <a:graphicFrameLocks noGrp="1"/>
          </p:cNvGraphicFramePr>
          <p:nvPr>
            <p:extLst>
              <p:ext uri="{D42A27DB-BD31-4B8C-83A1-F6EECF244321}">
                <p14:modId xmlns:p14="http://schemas.microsoft.com/office/powerpoint/2010/main" val="912131460"/>
              </p:ext>
            </p:extLst>
          </p:nvPr>
        </p:nvGraphicFramePr>
        <p:xfrm>
          <a:off x="719478" y="4511870"/>
          <a:ext cx="4417886" cy="741680"/>
        </p:xfrm>
        <a:graphic>
          <a:graphicData uri="http://schemas.openxmlformats.org/drawingml/2006/table">
            <a:tbl>
              <a:tblPr firstRow="1" bandRow="1">
                <a:tableStyleId>{5C22544A-7EE6-4342-B048-85BDC9FD1C3A}</a:tableStyleId>
              </a:tblPr>
              <a:tblGrid>
                <a:gridCol w="2564448">
                  <a:extLst>
                    <a:ext uri="{9D8B030D-6E8A-4147-A177-3AD203B41FA5}">
                      <a16:colId xmlns:a16="http://schemas.microsoft.com/office/drawing/2014/main" val="2601365994"/>
                    </a:ext>
                  </a:extLst>
                </a:gridCol>
                <a:gridCol w="1853438">
                  <a:extLst>
                    <a:ext uri="{9D8B030D-6E8A-4147-A177-3AD203B41FA5}">
                      <a16:colId xmlns:a16="http://schemas.microsoft.com/office/drawing/2014/main" val="1439044575"/>
                    </a:ext>
                  </a:extLst>
                </a:gridCol>
              </a:tblGrid>
              <a:tr h="370840">
                <a:tc>
                  <a:txBody>
                    <a:bodyPr/>
                    <a:lstStyle/>
                    <a:p>
                      <a:r>
                        <a:rPr lang="en-US" sz="1200" dirty="0"/>
                        <a:t>RCA Meeting</a:t>
                      </a:r>
                    </a:p>
                  </a:txBody>
                  <a:tcPr/>
                </a:tc>
                <a:tc>
                  <a:txBody>
                    <a:bodyPr/>
                    <a:lstStyle/>
                    <a:p>
                      <a:r>
                        <a:rPr lang="en-US" sz="1200" dirty="0"/>
                        <a:t>Involved Teams</a:t>
                      </a:r>
                    </a:p>
                  </a:txBody>
                  <a:tcPr/>
                </a:tc>
                <a:extLst>
                  <a:ext uri="{0D108BD9-81ED-4DB2-BD59-A6C34878D82A}">
                    <a16:rowId xmlns:a16="http://schemas.microsoft.com/office/drawing/2014/main" val="306549823"/>
                  </a:ext>
                </a:extLst>
              </a:tr>
              <a:tr h="370840">
                <a:tc>
                  <a:txBody>
                    <a:bodyPr/>
                    <a:lstStyle/>
                    <a:p>
                      <a:r>
                        <a:rPr lang="en-US" sz="1200" dirty="0"/>
                        <a:t>Tuesday March 15, 2022, 9-10 am PST</a:t>
                      </a:r>
                    </a:p>
                  </a:txBody>
                  <a:tcPr/>
                </a:tc>
                <a:tc>
                  <a:txBody>
                    <a:bodyPr/>
                    <a:lstStyle/>
                    <a:p>
                      <a:r>
                        <a:rPr lang="en-US" sz="1200" dirty="0"/>
                        <a:t>Pricing, API Proxy, </a:t>
                      </a:r>
                      <a:r>
                        <a:rPr lang="en-US" sz="1200" dirty="0" err="1"/>
                        <a:t>OneOps</a:t>
                      </a:r>
                      <a:endParaRPr lang="en-US" sz="1200" dirty="0"/>
                    </a:p>
                  </a:txBody>
                  <a:tcPr/>
                </a:tc>
                <a:extLst>
                  <a:ext uri="{0D108BD9-81ED-4DB2-BD59-A6C34878D82A}">
                    <a16:rowId xmlns:a16="http://schemas.microsoft.com/office/drawing/2014/main" val="555262705"/>
                  </a:ext>
                </a:extLst>
              </a:tr>
            </a:tbl>
          </a:graphicData>
        </a:graphic>
      </p:graphicFrame>
    </p:spTree>
    <p:extLst>
      <p:ext uri="{BB962C8B-B14F-4D97-AF65-F5344CB8AC3E}">
        <p14:creationId xmlns:p14="http://schemas.microsoft.com/office/powerpoint/2010/main" val="142663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207</Words>
  <Application>Microsoft Office PowerPoint</Application>
  <PresentationFormat>Widescreen</PresentationFormat>
  <Paragraphs>37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Incident Report</vt:lpstr>
      <vt:lpstr>PROJECTID-1234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Report</dc:title>
  <dc:creator>Kashi Vivek Budda</dc:creator>
  <cp:lastModifiedBy>Kashi Vivek Budda</cp:lastModifiedBy>
  <cp:revision>2</cp:revision>
  <dcterms:created xsi:type="dcterms:W3CDTF">2022-03-14T17:21:34Z</dcterms:created>
  <dcterms:modified xsi:type="dcterms:W3CDTF">2022-03-16T20:25:20Z</dcterms:modified>
</cp:coreProperties>
</file>