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u-Yu Hsu" initials="CH" lastIdx="1" clrIdx="0">
    <p:extLst>
      <p:ext uri="{19B8F6BF-5375-455C-9EA6-DF929625EA0E}">
        <p15:presenceInfo xmlns:p15="http://schemas.microsoft.com/office/powerpoint/2012/main" userId="28ed55c35e10b7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2" autoAdjust="0"/>
    <p:restoredTop sz="79770" autoAdjust="0"/>
  </p:normalViewPr>
  <p:slideViewPr>
    <p:cSldViewPr snapToGrid="0">
      <p:cViewPr varScale="1">
        <p:scale>
          <a:sx n="72" d="100"/>
          <a:sy n="72" d="100"/>
        </p:scale>
        <p:origin x="6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'LOP Chart'!$A$2</c:f>
              <c:strCache>
                <c:ptCount val="1"/>
                <c:pt idx="0">
                  <c:v>t65b11xx</c:v>
                </c:pt>
              </c:strCache>
            </c:strRef>
          </c:tx>
          <c:spPr>
            <a:ln w="19050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xVal>
            <c:numRef>
              <c:f>'LOP Chart'!$B$1:$L$1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'LOP Chart'!$B$13:$L$13</c:f>
              <c:numCache>
                <c:formatCode>General</c:formatCode>
                <c:ptCount val="11"/>
                <c:pt idx="0">
                  <c:v>0</c:v>
                </c:pt>
                <c:pt idx="1">
                  <c:v>5.3009105651281299E-4</c:v>
                </c:pt>
                <c:pt idx="2">
                  <c:v>3.7835857061198266E-4</c:v>
                </c:pt>
                <c:pt idx="3">
                  <c:v>3.1124612492495444E-4</c:v>
                </c:pt>
                <c:pt idx="4">
                  <c:v>7.4601805567961347E-4</c:v>
                </c:pt>
                <c:pt idx="5">
                  <c:v>7.5452869190803019E-4</c:v>
                </c:pt>
                <c:pt idx="6">
                  <c:v>5.3325214996919538E-4</c:v>
                </c:pt>
                <c:pt idx="7">
                  <c:v>5.4176278619761211E-4</c:v>
                </c:pt>
                <c:pt idx="8">
                  <c:v>4.5714274598352686E-4</c:v>
                </c:pt>
                <c:pt idx="9">
                  <c:v>5.1428558923146772E-4</c:v>
                </c:pt>
                <c:pt idx="10">
                  <c:v>2.2054705883357023E-4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'LOP Chart'!$A$3</c:f>
              <c:strCache>
                <c:ptCount val="1"/>
                <c:pt idx="0">
                  <c:v>t65d11xx</c:v>
                </c:pt>
              </c:strCache>
            </c:strRef>
          </c:tx>
          <c:spPr>
            <a:ln w="19050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dk1">
                  <a:tint val="55000"/>
                </a:schemeClr>
              </a:solidFill>
              <a:ln w="952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xVal>
            <c:numRef>
              <c:f>'LOP Chart'!$B$1:$L$1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'LOP Chart'!$B$14:$L$14</c:f>
              <c:numCache>
                <c:formatCode>General</c:formatCode>
                <c:ptCount val="11"/>
                <c:pt idx="0">
                  <c:v>8.2540424163920307E-4</c:v>
                </c:pt>
                <c:pt idx="1">
                  <c:v>1.4994196762397678E-3</c:v>
                </c:pt>
                <c:pt idx="2">
                  <c:v>1.3868485120315285E-3</c:v>
                </c:pt>
                <c:pt idx="3">
                  <c:v>1.049135019407016E-3</c:v>
                </c:pt>
                <c:pt idx="4">
                  <c:v>8.5257659162052348E-4</c:v>
                </c:pt>
                <c:pt idx="5">
                  <c:v>4.0652658673294716E-4</c:v>
                </c:pt>
                <c:pt idx="6">
                  <c:v>7.9470301503693731E-4</c:v>
                </c:pt>
                <c:pt idx="7">
                  <c:v>8.7022097472525027E-4</c:v>
                </c:pt>
                <c:pt idx="8">
                  <c:v>5.550922924746648E-4</c:v>
                </c:pt>
                <c:pt idx="9">
                  <c:v>2.5055024008835335E-5</c:v>
                </c:pt>
                <c:pt idx="10">
                  <c:v>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'LOP Chart'!$A$15</c:f>
              <c:strCache>
                <c:ptCount val="1"/>
                <c:pt idx="0">
                  <c:v>t65f11xx</c:v>
                </c:pt>
              </c:strCache>
            </c:strRef>
          </c:tx>
          <c:spPr>
            <a:ln w="19050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dk1">
                  <a:tint val="75000"/>
                </a:schemeClr>
              </a:solidFill>
              <a:ln w="9525">
                <a:solidFill>
                  <a:schemeClr val="dk1">
                    <a:tint val="75000"/>
                  </a:schemeClr>
                </a:solidFill>
              </a:ln>
              <a:effectLst/>
            </c:spPr>
          </c:marker>
          <c:xVal>
            <c:numRef>
              <c:f>'LOP Chart'!$B$12:$L$12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'LOP Chart'!$B$15:$L$15</c:f>
              <c:numCache>
                <c:formatCode>General</c:formatCode>
                <c:ptCount val="11"/>
                <c:pt idx="0">
                  <c:v>0</c:v>
                </c:pt>
                <c:pt idx="1">
                  <c:v>1.6209126052712567E-4</c:v>
                </c:pt>
                <c:pt idx="2">
                  <c:v>1.6209126052712567E-4</c:v>
                </c:pt>
                <c:pt idx="3">
                  <c:v>2.5926733176549364E-4</c:v>
                </c:pt>
                <c:pt idx="4">
                  <c:v>2.8011887741577604E-4</c:v>
                </c:pt>
                <c:pt idx="5">
                  <c:v>3.851634564467207E-4</c:v>
                </c:pt>
                <c:pt idx="6">
                  <c:v>2.0536805338629749E-4</c:v>
                </c:pt>
                <c:pt idx="7">
                  <c:v>3.4306693975638962E-4</c:v>
                </c:pt>
                <c:pt idx="8">
                  <c:v>1.931718663077807E-4</c:v>
                </c:pt>
                <c:pt idx="9">
                  <c:v>5.5354952320781612E-4</c:v>
                </c:pt>
                <c:pt idx="10">
                  <c:v>9.4815518900572053E-5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'LOP Chart'!$A$18</c:f>
              <c:strCache>
                <c:ptCount val="1"/>
                <c:pt idx="0">
                  <c:v>t65n11xx</c:v>
                </c:pt>
              </c:strCache>
            </c:strRef>
          </c:tx>
          <c:spPr>
            <a:ln w="19050" cap="rnd">
              <a:solidFill>
                <a:schemeClr val="dk1">
                  <a:tint val="3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30000"/>
                </a:schemeClr>
              </a:solidFill>
              <a:ln w="9525">
                <a:solidFill>
                  <a:schemeClr val="dk1">
                    <a:tint val="30000"/>
                  </a:schemeClr>
                </a:solidFill>
              </a:ln>
              <a:effectLst/>
            </c:spPr>
          </c:marker>
          <c:xVal>
            <c:numRef>
              <c:f>'LOP Chart'!$B$12:$L$12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'LOP Chart'!$B$18:$L$18</c:f>
              <c:numCache>
                <c:formatCode>General</c:formatCode>
                <c:ptCount val="11"/>
                <c:pt idx="0">
                  <c:v>2.8118728104801479E-4</c:v>
                </c:pt>
                <c:pt idx="1">
                  <c:v>4.6950536835545085E-4</c:v>
                </c:pt>
                <c:pt idx="2">
                  <c:v>1.264052914803209E-4</c:v>
                </c:pt>
                <c:pt idx="3">
                  <c:v>4.6434596870383254E-5</c:v>
                </c:pt>
                <c:pt idx="4">
                  <c:v>1.9863688661198647E-4</c:v>
                </c:pt>
                <c:pt idx="5">
                  <c:v>1.8057898783010243E-5</c:v>
                </c:pt>
                <c:pt idx="6">
                  <c:v>3.3536097739742093E-5</c:v>
                </c:pt>
                <c:pt idx="7">
                  <c:v>0</c:v>
                </c:pt>
                <c:pt idx="8">
                  <c:v>5.262587645301969E-4</c:v>
                </c:pt>
                <c:pt idx="9">
                  <c:v>5.6753396174933724E-5</c:v>
                </c:pt>
                <c:pt idx="10">
                  <c:v>3.7921587444096269E-4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1008432"/>
        <c:axId val="291008992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'LOP Chart'!$A$16</c15:sqref>
                        </c15:formulaRef>
                      </c:ext>
                    </c:extLst>
                    <c:strCache>
                      <c:ptCount val="1"/>
                      <c:pt idx="0">
                        <c:v>t65i11xx</c:v>
                      </c:pt>
                    </c:strCache>
                  </c:strRef>
                </c:tx>
                <c:spPr>
                  <a:ln w="19050" cap="rnd">
                    <a:solidFill>
                      <a:schemeClr val="dk1">
                        <a:tint val="985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dk1">
                        <a:tint val="98500"/>
                      </a:schemeClr>
                    </a:solidFill>
                    <a:ln w="9525">
                      <a:solidFill>
                        <a:schemeClr val="dk1">
                          <a:tint val="985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'LOP Chart'!$B$12:$L$12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0</c:v>
                      </c:pt>
                      <c:pt idx="1">
                        <c:v>0.1</c:v>
                      </c:pt>
                      <c:pt idx="2">
                        <c:v>0.2</c:v>
                      </c:pt>
                      <c:pt idx="3">
                        <c:v>0.3</c:v>
                      </c:pt>
                      <c:pt idx="4">
                        <c:v>0.4</c:v>
                      </c:pt>
                      <c:pt idx="5">
                        <c:v>0.5</c:v>
                      </c:pt>
                      <c:pt idx="6">
                        <c:v>0.6</c:v>
                      </c:pt>
                      <c:pt idx="7">
                        <c:v>0.7</c:v>
                      </c:pt>
                      <c:pt idx="8">
                        <c:v>0.8</c:v>
                      </c:pt>
                      <c:pt idx="9">
                        <c:v>0.9</c:v>
                      </c:pt>
                      <c:pt idx="10">
                        <c:v>1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'LOP Chart'!$B$16:$L$16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9.5589659689705649E-5</c:v>
                      </c:pt>
                      <c:pt idx="1">
                        <c:v>1.0254607284299416E-4</c:v>
                      </c:pt>
                      <c:pt idx="2">
                        <c:v>7.1278826353979931E-5</c:v>
                      </c:pt>
                      <c:pt idx="3">
                        <c:v>1.1564731761497538E-4</c:v>
                      </c:pt>
                      <c:pt idx="4">
                        <c:v>1.1564731761497538E-4</c:v>
                      </c:pt>
                      <c:pt idx="5">
                        <c:v>1.1564731761497538E-4</c:v>
                      </c:pt>
                      <c:pt idx="6">
                        <c:v>1.1564731761497538E-4</c:v>
                      </c:pt>
                      <c:pt idx="7">
                        <c:v>1.1564731761497538E-4</c:v>
                      </c:pt>
                      <c:pt idx="8">
                        <c:v>1.049136941617645E-4</c:v>
                      </c:pt>
                      <c:pt idx="9">
                        <c:v>8.0218427467635775E-5</c:v>
                      </c:pt>
                      <c:pt idx="10">
                        <c:v>0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291008432"/>
        <c:scaling>
          <c:orientation val="minMax"/>
          <c:max val="1.0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Probability of the EHM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91008992"/>
        <c:crosses val="autoZero"/>
        <c:crossBetween val="midCat"/>
        <c:majorUnit val="0.1"/>
      </c:valAx>
      <c:valAx>
        <c:axId val="291008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Difference</a:t>
                </a:r>
                <a:endParaRPr lang="zh-TW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910084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1"/>
          <c:order val="1"/>
          <c:tx>
            <c:strRef>
              <c:f>'FSSP Chart'!$A$12</c:f>
              <c:strCache>
                <c:ptCount val="1"/>
                <c:pt idx="0">
                  <c:v>ta021</c:v>
                </c:pt>
              </c:strCache>
            </c:strRef>
          </c:tx>
          <c:spPr>
            <a:ln w="19050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dk1">
                  <a:tint val="55000"/>
                </a:schemeClr>
              </a:solidFill>
              <a:ln w="952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xVal>
            <c:numRef>
              <c:f>'FSSP Chart'!$B$10:$L$10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'FSSP Chart'!$B$12:$L$12</c:f>
              <c:numCache>
                <c:formatCode>General</c:formatCode>
                <c:ptCount val="11"/>
                <c:pt idx="0">
                  <c:v>9.5217485392764254E-4</c:v>
                </c:pt>
                <c:pt idx="1">
                  <c:v>9.5217485392764254E-4</c:v>
                </c:pt>
                <c:pt idx="2">
                  <c:v>2.4237178099977964E-3</c:v>
                </c:pt>
                <c:pt idx="3">
                  <c:v>2.5968405107119671E-3</c:v>
                </c:pt>
                <c:pt idx="4">
                  <c:v>2.0774724085696524E-3</c:v>
                </c:pt>
                <c:pt idx="5">
                  <c:v>1.7312270071413113E-3</c:v>
                </c:pt>
                <c:pt idx="6">
                  <c:v>1.6446656567843246E-3</c:v>
                </c:pt>
                <c:pt idx="7">
                  <c:v>2.2938757844623162E-3</c:v>
                </c:pt>
                <c:pt idx="8">
                  <c:v>2.2505951092836262E-3</c:v>
                </c:pt>
                <c:pt idx="9">
                  <c:v>1.2551395801774902E-3</c:v>
                </c:pt>
                <c:pt idx="10">
                  <c:v>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'FSSP Chart'!$A$13</c:f>
              <c:strCache>
                <c:ptCount val="1"/>
                <c:pt idx="0">
                  <c:v>ta031</c:v>
                </c:pt>
              </c:strCache>
            </c:strRef>
          </c:tx>
          <c:spPr>
            <a:ln w="19050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75000"/>
                </a:schemeClr>
              </a:solidFill>
              <a:ln w="9525">
                <a:solidFill>
                  <a:schemeClr val="dk1">
                    <a:tint val="75000"/>
                  </a:schemeClr>
                </a:solidFill>
              </a:ln>
              <a:effectLst/>
            </c:spPr>
          </c:marker>
          <c:xVal>
            <c:numRef>
              <c:f>'FSSP Chart'!$B$10:$L$10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'FSSP Chart'!$B$13:$L$13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1.8351991191044228E-4</c:v>
                </c:pt>
                <c:pt idx="5">
                  <c:v>1.8351991191044228E-4</c:v>
                </c:pt>
                <c:pt idx="6">
                  <c:v>1.8351991191044228E-4</c:v>
                </c:pt>
                <c:pt idx="7">
                  <c:v>1.8351991191044228E-4</c:v>
                </c:pt>
                <c:pt idx="8">
                  <c:v>1.8351991191044228E-4</c:v>
                </c:pt>
                <c:pt idx="9">
                  <c:v>1.8351991191044228E-4</c:v>
                </c:pt>
                <c:pt idx="10">
                  <c:v>1.8351991191044228E-4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'FSSP Chart'!$A$14</c:f>
              <c:strCache>
                <c:ptCount val="1"/>
                <c:pt idx="0">
                  <c:v>ta041</c:v>
                </c:pt>
              </c:strCache>
            </c:strRef>
          </c:tx>
          <c:spPr>
            <a:ln w="19050" cap="rnd">
              <a:solidFill>
                <a:schemeClr val="dk1">
                  <a:tint val="985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dk1">
                  <a:tint val="98500"/>
                </a:schemeClr>
              </a:solidFill>
              <a:ln w="9525">
                <a:solidFill>
                  <a:schemeClr val="dk1">
                    <a:tint val="98500"/>
                  </a:schemeClr>
                </a:solidFill>
              </a:ln>
              <a:effectLst/>
            </c:spPr>
          </c:marker>
          <c:xVal>
            <c:numRef>
              <c:f>'FSSP Chart'!$B$10:$L$10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'FSSP Chart'!$B$14:$L$14</c:f>
              <c:numCache>
                <c:formatCode>General</c:formatCode>
                <c:ptCount val="11"/>
                <c:pt idx="0">
                  <c:v>0</c:v>
                </c:pt>
                <c:pt idx="1">
                  <c:v>1.4026160420131544E-3</c:v>
                </c:pt>
                <c:pt idx="2">
                  <c:v>3.3271357275662388E-3</c:v>
                </c:pt>
                <c:pt idx="3">
                  <c:v>2.4138043513715094E-3</c:v>
                </c:pt>
                <c:pt idx="4">
                  <c:v>3.3597547052874473E-3</c:v>
                </c:pt>
                <c:pt idx="5">
                  <c:v>3.6859444824998296E-3</c:v>
                </c:pt>
                <c:pt idx="6">
                  <c:v>3.8816583488272293E-3</c:v>
                </c:pt>
                <c:pt idx="7">
                  <c:v>3.8164203933848122E-3</c:v>
                </c:pt>
                <c:pt idx="8">
                  <c:v>3.6207065270574125E-3</c:v>
                </c:pt>
                <c:pt idx="9">
                  <c:v>3.6859444824998296E-3</c:v>
                </c:pt>
                <c:pt idx="10">
                  <c:v>4.04475323743342E-3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'FSSP Chart'!$A$15</c:f>
              <c:strCache>
                <c:ptCount val="1"/>
                <c:pt idx="0">
                  <c:v>ta051</c:v>
                </c:pt>
              </c:strCache>
            </c:strRef>
          </c:tx>
          <c:spPr>
            <a:ln w="19050" cap="rnd">
              <a:solidFill>
                <a:schemeClr val="dk1">
                  <a:tint val="30000"/>
                </a:schemeClr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dk1">
                  <a:tint val="30000"/>
                </a:schemeClr>
              </a:solidFill>
              <a:ln w="9525">
                <a:solidFill>
                  <a:schemeClr val="dk1">
                    <a:tint val="30000"/>
                  </a:schemeClr>
                </a:solidFill>
              </a:ln>
              <a:effectLst/>
            </c:spPr>
          </c:marker>
          <c:xVal>
            <c:numRef>
              <c:f>'FSSP Chart'!$B$10:$L$10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'FSSP Chart'!$B$15:$L$15</c:f>
              <c:numCache>
                <c:formatCode>General</c:formatCode>
                <c:ptCount val="11"/>
                <c:pt idx="0">
                  <c:v>2.8109627547435682E-3</c:v>
                </c:pt>
                <c:pt idx="1">
                  <c:v>3.7897801425559453E-3</c:v>
                </c:pt>
                <c:pt idx="2">
                  <c:v>4.0407589599437575E-3</c:v>
                </c:pt>
                <c:pt idx="3">
                  <c:v>4.3670314225479597E-3</c:v>
                </c:pt>
                <c:pt idx="4">
                  <c:v>5.2203594016665446E-3</c:v>
                </c:pt>
                <c:pt idx="5">
                  <c:v>4.8689890573235849E-3</c:v>
                </c:pt>
                <c:pt idx="6">
                  <c:v>4.8689890573235849E-3</c:v>
                </c:pt>
                <c:pt idx="7">
                  <c:v>4.4423250677643493E-3</c:v>
                </c:pt>
                <c:pt idx="8">
                  <c:v>1.5309707860656331E-3</c:v>
                </c:pt>
                <c:pt idx="9">
                  <c:v>2.1584178295351642E-3</c:v>
                </c:pt>
                <c:pt idx="10">
                  <c:v>0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'FSSP Chart'!$A$16</c:f>
              <c:strCache>
                <c:ptCount val="1"/>
                <c:pt idx="0">
                  <c:v>ta061</c:v>
                </c:pt>
              </c:strCache>
            </c:strRef>
          </c:tx>
          <c:spPr>
            <a:ln w="19050" cap="rnd">
              <a:solidFill>
                <a:schemeClr val="dk1">
                  <a:tint val="60000"/>
                </a:schemeClr>
              </a:solidFill>
              <a:round/>
            </a:ln>
            <a:effectLst/>
          </c:spPr>
          <c:marker>
            <c:symbol val="star"/>
            <c:size val="5"/>
            <c:spPr>
              <a:noFill/>
              <a:ln w="9525">
                <a:solidFill>
                  <a:schemeClr val="dk1">
                    <a:tint val="60000"/>
                  </a:schemeClr>
                </a:solidFill>
              </a:ln>
              <a:effectLst/>
            </c:spPr>
          </c:marker>
          <c:xVal>
            <c:numRef>
              <c:f>'FSSP Chart'!$B$10:$L$10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'FSSP Chart'!$B$16:$L$16</c:f>
              <c:numCache>
                <c:formatCode>General</c:formatCode>
                <c:ptCount val="11"/>
                <c:pt idx="0">
                  <c:v>0</c:v>
                </c:pt>
                <c:pt idx="1">
                  <c:v>2.5479561751547803E-4</c:v>
                </c:pt>
                <c:pt idx="2">
                  <c:v>2.9119499144621331E-4</c:v>
                </c:pt>
                <c:pt idx="3">
                  <c:v>2.9119499144621331E-4</c:v>
                </c:pt>
                <c:pt idx="4">
                  <c:v>2.9119499144621331E-4</c:v>
                </c:pt>
                <c:pt idx="5">
                  <c:v>2.9119499144621331E-4</c:v>
                </c:pt>
                <c:pt idx="6">
                  <c:v>2.9119499144621331E-4</c:v>
                </c:pt>
                <c:pt idx="7">
                  <c:v>2.9119499144621331E-4</c:v>
                </c:pt>
                <c:pt idx="8">
                  <c:v>2.9119499144621331E-4</c:v>
                </c:pt>
                <c:pt idx="9">
                  <c:v>2.9119499144621331E-4</c:v>
                </c:pt>
                <c:pt idx="10">
                  <c:v>2.9119499144621331E-4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'FSSP Chart'!$A$17</c:f>
              <c:strCache>
                <c:ptCount val="1"/>
                <c:pt idx="0">
                  <c:v>ta071</c:v>
                </c:pt>
              </c:strCache>
            </c:strRef>
          </c:tx>
          <c:spPr>
            <a:ln w="19050" cap="rnd">
              <a:solidFill>
                <a:schemeClr val="dk1">
                  <a:tint val="80000"/>
                </a:schemeClr>
              </a:solidFill>
              <a:round/>
            </a:ln>
            <a:effectLst/>
          </c:spPr>
          <c:marker>
            <c:symbol val="x"/>
            <c:size val="5"/>
            <c:spPr>
              <a:noFill/>
              <a:ln w="9525">
                <a:solidFill>
                  <a:schemeClr val="dk1">
                    <a:tint val="80000"/>
                  </a:schemeClr>
                </a:solidFill>
              </a:ln>
              <a:effectLst/>
            </c:spPr>
          </c:marker>
          <c:xVal>
            <c:numRef>
              <c:f>'FSSP Chart'!$B$10:$L$10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'FSSP Chart'!$B$17:$L$17</c:f>
              <c:numCache>
                <c:formatCode>General</c:formatCode>
                <c:ptCount val="11"/>
                <c:pt idx="0">
                  <c:v>1.5086059109922826E-3</c:v>
                </c:pt>
                <c:pt idx="1">
                  <c:v>1.9371871357059902E-3</c:v>
                </c:pt>
                <c:pt idx="2">
                  <c:v>1.8000411437975726E-3</c:v>
                </c:pt>
                <c:pt idx="3">
                  <c:v>9.2573544538154643E-4</c:v>
                </c:pt>
                <c:pt idx="4">
                  <c:v>1.3543166700952542E-3</c:v>
                </c:pt>
                <c:pt idx="5">
                  <c:v>1.4743194130150611E-3</c:v>
                </c:pt>
                <c:pt idx="6">
                  <c:v>5.142974696564493E-4</c:v>
                </c:pt>
                <c:pt idx="7">
                  <c:v>7.7144620448467394E-4</c:v>
                </c:pt>
                <c:pt idx="8">
                  <c:v>1.3714599190838648E-3</c:v>
                </c:pt>
                <c:pt idx="9">
                  <c:v>7.2001645751899781E-4</c:v>
                </c:pt>
                <c:pt idx="10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1667280"/>
        <c:axId val="286679456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'FSSP Chart'!$A$11</c15:sqref>
                        </c15:formulaRef>
                      </c:ext>
                    </c:extLst>
                    <c:strCache>
                      <c:ptCount val="1"/>
                      <c:pt idx="0">
                        <c:v>ta001</c:v>
                      </c:pt>
                    </c:strCache>
                  </c:strRef>
                </c:tx>
                <c:spPr>
                  <a:ln w="19050" cap="rnd">
                    <a:solidFill>
                      <a:schemeClr val="dk1">
                        <a:tint val="885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dk1">
                        <a:tint val="88500"/>
                      </a:schemeClr>
                    </a:solidFill>
                    <a:ln w="9525">
                      <a:solidFill>
                        <a:schemeClr val="dk1">
                          <a:tint val="885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'FSSP Chart'!$B$10:$L$10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0</c:v>
                      </c:pt>
                      <c:pt idx="1">
                        <c:v>0.1</c:v>
                      </c:pt>
                      <c:pt idx="2">
                        <c:v>0.2</c:v>
                      </c:pt>
                      <c:pt idx="3">
                        <c:v>0.3</c:v>
                      </c:pt>
                      <c:pt idx="4">
                        <c:v>0.4</c:v>
                      </c:pt>
                      <c:pt idx="5">
                        <c:v>0.5</c:v>
                      </c:pt>
                      <c:pt idx="6">
                        <c:v>0.6</c:v>
                      </c:pt>
                      <c:pt idx="7">
                        <c:v>0.7</c:v>
                      </c:pt>
                      <c:pt idx="8">
                        <c:v>0.8</c:v>
                      </c:pt>
                      <c:pt idx="9">
                        <c:v>0.9</c:v>
                      </c:pt>
                      <c:pt idx="10">
                        <c:v>1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'FSSP Chart'!$B$11:$L$11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0</c:v>
                      </c:pt>
                      <c:pt idx="1">
                        <c:v>6.1680801850424053E-3</c:v>
                      </c:pt>
                      <c:pt idx="2">
                        <c:v>1.4263685427910563E-2</c:v>
                      </c:pt>
                      <c:pt idx="3">
                        <c:v>1.4649190439475714E-2</c:v>
                      </c:pt>
                      <c:pt idx="4">
                        <c:v>1.4649190439475714E-2</c:v>
                      </c:pt>
                      <c:pt idx="5">
                        <c:v>1.4649190439475714E-2</c:v>
                      </c:pt>
                      <c:pt idx="6">
                        <c:v>1.4649190439475714E-2</c:v>
                      </c:pt>
                      <c:pt idx="7">
                        <c:v>1.4494988434849618E-2</c:v>
                      </c:pt>
                      <c:pt idx="8">
                        <c:v>1.4649190439475714E-2</c:v>
                      </c:pt>
                      <c:pt idx="9">
                        <c:v>1.4572089437162754E-2</c:v>
                      </c:pt>
                      <c:pt idx="10">
                        <c:v>1.4494988434849618E-2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291667280"/>
        <c:scaling>
          <c:orientation val="minMax"/>
          <c:max val="1.0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Probability of the EHM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86679456"/>
        <c:crosses val="autoZero"/>
        <c:crossBetween val="midCat"/>
        <c:majorUnit val="0.1"/>
      </c:valAx>
      <c:valAx>
        <c:axId val="286679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Difference</a:t>
                </a:r>
                <a:endParaRPr lang="zh-TW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916672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E7993-4DFB-40DF-B386-119772603F8A}" type="datetimeFigureOut">
              <a:rPr lang="zh-TW" altLang="en-US" smtClean="0"/>
              <a:t>2014/8/14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345C5-DC6B-4DCC-8736-9CB959417F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093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eda_flow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345C5-DC6B-4DCC-8736-9CB959417FE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698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cvrp_encoding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345C5-DC6B-4DCC-8736-9CB959417FE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368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mabma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345C5-DC6B-4DCC-8736-9CB959417FE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493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sweep lop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345C5-DC6B-4DCC-8736-9CB959417FE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64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Sweep </a:t>
            </a:r>
            <a:r>
              <a:rPr lang="en-US" altLang="zh-TW" dirty="0" err="1" smtClean="0"/>
              <a:t>pfsp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345C5-DC6B-4DCC-8736-9CB959417FE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072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7AFA-6973-4CB8-A803-73A963EAC3B8}" type="datetimeFigureOut">
              <a:rPr lang="zh-TW" altLang="en-US" smtClean="0"/>
              <a:t>2014/8/14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CF98-47C9-4B92-B3A6-73E6F34C8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37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7AFA-6973-4CB8-A803-73A963EAC3B8}" type="datetimeFigureOut">
              <a:rPr lang="zh-TW" altLang="en-US" smtClean="0"/>
              <a:t>2014/8/14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CF98-47C9-4B92-B3A6-73E6F34C8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32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7AFA-6973-4CB8-A803-73A963EAC3B8}" type="datetimeFigureOut">
              <a:rPr lang="zh-TW" altLang="en-US" smtClean="0"/>
              <a:t>2014/8/14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CF98-47C9-4B92-B3A6-73E6F34C8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79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7AFA-6973-4CB8-A803-73A963EAC3B8}" type="datetimeFigureOut">
              <a:rPr lang="zh-TW" altLang="en-US" smtClean="0"/>
              <a:t>2014/8/14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CF98-47C9-4B92-B3A6-73E6F34C8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7AFA-6973-4CB8-A803-73A963EAC3B8}" type="datetimeFigureOut">
              <a:rPr lang="zh-TW" altLang="en-US" smtClean="0"/>
              <a:t>2014/8/14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CF98-47C9-4B92-B3A6-73E6F34C8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55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7AFA-6973-4CB8-A803-73A963EAC3B8}" type="datetimeFigureOut">
              <a:rPr lang="zh-TW" altLang="en-US" smtClean="0"/>
              <a:t>2014/8/14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CF98-47C9-4B92-B3A6-73E6F34C8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37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7AFA-6973-4CB8-A803-73A963EAC3B8}" type="datetimeFigureOut">
              <a:rPr lang="zh-TW" altLang="en-US" smtClean="0"/>
              <a:t>2014/8/14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CF98-47C9-4B92-B3A6-73E6F34C8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90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7AFA-6973-4CB8-A803-73A963EAC3B8}" type="datetimeFigureOut">
              <a:rPr lang="zh-TW" altLang="en-US" smtClean="0"/>
              <a:t>2014/8/14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CF98-47C9-4B92-B3A6-73E6F34C8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78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7AFA-6973-4CB8-A803-73A963EAC3B8}" type="datetimeFigureOut">
              <a:rPr lang="zh-TW" altLang="en-US" smtClean="0"/>
              <a:t>2014/8/14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CF98-47C9-4B92-B3A6-73E6F34C8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30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7AFA-6973-4CB8-A803-73A963EAC3B8}" type="datetimeFigureOut">
              <a:rPr lang="zh-TW" altLang="en-US" smtClean="0"/>
              <a:t>2014/8/14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CF98-47C9-4B92-B3A6-73E6F34C8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04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7AFA-6973-4CB8-A803-73A963EAC3B8}" type="datetimeFigureOut">
              <a:rPr lang="zh-TW" altLang="en-US" smtClean="0"/>
              <a:t>2014/8/14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CF98-47C9-4B92-B3A6-73E6F34C8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03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57AFA-6973-4CB8-A803-73A963EAC3B8}" type="datetimeFigureOut">
              <a:rPr lang="zh-TW" altLang="en-US" smtClean="0"/>
              <a:t>2014/8/14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2CF98-47C9-4B92-B3A6-73E6F34C8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49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2476334" y="1360524"/>
            <a:ext cx="7206171" cy="4042026"/>
            <a:chOff x="1117091" y="1842437"/>
            <a:chExt cx="7206171" cy="4042026"/>
          </a:xfrm>
        </p:grpSpPr>
        <p:grpSp>
          <p:nvGrpSpPr>
            <p:cNvPr id="3" name="群組 2"/>
            <p:cNvGrpSpPr/>
            <p:nvPr/>
          </p:nvGrpSpPr>
          <p:grpSpPr>
            <a:xfrm>
              <a:off x="1117091" y="1842437"/>
              <a:ext cx="6452617" cy="3891148"/>
              <a:chOff x="421410" y="1842437"/>
              <a:chExt cx="6452617" cy="3891148"/>
            </a:xfrm>
          </p:grpSpPr>
          <p:sp>
            <p:nvSpPr>
              <p:cNvPr id="10" name="橢圓 9"/>
              <p:cNvSpPr/>
              <p:nvPr/>
            </p:nvSpPr>
            <p:spPr>
              <a:xfrm>
                <a:off x="4690827" y="1842437"/>
                <a:ext cx="532471" cy="55756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1" name="橢圓 10"/>
              <p:cNvSpPr/>
              <p:nvPr/>
            </p:nvSpPr>
            <p:spPr>
              <a:xfrm>
                <a:off x="2887224" y="3200395"/>
                <a:ext cx="532471" cy="55756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2" name="橢圓 11"/>
              <p:cNvSpPr/>
              <p:nvPr/>
            </p:nvSpPr>
            <p:spPr>
              <a:xfrm>
                <a:off x="6341556" y="3200395"/>
                <a:ext cx="532471" cy="55756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3" name="橢圓 12"/>
              <p:cNvSpPr/>
              <p:nvPr/>
            </p:nvSpPr>
            <p:spPr>
              <a:xfrm>
                <a:off x="3728685" y="5176025"/>
                <a:ext cx="532471" cy="557560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4" name="橢圓 13"/>
              <p:cNvSpPr/>
              <p:nvPr/>
            </p:nvSpPr>
            <p:spPr>
              <a:xfrm>
                <a:off x="5652971" y="5176025"/>
                <a:ext cx="532471" cy="55756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/>
              </a:p>
            </p:txBody>
          </p:sp>
          <p:sp>
            <p:nvSpPr>
              <p:cNvPr id="15" name="橢圓 14"/>
              <p:cNvSpPr/>
              <p:nvPr/>
            </p:nvSpPr>
            <p:spPr>
              <a:xfrm>
                <a:off x="421410" y="3200395"/>
                <a:ext cx="532471" cy="55756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16" name="直線單箭頭接點 15"/>
              <p:cNvCxnSpPr>
                <a:stCxn id="15" idx="6"/>
                <a:endCxn id="11" idx="2"/>
              </p:cNvCxnSpPr>
              <p:nvPr/>
            </p:nvCxnSpPr>
            <p:spPr>
              <a:xfrm>
                <a:off x="953881" y="3479175"/>
                <a:ext cx="1933343" cy="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16"/>
              <p:cNvCxnSpPr>
                <a:stCxn id="11" idx="7"/>
                <a:endCxn id="10" idx="3"/>
              </p:cNvCxnSpPr>
              <p:nvPr/>
            </p:nvCxnSpPr>
            <p:spPr>
              <a:xfrm flipV="1">
                <a:off x="3341716" y="2318344"/>
                <a:ext cx="1427090" cy="963704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單箭頭接點 17"/>
              <p:cNvCxnSpPr>
                <a:stCxn id="10" idx="5"/>
                <a:endCxn id="12" idx="1"/>
              </p:cNvCxnSpPr>
              <p:nvPr/>
            </p:nvCxnSpPr>
            <p:spPr>
              <a:xfrm>
                <a:off x="5145319" y="2318344"/>
                <a:ext cx="1274216" cy="963704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/>
              <p:cNvCxnSpPr>
                <a:stCxn id="12" idx="4"/>
                <a:endCxn id="14" idx="7"/>
              </p:cNvCxnSpPr>
              <p:nvPr/>
            </p:nvCxnSpPr>
            <p:spPr>
              <a:xfrm flipH="1">
                <a:off x="6107463" y="3757955"/>
                <a:ext cx="500329" cy="1499723"/>
              </a:xfrm>
              <a:prstGeom prst="straightConnector1">
                <a:avLst/>
              </a:prstGeom>
              <a:ln w="508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/>
              <p:cNvCxnSpPr>
                <a:stCxn id="13" idx="1"/>
                <a:endCxn id="11" idx="4"/>
              </p:cNvCxnSpPr>
              <p:nvPr/>
            </p:nvCxnSpPr>
            <p:spPr>
              <a:xfrm flipH="1" flipV="1">
                <a:off x="3153460" y="3757955"/>
                <a:ext cx="653204" cy="1499723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>
                <a:stCxn id="14" idx="2"/>
                <a:endCxn id="13" idx="6"/>
              </p:cNvCxnSpPr>
              <p:nvPr/>
            </p:nvCxnSpPr>
            <p:spPr>
              <a:xfrm flipH="1">
                <a:off x="4261156" y="5454805"/>
                <a:ext cx="1391815" cy="0"/>
              </a:xfrm>
              <a:prstGeom prst="straightConnector1">
                <a:avLst/>
              </a:prstGeom>
              <a:ln w="508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文字方塊 3"/>
            <p:cNvSpPr txBox="1"/>
            <p:nvPr/>
          </p:nvSpPr>
          <p:spPr>
            <a:xfrm>
              <a:off x="1738784" y="2971893"/>
              <a:ext cx="15759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 smtClean="0">
                  <a:latin typeface="Droid Serif"/>
                </a:rPr>
                <a:t>Initialization</a:t>
              </a:r>
              <a:endParaRPr lang="zh-TW" altLang="en-US" sz="2000" dirty="0">
                <a:latin typeface="Droid Serif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465776" y="2521506"/>
              <a:ext cx="15759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 smtClean="0">
                  <a:latin typeface="Droid Serif"/>
                </a:rPr>
                <a:t>Evaluation</a:t>
              </a:r>
              <a:endParaRPr lang="zh-TW" altLang="en-US" sz="2000" dirty="0">
                <a:latin typeface="Droid Serif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6126324" y="2521505"/>
              <a:ext cx="15759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 smtClean="0">
                  <a:latin typeface="Droid Serif"/>
                </a:rPr>
                <a:t>Selection</a:t>
              </a:r>
              <a:endParaRPr lang="zh-TW" altLang="en-US" sz="2000" dirty="0">
                <a:latin typeface="Droid Serif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6747346" y="4266935"/>
              <a:ext cx="15759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 smtClean="0">
                  <a:latin typeface="Droid Serif"/>
                </a:rPr>
                <a:t>Model</a:t>
              </a:r>
              <a:br>
                <a:rPr lang="en-US" altLang="zh-TW" sz="2000" dirty="0" smtClean="0">
                  <a:latin typeface="Droid Serif"/>
                </a:rPr>
              </a:br>
              <a:r>
                <a:rPr lang="en-US" altLang="zh-TW" sz="2000" dirty="0" smtClean="0">
                  <a:latin typeface="Droid Serif"/>
                </a:rPr>
                <a:t>Building</a:t>
              </a: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4864787" y="5484353"/>
              <a:ext cx="15759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 smtClean="0">
                  <a:latin typeface="Droid Serif"/>
                </a:rPr>
                <a:t>Sampling</a:t>
              </a: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2852753" y="4266935"/>
              <a:ext cx="18086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 smtClean="0">
                  <a:latin typeface="Droid Serif"/>
                </a:rPr>
                <a:t>Replacement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883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群組 70"/>
          <p:cNvGrpSpPr/>
          <p:nvPr/>
        </p:nvGrpSpPr>
        <p:grpSpPr>
          <a:xfrm>
            <a:off x="828987" y="924448"/>
            <a:ext cx="5451237" cy="4431321"/>
            <a:chOff x="2848706" y="904352"/>
            <a:chExt cx="5451237" cy="4431321"/>
          </a:xfrm>
        </p:grpSpPr>
        <p:grpSp>
          <p:nvGrpSpPr>
            <p:cNvPr id="54" name="群組 53"/>
            <p:cNvGrpSpPr/>
            <p:nvPr/>
          </p:nvGrpSpPr>
          <p:grpSpPr>
            <a:xfrm>
              <a:off x="2848706" y="904352"/>
              <a:ext cx="5451237" cy="4431321"/>
              <a:chOff x="2848706" y="904352"/>
              <a:chExt cx="5451237" cy="4431321"/>
            </a:xfrm>
          </p:grpSpPr>
          <p:sp>
            <p:nvSpPr>
              <p:cNvPr id="8" name="橢圓 7"/>
              <p:cNvSpPr/>
              <p:nvPr/>
            </p:nvSpPr>
            <p:spPr>
              <a:xfrm>
                <a:off x="3446583" y="904352"/>
                <a:ext cx="612949" cy="62299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0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橢圓 8"/>
              <p:cNvSpPr/>
              <p:nvPr/>
            </p:nvSpPr>
            <p:spPr>
              <a:xfrm>
                <a:off x="2848706" y="1773534"/>
                <a:ext cx="612949" cy="62299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1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橢圓 9"/>
              <p:cNvSpPr/>
              <p:nvPr/>
            </p:nvSpPr>
            <p:spPr>
              <a:xfrm>
                <a:off x="3753057" y="2491991"/>
                <a:ext cx="612949" cy="62299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2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橢圓 10"/>
              <p:cNvSpPr/>
              <p:nvPr/>
            </p:nvSpPr>
            <p:spPr>
              <a:xfrm>
                <a:off x="5124662" y="4712675"/>
                <a:ext cx="612949" cy="62299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3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橢圓 11"/>
              <p:cNvSpPr/>
              <p:nvPr/>
            </p:nvSpPr>
            <p:spPr>
              <a:xfrm>
                <a:off x="5878286" y="3657597"/>
                <a:ext cx="612949" cy="62299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4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橢圓 12"/>
              <p:cNvSpPr/>
              <p:nvPr/>
            </p:nvSpPr>
            <p:spPr>
              <a:xfrm>
                <a:off x="6782638" y="4421273"/>
                <a:ext cx="612949" cy="62299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5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橢圓 13"/>
              <p:cNvSpPr/>
              <p:nvPr/>
            </p:nvSpPr>
            <p:spPr>
              <a:xfrm>
                <a:off x="7686994" y="2285200"/>
                <a:ext cx="612949" cy="62299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7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橢圓 15"/>
              <p:cNvSpPr/>
              <p:nvPr/>
            </p:nvSpPr>
            <p:spPr>
              <a:xfrm>
                <a:off x="7275008" y="1075174"/>
                <a:ext cx="612949" cy="62299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6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直線接點 17"/>
              <p:cNvCxnSpPr>
                <a:stCxn id="10" idx="1"/>
                <a:endCxn id="9" idx="5"/>
              </p:cNvCxnSpPr>
              <p:nvPr/>
            </p:nvCxnSpPr>
            <p:spPr>
              <a:xfrm flipH="1" flipV="1">
                <a:off x="3371891" y="2305296"/>
                <a:ext cx="470930" cy="27793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/>
              <p:cNvCxnSpPr>
                <a:stCxn id="9" idx="7"/>
                <a:endCxn id="8" idx="3"/>
              </p:cNvCxnSpPr>
              <p:nvPr/>
            </p:nvCxnSpPr>
            <p:spPr>
              <a:xfrm flipV="1">
                <a:off x="3371891" y="1436114"/>
                <a:ext cx="164456" cy="4286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/>
              <p:cNvCxnSpPr>
                <a:stCxn id="55" idx="1"/>
                <a:endCxn id="8" idx="5"/>
              </p:cNvCxnSpPr>
              <p:nvPr/>
            </p:nvCxnSpPr>
            <p:spPr>
              <a:xfrm flipH="1" flipV="1">
                <a:off x="3969768" y="1436114"/>
                <a:ext cx="1009187" cy="87249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>
                <a:stCxn id="55" idx="1"/>
                <a:endCxn id="10" idx="6"/>
              </p:cNvCxnSpPr>
              <p:nvPr/>
            </p:nvCxnSpPr>
            <p:spPr>
              <a:xfrm flipH="1">
                <a:off x="4366006" y="2308609"/>
                <a:ext cx="612949" cy="4948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>
                <a:stCxn id="55" idx="2"/>
                <a:endCxn id="12" idx="0"/>
              </p:cNvCxnSpPr>
              <p:nvPr/>
            </p:nvCxnSpPr>
            <p:spPr>
              <a:xfrm>
                <a:off x="5649684" y="2793442"/>
                <a:ext cx="535077" cy="86415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>
                <a:stCxn id="13" idx="1"/>
                <a:endCxn id="12" idx="5"/>
              </p:cNvCxnSpPr>
              <p:nvPr/>
            </p:nvCxnSpPr>
            <p:spPr>
              <a:xfrm flipH="1" flipV="1">
                <a:off x="6401471" y="4189359"/>
                <a:ext cx="470931" cy="3231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>
                <a:stCxn id="13" idx="2"/>
                <a:endCxn id="11" idx="6"/>
              </p:cNvCxnSpPr>
              <p:nvPr/>
            </p:nvCxnSpPr>
            <p:spPr>
              <a:xfrm flipH="1">
                <a:off x="5737611" y="4732772"/>
                <a:ext cx="1045027" cy="29140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/>
              <p:cNvCxnSpPr>
                <a:stCxn id="11" idx="0"/>
                <a:endCxn id="55" idx="2"/>
              </p:cNvCxnSpPr>
              <p:nvPr/>
            </p:nvCxnSpPr>
            <p:spPr>
              <a:xfrm flipV="1">
                <a:off x="5431137" y="2793442"/>
                <a:ext cx="218547" cy="19192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>
                <a:stCxn id="55" idx="3"/>
                <a:endCxn id="16" idx="2"/>
              </p:cNvCxnSpPr>
              <p:nvPr/>
            </p:nvCxnSpPr>
            <p:spPr>
              <a:xfrm flipV="1">
                <a:off x="6320413" y="1386673"/>
                <a:ext cx="954595" cy="9219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>
                <a:stCxn id="14" idx="0"/>
                <a:endCxn id="16" idx="5"/>
              </p:cNvCxnSpPr>
              <p:nvPr/>
            </p:nvCxnSpPr>
            <p:spPr>
              <a:xfrm flipH="1" flipV="1">
                <a:off x="7798193" y="1606936"/>
                <a:ext cx="195276" cy="6782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>
                <a:stCxn id="55" idx="3"/>
                <a:endCxn id="14" idx="2"/>
              </p:cNvCxnSpPr>
              <p:nvPr/>
            </p:nvCxnSpPr>
            <p:spPr>
              <a:xfrm>
                <a:off x="6320413" y="2308609"/>
                <a:ext cx="1366581" cy="2880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矩形 54"/>
            <p:cNvSpPr/>
            <p:nvPr/>
          </p:nvSpPr>
          <p:spPr>
            <a:xfrm>
              <a:off x="4978955" y="1823776"/>
              <a:ext cx="1341458" cy="96966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DEPOT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2989565" y="1348936"/>
                <a:ext cx="12807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{8, 9, 10}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565" y="1348936"/>
                <a:ext cx="128079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370" r="-8057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40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群組 49"/>
          <p:cNvGrpSpPr/>
          <p:nvPr/>
        </p:nvGrpSpPr>
        <p:grpSpPr>
          <a:xfrm>
            <a:off x="1701634" y="933704"/>
            <a:ext cx="9062821" cy="5421025"/>
            <a:chOff x="1701634" y="933704"/>
            <a:chExt cx="9062821" cy="5421025"/>
          </a:xfrm>
        </p:grpSpPr>
        <p:sp>
          <p:nvSpPr>
            <p:cNvPr id="13" name="橢圓 12"/>
            <p:cNvSpPr/>
            <p:nvPr/>
          </p:nvSpPr>
          <p:spPr>
            <a:xfrm>
              <a:off x="6396164" y="5797169"/>
              <a:ext cx="532471" cy="5575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9" name="直線單箭頭接點 18"/>
            <p:cNvCxnSpPr/>
            <p:nvPr/>
          </p:nvCxnSpPr>
          <p:spPr>
            <a:xfrm>
              <a:off x="3148314" y="933704"/>
              <a:ext cx="4563" cy="1712532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>
              <a:stCxn id="32" idx="2"/>
              <a:endCxn id="13" idx="0"/>
            </p:cNvCxnSpPr>
            <p:nvPr/>
          </p:nvCxnSpPr>
          <p:spPr>
            <a:xfrm flipH="1">
              <a:off x="6662400" y="4710895"/>
              <a:ext cx="9427" cy="1086274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字方塊 6"/>
            <p:cNvSpPr txBox="1"/>
            <p:nvPr/>
          </p:nvSpPr>
          <p:spPr>
            <a:xfrm>
              <a:off x="1701634" y="1446808"/>
              <a:ext cx="15759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>
                  <a:latin typeface="Droid Serif"/>
                </a:rPr>
                <a:t>Model</a:t>
              </a:r>
              <a:br>
                <a:rPr lang="en-US" altLang="zh-TW" sz="2800" dirty="0" smtClean="0">
                  <a:latin typeface="Droid Serif"/>
                </a:rPr>
              </a:br>
              <a:r>
                <a:rPr lang="en-US" altLang="zh-TW" sz="2800" dirty="0" smtClean="0">
                  <a:latin typeface="Droid Serif"/>
                </a:rPr>
                <a:t>Building</a:t>
              </a: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6609910" y="4992422"/>
              <a:ext cx="2478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>
                  <a:latin typeface="Droid Serif"/>
                </a:rPr>
                <a:t>Reproduction</a:t>
              </a:r>
            </a:p>
          </p:txBody>
        </p:sp>
        <p:sp>
          <p:nvSpPr>
            <p:cNvPr id="31" name="圓角矩形 30"/>
            <p:cNvSpPr/>
            <p:nvPr/>
          </p:nvSpPr>
          <p:spPr>
            <a:xfrm>
              <a:off x="4408975" y="933704"/>
              <a:ext cx="4525701" cy="84495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</a:rPr>
                <a:t>MAB algorithm</a:t>
              </a:r>
              <a:endParaRPr lang="zh-TW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579198" y="2646236"/>
              <a:ext cx="8185257" cy="2064659"/>
            </a:xfrm>
            <a:prstGeom prst="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圓角矩形 32"/>
            <p:cNvSpPr/>
            <p:nvPr/>
          </p:nvSpPr>
          <p:spPr>
            <a:xfrm>
              <a:off x="2997859" y="3073459"/>
              <a:ext cx="1770926" cy="114589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</a:rPr>
                <a:t>Model </a:t>
              </a:r>
              <a:r>
                <a:rPr lang="en-US" altLang="zh-TW" sz="3200" i="1" dirty="0" smtClean="0">
                  <a:solidFill>
                    <a:schemeClr val="tx1"/>
                  </a:solidFill>
                </a:rPr>
                <a:t>1</a:t>
              </a:r>
              <a:endParaRPr lang="zh-TW" altLang="en-US" sz="3200" i="1" dirty="0">
                <a:solidFill>
                  <a:schemeClr val="tx1"/>
                </a:solidFill>
              </a:endParaRPr>
            </a:p>
          </p:txBody>
        </p:sp>
        <p:sp>
          <p:nvSpPr>
            <p:cNvPr id="34" name="圓角矩形 33"/>
            <p:cNvSpPr/>
            <p:nvPr/>
          </p:nvSpPr>
          <p:spPr>
            <a:xfrm>
              <a:off x="5306992" y="3073459"/>
              <a:ext cx="1770926" cy="114589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</a:rPr>
                <a:t>Model </a:t>
              </a:r>
              <a:r>
                <a:rPr lang="en-US" altLang="zh-TW" sz="3200" i="1" dirty="0" smtClean="0">
                  <a:solidFill>
                    <a:schemeClr val="tx1"/>
                  </a:solidFill>
                </a:rPr>
                <a:t>2</a:t>
              </a:r>
              <a:endParaRPr lang="zh-TW" altLang="en-US" sz="3200" i="1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群組 37"/>
            <p:cNvGrpSpPr/>
            <p:nvPr/>
          </p:nvGrpSpPr>
          <p:grpSpPr>
            <a:xfrm>
              <a:off x="7555362" y="3582745"/>
              <a:ext cx="544039" cy="127321"/>
              <a:chOff x="3611302" y="474563"/>
              <a:chExt cx="544039" cy="127321"/>
            </a:xfrm>
          </p:grpSpPr>
          <p:sp>
            <p:nvSpPr>
              <p:cNvPr id="35" name="橢圓 34"/>
              <p:cNvSpPr/>
              <p:nvPr/>
            </p:nvSpPr>
            <p:spPr>
              <a:xfrm>
                <a:off x="3611302" y="474563"/>
                <a:ext cx="127321" cy="12732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橢圓 35"/>
              <p:cNvSpPr/>
              <p:nvPr/>
            </p:nvSpPr>
            <p:spPr>
              <a:xfrm>
                <a:off x="3819661" y="474563"/>
                <a:ext cx="127321" cy="12732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4028020" y="474563"/>
                <a:ext cx="127321" cy="12732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9" name="圓角矩形 38"/>
            <p:cNvSpPr/>
            <p:nvPr/>
          </p:nvSpPr>
          <p:spPr>
            <a:xfrm>
              <a:off x="8576846" y="3065169"/>
              <a:ext cx="1770926" cy="114589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</a:rPr>
                <a:t>Model </a:t>
              </a:r>
              <a:r>
                <a:rPr lang="en-US" altLang="zh-TW" sz="3200" i="1" dirty="0" smtClean="0">
                  <a:solidFill>
                    <a:schemeClr val="tx1"/>
                  </a:solidFill>
                </a:rPr>
                <a:t>N</a:t>
              </a:r>
              <a:endParaRPr lang="zh-TW" altLang="en-US" sz="3200" i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直線單箭頭接點 39"/>
            <p:cNvCxnSpPr>
              <a:stCxn id="31" idx="2"/>
              <a:endCxn id="32" idx="0"/>
            </p:cNvCxnSpPr>
            <p:nvPr/>
          </p:nvCxnSpPr>
          <p:spPr>
            <a:xfrm>
              <a:off x="6671826" y="1778656"/>
              <a:ext cx="1" cy="867580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字方塊 42"/>
            <p:cNvSpPr txBox="1"/>
            <p:nvPr/>
          </p:nvSpPr>
          <p:spPr>
            <a:xfrm>
              <a:off x="6062418" y="1735392"/>
              <a:ext cx="302562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>
                  <a:latin typeface="Droid Serif"/>
                </a:rPr>
                <a:t>Model</a:t>
              </a:r>
            </a:p>
            <a:p>
              <a:pPr algn="ctr"/>
              <a:r>
                <a:rPr lang="en-US" altLang="zh-TW" sz="2800" dirty="0" smtClean="0">
                  <a:latin typeface="Droid Serif"/>
                </a:rPr>
                <a:t>Choosing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9162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257927"/>
              </p:ext>
            </p:extLst>
          </p:nvPr>
        </p:nvGraphicFramePr>
        <p:xfrm>
          <a:off x="0" y="0"/>
          <a:ext cx="121920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7469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1438201"/>
              </p:ext>
            </p:extLst>
          </p:nvPr>
        </p:nvGraphicFramePr>
        <p:xfrm>
          <a:off x="0" y="0"/>
          <a:ext cx="12192000" cy="5539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52627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57</Words>
  <Application>Microsoft Office PowerPoint</Application>
  <PresentationFormat>寬螢幕</PresentationFormat>
  <Paragraphs>38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Droid Serif</vt:lpstr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Chu-Yu Hsu</dc:creator>
  <cp:lastModifiedBy>Chu-Yu Hsu</cp:lastModifiedBy>
  <cp:revision>16</cp:revision>
  <dcterms:created xsi:type="dcterms:W3CDTF">2014-06-11T15:46:20Z</dcterms:created>
  <dcterms:modified xsi:type="dcterms:W3CDTF">2014-08-14T13:24:46Z</dcterms:modified>
</cp:coreProperties>
</file>