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ED8EC1-ACF7-4BB5-BC3F-0B3EFD0DC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6C804A5-3F80-454E-8CA8-0227A2DB2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72F73A-A09F-4BA2-95D2-2233B281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96929F-7DBB-40AB-BC53-F9249594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8FB4A9-8129-458C-9509-90E727D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698C0D-E1DB-4D45-A307-B58E2A5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9BB307B-EB76-44E7-9F9B-35562993D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36A883-F26B-409B-95A2-35756C71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0B233F-EEDF-41C7-B6D6-21394DB7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19C63F-8FEA-4C9C-B3E5-D06F7E7D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4DF0547-CD0F-4562-9872-5873CF37C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5B0F592-5B1D-49BB-B486-33F3630CB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C48A8F-70F1-4F38-9E1F-28FB9AD8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6AD426-0977-4983-B55D-D29A461A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555A47-DB3D-4B63-9C4A-D379BF13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053B25-AB68-4231-9624-6AF1D64F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B03FDA-5EE3-4D84-9635-6429841D8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EE4BB6-48BD-4E2E-BB82-B3C4A9A9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69FB93-EDD5-4423-AEAC-4D4B1774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2A46993-6AFD-4DAD-8551-1E8C6D78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A0656-9148-4E1F-8957-A46BC10D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80A92EE-7AFE-44FE-9A32-1A4D47E75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6B8BA2-1E6F-497D-9635-F549BEA7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1946BE-FF99-4C09-B9A6-37E0E6CB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9024A9-63F8-4C7B-A2B7-C6D497B8A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1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5B39B4-B45A-4794-A09E-A5167F53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CBAA4D-8DDF-4EB8-A860-FFC427E4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ED591A-9E93-4FAB-AC2D-5797E913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66F7A3-30B4-483E-B12A-B067B7DA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A1379E-278D-4DD0-A853-C96DC6ED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6A47803-4484-4947-9420-F5C23DD1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6CCDBC-0F84-4BF9-9FC5-BE7BF795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3A79E97-D8D1-44BD-84B0-9C8D1D768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0B71AC1-644E-4F1F-A969-9E00D2942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A7695B4-7762-4689-B4DA-62F43A9A0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718885-36FC-4786-99BD-B7435DA73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862BB6-1D8A-473B-82A5-B521E7B1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6D3B479-2035-42A3-9EEB-D925F1B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1ED2133-9CF0-4D13-8CDC-D7DBA208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7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DE7B0-3E5A-49BA-8EF5-7F984FF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B125AB-CC2A-4CF1-B779-6527A915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FB19846-FDA9-44E8-A8D9-426B4B5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E74967-DB1E-46EA-9E6A-B3D3DF08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948E535-F4E6-41DA-BC33-63356C47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F486D85-3C44-4C2F-AC94-16670EA6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EECAC4F-DC5E-4151-98B1-780BE640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0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0B6110-6BC6-4205-A5F2-B57D5F03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EFC8789-BA9D-4EE7-BFC5-AF36BC08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13FF01A-D312-412B-91EC-E586C269A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E9C5800-D394-4DA9-9B17-F645FA8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A1C687-567D-4CFC-9B55-69BC7129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C7A027-1056-4D0A-A05E-40B9C971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3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0E3A286-2F89-4819-96AF-F9795919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A48457D-D878-49CE-BEE4-C8987F5B6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FEC0C8-0D1F-42C3-B587-F9ED2FCFA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792126-A12D-42BF-B9FA-9C56D1EF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479507B-B13B-47FA-B813-8D36F403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6896FCA-EEE9-4282-8686-80EE904B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2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C4A605C-0D53-4F10-A298-7DE87D00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FC5322C-0FA5-423C-80C5-6EA336BBF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8F5B18-7F3B-4277-A09F-25499AF35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C28F-41CA-426A-B780-B2192EA4B6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118A4AA-AF3B-48FF-ACD5-DCFAF83E4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8B08C4-1B38-4259-B359-E773E8F9C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74B27-3BAE-45AF-A67E-B02732E2B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1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86AAC11-3D31-453E-B180-6927F4207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144213"/>
            <a:ext cx="8138323" cy="65945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EBDFC4BF-17DF-45B2-904B-B26E01FCC968}"/>
              </a:ext>
            </a:extLst>
          </p:cNvPr>
          <p:cNvSpPr/>
          <p:nvPr/>
        </p:nvSpPr>
        <p:spPr>
          <a:xfrm>
            <a:off x="2942166" y="848140"/>
            <a:ext cx="6427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MMU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7391D-4BFE-4005-8DE2-E583CDE62A8E}"/>
              </a:ext>
            </a:extLst>
          </p:cNvPr>
          <p:cNvSpPr txBox="1"/>
          <p:nvPr/>
        </p:nvSpPr>
        <p:spPr>
          <a:xfrm>
            <a:off x="4227439" y="4227444"/>
            <a:ext cx="3790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b="1" dirty="0"/>
              <a:t>שם הקורס: תכנות בסביבת האינטרנט</a:t>
            </a:r>
          </a:p>
          <a:p>
            <a:endParaRPr lang="he-IL" b="1" dirty="0"/>
          </a:p>
          <a:p>
            <a:r>
              <a:rPr lang="he-IL" b="1" dirty="0"/>
              <a:t>מרצה: ניסים ברמי</a:t>
            </a:r>
          </a:p>
          <a:p>
            <a:endParaRPr lang="he-IL" b="1" dirty="0"/>
          </a:p>
          <a:p>
            <a:r>
              <a:rPr lang="he-IL" b="1" dirty="0"/>
              <a:t>מגיש: אוני קשתי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754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33DD3F-59CE-453D-8E65-210F5D089B58}"/>
              </a:ext>
            </a:extLst>
          </p:cNvPr>
          <p:cNvSpPr txBox="1"/>
          <p:nvPr/>
        </p:nvSpPr>
        <p:spPr>
          <a:xfrm>
            <a:off x="7195930" y="410818"/>
            <a:ext cx="49960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4400" b="1" dirty="0"/>
              <a:t>מטרת הפרויקט:</a:t>
            </a:r>
            <a:endParaRPr lang="en-US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9AA0-B47E-44FA-8AA2-452CB3E46360}"/>
              </a:ext>
            </a:extLst>
          </p:cNvPr>
          <p:cNvSpPr txBox="1"/>
          <p:nvPr/>
        </p:nvSpPr>
        <p:spPr>
          <a:xfrm>
            <a:off x="675861" y="1364974"/>
            <a:ext cx="10919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MMU</a:t>
            </a:r>
            <a:r>
              <a:rPr lang="he-IL" dirty="0"/>
              <a:t> ( או בשמו המלא  </a:t>
            </a:r>
            <a:r>
              <a:rPr lang="en-US" dirty="0"/>
              <a:t>Memory Management Unit</a:t>
            </a:r>
            <a:r>
              <a:rPr lang="he-IL" dirty="0"/>
              <a:t> ) הוא רכיב חומרה האחראי על פעולות ניהול הזיכרון. מטרתו להעביר דפים מהזיכרון הראשי (</a:t>
            </a:r>
            <a:r>
              <a:rPr lang="en-US" dirty="0"/>
              <a:t>Ram </a:t>
            </a:r>
            <a:r>
              <a:rPr lang="he-IL" dirty="0"/>
              <a:t> ) אל הזיכרון המשני (</a:t>
            </a:r>
            <a:r>
              <a:rPr lang="en-US" dirty="0"/>
              <a:t>Hard Disk</a:t>
            </a:r>
            <a:r>
              <a:rPr lang="he-IL" dirty="0"/>
              <a:t>)</a:t>
            </a:r>
            <a:r>
              <a:rPr lang="en-US" dirty="0"/>
              <a:t> </a:t>
            </a:r>
            <a:r>
              <a:rPr lang="he-IL" dirty="0"/>
              <a:t> ולהיפך.</a:t>
            </a:r>
          </a:p>
          <a:p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מערכת ההפעלה שומרת את הנתונים בזיכרון באמצעות דפים ומנהלת את הזיכרון בעזרת פעולה הנקראת דפדוף ( </a:t>
            </a:r>
            <a:r>
              <a:rPr lang="en-US" dirty="0"/>
              <a:t> paging</a:t>
            </a:r>
            <a:r>
              <a:rPr lang="he-IL" dirty="0"/>
              <a:t> ).פעולה זו משתמשת באלגוריתמים אשר בוחרים בעזרת לוגיקה מסוימת איזה דף על המערכת להעביר מהזיכרון הראשי למשני כאשר הזיכרון הראשי מלא וכאן נכנס ה- </a:t>
            </a:r>
            <a:r>
              <a:rPr lang="en-US" dirty="0"/>
              <a:t>MMU</a:t>
            </a:r>
            <a:r>
              <a:rPr lang="he-IL" dirty="0"/>
              <a:t> אשר מבצע את המעבר בפועל.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בפרויקט זה הצגנו את פעולת ה- </a:t>
            </a:r>
            <a:r>
              <a:rPr lang="en-US" dirty="0"/>
              <a:t>MMU</a:t>
            </a:r>
            <a:r>
              <a:rPr lang="he-IL" dirty="0"/>
              <a:t> תוך שימוש בעקרונות התכנות מונחה העצמים, מבנים נתונים מובנים בשפת </a:t>
            </a:r>
            <a:r>
              <a:rPr lang="en-US" dirty="0"/>
              <a:t>JAVA</a:t>
            </a:r>
            <a:r>
              <a:rPr lang="he-IL" dirty="0"/>
              <a:t> ובנוסף שימוש בתבניות עיצוב שונות, ביניהם: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364F1-4F56-48BA-B783-1A8C0567FCD8}"/>
              </a:ext>
            </a:extLst>
          </p:cNvPr>
          <p:cNvSpPr txBox="1"/>
          <p:nvPr/>
        </p:nvSpPr>
        <p:spPr>
          <a:xfrm>
            <a:off x="4320209" y="3765631"/>
            <a:ext cx="3631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Strategy</a:t>
            </a:r>
          </a:p>
          <a:p>
            <a:pPr algn="ctr"/>
            <a:r>
              <a:rPr lang="en-US" b="1" dirty="0"/>
              <a:t>Singleton</a:t>
            </a:r>
          </a:p>
          <a:p>
            <a:pPr algn="ctr"/>
            <a:r>
              <a:rPr lang="en-US" b="1" dirty="0"/>
              <a:t>Decorator</a:t>
            </a:r>
          </a:p>
          <a:p>
            <a:pPr algn="ctr"/>
            <a:r>
              <a:rPr lang="en-US" b="1" dirty="0"/>
              <a:t>Observer</a:t>
            </a:r>
          </a:p>
          <a:p>
            <a:pPr algn="ctr"/>
            <a:r>
              <a:rPr lang="en-US" b="1" dirty="0"/>
              <a:t>MVC model</a:t>
            </a:r>
          </a:p>
        </p:txBody>
      </p:sp>
    </p:spTree>
    <p:extLst>
      <p:ext uri="{BB962C8B-B14F-4D97-AF65-F5344CB8AC3E}">
        <p14:creationId xmlns:p14="http://schemas.microsoft.com/office/powerpoint/2010/main" val="309397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5D127B-EB40-4F98-9BC5-5C7F8A5A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764" y="-153958"/>
            <a:ext cx="5761383" cy="1423918"/>
          </a:xfrm>
        </p:spPr>
        <p:txBody>
          <a:bodyPr/>
          <a:lstStyle/>
          <a:p>
            <a:pPr algn="ctr"/>
            <a:r>
              <a:rPr lang="he-IL" b="1" dirty="0"/>
              <a:t>ארכיטקטורת המערכת:</a:t>
            </a:r>
            <a:endParaRPr lang="en-US" b="1" dirty="0"/>
          </a:p>
        </p:txBody>
      </p:sp>
      <p:grpSp>
        <p:nvGrpSpPr>
          <p:cNvPr id="71" name="קבוצה 70">
            <a:extLst>
              <a:ext uri="{FF2B5EF4-FFF2-40B4-BE49-F238E27FC236}">
                <a16:creationId xmlns:a16="http://schemas.microsoft.com/office/drawing/2014/main" id="{E4B11999-B851-46A8-A2E0-4396A5F62606}"/>
              </a:ext>
            </a:extLst>
          </p:cNvPr>
          <p:cNvGrpSpPr/>
          <p:nvPr/>
        </p:nvGrpSpPr>
        <p:grpSpPr>
          <a:xfrm>
            <a:off x="150103" y="1007973"/>
            <a:ext cx="11856367" cy="4648224"/>
            <a:chOff x="150103" y="1210630"/>
            <a:chExt cx="11856367" cy="4648224"/>
          </a:xfrm>
        </p:grpSpPr>
        <p:grpSp>
          <p:nvGrpSpPr>
            <p:cNvPr id="68" name="קבוצה 67">
              <a:extLst>
                <a:ext uri="{FF2B5EF4-FFF2-40B4-BE49-F238E27FC236}">
                  <a16:creationId xmlns:a16="http://schemas.microsoft.com/office/drawing/2014/main" id="{063928C9-BC15-45AB-88D2-6FEAC2421ED0}"/>
                </a:ext>
              </a:extLst>
            </p:cNvPr>
            <p:cNvGrpSpPr/>
            <p:nvPr/>
          </p:nvGrpSpPr>
          <p:grpSpPr>
            <a:xfrm>
              <a:off x="3289731" y="3074505"/>
              <a:ext cx="5711687" cy="1391478"/>
              <a:chOff x="3213653" y="3405808"/>
              <a:chExt cx="5711687" cy="1391478"/>
            </a:xfrm>
          </p:grpSpPr>
          <p:sp>
            <p:nvSpPr>
              <p:cNvPr id="11" name="מסגרת 10">
                <a:extLst>
                  <a:ext uri="{FF2B5EF4-FFF2-40B4-BE49-F238E27FC236}">
                    <a16:creationId xmlns:a16="http://schemas.microsoft.com/office/drawing/2014/main" id="{468530E6-B499-4C5F-8191-95F7DCDAAD99}"/>
                  </a:ext>
                </a:extLst>
              </p:cNvPr>
              <p:cNvSpPr/>
              <p:nvPr/>
            </p:nvSpPr>
            <p:spPr>
              <a:xfrm>
                <a:off x="3213653" y="3405808"/>
                <a:ext cx="5711687" cy="1391478"/>
              </a:xfrm>
              <a:prstGeom prst="fram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23F218-CFC0-4B23-BA8A-78877ECC12F1}"/>
                  </a:ext>
                </a:extLst>
              </p:cNvPr>
              <p:cNvSpPr txBox="1"/>
              <p:nvPr/>
            </p:nvSpPr>
            <p:spPr>
              <a:xfrm>
                <a:off x="3273286" y="3684104"/>
                <a:ext cx="53141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e-IL" sz="4800" dirty="0"/>
                  <a:t>מערכת ה – </a:t>
                </a:r>
                <a:r>
                  <a:rPr lang="en-US" sz="4800" dirty="0"/>
                  <a:t>MMU</a:t>
                </a:r>
              </a:p>
            </p:txBody>
          </p:sp>
        </p:grpSp>
        <p:grpSp>
          <p:nvGrpSpPr>
            <p:cNvPr id="67" name="קבוצה 66">
              <a:extLst>
                <a:ext uri="{FF2B5EF4-FFF2-40B4-BE49-F238E27FC236}">
                  <a16:creationId xmlns:a16="http://schemas.microsoft.com/office/drawing/2014/main" id="{CDD72D96-7FF7-4BDA-9C2D-2E3D2C3E57CB}"/>
                </a:ext>
              </a:extLst>
            </p:cNvPr>
            <p:cNvGrpSpPr/>
            <p:nvPr/>
          </p:nvGrpSpPr>
          <p:grpSpPr>
            <a:xfrm>
              <a:off x="8285259" y="1210630"/>
              <a:ext cx="3721211" cy="4115725"/>
              <a:chOff x="8285259" y="1537252"/>
              <a:chExt cx="3721211" cy="4115725"/>
            </a:xfrm>
          </p:grpSpPr>
          <p:grpSp>
            <p:nvGrpSpPr>
              <p:cNvPr id="20" name="קבוצה 19">
                <a:extLst>
                  <a:ext uri="{FF2B5EF4-FFF2-40B4-BE49-F238E27FC236}">
                    <a16:creationId xmlns:a16="http://schemas.microsoft.com/office/drawing/2014/main" id="{5BE4D5B5-902A-47B1-98FB-37DB5540D20D}"/>
                  </a:ext>
                </a:extLst>
              </p:cNvPr>
              <p:cNvGrpSpPr/>
              <p:nvPr/>
            </p:nvGrpSpPr>
            <p:grpSpPr>
              <a:xfrm>
                <a:off x="9473979" y="1537252"/>
                <a:ext cx="2103120" cy="1868556"/>
                <a:chOff x="9515061" y="1537252"/>
                <a:chExt cx="2040835" cy="1868556"/>
              </a:xfrm>
            </p:grpSpPr>
            <p:sp>
              <p:nvSpPr>
                <p:cNvPr id="14" name="קוביה 13">
                  <a:extLst>
                    <a:ext uri="{FF2B5EF4-FFF2-40B4-BE49-F238E27FC236}">
                      <a16:creationId xmlns:a16="http://schemas.microsoft.com/office/drawing/2014/main" id="{C48AB91A-3E39-4872-BC6E-49F4C305AA37}"/>
                    </a:ext>
                  </a:extLst>
                </p:cNvPr>
                <p:cNvSpPr/>
                <p:nvPr/>
              </p:nvSpPr>
              <p:spPr>
                <a:xfrm>
                  <a:off x="9515061" y="1537252"/>
                  <a:ext cx="2040835" cy="1868556"/>
                </a:xfrm>
                <a:prstGeom prst="cub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82A93C5-B439-464E-AA98-26FC9B179439}"/>
                    </a:ext>
                  </a:extLst>
                </p:cNvPr>
                <p:cNvSpPr txBox="1"/>
                <p:nvPr/>
              </p:nvSpPr>
              <p:spPr>
                <a:xfrm>
                  <a:off x="9515061" y="2239618"/>
                  <a:ext cx="157700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Cache Algorithm</a:t>
                  </a:r>
                </a:p>
              </p:txBody>
            </p:sp>
          </p:grpSp>
          <p:cxnSp>
            <p:nvCxnSpPr>
              <p:cNvPr id="29" name="מחבר: מרפקי 28">
                <a:extLst>
                  <a:ext uri="{FF2B5EF4-FFF2-40B4-BE49-F238E27FC236}">
                    <a16:creationId xmlns:a16="http://schemas.microsoft.com/office/drawing/2014/main" id="{491F6CFA-3EEB-489F-BF6C-2A7D7FD2D26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285259" y="2471530"/>
                <a:ext cx="1188720" cy="914400"/>
              </a:xfrm>
              <a:prstGeom prst="bentConnector3">
                <a:avLst>
                  <a:gd name="adj1" fmla="val 100370"/>
                </a:avLst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מלבן 32">
                <a:extLst>
                  <a:ext uri="{FF2B5EF4-FFF2-40B4-BE49-F238E27FC236}">
                    <a16:creationId xmlns:a16="http://schemas.microsoft.com/office/drawing/2014/main" id="{3258836F-C91E-4523-B15A-F6199DD96ABD}"/>
                  </a:ext>
                </a:extLst>
              </p:cNvPr>
              <p:cNvSpPr/>
              <p:nvPr/>
            </p:nvSpPr>
            <p:spPr>
              <a:xfrm>
                <a:off x="10813774" y="4501849"/>
                <a:ext cx="1192696" cy="4154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Random</a:t>
                </a:r>
              </a:p>
            </p:txBody>
          </p:sp>
          <p:sp>
            <p:nvSpPr>
              <p:cNvPr id="34" name="מלבן 33">
                <a:extLst>
                  <a:ext uri="{FF2B5EF4-FFF2-40B4-BE49-F238E27FC236}">
                    <a16:creationId xmlns:a16="http://schemas.microsoft.com/office/drawing/2014/main" id="{3B7EFDE2-DDF8-4B15-A84E-828867D03792}"/>
                  </a:ext>
                </a:extLst>
              </p:cNvPr>
              <p:cNvSpPr/>
              <p:nvPr/>
            </p:nvSpPr>
            <p:spPr>
              <a:xfrm>
                <a:off x="10813774" y="5237478"/>
                <a:ext cx="1192696" cy="4154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NFU</a:t>
                </a:r>
              </a:p>
            </p:txBody>
          </p:sp>
          <p:sp>
            <p:nvSpPr>
              <p:cNvPr id="35" name="מלבן 34">
                <a:extLst>
                  <a:ext uri="{FF2B5EF4-FFF2-40B4-BE49-F238E27FC236}">
                    <a16:creationId xmlns:a16="http://schemas.microsoft.com/office/drawing/2014/main" id="{FCE95876-ABFC-4B08-AEF0-7195533D04E6}"/>
                  </a:ext>
                </a:extLst>
              </p:cNvPr>
              <p:cNvSpPr/>
              <p:nvPr/>
            </p:nvSpPr>
            <p:spPr>
              <a:xfrm>
                <a:off x="10813774" y="3751157"/>
                <a:ext cx="1192696" cy="4154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LRU</a:t>
                </a:r>
              </a:p>
            </p:txBody>
          </p:sp>
          <p:cxnSp>
            <p:nvCxnSpPr>
              <p:cNvPr id="37" name="מחבר ישר 36">
                <a:extLst>
                  <a:ext uri="{FF2B5EF4-FFF2-40B4-BE49-F238E27FC236}">
                    <a16:creationId xmlns:a16="http://schemas.microsoft.com/office/drawing/2014/main" id="{6C0B126B-9D48-4FB5-82CA-48A5DAB4275B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flipH="1">
                <a:off x="10286547" y="3405808"/>
                <a:ext cx="5423" cy="20394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מחבר חץ ישר 38">
                <a:extLst>
                  <a:ext uri="{FF2B5EF4-FFF2-40B4-BE49-F238E27FC236}">
                    <a16:creationId xmlns:a16="http://schemas.microsoft.com/office/drawing/2014/main" id="{9D4A9AF9-DBA5-4929-BDE4-4EEAF446EE43}"/>
                  </a:ext>
                </a:extLst>
              </p:cNvPr>
              <p:cNvCxnSpPr>
                <a:endCxn id="35" idx="1"/>
              </p:cNvCxnSpPr>
              <p:nvPr/>
            </p:nvCxnSpPr>
            <p:spPr>
              <a:xfrm>
                <a:off x="10286547" y="3958906"/>
                <a:ext cx="52722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מחבר חץ ישר 39">
                <a:extLst>
                  <a:ext uri="{FF2B5EF4-FFF2-40B4-BE49-F238E27FC236}">
                    <a16:creationId xmlns:a16="http://schemas.microsoft.com/office/drawing/2014/main" id="{9AB78890-77E5-4510-BE53-C95484FE1776}"/>
                  </a:ext>
                </a:extLst>
              </p:cNvPr>
              <p:cNvCxnSpPr/>
              <p:nvPr/>
            </p:nvCxnSpPr>
            <p:spPr>
              <a:xfrm>
                <a:off x="10286547" y="4719754"/>
                <a:ext cx="52722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מחבר חץ ישר 40">
                <a:extLst>
                  <a:ext uri="{FF2B5EF4-FFF2-40B4-BE49-F238E27FC236}">
                    <a16:creationId xmlns:a16="http://schemas.microsoft.com/office/drawing/2014/main" id="{89518863-1EA6-44F0-A4A2-5E283A61F920}"/>
                  </a:ext>
                </a:extLst>
              </p:cNvPr>
              <p:cNvCxnSpPr/>
              <p:nvPr/>
            </p:nvCxnSpPr>
            <p:spPr>
              <a:xfrm>
                <a:off x="10288429" y="5438599"/>
                <a:ext cx="52722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קבוצה 65">
              <a:extLst>
                <a:ext uri="{FF2B5EF4-FFF2-40B4-BE49-F238E27FC236}">
                  <a16:creationId xmlns:a16="http://schemas.microsoft.com/office/drawing/2014/main" id="{E4FBD21B-CF96-4C9C-818A-46026902791D}"/>
                </a:ext>
              </a:extLst>
            </p:cNvPr>
            <p:cNvGrpSpPr/>
            <p:nvPr/>
          </p:nvGrpSpPr>
          <p:grpSpPr>
            <a:xfrm>
              <a:off x="150103" y="1210630"/>
              <a:ext cx="3958021" cy="4648224"/>
              <a:chOff x="150103" y="1541933"/>
              <a:chExt cx="3958021" cy="4648224"/>
            </a:xfrm>
          </p:grpSpPr>
          <p:cxnSp>
            <p:nvCxnSpPr>
              <p:cNvPr id="24" name="מחבר: מרפקי 23">
                <a:extLst>
                  <a:ext uri="{FF2B5EF4-FFF2-40B4-BE49-F238E27FC236}">
                    <a16:creationId xmlns:a16="http://schemas.microsoft.com/office/drawing/2014/main" id="{E1FD95F8-DE70-4B46-9E10-4E415AE9F05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102284" y="2390029"/>
                <a:ext cx="914400" cy="1097280"/>
              </a:xfrm>
              <a:prstGeom prst="bentConnector3">
                <a:avLst>
                  <a:gd name="adj1" fmla="val 725"/>
                </a:avLst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grpSp>
            <p:nvGrpSpPr>
              <p:cNvPr id="65" name="קבוצה 64">
                <a:extLst>
                  <a:ext uri="{FF2B5EF4-FFF2-40B4-BE49-F238E27FC236}">
                    <a16:creationId xmlns:a16="http://schemas.microsoft.com/office/drawing/2014/main" id="{FEA2ED54-E0FF-49A9-97A8-011C3C2BE72E}"/>
                  </a:ext>
                </a:extLst>
              </p:cNvPr>
              <p:cNvGrpSpPr/>
              <p:nvPr/>
            </p:nvGrpSpPr>
            <p:grpSpPr>
              <a:xfrm>
                <a:off x="150103" y="1541933"/>
                <a:ext cx="2860741" cy="4648224"/>
                <a:chOff x="150103" y="1541933"/>
                <a:chExt cx="2860741" cy="4648224"/>
              </a:xfrm>
            </p:grpSpPr>
            <p:grpSp>
              <p:nvGrpSpPr>
                <p:cNvPr id="42" name="קבוצה 41">
                  <a:extLst>
                    <a:ext uri="{FF2B5EF4-FFF2-40B4-BE49-F238E27FC236}">
                      <a16:creationId xmlns:a16="http://schemas.microsoft.com/office/drawing/2014/main" id="{B3295E78-8B37-4106-B352-DA6634DE10DC}"/>
                    </a:ext>
                  </a:extLst>
                </p:cNvPr>
                <p:cNvGrpSpPr/>
                <p:nvPr/>
              </p:nvGrpSpPr>
              <p:grpSpPr>
                <a:xfrm>
                  <a:off x="954460" y="1541933"/>
                  <a:ext cx="2056384" cy="1868556"/>
                  <a:chOff x="746451" y="1537252"/>
                  <a:chExt cx="2056384" cy="1868556"/>
                </a:xfrm>
              </p:grpSpPr>
              <p:sp>
                <p:nvSpPr>
                  <p:cNvPr id="17" name="קוביה 16">
                    <a:extLst>
                      <a:ext uri="{FF2B5EF4-FFF2-40B4-BE49-F238E27FC236}">
                        <a16:creationId xmlns:a16="http://schemas.microsoft.com/office/drawing/2014/main" id="{D4795BCC-B238-48A5-AFE2-FAB2E51CF2A2}"/>
                      </a:ext>
                    </a:extLst>
                  </p:cNvPr>
                  <p:cNvSpPr/>
                  <p:nvPr/>
                </p:nvSpPr>
                <p:spPr>
                  <a:xfrm>
                    <a:off x="746451" y="1537252"/>
                    <a:ext cx="2056384" cy="1868556"/>
                  </a:xfrm>
                  <a:prstGeom prst="cube">
                    <a:avLst/>
                  </a:prstGeom>
                  <a:solidFill>
                    <a:schemeClr val="bg1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42DFE89-5D67-4437-AE0B-6BA613D41364}"/>
                      </a:ext>
                    </a:extLst>
                  </p:cNvPr>
                  <p:cNvSpPr txBox="1"/>
                  <p:nvPr/>
                </p:nvSpPr>
                <p:spPr>
                  <a:xfrm>
                    <a:off x="746451" y="2239618"/>
                    <a:ext cx="1589023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Memory Unit</a:t>
                    </a:r>
                  </a:p>
                </p:txBody>
              </p:sp>
            </p:grpSp>
            <p:sp>
              <p:nvSpPr>
                <p:cNvPr id="43" name="מלבן 42">
                  <a:extLst>
                    <a:ext uri="{FF2B5EF4-FFF2-40B4-BE49-F238E27FC236}">
                      <a16:creationId xmlns:a16="http://schemas.microsoft.com/office/drawing/2014/main" id="{858FAE29-9359-4469-8983-3536376F2B5B}"/>
                    </a:ext>
                  </a:extLst>
                </p:cNvPr>
                <p:cNvSpPr/>
                <p:nvPr/>
              </p:nvSpPr>
              <p:spPr>
                <a:xfrm>
                  <a:off x="150103" y="3772981"/>
                  <a:ext cx="1192696" cy="41549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Page</a:t>
                  </a:r>
                </a:p>
              </p:txBody>
            </p:sp>
            <p:sp>
              <p:nvSpPr>
                <p:cNvPr id="44" name="מלבן 43">
                  <a:extLst>
                    <a:ext uri="{FF2B5EF4-FFF2-40B4-BE49-F238E27FC236}">
                      <a16:creationId xmlns:a16="http://schemas.microsoft.com/office/drawing/2014/main" id="{63941873-C2E3-494B-A2F8-381CB9814A92}"/>
                    </a:ext>
                  </a:extLst>
                </p:cNvPr>
                <p:cNvSpPr/>
                <p:nvPr/>
              </p:nvSpPr>
              <p:spPr>
                <a:xfrm>
                  <a:off x="150103" y="4464073"/>
                  <a:ext cx="1192696" cy="41549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Ram</a:t>
                  </a:r>
                </a:p>
              </p:txBody>
            </p:sp>
            <p:sp>
              <p:nvSpPr>
                <p:cNvPr id="45" name="מלבן 44">
                  <a:extLst>
                    <a:ext uri="{FF2B5EF4-FFF2-40B4-BE49-F238E27FC236}">
                      <a16:creationId xmlns:a16="http://schemas.microsoft.com/office/drawing/2014/main" id="{9996E95D-CFC1-48B6-873A-33F46AAFB6CC}"/>
                    </a:ext>
                  </a:extLst>
                </p:cNvPr>
                <p:cNvSpPr/>
                <p:nvPr/>
              </p:nvSpPr>
              <p:spPr>
                <a:xfrm>
                  <a:off x="150103" y="5118278"/>
                  <a:ext cx="1192696" cy="41549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Hard Disk</a:t>
                  </a:r>
                </a:p>
              </p:txBody>
            </p:sp>
            <p:sp>
              <p:nvSpPr>
                <p:cNvPr id="46" name="מלבן 45">
                  <a:extLst>
                    <a:ext uri="{FF2B5EF4-FFF2-40B4-BE49-F238E27FC236}">
                      <a16:creationId xmlns:a16="http://schemas.microsoft.com/office/drawing/2014/main" id="{C29005B0-1135-4B1E-B220-DABE05B88943}"/>
                    </a:ext>
                  </a:extLst>
                </p:cNvPr>
                <p:cNvSpPr/>
                <p:nvPr/>
              </p:nvSpPr>
              <p:spPr>
                <a:xfrm>
                  <a:off x="150103" y="5774658"/>
                  <a:ext cx="1192696" cy="415499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MMU</a:t>
                  </a:r>
                </a:p>
              </p:txBody>
            </p:sp>
            <p:cxnSp>
              <p:nvCxnSpPr>
                <p:cNvPr id="47" name="מחבר ישר 46">
                  <a:extLst>
                    <a:ext uri="{FF2B5EF4-FFF2-40B4-BE49-F238E27FC236}">
                      <a16:creationId xmlns:a16="http://schemas.microsoft.com/office/drawing/2014/main" id="{DD3F2723-9863-47EB-9F16-DCA87E5290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4024" y="3405808"/>
                  <a:ext cx="1" cy="26901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מחבר חץ ישר 59">
                  <a:extLst>
                    <a:ext uri="{FF2B5EF4-FFF2-40B4-BE49-F238E27FC236}">
                      <a16:creationId xmlns:a16="http://schemas.microsoft.com/office/drawing/2014/main" id="{611896A4-C856-4687-93E8-D4FE64E3AE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2799" y="3998662"/>
                  <a:ext cx="4912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מחבר חץ ישר 61">
                  <a:extLst>
                    <a:ext uri="{FF2B5EF4-FFF2-40B4-BE49-F238E27FC236}">
                      <a16:creationId xmlns:a16="http://schemas.microsoft.com/office/drawing/2014/main" id="{6AF1D887-3DF6-409D-BB1E-53E08E106A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2799" y="4658570"/>
                  <a:ext cx="4912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מחבר חץ ישר 62">
                  <a:extLst>
                    <a:ext uri="{FF2B5EF4-FFF2-40B4-BE49-F238E27FC236}">
                      <a16:creationId xmlns:a16="http://schemas.microsoft.com/office/drawing/2014/main" id="{6FEC640F-5B7C-44EB-B33E-C1D9593BC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2798" y="5368915"/>
                  <a:ext cx="4912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מחבר חץ ישר 63">
                  <a:extLst>
                    <a:ext uri="{FF2B5EF4-FFF2-40B4-BE49-F238E27FC236}">
                      <a16:creationId xmlns:a16="http://schemas.microsoft.com/office/drawing/2014/main" id="{3A803A8F-C05B-4B6B-8AB7-A60878EED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42798" y="6085880"/>
                  <a:ext cx="4912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7" name="קוביה 76">
            <a:extLst>
              <a:ext uri="{FF2B5EF4-FFF2-40B4-BE49-F238E27FC236}">
                <a16:creationId xmlns:a16="http://schemas.microsoft.com/office/drawing/2014/main" id="{BC80D507-0FBE-45C9-B35C-84AA5CADA7F2}"/>
              </a:ext>
            </a:extLst>
          </p:cNvPr>
          <p:cNvSpPr/>
          <p:nvPr/>
        </p:nvSpPr>
        <p:spPr>
          <a:xfrm>
            <a:off x="7625107" y="4721919"/>
            <a:ext cx="2103120" cy="1868556"/>
          </a:xfrm>
          <a:prstGeom prst="cub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קוביה 77">
            <a:extLst>
              <a:ext uri="{FF2B5EF4-FFF2-40B4-BE49-F238E27FC236}">
                <a16:creationId xmlns:a16="http://schemas.microsoft.com/office/drawing/2014/main" id="{C7DC3D2B-E24C-4584-B188-B8064416B1EF}"/>
              </a:ext>
            </a:extLst>
          </p:cNvPr>
          <p:cNvSpPr/>
          <p:nvPr/>
        </p:nvSpPr>
        <p:spPr>
          <a:xfrm>
            <a:off x="5030761" y="4732222"/>
            <a:ext cx="2103120" cy="1868556"/>
          </a:xfrm>
          <a:prstGeom prst="cub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קוביה 78">
            <a:extLst>
              <a:ext uri="{FF2B5EF4-FFF2-40B4-BE49-F238E27FC236}">
                <a16:creationId xmlns:a16="http://schemas.microsoft.com/office/drawing/2014/main" id="{62952044-125D-42AA-9739-F2670A2568DA}"/>
              </a:ext>
            </a:extLst>
          </p:cNvPr>
          <p:cNvSpPr/>
          <p:nvPr/>
        </p:nvSpPr>
        <p:spPr>
          <a:xfrm>
            <a:off x="2369321" y="4732222"/>
            <a:ext cx="2103120" cy="1868556"/>
          </a:xfrm>
          <a:prstGeom prst="cub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85CF39-55EA-4D18-97F3-EEA5E4A7D638}"/>
              </a:ext>
            </a:extLst>
          </p:cNvPr>
          <p:cNvSpPr txBox="1"/>
          <p:nvPr/>
        </p:nvSpPr>
        <p:spPr>
          <a:xfrm>
            <a:off x="2331385" y="5633112"/>
            <a:ext cx="162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Driver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7F32B1-56F9-4581-BC04-19FCE154A753}"/>
              </a:ext>
            </a:extLst>
          </p:cNvPr>
          <p:cNvSpPr txBox="1"/>
          <p:nvPr/>
        </p:nvSpPr>
        <p:spPr>
          <a:xfrm>
            <a:off x="5030761" y="5448447"/>
            <a:ext cx="1625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MVC 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54C3C1-6DCC-4A9C-97AF-192A77786A18}"/>
              </a:ext>
            </a:extLst>
          </p:cNvPr>
          <p:cNvSpPr txBox="1"/>
          <p:nvPr/>
        </p:nvSpPr>
        <p:spPr>
          <a:xfrm>
            <a:off x="7614505" y="5633112"/>
            <a:ext cx="1625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Processes</a:t>
            </a:r>
          </a:p>
        </p:txBody>
      </p:sp>
      <p:cxnSp>
        <p:nvCxnSpPr>
          <p:cNvPr id="84" name="מחבר ישר 83">
            <a:extLst>
              <a:ext uri="{FF2B5EF4-FFF2-40B4-BE49-F238E27FC236}">
                <a16:creationId xmlns:a16="http://schemas.microsoft.com/office/drawing/2014/main" id="{521E09CA-C36D-4351-A97E-9D2458F3AF84}"/>
              </a:ext>
            </a:extLst>
          </p:cNvPr>
          <p:cNvCxnSpPr/>
          <p:nvPr/>
        </p:nvCxnSpPr>
        <p:spPr>
          <a:xfrm>
            <a:off x="3420881" y="4584318"/>
            <a:ext cx="524260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מחבר חץ ישר 85">
            <a:extLst>
              <a:ext uri="{FF2B5EF4-FFF2-40B4-BE49-F238E27FC236}">
                <a16:creationId xmlns:a16="http://schemas.microsoft.com/office/drawing/2014/main" id="{329DAFFC-7462-4CA5-9EF4-93F594A02BE9}"/>
              </a:ext>
            </a:extLst>
          </p:cNvPr>
          <p:cNvCxnSpPr/>
          <p:nvPr/>
        </p:nvCxnSpPr>
        <p:spPr>
          <a:xfrm>
            <a:off x="8663486" y="4584317"/>
            <a:ext cx="0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מחבר חץ ישר 86">
            <a:extLst>
              <a:ext uri="{FF2B5EF4-FFF2-40B4-BE49-F238E27FC236}">
                <a16:creationId xmlns:a16="http://schemas.microsoft.com/office/drawing/2014/main" id="{D5B66AED-349A-458A-AF40-05DB87C434BC}"/>
              </a:ext>
            </a:extLst>
          </p:cNvPr>
          <p:cNvCxnSpPr/>
          <p:nvPr/>
        </p:nvCxnSpPr>
        <p:spPr>
          <a:xfrm>
            <a:off x="6006425" y="4585724"/>
            <a:ext cx="0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מחבר חץ ישר 87">
            <a:extLst>
              <a:ext uri="{FF2B5EF4-FFF2-40B4-BE49-F238E27FC236}">
                <a16:creationId xmlns:a16="http://schemas.microsoft.com/office/drawing/2014/main" id="{10456738-F3F6-47F5-AF4C-138073FDCB90}"/>
              </a:ext>
            </a:extLst>
          </p:cNvPr>
          <p:cNvCxnSpPr/>
          <p:nvPr/>
        </p:nvCxnSpPr>
        <p:spPr>
          <a:xfrm>
            <a:off x="3437252" y="4584318"/>
            <a:ext cx="0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89">
            <a:extLst>
              <a:ext uri="{FF2B5EF4-FFF2-40B4-BE49-F238E27FC236}">
                <a16:creationId xmlns:a16="http://schemas.microsoft.com/office/drawing/2014/main" id="{D5A344C7-C266-4D4F-9DFC-C8914009BD86}"/>
              </a:ext>
            </a:extLst>
          </p:cNvPr>
          <p:cNvCxnSpPr/>
          <p:nvPr/>
        </p:nvCxnSpPr>
        <p:spPr>
          <a:xfrm>
            <a:off x="6002353" y="4263326"/>
            <a:ext cx="0" cy="32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0708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159</Words>
  <Application>Microsoft Office PowerPoint</Application>
  <PresentationFormat>מסך רחב</PresentationFormat>
  <Paragraphs>31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ארכיטקטורת המערכת: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oni</dc:creator>
  <cp:lastModifiedBy>oni</cp:lastModifiedBy>
  <cp:revision>24</cp:revision>
  <dcterms:created xsi:type="dcterms:W3CDTF">2017-10-13T08:43:42Z</dcterms:created>
  <dcterms:modified xsi:type="dcterms:W3CDTF">2017-10-14T19:31:24Z</dcterms:modified>
</cp:coreProperties>
</file>