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95" r:id="rId2"/>
    <p:sldId id="334" r:id="rId3"/>
    <p:sldId id="335" r:id="rId4"/>
    <p:sldId id="358" r:id="rId5"/>
    <p:sldId id="336" r:id="rId6"/>
    <p:sldId id="359" r:id="rId7"/>
    <p:sldId id="339" r:id="rId8"/>
    <p:sldId id="351" r:id="rId9"/>
    <p:sldId id="340" r:id="rId10"/>
    <p:sldId id="352" r:id="rId11"/>
    <p:sldId id="342" r:id="rId12"/>
    <p:sldId id="344" r:id="rId13"/>
    <p:sldId id="345"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CD4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4" autoAdjust="0"/>
    <p:restoredTop sz="93955" autoAdjust="0"/>
  </p:normalViewPr>
  <p:slideViewPr>
    <p:cSldViewPr>
      <p:cViewPr varScale="1">
        <p:scale>
          <a:sx n="68" d="100"/>
          <a:sy n="68" d="100"/>
        </p:scale>
        <p:origin x="1320" y="68"/>
      </p:cViewPr>
      <p:guideLst>
        <p:guide orient="horz" pos="2880"/>
        <p:guide pos="2160"/>
      </p:guideLst>
    </p:cSldViewPr>
  </p:slideViewPr>
  <p:outlineViewPr>
    <p:cViewPr>
      <p:scale>
        <a:sx n="33" d="100"/>
        <a:sy n="33" d="100"/>
      </p:scale>
      <p:origin x="258" y="15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B0D153-7A25-4DC7-BB06-0E1AF0D22AAA}"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IN"/>
        </a:p>
      </dgm:t>
    </dgm:pt>
    <dgm:pt modelId="{245BD849-E5D8-47CB-8BE6-9D60BCE540D8}">
      <dgm:prSet/>
      <dgm:spPr/>
      <dgm:t>
        <a:bodyPr/>
        <a:lstStyle/>
        <a:p>
          <a:r>
            <a:rPr lang="en-US" b="0" i="0" dirty="0">
              <a:effectLst/>
              <a:latin typeface="Times New Roman" panose="02020603050405020304" pitchFamily="18" charset="0"/>
              <a:cs typeface="Times New Roman" panose="02020603050405020304" pitchFamily="18" charset="0"/>
            </a:rPr>
            <a:t>Identify the target website</a:t>
          </a:r>
          <a:endParaRPr lang="en-IN" dirty="0"/>
        </a:p>
      </dgm:t>
    </dgm:pt>
    <dgm:pt modelId="{B70C06AE-A89A-4663-AAF1-655BBFFCE088}" type="parTrans" cxnId="{0C20E89D-D573-443E-94AF-BC1AA1124F04}">
      <dgm:prSet/>
      <dgm:spPr/>
      <dgm:t>
        <a:bodyPr/>
        <a:lstStyle/>
        <a:p>
          <a:endParaRPr lang="en-IN"/>
        </a:p>
      </dgm:t>
    </dgm:pt>
    <dgm:pt modelId="{5C72E6F7-0FE3-4DE6-965A-F4E6097D930E}" type="sibTrans" cxnId="{0C20E89D-D573-443E-94AF-BC1AA1124F04}">
      <dgm:prSet/>
      <dgm:spPr/>
      <dgm:t>
        <a:bodyPr/>
        <a:lstStyle/>
        <a:p>
          <a:endParaRPr lang="en-IN" dirty="0"/>
        </a:p>
      </dgm:t>
    </dgm:pt>
    <dgm:pt modelId="{86D518C2-859C-4C55-8713-C9DE925CC541}">
      <dgm:prSet phldrT="[Text]"/>
      <dgm:spPr/>
      <dgm:t>
        <a:bodyPr/>
        <a:lstStyle/>
        <a:p>
          <a:pPr>
            <a:buFont typeface="+mj-lt"/>
            <a:buAutoNum type="arabicPeriod"/>
          </a:pPr>
          <a:r>
            <a:rPr lang="en-US" b="0" i="0" dirty="0">
              <a:effectLst/>
              <a:latin typeface="Times New Roman" panose="02020603050405020304" pitchFamily="18" charset="0"/>
              <a:cs typeface="Times New Roman" panose="02020603050405020304" pitchFamily="18" charset="0"/>
            </a:rPr>
            <a:t>Collect URLs of the pages where you want to extract data from</a:t>
          </a:r>
          <a:endParaRPr lang="en-IN" dirty="0"/>
        </a:p>
      </dgm:t>
    </dgm:pt>
    <dgm:pt modelId="{0046B71A-B00F-46AD-B629-DA57F5B9929D}" type="parTrans" cxnId="{CF3F7254-25CF-4673-941F-EEDBD987CF21}">
      <dgm:prSet/>
      <dgm:spPr/>
      <dgm:t>
        <a:bodyPr/>
        <a:lstStyle/>
        <a:p>
          <a:endParaRPr lang="en-IN"/>
        </a:p>
      </dgm:t>
    </dgm:pt>
    <dgm:pt modelId="{4DF0C78A-1FE9-4649-9D6D-53B5CEB282D7}" type="sibTrans" cxnId="{CF3F7254-25CF-4673-941F-EEDBD987CF21}">
      <dgm:prSet/>
      <dgm:spPr/>
      <dgm:t>
        <a:bodyPr/>
        <a:lstStyle/>
        <a:p>
          <a:endParaRPr lang="en-IN" dirty="0"/>
        </a:p>
      </dgm:t>
    </dgm:pt>
    <dgm:pt modelId="{E6ADD713-9E8D-4098-B6CF-0AAF91F179B6}">
      <dgm:prSet phldrT="[Text]"/>
      <dgm:spPr/>
      <dgm:t>
        <a:bodyPr/>
        <a:lstStyle/>
        <a:p>
          <a:r>
            <a:rPr lang="en-US" b="0" i="0" dirty="0">
              <a:effectLst/>
              <a:latin typeface="Times New Roman" panose="02020603050405020304" pitchFamily="18" charset="0"/>
              <a:cs typeface="Times New Roman" panose="02020603050405020304" pitchFamily="18" charset="0"/>
            </a:rPr>
            <a:t>Make a request to these URLs to get the HTML of the page</a:t>
          </a:r>
          <a:endParaRPr lang="en-IN" dirty="0"/>
        </a:p>
      </dgm:t>
    </dgm:pt>
    <dgm:pt modelId="{F31AA866-6218-460A-8D61-8CFDC5AFB6A2}" type="parTrans" cxnId="{984012EA-D261-401C-96A9-2DD8AABC2E15}">
      <dgm:prSet/>
      <dgm:spPr/>
      <dgm:t>
        <a:bodyPr/>
        <a:lstStyle/>
        <a:p>
          <a:endParaRPr lang="en-IN"/>
        </a:p>
      </dgm:t>
    </dgm:pt>
    <dgm:pt modelId="{805AA185-48CB-4E3B-8EB8-115250E258C7}" type="sibTrans" cxnId="{984012EA-D261-401C-96A9-2DD8AABC2E15}">
      <dgm:prSet/>
      <dgm:spPr/>
      <dgm:t>
        <a:bodyPr/>
        <a:lstStyle/>
        <a:p>
          <a:endParaRPr lang="en-IN" dirty="0"/>
        </a:p>
      </dgm:t>
    </dgm:pt>
    <dgm:pt modelId="{1D0A8F9D-33C4-4ECA-83D1-BA6977236172}">
      <dgm:prSet phldrT="[Text]"/>
      <dgm:spPr/>
      <dgm:t>
        <a:bodyPr/>
        <a:lstStyle/>
        <a:p>
          <a:pPr>
            <a:buFont typeface="+mj-lt"/>
            <a:buAutoNum type="arabicPeriod"/>
          </a:pPr>
          <a:r>
            <a:rPr lang="en-US" b="0" i="0" dirty="0">
              <a:effectLst/>
              <a:latin typeface="Times New Roman" panose="02020603050405020304" pitchFamily="18" charset="0"/>
              <a:cs typeface="Times New Roman" panose="02020603050405020304" pitchFamily="18" charset="0"/>
            </a:rPr>
            <a:t>Use locators to find the data in the HTML</a:t>
          </a:r>
          <a:endParaRPr lang="en-IN" dirty="0"/>
        </a:p>
      </dgm:t>
    </dgm:pt>
    <dgm:pt modelId="{F86F3A60-BB7B-4922-BD65-2077A2D51AE2}" type="parTrans" cxnId="{254769F0-041D-4C7E-8DB7-F26D224ECD01}">
      <dgm:prSet/>
      <dgm:spPr/>
      <dgm:t>
        <a:bodyPr/>
        <a:lstStyle/>
        <a:p>
          <a:endParaRPr lang="en-IN"/>
        </a:p>
      </dgm:t>
    </dgm:pt>
    <dgm:pt modelId="{B5E674F5-CA23-4CBD-9F7C-BB914C48F9AB}" type="sibTrans" cxnId="{254769F0-041D-4C7E-8DB7-F26D224ECD01}">
      <dgm:prSet/>
      <dgm:spPr/>
      <dgm:t>
        <a:bodyPr/>
        <a:lstStyle/>
        <a:p>
          <a:endParaRPr lang="en-IN" dirty="0"/>
        </a:p>
      </dgm:t>
    </dgm:pt>
    <dgm:pt modelId="{5B262764-867E-4267-A54C-0859B6315D70}">
      <dgm:prSet/>
      <dgm:spPr/>
      <dgm:t>
        <a:bodyPr/>
        <a:lstStyle/>
        <a:p>
          <a:r>
            <a:rPr lang="en-US" b="0" i="0" dirty="0">
              <a:effectLst/>
              <a:latin typeface="Times New Roman" panose="02020603050405020304" pitchFamily="18" charset="0"/>
              <a:cs typeface="Times New Roman" panose="02020603050405020304" pitchFamily="18" charset="0"/>
            </a:rPr>
            <a:t>Save the data in a JSON or CSV file or some other structured format</a:t>
          </a:r>
        </a:p>
      </dgm:t>
    </dgm:pt>
    <dgm:pt modelId="{44D4FFEF-7177-43F3-80C5-0DC5F1B4C074}" type="parTrans" cxnId="{81104321-85CD-43EF-9F96-60C9DC3675BF}">
      <dgm:prSet/>
      <dgm:spPr/>
      <dgm:t>
        <a:bodyPr/>
        <a:lstStyle/>
        <a:p>
          <a:endParaRPr lang="en-IN"/>
        </a:p>
      </dgm:t>
    </dgm:pt>
    <dgm:pt modelId="{C1DAF462-3D4C-4668-9861-5EADC4BC9DE1}" type="sibTrans" cxnId="{81104321-85CD-43EF-9F96-60C9DC3675BF}">
      <dgm:prSet/>
      <dgm:spPr/>
      <dgm:t>
        <a:bodyPr/>
        <a:lstStyle/>
        <a:p>
          <a:endParaRPr lang="en-IN"/>
        </a:p>
      </dgm:t>
    </dgm:pt>
    <dgm:pt modelId="{1389AEA5-343B-47CE-A2E8-C7AF7D376FE6}" type="pres">
      <dgm:prSet presAssocID="{B1B0D153-7A25-4DC7-BB06-0E1AF0D22AAA}" presName="outerComposite" presStyleCnt="0">
        <dgm:presLayoutVars>
          <dgm:chMax val="5"/>
          <dgm:dir/>
          <dgm:resizeHandles val="exact"/>
        </dgm:presLayoutVars>
      </dgm:prSet>
      <dgm:spPr/>
    </dgm:pt>
    <dgm:pt modelId="{CE9B4E73-5F0E-430A-9B9D-170895405585}" type="pres">
      <dgm:prSet presAssocID="{B1B0D153-7A25-4DC7-BB06-0E1AF0D22AAA}" presName="dummyMaxCanvas" presStyleCnt="0">
        <dgm:presLayoutVars/>
      </dgm:prSet>
      <dgm:spPr/>
    </dgm:pt>
    <dgm:pt modelId="{221C1A53-BB2C-4833-B474-12AEEEBFFACD}" type="pres">
      <dgm:prSet presAssocID="{B1B0D153-7A25-4DC7-BB06-0E1AF0D22AAA}" presName="FiveNodes_1" presStyleLbl="node1" presStyleIdx="0" presStyleCnt="5">
        <dgm:presLayoutVars>
          <dgm:bulletEnabled val="1"/>
        </dgm:presLayoutVars>
      </dgm:prSet>
      <dgm:spPr/>
    </dgm:pt>
    <dgm:pt modelId="{F4E35D3C-2C75-4FBA-8C55-62B047820C5D}" type="pres">
      <dgm:prSet presAssocID="{B1B0D153-7A25-4DC7-BB06-0E1AF0D22AAA}" presName="FiveNodes_2" presStyleLbl="node1" presStyleIdx="1" presStyleCnt="5">
        <dgm:presLayoutVars>
          <dgm:bulletEnabled val="1"/>
        </dgm:presLayoutVars>
      </dgm:prSet>
      <dgm:spPr/>
    </dgm:pt>
    <dgm:pt modelId="{9ADFFB3C-34E2-4A17-8FF7-D4B1AFC05B8F}" type="pres">
      <dgm:prSet presAssocID="{B1B0D153-7A25-4DC7-BB06-0E1AF0D22AAA}" presName="FiveNodes_3" presStyleLbl="node1" presStyleIdx="2" presStyleCnt="5">
        <dgm:presLayoutVars>
          <dgm:bulletEnabled val="1"/>
        </dgm:presLayoutVars>
      </dgm:prSet>
      <dgm:spPr/>
    </dgm:pt>
    <dgm:pt modelId="{B3433C3E-82DD-4D0A-A3ED-54346A71083A}" type="pres">
      <dgm:prSet presAssocID="{B1B0D153-7A25-4DC7-BB06-0E1AF0D22AAA}" presName="FiveNodes_4" presStyleLbl="node1" presStyleIdx="3" presStyleCnt="5">
        <dgm:presLayoutVars>
          <dgm:bulletEnabled val="1"/>
        </dgm:presLayoutVars>
      </dgm:prSet>
      <dgm:spPr/>
    </dgm:pt>
    <dgm:pt modelId="{61AFEE9F-EEC6-456F-97B4-1CE73438A87B}" type="pres">
      <dgm:prSet presAssocID="{B1B0D153-7A25-4DC7-BB06-0E1AF0D22AAA}" presName="FiveNodes_5" presStyleLbl="node1" presStyleIdx="4" presStyleCnt="5">
        <dgm:presLayoutVars>
          <dgm:bulletEnabled val="1"/>
        </dgm:presLayoutVars>
      </dgm:prSet>
      <dgm:spPr/>
    </dgm:pt>
    <dgm:pt modelId="{1A71E3CD-DE95-4416-AAC3-6D44BC40AB5C}" type="pres">
      <dgm:prSet presAssocID="{B1B0D153-7A25-4DC7-BB06-0E1AF0D22AAA}" presName="FiveConn_1-2" presStyleLbl="fgAccFollowNode1" presStyleIdx="0" presStyleCnt="4">
        <dgm:presLayoutVars>
          <dgm:bulletEnabled val="1"/>
        </dgm:presLayoutVars>
      </dgm:prSet>
      <dgm:spPr/>
    </dgm:pt>
    <dgm:pt modelId="{4C7B4192-F09C-421D-BDD0-1F9E05A85CBC}" type="pres">
      <dgm:prSet presAssocID="{B1B0D153-7A25-4DC7-BB06-0E1AF0D22AAA}" presName="FiveConn_2-3" presStyleLbl="fgAccFollowNode1" presStyleIdx="1" presStyleCnt="4">
        <dgm:presLayoutVars>
          <dgm:bulletEnabled val="1"/>
        </dgm:presLayoutVars>
      </dgm:prSet>
      <dgm:spPr/>
    </dgm:pt>
    <dgm:pt modelId="{130A803B-5CDB-472E-BC93-3DDBA76E9FC3}" type="pres">
      <dgm:prSet presAssocID="{B1B0D153-7A25-4DC7-BB06-0E1AF0D22AAA}" presName="FiveConn_3-4" presStyleLbl="fgAccFollowNode1" presStyleIdx="2" presStyleCnt="4">
        <dgm:presLayoutVars>
          <dgm:bulletEnabled val="1"/>
        </dgm:presLayoutVars>
      </dgm:prSet>
      <dgm:spPr/>
    </dgm:pt>
    <dgm:pt modelId="{923CD960-52CA-4337-ADBE-185703D72E94}" type="pres">
      <dgm:prSet presAssocID="{B1B0D153-7A25-4DC7-BB06-0E1AF0D22AAA}" presName="FiveConn_4-5" presStyleLbl="fgAccFollowNode1" presStyleIdx="3" presStyleCnt="4">
        <dgm:presLayoutVars>
          <dgm:bulletEnabled val="1"/>
        </dgm:presLayoutVars>
      </dgm:prSet>
      <dgm:spPr/>
    </dgm:pt>
    <dgm:pt modelId="{760471DE-DDCD-4666-B9D4-7773EB06516F}" type="pres">
      <dgm:prSet presAssocID="{B1B0D153-7A25-4DC7-BB06-0E1AF0D22AAA}" presName="FiveNodes_1_text" presStyleLbl="node1" presStyleIdx="4" presStyleCnt="5">
        <dgm:presLayoutVars>
          <dgm:bulletEnabled val="1"/>
        </dgm:presLayoutVars>
      </dgm:prSet>
      <dgm:spPr/>
    </dgm:pt>
    <dgm:pt modelId="{E8494B56-88D1-4337-9BC7-45DFB90D40AF}" type="pres">
      <dgm:prSet presAssocID="{B1B0D153-7A25-4DC7-BB06-0E1AF0D22AAA}" presName="FiveNodes_2_text" presStyleLbl="node1" presStyleIdx="4" presStyleCnt="5">
        <dgm:presLayoutVars>
          <dgm:bulletEnabled val="1"/>
        </dgm:presLayoutVars>
      </dgm:prSet>
      <dgm:spPr/>
    </dgm:pt>
    <dgm:pt modelId="{F67B21DA-228D-472D-A883-A53654D28440}" type="pres">
      <dgm:prSet presAssocID="{B1B0D153-7A25-4DC7-BB06-0E1AF0D22AAA}" presName="FiveNodes_3_text" presStyleLbl="node1" presStyleIdx="4" presStyleCnt="5">
        <dgm:presLayoutVars>
          <dgm:bulletEnabled val="1"/>
        </dgm:presLayoutVars>
      </dgm:prSet>
      <dgm:spPr/>
    </dgm:pt>
    <dgm:pt modelId="{960782AF-65AC-4F1C-AF05-1F9970743A9E}" type="pres">
      <dgm:prSet presAssocID="{B1B0D153-7A25-4DC7-BB06-0E1AF0D22AAA}" presName="FiveNodes_4_text" presStyleLbl="node1" presStyleIdx="4" presStyleCnt="5">
        <dgm:presLayoutVars>
          <dgm:bulletEnabled val="1"/>
        </dgm:presLayoutVars>
      </dgm:prSet>
      <dgm:spPr/>
    </dgm:pt>
    <dgm:pt modelId="{A63C5DF6-0F9A-4E46-9D7E-76B77623CF12}" type="pres">
      <dgm:prSet presAssocID="{B1B0D153-7A25-4DC7-BB06-0E1AF0D22AAA}" presName="FiveNodes_5_text" presStyleLbl="node1" presStyleIdx="4" presStyleCnt="5">
        <dgm:presLayoutVars>
          <dgm:bulletEnabled val="1"/>
        </dgm:presLayoutVars>
      </dgm:prSet>
      <dgm:spPr/>
    </dgm:pt>
  </dgm:ptLst>
  <dgm:cxnLst>
    <dgm:cxn modelId="{A3270019-8E54-4718-AD07-ED55BFAA579B}" type="presOf" srcId="{245BD849-E5D8-47CB-8BE6-9D60BCE540D8}" destId="{760471DE-DDCD-4666-B9D4-7773EB06516F}" srcOrd="1" destOrd="0" presId="urn:microsoft.com/office/officeart/2005/8/layout/vProcess5"/>
    <dgm:cxn modelId="{81104321-85CD-43EF-9F96-60C9DC3675BF}" srcId="{B1B0D153-7A25-4DC7-BB06-0E1AF0D22AAA}" destId="{5B262764-867E-4267-A54C-0859B6315D70}" srcOrd="4" destOrd="0" parTransId="{44D4FFEF-7177-43F3-80C5-0DC5F1B4C074}" sibTransId="{C1DAF462-3D4C-4668-9861-5EADC4BC9DE1}"/>
    <dgm:cxn modelId="{F14FD726-305C-4D7C-865A-E79BEFF660D6}" type="presOf" srcId="{86D518C2-859C-4C55-8713-C9DE925CC541}" destId="{E8494B56-88D1-4337-9BC7-45DFB90D40AF}" srcOrd="1" destOrd="0" presId="urn:microsoft.com/office/officeart/2005/8/layout/vProcess5"/>
    <dgm:cxn modelId="{BF21205E-187C-49FF-8A34-EF3E45C5359B}" type="presOf" srcId="{5B262764-867E-4267-A54C-0859B6315D70}" destId="{A63C5DF6-0F9A-4E46-9D7E-76B77623CF12}" srcOrd="1" destOrd="0" presId="urn:microsoft.com/office/officeart/2005/8/layout/vProcess5"/>
    <dgm:cxn modelId="{B8137B45-5F28-4D16-8109-C817CBCAF629}" type="presOf" srcId="{B5E674F5-CA23-4CBD-9F7C-BB914C48F9AB}" destId="{923CD960-52CA-4337-ADBE-185703D72E94}" srcOrd="0" destOrd="0" presId="urn:microsoft.com/office/officeart/2005/8/layout/vProcess5"/>
    <dgm:cxn modelId="{C4A0DC4B-C80E-46FE-9308-3327FF5ACDCD}" type="presOf" srcId="{1D0A8F9D-33C4-4ECA-83D1-BA6977236172}" destId="{960782AF-65AC-4F1C-AF05-1F9970743A9E}" srcOrd="1" destOrd="0" presId="urn:microsoft.com/office/officeart/2005/8/layout/vProcess5"/>
    <dgm:cxn modelId="{0EF2626F-F6F1-45C9-A5FA-6C3938E8A0A1}" type="presOf" srcId="{E6ADD713-9E8D-4098-B6CF-0AAF91F179B6}" destId="{9ADFFB3C-34E2-4A17-8FF7-D4B1AFC05B8F}" srcOrd="0" destOrd="0" presId="urn:microsoft.com/office/officeart/2005/8/layout/vProcess5"/>
    <dgm:cxn modelId="{CF3F7254-25CF-4673-941F-EEDBD987CF21}" srcId="{B1B0D153-7A25-4DC7-BB06-0E1AF0D22AAA}" destId="{86D518C2-859C-4C55-8713-C9DE925CC541}" srcOrd="1" destOrd="0" parTransId="{0046B71A-B00F-46AD-B629-DA57F5B9929D}" sibTransId="{4DF0C78A-1FE9-4649-9D6D-53B5CEB282D7}"/>
    <dgm:cxn modelId="{40DB7C91-D893-4204-B836-B763038B5EA5}" type="presOf" srcId="{5B262764-867E-4267-A54C-0859B6315D70}" destId="{61AFEE9F-EEC6-456F-97B4-1CE73438A87B}" srcOrd="0" destOrd="0" presId="urn:microsoft.com/office/officeart/2005/8/layout/vProcess5"/>
    <dgm:cxn modelId="{0C20E89D-D573-443E-94AF-BC1AA1124F04}" srcId="{B1B0D153-7A25-4DC7-BB06-0E1AF0D22AAA}" destId="{245BD849-E5D8-47CB-8BE6-9D60BCE540D8}" srcOrd="0" destOrd="0" parTransId="{B70C06AE-A89A-4663-AAF1-655BBFFCE088}" sibTransId="{5C72E6F7-0FE3-4DE6-965A-F4E6097D930E}"/>
    <dgm:cxn modelId="{93A652A3-9D62-4757-A619-4C0384C39C4E}" type="presOf" srcId="{1D0A8F9D-33C4-4ECA-83D1-BA6977236172}" destId="{B3433C3E-82DD-4D0A-A3ED-54346A71083A}" srcOrd="0" destOrd="0" presId="urn:microsoft.com/office/officeart/2005/8/layout/vProcess5"/>
    <dgm:cxn modelId="{85E391A5-3EBC-4235-A01C-4DD62CFD080A}" type="presOf" srcId="{4DF0C78A-1FE9-4649-9D6D-53B5CEB282D7}" destId="{4C7B4192-F09C-421D-BDD0-1F9E05A85CBC}" srcOrd="0" destOrd="0" presId="urn:microsoft.com/office/officeart/2005/8/layout/vProcess5"/>
    <dgm:cxn modelId="{97BC21A7-94F1-47AE-839F-C74A3797B8FE}" type="presOf" srcId="{86D518C2-859C-4C55-8713-C9DE925CC541}" destId="{F4E35D3C-2C75-4FBA-8C55-62B047820C5D}" srcOrd="0" destOrd="0" presId="urn:microsoft.com/office/officeart/2005/8/layout/vProcess5"/>
    <dgm:cxn modelId="{594E15AA-C4F2-4FDC-96A1-30A51578C93D}" type="presOf" srcId="{805AA185-48CB-4E3B-8EB8-115250E258C7}" destId="{130A803B-5CDB-472E-BC93-3DDBA76E9FC3}" srcOrd="0" destOrd="0" presId="urn:microsoft.com/office/officeart/2005/8/layout/vProcess5"/>
    <dgm:cxn modelId="{57B373C0-C42F-4D03-BE8C-A70D830E17A9}" type="presOf" srcId="{B1B0D153-7A25-4DC7-BB06-0E1AF0D22AAA}" destId="{1389AEA5-343B-47CE-A2E8-C7AF7D376FE6}" srcOrd="0" destOrd="0" presId="urn:microsoft.com/office/officeart/2005/8/layout/vProcess5"/>
    <dgm:cxn modelId="{7847D3C1-F2EE-49CB-BA06-49BC84B8ECFF}" type="presOf" srcId="{E6ADD713-9E8D-4098-B6CF-0AAF91F179B6}" destId="{F67B21DA-228D-472D-A883-A53654D28440}" srcOrd="1" destOrd="0" presId="urn:microsoft.com/office/officeart/2005/8/layout/vProcess5"/>
    <dgm:cxn modelId="{081BA1CB-FB3A-405C-8598-1F5A8B521E56}" type="presOf" srcId="{245BD849-E5D8-47CB-8BE6-9D60BCE540D8}" destId="{221C1A53-BB2C-4833-B474-12AEEEBFFACD}" srcOrd="0" destOrd="0" presId="urn:microsoft.com/office/officeart/2005/8/layout/vProcess5"/>
    <dgm:cxn modelId="{984012EA-D261-401C-96A9-2DD8AABC2E15}" srcId="{B1B0D153-7A25-4DC7-BB06-0E1AF0D22AAA}" destId="{E6ADD713-9E8D-4098-B6CF-0AAF91F179B6}" srcOrd="2" destOrd="0" parTransId="{F31AA866-6218-460A-8D61-8CFDC5AFB6A2}" sibTransId="{805AA185-48CB-4E3B-8EB8-115250E258C7}"/>
    <dgm:cxn modelId="{254769F0-041D-4C7E-8DB7-F26D224ECD01}" srcId="{B1B0D153-7A25-4DC7-BB06-0E1AF0D22AAA}" destId="{1D0A8F9D-33C4-4ECA-83D1-BA6977236172}" srcOrd="3" destOrd="0" parTransId="{F86F3A60-BB7B-4922-BD65-2077A2D51AE2}" sibTransId="{B5E674F5-CA23-4CBD-9F7C-BB914C48F9AB}"/>
    <dgm:cxn modelId="{0F8A5FFA-34E0-42DF-B6A9-CD4A8CD6BBA6}" type="presOf" srcId="{5C72E6F7-0FE3-4DE6-965A-F4E6097D930E}" destId="{1A71E3CD-DE95-4416-AAC3-6D44BC40AB5C}" srcOrd="0" destOrd="0" presId="urn:microsoft.com/office/officeart/2005/8/layout/vProcess5"/>
    <dgm:cxn modelId="{AF3E698B-7CC5-4A92-88DD-DFEBC3D38D44}" type="presParOf" srcId="{1389AEA5-343B-47CE-A2E8-C7AF7D376FE6}" destId="{CE9B4E73-5F0E-430A-9B9D-170895405585}" srcOrd="0" destOrd="0" presId="urn:microsoft.com/office/officeart/2005/8/layout/vProcess5"/>
    <dgm:cxn modelId="{94DA9605-A14C-4D10-950D-3C620DE9C60E}" type="presParOf" srcId="{1389AEA5-343B-47CE-A2E8-C7AF7D376FE6}" destId="{221C1A53-BB2C-4833-B474-12AEEEBFFACD}" srcOrd="1" destOrd="0" presId="urn:microsoft.com/office/officeart/2005/8/layout/vProcess5"/>
    <dgm:cxn modelId="{E404D470-6519-45B8-A55E-07AB1EED54AE}" type="presParOf" srcId="{1389AEA5-343B-47CE-A2E8-C7AF7D376FE6}" destId="{F4E35D3C-2C75-4FBA-8C55-62B047820C5D}" srcOrd="2" destOrd="0" presId="urn:microsoft.com/office/officeart/2005/8/layout/vProcess5"/>
    <dgm:cxn modelId="{8BFFF4F9-DCE3-408B-8FDC-6D42D19E2F46}" type="presParOf" srcId="{1389AEA5-343B-47CE-A2E8-C7AF7D376FE6}" destId="{9ADFFB3C-34E2-4A17-8FF7-D4B1AFC05B8F}" srcOrd="3" destOrd="0" presId="urn:microsoft.com/office/officeart/2005/8/layout/vProcess5"/>
    <dgm:cxn modelId="{4D225289-2A3F-46AE-99B0-C9CE07F43686}" type="presParOf" srcId="{1389AEA5-343B-47CE-A2E8-C7AF7D376FE6}" destId="{B3433C3E-82DD-4D0A-A3ED-54346A71083A}" srcOrd="4" destOrd="0" presId="urn:microsoft.com/office/officeart/2005/8/layout/vProcess5"/>
    <dgm:cxn modelId="{8AF20E9C-BD29-44B5-BE42-CA4D91ED5B33}" type="presParOf" srcId="{1389AEA5-343B-47CE-A2E8-C7AF7D376FE6}" destId="{61AFEE9F-EEC6-456F-97B4-1CE73438A87B}" srcOrd="5" destOrd="0" presId="urn:microsoft.com/office/officeart/2005/8/layout/vProcess5"/>
    <dgm:cxn modelId="{DFF71995-4C43-4632-A3A7-723A9D0AE0A0}" type="presParOf" srcId="{1389AEA5-343B-47CE-A2E8-C7AF7D376FE6}" destId="{1A71E3CD-DE95-4416-AAC3-6D44BC40AB5C}" srcOrd="6" destOrd="0" presId="urn:microsoft.com/office/officeart/2005/8/layout/vProcess5"/>
    <dgm:cxn modelId="{AC1BDED3-16F9-4763-8769-9220D43E3A7E}" type="presParOf" srcId="{1389AEA5-343B-47CE-A2E8-C7AF7D376FE6}" destId="{4C7B4192-F09C-421D-BDD0-1F9E05A85CBC}" srcOrd="7" destOrd="0" presId="urn:microsoft.com/office/officeart/2005/8/layout/vProcess5"/>
    <dgm:cxn modelId="{4ED4ADF2-21B5-43AC-993A-DCD88FEB9B5D}" type="presParOf" srcId="{1389AEA5-343B-47CE-A2E8-C7AF7D376FE6}" destId="{130A803B-5CDB-472E-BC93-3DDBA76E9FC3}" srcOrd="8" destOrd="0" presId="urn:microsoft.com/office/officeart/2005/8/layout/vProcess5"/>
    <dgm:cxn modelId="{4F032175-695B-4610-AC52-266572FEB708}" type="presParOf" srcId="{1389AEA5-343B-47CE-A2E8-C7AF7D376FE6}" destId="{923CD960-52CA-4337-ADBE-185703D72E94}" srcOrd="9" destOrd="0" presId="urn:microsoft.com/office/officeart/2005/8/layout/vProcess5"/>
    <dgm:cxn modelId="{E90DBF72-9FA7-4753-9985-CE64422E4955}" type="presParOf" srcId="{1389AEA5-343B-47CE-A2E8-C7AF7D376FE6}" destId="{760471DE-DDCD-4666-B9D4-7773EB06516F}" srcOrd="10" destOrd="0" presId="urn:microsoft.com/office/officeart/2005/8/layout/vProcess5"/>
    <dgm:cxn modelId="{FD3859D4-BB3D-4D1D-BBB4-AB685A98B0BB}" type="presParOf" srcId="{1389AEA5-343B-47CE-A2E8-C7AF7D376FE6}" destId="{E8494B56-88D1-4337-9BC7-45DFB90D40AF}" srcOrd="11" destOrd="0" presId="urn:microsoft.com/office/officeart/2005/8/layout/vProcess5"/>
    <dgm:cxn modelId="{570916F4-F460-4A01-A1AE-7D68F22DE1B4}" type="presParOf" srcId="{1389AEA5-343B-47CE-A2E8-C7AF7D376FE6}" destId="{F67B21DA-228D-472D-A883-A53654D28440}" srcOrd="12" destOrd="0" presId="urn:microsoft.com/office/officeart/2005/8/layout/vProcess5"/>
    <dgm:cxn modelId="{4013A922-B9E5-462B-8573-DEBDD200802E}" type="presParOf" srcId="{1389AEA5-343B-47CE-A2E8-C7AF7D376FE6}" destId="{960782AF-65AC-4F1C-AF05-1F9970743A9E}" srcOrd="13" destOrd="0" presId="urn:microsoft.com/office/officeart/2005/8/layout/vProcess5"/>
    <dgm:cxn modelId="{D97E5FB9-309C-4901-AC44-64584A42110F}" type="presParOf" srcId="{1389AEA5-343B-47CE-A2E8-C7AF7D376FE6}" destId="{A63C5DF6-0F9A-4E46-9D7E-76B77623CF1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1A53-BB2C-4833-B474-12AEEEBFFACD}">
      <dsp:nvSpPr>
        <dsp:cNvPr id="0" name=""/>
        <dsp:cNvSpPr/>
      </dsp:nvSpPr>
      <dsp:spPr>
        <a:xfrm>
          <a:off x="0" y="0"/>
          <a:ext cx="5280660" cy="754380"/>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effectLst/>
              <a:latin typeface="Times New Roman" panose="02020603050405020304" pitchFamily="18" charset="0"/>
              <a:cs typeface="Times New Roman" panose="02020603050405020304" pitchFamily="18" charset="0"/>
            </a:rPr>
            <a:t>Identify the target website</a:t>
          </a:r>
          <a:endParaRPr lang="en-IN" sz="2000" kern="1200" dirty="0"/>
        </a:p>
      </dsp:txBody>
      <dsp:txXfrm>
        <a:off x="22095" y="22095"/>
        <a:ext cx="4378362" cy="710190"/>
      </dsp:txXfrm>
    </dsp:sp>
    <dsp:sp modelId="{F4E35D3C-2C75-4FBA-8C55-62B047820C5D}">
      <dsp:nvSpPr>
        <dsp:cNvPr id="0" name=""/>
        <dsp:cNvSpPr/>
      </dsp:nvSpPr>
      <dsp:spPr>
        <a:xfrm>
          <a:off x="394335" y="859155"/>
          <a:ext cx="5280660" cy="754380"/>
        </a:xfrm>
        <a:prstGeom prst="roundRect">
          <a:avLst>
            <a:gd name="adj" fmla="val 10000"/>
          </a:avLst>
        </a:prstGeom>
        <a:solidFill>
          <a:schemeClr val="accent2">
            <a:hueOff val="1170380"/>
            <a:satOff val="-1460"/>
            <a:lumOff val="34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b="0" i="0" kern="1200" dirty="0">
              <a:effectLst/>
              <a:latin typeface="Times New Roman" panose="02020603050405020304" pitchFamily="18" charset="0"/>
              <a:cs typeface="Times New Roman" panose="02020603050405020304" pitchFamily="18" charset="0"/>
            </a:rPr>
            <a:t>Collect URLs of the pages where you want to extract data from</a:t>
          </a:r>
          <a:endParaRPr lang="en-IN" sz="2000" kern="1200" dirty="0"/>
        </a:p>
      </dsp:txBody>
      <dsp:txXfrm>
        <a:off x="416430" y="881250"/>
        <a:ext cx="4351787" cy="710189"/>
      </dsp:txXfrm>
    </dsp:sp>
    <dsp:sp modelId="{9ADFFB3C-34E2-4A17-8FF7-D4B1AFC05B8F}">
      <dsp:nvSpPr>
        <dsp:cNvPr id="0" name=""/>
        <dsp:cNvSpPr/>
      </dsp:nvSpPr>
      <dsp:spPr>
        <a:xfrm>
          <a:off x="788670" y="1718310"/>
          <a:ext cx="5280660" cy="754380"/>
        </a:xfrm>
        <a:prstGeom prst="roundRect">
          <a:avLst>
            <a:gd name="adj" fmla="val 10000"/>
          </a:avLst>
        </a:prstGeom>
        <a:solidFill>
          <a:schemeClr val="accent2">
            <a:hueOff val="2340759"/>
            <a:satOff val="-2919"/>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effectLst/>
              <a:latin typeface="Times New Roman" panose="02020603050405020304" pitchFamily="18" charset="0"/>
              <a:cs typeface="Times New Roman" panose="02020603050405020304" pitchFamily="18" charset="0"/>
            </a:rPr>
            <a:t>Make a request to these URLs to get the HTML of the page</a:t>
          </a:r>
          <a:endParaRPr lang="en-IN" sz="2000" kern="1200" dirty="0"/>
        </a:p>
      </dsp:txBody>
      <dsp:txXfrm>
        <a:off x="810765" y="1740405"/>
        <a:ext cx="4351788" cy="710189"/>
      </dsp:txXfrm>
    </dsp:sp>
    <dsp:sp modelId="{B3433C3E-82DD-4D0A-A3ED-54346A71083A}">
      <dsp:nvSpPr>
        <dsp:cNvPr id="0" name=""/>
        <dsp:cNvSpPr/>
      </dsp:nvSpPr>
      <dsp:spPr>
        <a:xfrm>
          <a:off x="1183005" y="2577465"/>
          <a:ext cx="5280660" cy="754380"/>
        </a:xfrm>
        <a:prstGeom prst="roundRect">
          <a:avLst>
            <a:gd name="adj" fmla="val 10000"/>
          </a:avLst>
        </a:prstGeom>
        <a:solidFill>
          <a:schemeClr val="accent2">
            <a:hueOff val="3511139"/>
            <a:satOff val="-4379"/>
            <a:lumOff val="103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b="0" i="0" kern="1200" dirty="0">
              <a:effectLst/>
              <a:latin typeface="Times New Roman" panose="02020603050405020304" pitchFamily="18" charset="0"/>
              <a:cs typeface="Times New Roman" panose="02020603050405020304" pitchFamily="18" charset="0"/>
            </a:rPr>
            <a:t>Use locators to find the data in the HTML</a:t>
          </a:r>
          <a:endParaRPr lang="en-IN" sz="2000" kern="1200" dirty="0"/>
        </a:p>
      </dsp:txBody>
      <dsp:txXfrm>
        <a:off x="1205100" y="2599560"/>
        <a:ext cx="4351787" cy="710190"/>
      </dsp:txXfrm>
    </dsp:sp>
    <dsp:sp modelId="{61AFEE9F-EEC6-456F-97B4-1CE73438A87B}">
      <dsp:nvSpPr>
        <dsp:cNvPr id="0" name=""/>
        <dsp:cNvSpPr/>
      </dsp:nvSpPr>
      <dsp:spPr>
        <a:xfrm>
          <a:off x="1577340" y="3436620"/>
          <a:ext cx="5280660" cy="754380"/>
        </a:xfrm>
        <a:prstGeom prst="roundRect">
          <a:avLst>
            <a:gd name="adj" fmla="val 10000"/>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effectLst/>
              <a:latin typeface="Times New Roman" panose="02020603050405020304" pitchFamily="18" charset="0"/>
              <a:cs typeface="Times New Roman" panose="02020603050405020304" pitchFamily="18" charset="0"/>
            </a:rPr>
            <a:t>Save the data in a JSON or CSV file or some other structured format</a:t>
          </a:r>
        </a:p>
      </dsp:txBody>
      <dsp:txXfrm>
        <a:off x="1599435" y="3458715"/>
        <a:ext cx="4351787" cy="710189"/>
      </dsp:txXfrm>
    </dsp:sp>
    <dsp:sp modelId="{1A71E3CD-DE95-4416-AAC3-6D44BC40AB5C}">
      <dsp:nvSpPr>
        <dsp:cNvPr id="0" name=""/>
        <dsp:cNvSpPr/>
      </dsp:nvSpPr>
      <dsp:spPr>
        <a:xfrm>
          <a:off x="4790312" y="551116"/>
          <a:ext cx="490347" cy="490347"/>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dsp:txBody>
      <dsp:txXfrm>
        <a:off x="4900640" y="551116"/>
        <a:ext cx="269691" cy="368986"/>
      </dsp:txXfrm>
    </dsp:sp>
    <dsp:sp modelId="{4C7B4192-F09C-421D-BDD0-1F9E05A85CBC}">
      <dsp:nvSpPr>
        <dsp:cNvPr id="0" name=""/>
        <dsp:cNvSpPr/>
      </dsp:nvSpPr>
      <dsp:spPr>
        <a:xfrm>
          <a:off x="5184648" y="1410271"/>
          <a:ext cx="490347" cy="490347"/>
        </a:xfrm>
        <a:prstGeom prst="downArrow">
          <a:avLst>
            <a:gd name="adj1" fmla="val 55000"/>
            <a:gd name="adj2" fmla="val 45000"/>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dsp:txBody>
      <dsp:txXfrm>
        <a:off x="5294976" y="1410271"/>
        <a:ext cx="269691" cy="368986"/>
      </dsp:txXfrm>
    </dsp:sp>
    <dsp:sp modelId="{130A803B-5CDB-472E-BC93-3DDBA76E9FC3}">
      <dsp:nvSpPr>
        <dsp:cNvPr id="0" name=""/>
        <dsp:cNvSpPr/>
      </dsp:nvSpPr>
      <dsp:spPr>
        <a:xfrm>
          <a:off x="5578982" y="2256853"/>
          <a:ext cx="490347" cy="490347"/>
        </a:xfrm>
        <a:prstGeom prst="downArrow">
          <a:avLst>
            <a:gd name="adj1" fmla="val 55000"/>
            <a:gd name="adj2" fmla="val 45000"/>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dsp:txBody>
      <dsp:txXfrm>
        <a:off x="5689310" y="2256853"/>
        <a:ext cx="269691" cy="368986"/>
      </dsp:txXfrm>
    </dsp:sp>
    <dsp:sp modelId="{923CD960-52CA-4337-ADBE-185703D72E94}">
      <dsp:nvSpPr>
        <dsp:cNvPr id="0" name=""/>
        <dsp:cNvSpPr/>
      </dsp:nvSpPr>
      <dsp:spPr>
        <a:xfrm>
          <a:off x="5973317" y="3124390"/>
          <a:ext cx="490347" cy="490347"/>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dsp:txBody>
      <dsp:txXfrm>
        <a:off x="6083645" y="3124390"/>
        <a:ext cx="269691" cy="36898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17:19:40.26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17:19:40.90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0,'0'5,"0"1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17:19:41.2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17:19:48.73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6/24/2021</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dirty="0"/>
          </a:p>
        </p:txBody>
      </p:sp>
    </p:spTree>
    <p:extLst>
      <p:ext uri="{BB962C8B-B14F-4D97-AF65-F5344CB8AC3E}">
        <p14:creationId xmlns:p14="http://schemas.microsoft.com/office/powerpoint/2010/main" val="361804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FAE99-2354-43A9-B741-C174AEC3E588}" type="slidenum">
              <a:rPr lang="en-US" smtClean="0"/>
              <a:pPr/>
              <a:t>1</a:t>
            </a:fld>
            <a:endParaRPr lang="en-US" dirty="0"/>
          </a:p>
        </p:txBody>
      </p:sp>
    </p:spTree>
    <p:extLst>
      <p:ext uri="{BB962C8B-B14F-4D97-AF65-F5344CB8AC3E}">
        <p14:creationId xmlns:p14="http://schemas.microsoft.com/office/powerpoint/2010/main" val="77735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FAE99-2354-43A9-B741-C174AEC3E588}" type="slidenum">
              <a:rPr lang="en-US" smtClean="0"/>
              <a:pPr/>
              <a:t>4</a:t>
            </a:fld>
            <a:endParaRPr lang="en-US" dirty="0"/>
          </a:p>
        </p:txBody>
      </p:sp>
    </p:spTree>
    <p:extLst>
      <p:ext uri="{BB962C8B-B14F-4D97-AF65-F5344CB8AC3E}">
        <p14:creationId xmlns:p14="http://schemas.microsoft.com/office/powerpoint/2010/main" val="388798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FAE99-2354-43A9-B741-C174AEC3E588}" type="slidenum">
              <a:rPr lang="en-US" smtClean="0"/>
              <a:pPr/>
              <a:t>5</a:t>
            </a:fld>
            <a:endParaRPr lang="en-US" dirty="0"/>
          </a:p>
        </p:txBody>
      </p:sp>
    </p:spTree>
    <p:extLst>
      <p:ext uri="{BB962C8B-B14F-4D97-AF65-F5344CB8AC3E}">
        <p14:creationId xmlns:p14="http://schemas.microsoft.com/office/powerpoint/2010/main" val="143459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FAE99-2354-43A9-B741-C174AEC3E588}" type="slidenum">
              <a:rPr lang="en-US" smtClean="0"/>
              <a:pPr/>
              <a:t>6</a:t>
            </a:fld>
            <a:endParaRPr lang="en-US" dirty="0"/>
          </a:p>
        </p:txBody>
      </p:sp>
    </p:spTree>
    <p:extLst>
      <p:ext uri="{BB962C8B-B14F-4D97-AF65-F5344CB8AC3E}">
        <p14:creationId xmlns:p14="http://schemas.microsoft.com/office/powerpoint/2010/main" val="95128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FAE99-2354-43A9-B741-C174AEC3E588}" type="slidenum">
              <a:rPr lang="en-US" smtClean="0"/>
              <a:pPr/>
              <a:t>8</a:t>
            </a:fld>
            <a:endParaRPr lang="en-US" dirty="0"/>
          </a:p>
        </p:txBody>
      </p:sp>
    </p:spTree>
    <p:extLst>
      <p:ext uri="{BB962C8B-B14F-4D97-AF65-F5344CB8AC3E}">
        <p14:creationId xmlns:p14="http://schemas.microsoft.com/office/powerpoint/2010/main" val="288656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FAE99-2354-43A9-B741-C174AEC3E588}" type="slidenum">
              <a:rPr lang="en-US" smtClean="0"/>
              <a:pPr/>
              <a:t>12</a:t>
            </a:fld>
            <a:endParaRPr lang="en-US" dirty="0"/>
          </a:p>
        </p:txBody>
      </p:sp>
    </p:spTree>
    <p:extLst>
      <p:ext uri="{BB962C8B-B14F-4D97-AF65-F5344CB8AC3E}">
        <p14:creationId xmlns:p14="http://schemas.microsoft.com/office/powerpoint/2010/main" val="2082976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6/24/2021</a:t>
            </a:fld>
            <a:endParaRPr lang="en-US" dirty="0"/>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6/24/2021</a:t>
            </a:fld>
            <a:endParaRPr lang="en-US" dirty="0"/>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6/24/2021</a:t>
            </a:fld>
            <a:endParaRPr lang="en-US" dirty="0"/>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6/24/2021</a:t>
            </a:fld>
            <a:endParaRPr lang="en-US" dirty="0"/>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6/24/2021</a:t>
            </a:fld>
            <a:endParaRPr lang="en-US" dirty="0"/>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dirty="0"/>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dirty="0"/>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6/24/2021</a:t>
            </a:fld>
            <a:endParaRPr lang="en-US" dirty="0"/>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what-is-web-scraping-and-how-to-use-it"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realpython.com/beautiful-soup-web-scraper-pyth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360" y="228600"/>
            <a:ext cx="6629040" cy="1797928"/>
          </a:xfrm>
          <a:prstGeom prst="rect">
            <a:avLst/>
          </a:prstGeom>
        </p:spPr>
        <p:txBody>
          <a:bodyPr vert="horz" wrap="square" lIns="0" tIns="12700" rIns="0" bIns="0" rtlCol="0">
            <a:spAutoFit/>
          </a:bodyPr>
          <a:lstStyle/>
          <a:p>
            <a:pPr marL="12700" algn="ctr">
              <a:lnSpc>
                <a:spcPct val="100000"/>
              </a:lnSpc>
              <a:spcBef>
                <a:spcPts val="100"/>
              </a:spcBef>
            </a:pPr>
            <a:r>
              <a:rPr lang="en-US" sz="4000" b="1" dirty="0">
                <a:solidFill>
                  <a:srgbClr val="0000FF"/>
                </a:solidFill>
                <a:latin typeface="Times New Roman" panose="02020603050405020304" pitchFamily="18" charset="0"/>
                <a:cs typeface="Times New Roman" pitchFamily="18" charset="0"/>
              </a:rPr>
              <a:t>Project  Seminar</a:t>
            </a:r>
            <a:br>
              <a:rPr lang="en-US" sz="4000" b="1" dirty="0">
                <a:solidFill>
                  <a:srgbClr val="0000FF"/>
                </a:solidFill>
                <a:latin typeface="Times New Roman" panose="02020603050405020304" pitchFamily="18" charset="0"/>
                <a:cs typeface="Times New Roman" pitchFamily="18" charset="0"/>
              </a:rPr>
            </a:br>
            <a:r>
              <a:rPr lang="en-US" sz="4000" b="1" dirty="0">
                <a:solidFill>
                  <a:srgbClr val="0000FF"/>
                </a:solidFill>
                <a:latin typeface="Times New Roman" panose="02020603050405020304" pitchFamily="18" charset="0"/>
                <a:cs typeface="Times New Roman" pitchFamily="18" charset="0"/>
              </a:rPr>
              <a:t> on </a:t>
            </a:r>
            <a:br>
              <a:rPr lang="en-US" sz="4000" b="1" dirty="0">
                <a:solidFill>
                  <a:srgbClr val="0000FF"/>
                </a:solidFill>
                <a:latin typeface="Times New Roman" panose="02020603050405020304" pitchFamily="18" charset="0"/>
                <a:cs typeface="Times New Roman" pitchFamily="18" charset="0"/>
              </a:rPr>
            </a:br>
            <a:r>
              <a:rPr lang="en-US" sz="3600" b="1" u="sng" dirty="0">
                <a:solidFill>
                  <a:srgbClr val="FF0000"/>
                </a:solidFill>
                <a:latin typeface="Times New Roman" panose="02020603050405020304" pitchFamily="18" charset="0"/>
                <a:cs typeface="Times New Roman" pitchFamily="18" charset="0"/>
              </a:rPr>
              <a:t>Web Scraper</a:t>
            </a:r>
            <a:endParaRPr sz="4000" b="1" u="sng" dirty="0">
              <a:solidFill>
                <a:srgbClr val="FF0000"/>
              </a:solidFill>
              <a:latin typeface="Times New Roman" panose="02020603050405020304" pitchFamily="18" charset="0"/>
              <a:cs typeface="Times New Roman" pitchFamily="18" charset="0"/>
            </a:endParaRPr>
          </a:p>
        </p:txBody>
      </p:sp>
      <p:sp>
        <p:nvSpPr>
          <p:cNvPr id="9" name="CustomShape 2"/>
          <p:cNvSpPr/>
          <p:nvPr/>
        </p:nvSpPr>
        <p:spPr>
          <a:xfrm>
            <a:off x="403279" y="3614525"/>
            <a:ext cx="2311440" cy="1078440"/>
          </a:xfrm>
          <a:prstGeom prst="rect">
            <a:avLst/>
          </a:prstGeom>
          <a:noFill/>
          <a:ln>
            <a:noFill/>
          </a:ln>
        </p:spPr>
        <p:txBody>
          <a:bodyPr lIns="90000" tIns="45000" rIns="90000" bIns="45000"/>
          <a:lstStyle/>
          <a:p>
            <a:pPr algn="ctr">
              <a:lnSpc>
                <a:spcPct val="100000"/>
              </a:lnSpc>
            </a:pPr>
            <a:r>
              <a:rPr lang="en-IN" dirty="0">
                <a:solidFill>
                  <a:srgbClr val="000000"/>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Presented By</a:t>
            </a:r>
          </a:p>
          <a:p>
            <a:pPr>
              <a:lnSpc>
                <a:spcPct val="100000"/>
              </a:lnSpc>
            </a:pPr>
            <a:endParaRPr dirty="0">
              <a:latin typeface="Times New Roman" panose="02020603050405020304" pitchFamily="18" charset="0"/>
              <a:cs typeface="Times New Roman" panose="02020603050405020304" pitchFamily="18" charset="0"/>
            </a:endParaRPr>
          </a:p>
          <a:p>
            <a:pPr algn="ctr">
              <a:lnSpc>
                <a:spcPct val="100000"/>
              </a:lnSpc>
            </a:pPr>
            <a:r>
              <a:rPr lang="en-US" sz="2000" b="1" dirty="0">
                <a:solidFill>
                  <a:srgbClr val="0000FF"/>
                </a:solidFill>
                <a:latin typeface="Times New Roman" panose="02020603050405020304" pitchFamily="18" charset="0"/>
                <a:cs typeface="Times New Roman" panose="02020603050405020304" pitchFamily="18" charset="0"/>
              </a:rPr>
              <a:t>Mr. Yash Kashti</a:t>
            </a:r>
            <a:endParaRPr sz="2000" b="1" dirty="0">
              <a:solidFill>
                <a:srgbClr val="0000FF"/>
              </a:solidFill>
              <a:latin typeface="Times New Roman" panose="02020603050405020304" pitchFamily="18" charset="0"/>
              <a:cs typeface="Times New Roman" panose="02020603050405020304" pitchFamily="18" charset="0"/>
            </a:endParaRPr>
          </a:p>
        </p:txBody>
      </p:sp>
      <p:sp>
        <p:nvSpPr>
          <p:cNvPr id="13" name="CustomShape 5"/>
          <p:cNvSpPr/>
          <p:nvPr/>
        </p:nvSpPr>
        <p:spPr>
          <a:xfrm>
            <a:off x="1371600" y="5019844"/>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Times New Roman" panose="02020603050405020304" pitchFamily="18" charset="0"/>
                <a:cs typeface="Times New Roman" panose="02020603050405020304" pitchFamily="18" charset="0"/>
              </a:rPr>
              <a:t>Department of Computer Science &amp; Engineering</a:t>
            </a:r>
            <a:endParaRPr dirty="0">
              <a:latin typeface="Times New Roman" panose="02020603050405020304" pitchFamily="18" charset="0"/>
              <a:cs typeface="Times New Roman" panose="02020603050405020304" pitchFamily="18" charset="0"/>
            </a:endParaRPr>
          </a:p>
        </p:txBody>
      </p:sp>
      <p:sp>
        <p:nvSpPr>
          <p:cNvPr id="14" name="CustomShape 4"/>
          <p:cNvSpPr/>
          <p:nvPr/>
        </p:nvSpPr>
        <p:spPr>
          <a:xfrm>
            <a:off x="343080" y="5429823"/>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Times New Roman" panose="02020603050405020304" pitchFamily="18" charset="0"/>
                <a:ea typeface="DejaVu Sans"/>
                <a:cs typeface="Times New Roman" panose="02020603050405020304" pitchFamily="18" charset="0"/>
              </a:rPr>
              <a:t>      </a:t>
            </a:r>
            <a:r>
              <a:rPr lang="en-IN" sz="2000" b="1" dirty="0">
                <a:solidFill>
                  <a:srgbClr val="000000"/>
                </a:solidFill>
                <a:latin typeface="Times New Roman" panose="02020603050405020304" pitchFamily="18" charset="0"/>
                <a:ea typeface="DejaVu Sans"/>
                <a:cs typeface="Times New Roman" pitchFamily="18" charset="0"/>
              </a:rPr>
              <a:t>S. B. JAIN INSTITUTE OF TECHNOLOGY MANAGEMENT AND RESEARCH,NAGPUR</a:t>
            </a:r>
          </a:p>
          <a:p>
            <a:pPr algn="ctr">
              <a:lnSpc>
                <a:spcPct val="93000"/>
              </a:lnSpc>
            </a:pPr>
            <a:r>
              <a:rPr lang="en-IN" sz="2000" b="1" dirty="0">
                <a:solidFill>
                  <a:srgbClr val="000000"/>
                </a:solidFill>
                <a:latin typeface="Times New Roman" panose="02020603050405020304" pitchFamily="18" charset="0"/>
                <a:cs typeface="Times New Roman" pitchFamily="18" charset="0"/>
              </a:rPr>
              <a:t>An Autonomous Institute, Affiliated to RTMNU, Nagpur</a:t>
            </a:r>
            <a:endParaRPr sz="2000" dirty="0">
              <a:latin typeface="Times New Roman" panose="02020603050405020304"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3"/>
          <a:srcRect/>
          <a:stretch>
            <a:fillRect/>
          </a:stretch>
        </p:blipFill>
        <p:spPr bwMode="auto">
          <a:xfrm>
            <a:off x="3724455" y="2455460"/>
            <a:ext cx="1466850" cy="1703803"/>
          </a:xfrm>
          <a:prstGeom prst="rect">
            <a:avLst/>
          </a:prstGeom>
          <a:noFill/>
        </p:spPr>
      </p:pic>
      <p:sp>
        <p:nvSpPr>
          <p:cNvPr id="4" name="TextBox 3">
            <a:extLst>
              <a:ext uri="{FF2B5EF4-FFF2-40B4-BE49-F238E27FC236}">
                <a16:creationId xmlns:a16="http://schemas.microsoft.com/office/drawing/2014/main" id="{D795B998-5844-45EA-B93A-24156F282F0C}"/>
              </a:ext>
            </a:extLst>
          </p:cNvPr>
          <p:cNvSpPr txBox="1"/>
          <p:nvPr/>
        </p:nvSpPr>
        <p:spPr>
          <a:xfrm>
            <a:off x="6019800" y="3561825"/>
            <a:ext cx="2720921"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Guided By</a:t>
            </a:r>
          </a:p>
          <a:p>
            <a:pPr algn="ctr"/>
            <a:endParaRPr lang="en-US" sz="2000" b="1" dirty="0">
              <a:latin typeface="Times New Roman" panose="02020603050405020304" pitchFamily="18" charset="0"/>
              <a:cs typeface="Times New Roman" panose="02020603050405020304" pitchFamily="18" charset="0"/>
            </a:endParaRPr>
          </a:p>
          <a:p>
            <a:r>
              <a:rPr lang="en-US" sz="2000" b="1" dirty="0">
                <a:solidFill>
                  <a:srgbClr val="0000FF"/>
                </a:solidFill>
                <a:latin typeface="Times New Roman" panose="02020603050405020304" pitchFamily="18" charset="0"/>
                <a:cs typeface="Times New Roman" panose="02020603050405020304" pitchFamily="18" charset="0"/>
              </a:rPr>
              <a:t>Mrs. Roshani Talmale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2"/>
          <p:cNvSpPr txBox="1"/>
          <p:nvPr/>
        </p:nvSpPr>
        <p:spPr>
          <a:xfrm>
            <a:off x="457338" y="533400"/>
            <a:ext cx="8229323" cy="4525560"/>
          </a:xfrm>
          <a:prstGeom prst="rect">
            <a:avLst/>
          </a:prstGeom>
        </p:spPr>
        <p:txBody>
          <a:bodyPr/>
          <a:lstStyle/>
          <a:p>
            <a:r>
              <a:rPr lang="en-US" sz="2000" b="1" dirty="0">
                <a:solidFill>
                  <a:schemeClr val="accent1"/>
                </a:solidFill>
                <a:latin typeface="Times New Roman" panose="02020603050405020304" pitchFamily="18" charset="0"/>
                <a:cs typeface="Times New Roman" panose="02020603050405020304" pitchFamily="18" charset="0"/>
              </a:rPr>
              <a:t>2. Creating  Structured Data from the Raw Data :</a:t>
            </a:r>
          </a:p>
          <a:p>
            <a:r>
              <a:rPr lang="en-US" dirty="0">
                <a:solidFill>
                  <a:srgbClr val="000000"/>
                </a:solidFill>
                <a:latin typeface="Times New Roman" panose="02020603050405020304" pitchFamily="18" charset="0"/>
                <a:cs typeface="Times New Roman" panose="02020603050405020304" pitchFamily="18" charset="0"/>
              </a:rPr>
              <a:t>		</a:t>
            </a:r>
          </a:p>
          <a:p>
            <a:pPr algn="just"/>
            <a:r>
              <a:rPr lang="en-US" sz="1800" dirty="0">
                <a:solidFill>
                  <a:srgbClr val="000000"/>
                </a:solidFill>
                <a:latin typeface="Times New Roman" panose="02020603050405020304" pitchFamily="18" charset="0"/>
                <a:cs typeface="Times New Roman" panose="02020603050405020304" pitchFamily="18" charset="0"/>
              </a:rPr>
              <a:t>		As the web scraper collects all data from the site ,it is unordered and unstructured , therefore it is necessary to get useful data from the Raw data and make it structured one .</a:t>
            </a: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10</a:t>
            </a:fld>
            <a:endParaRPr dirty="0">
              <a:solidFill>
                <a:srgbClr val="0000FF"/>
              </a:solidFill>
            </a:endParaRPr>
          </a:p>
        </p:txBody>
      </p:sp>
      <p:pic>
        <p:nvPicPr>
          <p:cNvPr id="7" name="Picture 6">
            <a:extLst>
              <a:ext uri="{FF2B5EF4-FFF2-40B4-BE49-F238E27FC236}">
                <a16:creationId xmlns:a16="http://schemas.microsoft.com/office/drawing/2014/main" id="{61AD74FB-FAF4-40F8-A584-55D1546E0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438400"/>
            <a:ext cx="5791199" cy="3414050"/>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44560"/>
            <a:ext cx="8229323" cy="5635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Advantages &amp; Applications</a:t>
            </a:r>
            <a:endParaRPr sz="3200"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dirty="0"/>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11</a:t>
            </a:fld>
            <a:endParaRPr dirty="0">
              <a:solidFill>
                <a:srgbClr val="0000FF"/>
              </a:solidFill>
            </a:endParaRPr>
          </a:p>
        </p:txBody>
      </p:sp>
      <p:sp>
        <p:nvSpPr>
          <p:cNvPr id="4" name="Text Placeholder 3">
            <a:extLst>
              <a:ext uri="{FF2B5EF4-FFF2-40B4-BE49-F238E27FC236}">
                <a16:creationId xmlns:a16="http://schemas.microsoft.com/office/drawing/2014/main" id="{4ED72608-65A9-4316-850F-88EBAB2A70C5}"/>
              </a:ext>
            </a:extLst>
          </p:cNvPr>
          <p:cNvSpPr>
            <a:spLocks noGrp="1"/>
          </p:cNvSpPr>
          <p:nvPr>
            <p:ph type="body" idx="1"/>
          </p:nvPr>
        </p:nvSpPr>
        <p:spPr>
          <a:xfrm>
            <a:off x="457200" y="1219200"/>
            <a:ext cx="7471409" cy="4478149"/>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Online price comparison</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Contact scraping  </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Weather data monitoring</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Website change detection</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Research</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Web mash up</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Web data integration</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Telephone no collection</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Address collection </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Country/City/State Name Collection</a:t>
            </a:r>
            <a:r>
              <a:rPr kumimoji="0" lang="en-US" sz="22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a:t>
            </a:r>
          </a:p>
          <a:p>
            <a:endParaRPr lang="en-IN" dirty="0"/>
          </a:p>
        </p:txBody>
      </p:sp>
      <p:pic>
        <p:nvPicPr>
          <p:cNvPr id="9" name="Picture 8">
            <a:extLst>
              <a:ext uri="{FF2B5EF4-FFF2-40B4-BE49-F238E27FC236}">
                <a16:creationId xmlns:a16="http://schemas.microsoft.com/office/drawing/2014/main" id="{6C7A3872-8211-4E98-AB14-A0E5B76F3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675" y="1447800"/>
            <a:ext cx="4776925" cy="33758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323" cy="4873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References</a:t>
            </a:r>
            <a:endParaRPr sz="3200" dirty="0">
              <a:latin typeface="Times New Roman" pitchFamily="18" charset="0"/>
              <a:cs typeface="Times New Roman" pitchFamily="18" charset="0"/>
            </a:endParaRPr>
          </a:p>
        </p:txBody>
      </p:sp>
      <p:sp>
        <p:nvSpPr>
          <p:cNvPr id="161" name="TextShape 2"/>
          <p:cNvSpPr txBox="1"/>
          <p:nvPr/>
        </p:nvSpPr>
        <p:spPr>
          <a:xfrm>
            <a:off x="493816" y="990600"/>
            <a:ext cx="8229323" cy="4525560"/>
          </a:xfrm>
          <a:prstGeom prst="rect">
            <a:avLst/>
          </a:prstGeom>
        </p:spPr>
        <p:txBody>
          <a:bodyPr/>
          <a:lstStyle/>
          <a:p>
            <a:pPr>
              <a:lnSpc>
                <a:spcPct val="100000"/>
              </a:lnSpc>
              <a:buFont typeface="Arial"/>
              <a:buChar char="•"/>
            </a:pPr>
            <a:r>
              <a:rPr lang="en-US" sz="3200" b="1" dirty="0">
                <a:solidFill>
                  <a:srgbClr val="000000"/>
                </a:solidFill>
                <a:latin typeface="Cambria"/>
              </a:rPr>
              <a:t>Papers:</a:t>
            </a:r>
            <a:endParaRPr dirty="0"/>
          </a:p>
          <a:p>
            <a:pPr>
              <a:lnSpc>
                <a:spcPct val="100000"/>
              </a:lnSpc>
            </a:pPr>
            <a:r>
              <a:rPr lang="en-US" dirty="0"/>
              <a:t>	Web Scraping Scientific Repositories for Augmented Relevant Literature 	Search Using CRISP </a:t>
            </a:r>
            <a:r>
              <a:rPr lang="en-IN" dirty="0"/>
              <a:t>(</a:t>
            </a:r>
            <a:r>
              <a:rPr lang="en-US" dirty="0"/>
              <a:t>https://www.academia.edu/45523560/Web_Scraping_Scientific_Repositories_for_Augmented_Relevant_Literature_Search_Using_CRISP_DM)</a:t>
            </a:r>
          </a:p>
          <a:p>
            <a:pPr marL="285750" indent="-285750">
              <a:buFont typeface="Arial" panose="020B0604020202020204" pitchFamily="34" charset="0"/>
              <a:buChar char="•"/>
            </a:pPr>
            <a:endParaRPr lang="en-US" dirty="0"/>
          </a:p>
          <a:p>
            <a:pPr marL="285750" indent="-285750">
              <a:lnSpc>
                <a:spcPct val="100000"/>
              </a:lnSpc>
              <a:buFont typeface="Arial" panose="020B0604020202020204" pitchFamily="34" charset="0"/>
              <a:buChar char="•"/>
            </a:pPr>
            <a:endParaRPr dirty="0"/>
          </a:p>
          <a:p>
            <a:pPr>
              <a:lnSpc>
                <a:spcPct val="100000"/>
              </a:lnSpc>
              <a:buFont typeface="Arial"/>
              <a:buChar char="•"/>
            </a:pPr>
            <a:r>
              <a:rPr lang="en-US" sz="3200" b="1" dirty="0">
                <a:solidFill>
                  <a:srgbClr val="000000"/>
                </a:solidFill>
                <a:latin typeface="Cambria"/>
              </a:rPr>
              <a:t>Websites:</a:t>
            </a:r>
            <a:endParaRPr lang="en-US" b="1" dirty="0"/>
          </a:p>
          <a:p>
            <a:pPr marL="800100" lvl="1" indent="-342900">
              <a:buFont typeface="Courier New" panose="02070309020205020404" pitchFamily="49" charset="0"/>
              <a:buChar char="o"/>
            </a:pPr>
            <a:r>
              <a:rPr lang="en-US" sz="2000" u="sng" dirty="0">
                <a:solidFill>
                  <a:srgbClr val="0000FF"/>
                </a:solidFill>
                <a:latin typeface="Cambria"/>
                <a:hlinkClick r:id="rId3"/>
              </a:rPr>
              <a:t>https://likegeeks.com/python-web-scraping/</a:t>
            </a:r>
          </a:p>
          <a:p>
            <a:pPr marL="800100" lvl="1" indent="-342900">
              <a:buFont typeface="Courier New" panose="02070309020205020404" pitchFamily="49" charset="0"/>
              <a:buChar char="o"/>
            </a:pPr>
            <a:endParaRPr lang="en-US" sz="2000" u="sng" dirty="0">
              <a:solidFill>
                <a:srgbClr val="0000FF"/>
              </a:solidFill>
              <a:latin typeface="Cambria"/>
              <a:hlinkClick r:id="rId3"/>
            </a:endParaRPr>
          </a:p>
          <a:p>
            <a:pPr marL="800100" lvl="1" indent="-342900">
              <a:buFont typeface="Courier New" panose="02070309020205020404" pitchFamily="49" charset="0"/>
              <a:buChar char="o"/>
            </a:pPr>
            <a:r>
              <a:rPr lang="en-US" sz="2000" u="sng" dirty="0">
                <a:solidFill>
                  <a:srgbClr val="0000FF"/>
                </a:solidFill>
                <a:latin typeface="Cambria"/>
                <a:hlinkClick r:id="rId3"/>
              </a:rPr>
              <a:t>https://www.geeksforgeeks.org/what-is-web-scraping-and-how-to-use-it</a:t>
            </a:r>
            <a:endParaRPr lang="en-US" sz="2000" u="sng" dirty="0">
              <a:solidFill>
                <a:srgbClr val="0000FF"/>
              </a:solidFill>
              <a:latin typeface="Cambria"/>
            </a:endParaRPr>
          </a:p>
          <a:p>
            <a:pPr marL="800100" lvl="1" indent="-342900">
              <a:buFont typeface="Courier New" panose="02070309020205020404" pitchFamily="49" charset="0"/>
              <a:buChar char="o"/>
            </a:pPr>
            <a:endParaRPr lang="en-US" sz="2000" u="sng" dirty="0">
              <a:solidFill>
                <a:srgbClr val="0000FF"/>
              </a:solidFill>
              <a:latin typeface="Cambria"/>
            </a:endParaRPr>
          </a:p>
          <a:p>
            <a:pPr marL="800100" lvl="1" indent="-342900">
              <a:buFont typeface="Courier New" panose="02070309020205020404" pitchFamily="49" charset="0"/>
              <a:buChar char="o"/>
            </a:pPr>
            <a:r>
              <a:rPr lang="en-US" sz="2000" dirty="0">
                <a:hlinkClick r:id="rId4"/>
              </a:rPr>
              <a:t>https://realpython.com/beautiful-soup-web-scraper-python/</a:t>
            </a:r>
            <a:endParaRPr lang="en-US" sz="2000" dirty="0"/>
          </a:p>
          <a:p>
            <a:pPr>
              <a:lnSpc>
                <a:spcPct val="100000"/>
              </a:lnSpc>
            </a:pPr>
            <a:endParaRPr sz="2000" dirty="0"/>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63" name="TextShape 4"/>
          <p:cNvSpPr txBox="1"/>
          <p:nvPr/>
        </p:nvSpPr>
        <p:spPr>
          <a:xfrm>
            <a:off x="8264769" y="6172200"/>
            <a:ext cx="585969" cy="685440"/>
          </a:xfrm>
          <a:prstGeom prst="rect">
            <a:avLst/>
          </a:prstGeom>
        </p:spPr>
        <p:txBody>
          <a:bodyPr anchor="ctr"/>
          <a:lstStyle/>
          <a:p>
            <a:pPr>
              <a:lnSpc>
                <a:spcPct val="100000"/>
              </a:lnSpc>
            </a:pPr>
            <a:fld id="{6B3B2609-D781-49FA-ACF3-213527B908E8}" type="slidenum">
              <a:rPr lang="en-IN">
                <a:solidFill>
                  <a:srgbClr val="0000FF"/>
                </a:solidFill>
                <a:latin typeface="Cambria"/>
              </a:rPr>
              <a:pPr>
                <a:lnSpc>
                  <a:spcPct val="100000"/>
                </a:lnSpc>
              </a:pPr>
              <a:t>12</a:t>
            </a:fld>
            <a:endParaRPr dirty="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Arial"/>
              </a:rPr>
              <a:t>Thank You</a:t>
            </a:r>
            <a:endParaRPr dirty="0"/>
          </a:p>
          <a:p>
            <a:pPr>
              <a:lnSpc>
                <a:spcPct val="100000"/>
              </a:lnSpc>
            </a:pPr>
            <a:r>
              <a:rPr lang="en-IN" sz="4800" dirty="0">
                <a:solidFill>
                  <a:srgbClr val="0000FF"/>
                </a:solidFill>
                <a:latin typeface="Arial"/>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152400"/>
            <a:ext cx="8229323" cy="792120"/>
          </a:xfrm>
          <a:prstGeom prst="rect">
            <a:avLst/>
          </a:prstGeom>
        </p:spPr>
        <p:txBody>
          <a:bodyPr anchor="ctr"/>
          <a:lstStyle/>
          <a:p>
            <a:pPr algn="ctr">
              <a:lnSpc>
                <a:spcPct val="100000"/>
              </a:lnSpc>
            </a:pPr>
            <a:r>
              <a:rPr lang="en-US" sz="4000" b="1" dirty="0">
                <a:solidFill>
                  <a:srgbClr val="000000"/>
                </a:solidFill>
                <a:latin typeface="Times New Roman" panose="02020603050405020304" pitchFamily="18" charset="0"/>
                <a:cs typeface="Times New Roman" panose="02020603050405020304" pitchFamily="18" charset="0"/>
              </a:rPr>
              <a:t>Contents</a:t>
            </a:r>
            <a:endParaRPr dirty="0">
              <a:latin typeface="Times New Roman" panose="02020603050405020304" pitchFamily="18" charset="0"/>
              <a:cs typeface="Times New Roman" panose="02020603050405020304" pitchFamily="18" charset="0"/>
            </a:endParaRPr>
          </a:p>
        </p:txBody>
      </p:sp>
      <p:sp>
        <p:nvSpPr>
          <p:cNvPr id="126" name="TextShape 3"/>
          <p:cNvSpPr txBox="1"/>
          <p:nvPr/>
        </p:nvSpPr>
        <p:spPr>
          <a:xfrm>
            <a:off x="152400" y="632496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dirty="0">
              <a:solidFill>
                <a:srgbClr val="0000FF"/>
              </a:solidFill>
            </a:endParaRPr>
          </a:p>
        </p:txBody>
      </p:sp>
      <p:sp>
        <p:nvSpPr>
          <p:cNvPr id="6" name="Rectangle 5"/>
          <p:cNvSpPr/>
          <p:nvPr/>
        </p:nvSpPr>
        <p:spPr>
          <a:xfrm>
            <a:off x="635838" y="877315"/>
            <a:ext cx="5715000" cy="4457952"/>
          </a:xfrm>
          <a:prstGeom prst="rect">
            <a:avLst/>
          </a:prstGeom>
        </p:spPr>
        <p:txBody>
          <a:bodyPr wrap="square">
            <a:spAutoFit/>
          </a:bodyPr>
          <a:lstStyle/>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Problem Statement &amp; Objectives</a:t>
            </a:r>
            <a:endParaRPr lang="en-US" sz="2400" dirty="0">
              <a:solidFill>
                <a:srgbClr val="0000FF"/>
              </a:solidFill>
              <a:latin typeface="Times New Roman" pitchFamily="18" charset="0"/>
              <a:cs typeface="Times New Roman" pitchFamily="18" charset="0"/>
            </a:endParaRP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Introduction</a:t>
            </a:r>
          </a:p>
          <a:p>
            <a:pPr>
              <a:lnSpc>
                <a:spcPct val="150000"/>
              </a:lnSpc>
              <a:buFont typeface="Arial"/>
              <a:buChar char="•"/>
            </a:pPr>
            <a:r>
              <a:rPr lang="en-US" sz="2400" dirty="0">
                <a:solidFill>
                  <a:srgbClr val="0000FF"/>
                </a:solidFill>
                <a:latin typeface="Times New Roman" pitchFamily="18" charset="0"/>
                <a:cs typeface="Times New Roman" pitchFamily="18" charset="0"/>
              </a:rPr>
              <a:t>Literature Survey</a:t>
            </a: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System Design</a:t>
            </a: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Technology to be Used</a:t>
            </a:r>
          </a:p>
          <a:p>
            <a:pPr>
              <a:lnSpc>
                <a:spcPct val="150000"/>
              </a:lnSpc>
              <a:buFont typeface="Arial"/>
              <a:buChar char="•"/>
            </a:pPr>
            <a:r>
              <a:rPr lang="en-US" sz="2400" dirty="0">
                <a:solidFill>
                  <a:srgbClr val="0000FF"/>
                </a:solidFill>
                <a:latin typeface="Times New Roman" pitchFamily="18" charset="0"/>
                <a:cs typeface="Times New Roman" pitchFamily="18" charset="0"/>
              </a:rPr>
              <a:t>Modules / Screenshots</a:t>
            </a: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Advantages &amp; Applications</a:t>
            </a:r>
            <a:endParaRPr lang="en-US" sz="2400" dirty="0">
              <a:solidFill>
                <a:srgbClr val="0000FF"/>
              </a:solidFill>
              <a:latin typeface="Times New Roman" pitchFamily="18" charset="0"/>
              <a:cs typeface="Times New Roman" pitchFamily="18" charset="0"/>
            </a:endParaRPr>
          </a:p>
          <a:p>
            <a:pPr>
              <a:lnSpc>
                <a:spcPct val="150000"/>
              </a:lnSpc>
              <a:buFont typeface="Arial"/>
              <a:buChar char="•"/>
            </a:pPr>
            <a:r>
              <a:rPr lang="en-US" sz="2400" dirty="0">
                <a:solidFill>
                  <a:srgbClr val="0000FF"/>
                </a:solidFill>
                <a:latin typeface="Times New Roman" pitchFamily="18" charset="0"/>
                <a:ea typeface="DejaVu Sans"/>
                <a:cs typeface="Times New Roman" pitchFamily="18" charset="0"/>
              </a:rPr>
              <a:t>References</a:t>
            </a:r>
            <a:endParaRPr lang="en-US" sz="2400" dirty="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Problem Statement &amp; Objectives</a:t>
            </a:r>
            <a:endParaRPr sz="3200" dirty="0">
              <a:latin typeface="Times New Roman" pitchFamily="18" charset="0"/>
              <a:cs typeface="Times New Roman" pitchFamily="18" charset="0"/>
            </a:endParaRPr>
          </a:p>
        </p:txBody>
      </p:sp>
      <p:sp>
        <p:nvSpPr>
          <p:cNvPr id="129" name="TextShape 2"/>
          <p:cNvSpPr txBox="1"/>
          <p:nvPr/>
        </p:nvSpPr>
        <p:spPr>
          <a:xfrm>
            <a:off x="381000" y="1143000"/>
            <a:ext cx="8469738" cy="5181600"/>
          </a:xfrm>
          <a:prstGeom prst="rect">
            <a:avLst/>
          </a:prstGeom>
        </p:spPr>
        <p:txBody>
          <a:bodyPr/>
          <a:lstStyle/>
          <a:p>
            <a:pPr>
              <a:lnSpc>
                <a:spcPct val="100000"/>
              </a:lnSpc>
            </a:pPr>
            <a:r>
              <a:rPr lang="en-US" sz="2800" b="1" dirty="0">
                <a:solidFill>
                  <a:srgbClr val="0000FF"/>
                </a:solidFill>
                <a:latin typeface="Cambria"/>
              </a:rPr>
              <a:t>Problem Statement:</a:t>
            </a:r>
          </a:p>
          <a:p>
            <a:pPr>
              <a:lnSpc>
                <a:spcPct val="100000"/>
              </a:lnSpc>
            </a:pPr>
            <a:endParaRPr lang="en-US" sz="3200" b="1" dirty="0">
              <a:solidFill>
                <a:srgbClr val="000000"/>
              </a:solidFill>
              <a:latin typeface="Cambria"/>
            </a:endParaRPr>
          </a:p>
          <a:p>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 there is a lot of data on Internet which may be useless if you won’t get the desired and relative data from it. Here web scraper plays an important role in gathering data from the Internet, which you think is useful for yourself and rest unstructured / unnecessary  data can be avoided . Data which is obtained can be made structured and ordered as your requirement for various purposes.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Here I have developed a web-scraper  which provides us the various courses offered by Nagpur university in the field of Science and Technology . The structured data obtained will be saved in CSV file.</a:t>
            </a:r>
            <a:endParaRPr lang="en-US" dirty="0">
              <a:latin typeface="Times New Roman" panose="02020603050405020304" pitchFamily="18" charset="0"/>
              <a:cs typeface="Times New Roman" panose="02020603050405020304" pitchFamily="18" charset="0"/>
            </a:endParaRPr>
          </a:p>
          <a:p>
            <a:pPr lvl="2"/>
            <a:endParaRPr lang="en-US" sz="1400" dirty="0">
              <a:solidFill>
                <a:srgbClr val="0000FF"/>
              </a:solidFill>
            </a:endParaRPr>
          </a:p>
          <a:p>
            <a:pPr lvl="2"/>
            <a:endParaRPr sz="1400" dirty="0">
              <a:solidFill>
                <a:srgbClr val="0000FF"/>
              </a:solidFill>
            </a:endParaRPr>
          </a:p>
          <a:p>
            <a:pPr>
              <a:lnSpc>
                <a:spcPct val="100000"/>
              </a:lnSpc>
            </a:pPr>
            <a:endParaRPr dirty="0"/>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dirty="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3</a:t>
            </a:fld>
            <a:endParaRPr dirty="0">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7772400" cy="3416320"/>
          </a:xfrm>
          <a:prstGeom prst="rect">
            <a:avLst/>
          </a:prstGeom>
        </p:spPr>
        <p:txBody>
          <a:bodyPr wrap="square">
            <a:spAutoFit/>
          </a:bodyPr>
          <a:lstStyle/>
          <a:p>
            <a:pPr>
              <a:lnSpc>
                <a:spcPct val="100000"/>
              </a:lnSpc>
            </a:pPr>
            <a:r>
              <a:rPr lang="en-US" sz="3200" b="1" dirty="0">
                <a:solidFill>
                  <a:srgbClr val="0000FF"/>
                </a:solidFill>
                <a:latin typeface="Cambria"/>
              </a:rPr>
              <a:t>Objectives:</a:t>
            </a:r>
          </a:p>
          <a:p>
            <a:pPr>
              <a:lnSpc>
                <a:spcPct val="100000"/>
              </a:lnSpc>
            </a:pPr>
            <a:endParaRPr lang="en-US" sz="3200" b="1" dirty="0">
              <a:solidFill>
                <a:srgbClr val="0000FF"/>
              </a:solidFill>
              <a:latin typeface="Cambria"/>
            </a:endParaRPr>
          </a:p>
          <a:p>
            <a:pPr>
              <a:lnSpc>
                <a:spcPct val="100000"/>
              </a:lnSpc>
            </a:pPr>
            <a:r>
              <a:rPr lang="en-US" sz="1400" dirty="0">
                <a:solidFill>
                  <a:srgbClr val="0000FF"/>
                </a:solidFill>
              </a:rPr>
              <a:t>	</a:t>
            </a:r>
            <a:r>
              <a:rPr lang="en-US" sz="2000" dirty="0"/>
              <a:t>1.To get data in Structured manner</a:t>
            </a:r>
          </a:p>
          <a:p>
            <a:pPr>
              <a:lnSpc>
                <a:spcPct val="100000"/>
              </a:lnSpc>
            </a:pPr>
            <a:endParaRPr lang="en-US" sz="2000" dirty="0"/>
          </a:p>
          <a:p>
            <a:pPr>
              <a:lnSpc>
                <a:spcPct val="100000"/>
              </a:lnSpc>
            </a:pPr>
            <a:r>
              <a:rPr lang="en-US" sz="2000" dirty="0"/>
              <a:t>	2.To reduce efforts of user</a:t>
            </a:r>
          </a:p>
          <a:p>
            <a:pPr>
              <a:lnSpc>
                <a:spcPct val="100000"/>
              </a:lnSpc>
            </a:pPr>
            <a:endParaRPr lang="en-US" sz="2000" dirty="0"/>
          </a:p>
          <a:p>
            <a:pPr>
              <a:lnSpc>
                <a:spcPct val="100000"/>
              </a:lnSpc>
            </a:pPr>
            <a:r>
              <a:rPr lang="en-US" sz="2000" dirty="0"/>
              <a:t>	3. To do predictive analysis</a:t>
            </a:r>
          </a:p>
          <a:p>
            <a:pPr>
              <a:lnSpc>
                <a:spcPct val="100000"/>
              </a:lnSpc>
            </a:pPr>
            <a:endParaRPr lang="en-US" sz="2000" dirty="0"/>
          </a:p>
          <a:p>
            <a:pPr>
              <a:lnSpc>
                <a:spcPct val="100000"/>
              </a:lnSpc>
            </a:pPr>
            <a:r>
              <a:rPr lang="en-US" sz="2000" dirty="0"/>
              <a:t>	4. How data can be extracted from web pages</a:t>
            </a:r>
          </a:p>
          <a:p>
            <a:pPr>
              <a:lnSpc>
                <a:spcPct val="100000"/>
              </a:lnSpc>
            </a:pPr>
            <a:endParaRPr lang="en-US" sz="1400" dirty="0">
              <a:solidFill>
                <a:srgbClr val="0000FF"/>
              </a:solidFill>
            </a:endParaRPr>
          </a:p>
        </p:txBody>
      </p:sp>
      <p:pic>
        <p:nvPicPr>
          <p:cNvPr id="4" name="Picture 3">
            <a:extLst>
              <a:ext uri="{FF2B5EF4-FFF2-40B4-BE49-F238E27FC236}">
                <a16:creationId xmlns:a16="http://schemas.microsoft.com/office/drawing/2014/main" id="{B2C25659-6F9A-481C-991F-B6662B5F4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842792"/>
            <a:ext cx="3814200" cy="3012000"/>
          </a:xfrm>
          <a:prstGeom prst="rect">
            <a:avLst/>
          </a:prstGeom>
        </p:spPr>
      </p:pic>
    </p:spTree>
    <p:extLst>
      <p:ext uri="{BB962C8B-B14F-4D97-AF65-F5344CB8AC3E}">
        <p14:creationId xmlns:p14="http://schemas.microsoft.com/office/powerpoint/2010/main" val="172685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74680"/>
            <a:ext cx="8229323" cy="715920"/>
          </a:xfrm>
          <a:prstGeom prst="rect">
            <a:avLst/>
          </a:prstGeom>
        </p:spPr>
        <p:txBody>
          <a:bodyPr anchor="ctr"/>
          <a:lstStyle/>
          <a:p>
            <a:pPr algn="ctr">
              <a:lnSpc>
                <a:spcPct val="100000"/>
              </a:lnSpc>
            </a:pPr>
            <a:r>
              <a:rPr lang="en-US" sz="3200" b="1" dirty="0">
                <a:solidFill>
                  <a:srgbClr val="000000"/>
                </a:solidFill>
                <a:latin typeface="Calibri"/>
              </a:rPr>
              <a:t>Introduction</a:t>
            </a:r>
            <a:endParaRPr sz="3200" dirty="0"/>
          </a:p>
        </p:txBody>
      </p:sp>
      <p:sp>
        <p:nvSpPr>
          <p:cNvPr id="133" name="TextShape 2"/>
          <p:cNvSpPr txBox="1"/>
          <p:nvPr/>
        </p:nvSpPr>
        <p:spPr>
          <a:xfrm>
            <a:off x="457200" y="1600200"/>
            <a:ext cx="8229323" cy="4525560"/>
          </a:xfrm>
          <a:prstGeom prst="rect">
            <a:avLst/>
          </a:prstGeom>
        </p:spPr>
        <p:txBody>
          <a:bodyPr/>
          <a:lstStyle/>
          <a:p>
            <a:endParaRPr dirty="0"/>
          </a:p>
        </p:txBody>
      </p:sp>
      <p:sp>
        <p:nvSpPr>
          <p:cNvPr id="13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35" name="TextShape 4"/>
          <p:cNvSpPr txBox="1"/>
          <p:nvPr/>
        </p:nvSpPr>
        <p:spPr>
          <a:xfrm>
            <a:off x="8264769" y="6172200"/>
            <a:ext cx="585969" cy="685440"/>
          </a:xfrm>
          <a:prstGeom prst="rect">
            <a:avLst/>
          </a:prstGeom>
        </p:spPr>
        <p:txBody>
          <a:bodyPr anchor="ctr"/>
          <a:lstStyle/>
          <a:p>
            <a:pPr>
              <a:lnSpc>
                <a:spcPct val="100000"/>
              </a:lnSpc>
            </a:pPr>
            <a:fld id="{E537E29E-8101-40D2-BA48-617917C65D32}" type="slidenum">
              <a:rPr lang="en-IN">
                <a:solidFill>
                  <a:srgbClr val="0000FF"/>
                </a:solidFill>
                <a:latin typeface="Cambria"/>
              </a:rPr>
              <a:pPr>
                <a:lnSpc>
                  <a:spcPct val="100000"/>
                </a:lnSpc>
              </a:pPr>
              <a:t>5</a:t>
            </a:fld>
            <a:endParaRPr dirty="0">
              <a:solidFill>
                <a:srgbClr val="0000FF"/>
              </a:solidFill>
            </a:endParaRPr>
          </a:p>
        </p:txBody>
      </p:sp>
      <p:sp>
        <p:nvSpPr>
          <p:cNvPr id="3" name="TextBox 2"/>
          <p:cNvSpPr txBox="1"/>
          <p:nvPr/>
        </p:nvSpPr>
        <p:spPr>
          <a:xfrm>
            <a:off x="228600" y="822960"/>
            <a:ext cx="8534400" cy="3693319"/>
          </a:xfrm>
          <a:prstGeom prst="rect">
            <a:avLst/>
          </a:prstGeom>
          <a:noFill/>
        </p:spPr>
        <p:txBody>
          <a:bodyPr wrap="square" rtlCol="0">
            <a:spAutoFit/>
          </a:bodyPr>
          <a:lstStyle/>
          <a:p>
            <a:endParaRPr lang="en-IN" dirty="0"/>
          </a:p>
          <a:p>
            <a:pPr marL="0" indent="0">
              <a:buNone/>
            </a:pPr>
            <a:r>
              <a:rPr lang="en-US" b="1" dirty="0">
                <a:solidFill>
                  <a:srgbClr val="FF0000"/>
                </a:solidFill>
                <a:latin typeface="Times New Roman" panose="02020603050405020304" pitchFamily="18" charset="0"/>
                <a:cs typeface="Times New Roman" panose="02020603050405020304" pitchFamily="18" charset="0"/>
              </a:rPr>
              <a:t>What is web scraping?</a:t>
            </a: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Web scraping is the process of collecting structured web data in an automated fashion. It’s also called web data extraction. Some of the main use cases of web scraping include price monitoring, price intelligence, news monitoring, lead generation, and market research among many others.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In general, web data extraction is used by people and businesses who want to make use of the vast amount of publicly available web data to make smarter decisions. If you’ve ever copy and pasted information from a website, you’ve performed the same function as any web scraper, only on a microscopic, manual scale.</a:t>
            </a:r>
          </a:p>
          <a:p>
            <a:endParaRPr lang="en-IN" dirty="0"/>
          </a:p>
        </p:txBody>
      </p:sp>
      <p:pic>
        <p:nvPicPr>
          <p:cNvPr id="10" name="Picture 9">
            <a:extLst>
              <a:ext uri="{FF2B5EF4-FFF2-40B4-BE49-F238E27FC236}">
                <a16:creationId xmlns:a16="http://schemas.microsoft.com/office/drawing/2014/main" id="{E9E044D7-B3F5-4FB9-B334-A50CDDF0CA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9918" y="4493267"/>
            <a:ext cx="5451763" cy="1701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a:extLst>
              <a:ext uri="{FF2B5EF4-FFF2-40B4-BE49-F238E27FC236}">
                <a16:creationId xmlns:a16="http://schemas.microsoft.com/office/drawing/2014/main" id="{53B12D70-7722-4D14-8BE1-C591AB29DE57}"/>
              </a:ext>
            </a:extLst>
          </p:cNvPr>
          <p:cNvSpPr txBox="1"/>
          <p:nvPr/>
        </p:nvSpPr>
        <p:spPr>
          <a:xfrm>
            <a:off x="457200" y="274680"/>
            <a:ext cx="8229323" cy="715920"/>
          </a:xfrm>
          <a:prstGeom prst="rect">
            <a:avLst/>
          </a:prstGeom>
        </p:spPr>
        <p:txBody>
          <a:bodyPr anchor="ctr"/>
          <a:lstStyle/>
          <a:p>
            <a:pPr algn="ctr"/>
            <a:r>
              <a:rPr lang="en-US" sz="3200" b="1" dirty="0">
                <a:solidFill>
                  <a:srgbClr val="000000"/>
                </a:solidFill>
                <a:latin typeface="Times New Roman" pitchFamily="18" charset="0"/>
                <a:cs typeface="Times New Roman" pitchFamily="18" charset="0"/>
              </a:rPr>
              <a:t>Literature Survey</a:t>
            </a:r>
          </a:p>
        </p:txBody>
      </p:sp>
      <p:graphicFrame>
        <p:nvGraphicFramePr>
          <p:cNvPr id="4" name="Table 2">
            <a:extLst>
              <a:ext uri="{FF2B5EF4-FFF2-40B4-BE49-F238E27FC236}">
                <a16:creationId xmlns:a16="http://schemas.microsoft.com/office/drawing/2014/main" id="{25276A87-BA59-4F11-A669-B7B6C1972056}"/>
              </a:ext>
            </a:extLst>
          </p:cNvPr>
          <p:cNvGraphicFramePr/>
          <p:nvPr>
            <p:extLst>
              <p:ext uri="{D42A27DB-BD31-4B8C-83A1-F6EECF244321}">
                <p14:modId xmlns:p14="http://schemas.microsoft.com/office/powerpoint/2010/main" val="1115405660"/>
              </p:ext>
            </p:extLst>
          </p:nvPr>
        </p:nvGraphicFramePr>
        <p:xfrm>
          <a:off x="456646" y="1600200"/>
          <a:ext cx="8230431" cy="3733801"/>
        </p:xfrm>
        <a:graphic>
          <a:graphicData uri="http://schemas.openxmlformats.org/drawingml/2006/table">
            <a:tbl>
              <a:tblPr/>
              <a:tblGrid>
                <a:gridCol w="4115077">
                  <a:extLst>
                    <a:ext uri="{9D8B030D-6E8A-4147-A177-3AD203B41FA5}">
                      <a16:colId xmlns:a16="http://schemas.microsoft.com/office/drawing/2014/main" val="20000"/>
                    </a:ext>
                  </a:extLst>
                </a:gridCol>
                <a:gridCol w="4115354">
                  <a:extLst>
                    <a:ext uri="{9D8B030D-6E8A-4147-A177-3AD203B41FA5}">
                      <a16:colId xmlns:a16="http://schemas.microsoft.com/office/drawing/2014/main" val="20001"/>
                    </a:ext>
                  </a:extLst>
                </a:gridCol>
              </a:tblGrid>
              <a:tr h="924588">
                <a:tc>
                  <a:txBody>
                    <a:bodyPr/>
                    <a:lstStyle/>
                    <a:p>
                      <a:pPr algn="ctr">
                        <a:lnSpc>
                          <a:spcPct val="71000"/>
                        </a:lnSpc>
                      </a:pPr>
                      <a:endParaRPr dirty="0">
                        <a:solidFill>
                          <a:schemeClr val="tx1"/>
                        </a:solidFill>
                      </a:endParaRPr>
                    </a:p>
                    <a:p>
                      <a:pPr algn="ctr">
                        <a:lnSpc>
                          <a:spcPct val="71000"/>
                        </a:lnSpc>
                      </a:pPr>
                      <a:r>
                        <a:rPr lang="en-IN" b="1" dirty="0">
                          <a:solidFill>
                            <a:schemeClr val="tx1"/>
                          </a:solidFill>
                          <a:latin typeface="Arial"/>
                        </a:rPr>
                        <a:t> </a:t>
                      </a:r>
                      <a:r>
                        <a:rPr lang="en-IN" sz="2000" b="1" dirty="0">
                          <a:solidFill>
                            <a:schemeClr val="tx1"/>
                          </a:solidFill>
                          <a:latin typeface="Arial"/>
                        </a:rPr>
                        <a:t>Websites / Paper / Article  </a:t>
                      </a:r>
                      <a:endParaRPr dirty="0">
                        <a:solidFill>
                          <a:schemeClr val="tx1"/>
                        </a:solidFill>
                      </a:endParaRPr>
                    </a:p>
                  </a:txBody>
                  <a:tcPr marL="70338" marR="70338">
                    <a:solidFill>
                      <a:srgbClr val="0070C0">
                        <a:alpha val="43000"/>
                      </a:srgbClr>
                    </a:solidFill>
                  </a:tcPr>
                </a:tc>
                <a:tc>
                  <a:txBody>
                    <a:bodyPr/>
                    <a:lstStyle/>
                    <a:p>
                      <a:pPr algn="ctr">
                        <a:lnSpc>
                          <a:spcPct val="71000"/>
                        </a:lnSpc>
                      </a:pPr>
                      <a:endParaRPr dirty="0">
                        <a:solidFill>
                          <a:schemeClr val="tx1"/>
                        </a:solidFill>
                      </a:endParaRPr>
                    </a:p>
                    <a:p>
                      <a:pPr algn="ctr">
                        <a:lnSpc>
                          <a:spcPct val="71000"/>
                        </a:lnSpc>
                      </a:pPr>
                      <a:r>
                        <a:rPr lang="en-IN" sz="2000" b="1" dirty="0">
                          <a:solidFill>
                            <a:schemeClr val="tx1"/>
                          </a:solidFill>
                          <a:latin typeface="Arial"/>
                        </a:rPr>
                        <a:t>  Reviews / Findings</a:t>
                      </a:r>
                      <a:endParaRPr dirty="0">
                        <a:solidFill>
                          <a:schemeClr val="tx1"/>
                        </a:solidFill>
                      </a:endParaRPr>
                    </a:p>
                  </a:txBody>
                  <a:tcPr marL="70338" marR="70338">
                    <a:solidFill>
                      <a:srgbClr val="0070C0">
                        <a:alpha val="43000"/>
                      </a:srgbClr>
                    </a:solidFill>
                  </a:tcPr>
                </a:tc>
                <a:extLst>
                  <a:ext uri="{0D108BD9-81ED-4DB2-BD59-A6C34878D82A}">
                    <a16:rowId xmlns:a16="http://schemas.microsoft.com/office/drawing/2014/main" val="10000"/>
                  </a:ext>
                </a:extLst>
              </a:tr>
              <a:tr h="1050427">
                <a:tc>
                  <a:txBody>
                    <a:bodyPr/>
                    <a:lstStyle/>
                    <a:p>
                      <a:r>
                        <a:rPr lang="en-US" dirty="0"/>
                        <a:t>https://realpython.com/beautiful-soup-web-scraper-python/</a:t>
                      </a:r>
                    </a:p>
                  </a:txBody>
                  <a:tcPr marL="70338" marR="70338"/>
                </a:tc>
                <a:tc>
                  <a:txBody>
                    <a:bodyPr/>
                    <a:lstStyle/>
                    <a:p>
                      <a:r>
                        <a:rPr lang="en-US" dirty="0"/>
                        <a:t>This website provides an overview of what is web scraper and its uses.</a:t>
                      </a:r>
                    </a:p>
                  </a:txBody>
                  <a:tcPr marL="70338" marR="70338"/>
                </a:tc>
                <a:extLst>
                  <a:ext uri="{0D108BD9-81ED-4DB2-BD59-A6C34878D82A}">
                    <a16:rowId xmlns:a16="http://schemas.microsoft.com/office/drawing/2014/main" val="10001"/>
                  </a:ext>
                </a:extLst>
              </a:tr>
              <a:tr h="1050427">
                <a:tc>
                  <a:txBody>
                    <a:bodyPr/>
                    <a:lstStyle/>
                    <a:p>
                      <a:r>
                        <a:rPr lang="en-US" dirty="0"/>
                        <a:t>https://www.geeksforgeeks.org/what-is-web-scraping-and-how-to-use-it/</a:t>
                      </a:r>
                    </a:p>
                  </a:txBody>
                  <a:tcPr marL="70338" marR="70338"/>
                </a:tc>
                <a:tc>
                  <a:txBody>
                    <a:bodyPr/>
                    <a:lstStyle/>
                    <a:p>
                      <a:r>
                        <a:rPr lang="en-US" dirty="0"/>
                        <a:t>This web site provides various use cases and its advantages of web scraper.</a:t>
                      </a:r>
                    </a:p>
                  </a:txBody>
                  <a:tcPr marL="70338" marR="70338"/>
                </a:tc>
                <a:extLst>
                  <a:ext uri="{0D108BD9-81ED-4DB2-BD59-A6C34878D82A}">
                    <a16:rowId xmlns:a16="http://schemas.microsoft.com/office/drawing/2014/main" val="10002"/>
                  </a:ext>
                </a:extLst>
              </a:tr>
              <a:tr h="708359">
                <a:tc>
                  <a:txBody>
                    <a:bodyPr/>
                    <a:lstStyle/>
                    <a:p>
                      <a:r>
                        <a:rPr lang="en-US" dirty="0"/>
                        <a:t>https://likegeeks.com/python-web-scraping/</a:t>
                      </a:r>
                    </a:p>
                  </a:txBody>
                  <a:tcPr marL="70338" marR="70338"/>
                </a:tc>
                <a:tc>
                  <a:txBody>
                    <a:bodyPr/>
                    <a:lstStyle/>
                    <a:p>
                      <a:r>
                        <a:rPr lang="en-US" dirty="0"/>
                        <a:t>This web-site guides us through various tutorials on web scraper.</a:t>
                      </a:r>
                    </a:p>
                  </a:txBody>
                  <a:tcPr marL="70338" marR="70338"/>
                </a:tc>
                <a:extLst>
                  <a:ext uri="{0D108BD9-81ED-4DB2-BD59-A6C34878D82A}">
                    <a16:rowId xmlns:a16="http://schemas.microsoft.com/office/drawing/2014/main" val="10003"/>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CB21E4E-441B-4F63-A4E1-E0CFD7E9F48D}"/>
                  </a:ext>
                </a:extLst>
              </p14:cNvPr>
              <p14:cNvContentPartPr/>
              <p14:nvPr/>
            </p14:nvContentPartPr>
            <p14:xfrm>
              <a:off x="1924920" y="1789787"/>
              <a:ext cx="360" cy="360"/>
            </p14:xfrm>
          </p:contentPart>
        </mc:Choice>
        <mc:Fallback xmlns="">
          <p:pic>
            <p:nvPicPr>
              <p:cNvPr id="3" name="Ink 2">
                <a:extLst>
                  <a:ext uri="{FF2B5EF4-FFF2-40B4-BE49-F238E27FC236}">
                    <a16:creationId xmlns:a16="http://schemas.microsoft.com/office/drawing/2014/main" id="{2CB21E4E-441B-4F63-A4E1-E0CFD7E9F48D}"/>
                  </a:ext>
                </a:extLst>
              </p:cNvPr>
              <p:cNvPicPr/>
              <p:nvPr/>
            </p:nvPicPr>
            <p:blipFill>
              <a:blip r:embed="rId4"/>
              <a:stretch>
                <a:fillRect/>
              </a:stretch>
            </p:blipFill>
            <p:spPr>
              <a:xfrm>
                <a:off x="1916280" y="178078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FCF9D6FF-101E-4F75-8139-F665642D7114}"/>
                  </a:ext>
                </a:extLst>
              </p14:cNvPr>
              <p14:cNvContentPartPr/>
              <p14:nvPr/>
            </p14:nvContentPartPr>
            <p14:xfrm>
              <a:off x="1742040" y="2078507"/>
              <a:ext cx="360" cy="4320"/>
            </p14:xfrm>
          </p:contentPart>
        </mc:Choice>
        <mc:Fallback xmlns="">
          <p:pic>
            <p:nvPicPr>
              <p:cNvPr id="5" name="Ink 4">
                <a:extLst>
                  <a:ext uri="{FF2B5EF4-FFF2-40B4-BE49-F238E27FC236}">
                    <a16:creationId xmlns:a16="http://schemas.microsoft.com/office/drawing/2014/main" id="{FCF9D6FF-101E-4F75-8139-F665642D7114}"/>
                  </a:ext>
                </a:extLst>
              </p:cNvPr>
              <p:cNvPicPr/>
              <p:nvPr/>
            </p:nvPicPr>
            <p:blipFill>
              <a:blip r:embed="rId6"/>
              <a:stretch>
                <a:fillRect/>
              </a:stretch>
            </p:blipFill>
            <p:spPr>
              <a:xfrm>
                <a:off x="1733400" y="2069507"/>
                <a:ext cx="180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8088F4C-6D41-4CB8-A866-69528B40CD9E}"/>
                  </a:ext>
                </a:extLst>
              </p14:cNvPr>
              <p14:cNvContentPartPr/>
              <p14:nvPr/>
            </p14:nvContentPartPr>
            <p14:xfrm>
              <a:off x="1828440" y="2174987"/>
              <a:ext cx="360" cy="360"/>
            </p14:xfrm>
          </p:contentPart>
        </mc:Choice>
        <mc:Fallback xmlns="">
          <p:pic>
            <p:nvPicPr>
              <p:cNvPr id="6" name="Ink 5">
                <a:extLst>
                  <a:ext uri="{FF2B5EF4-FFF2-40B4-BE49-F238E27FC236}">
                    <a16:creationId xmlns:a16="http://schemas.microsoft.com/office/drawing/2014/main" id="{C8088F4C-6D41-4CB8-A866-69528B40CD9E}"/>
                  </a:ext>
                </a:extLst>
              </p:cNvPr>
              <p:cNvPicPr/>
              <p:nvPr/>
            </p:nvPicPr>
            <p:blipFill>
              <a:blip r:embed="rId4"/>
              <a:stretch>
                <a:fillRect/>
              </a:stretch>
            </p:blipFill>
            <p:spPr>
              <a:xfrm>
                <a:off x="1819440" y="216598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6DD678F2-3D35-420A-A0D6-531A204843F4}"/>
                  </a:ext>
                </a:extLst>
              </p14:cNvPr>
              <p14:cNvContentPartPr/>
              <p14:nvPr/>
            </p14:nvContentPartPr>
            <p14:xfrm>
              <a:off x="-1607760" y="1481987"/>
              <a:ext cx="360" cy="360"/>
            </p14:xfrm>
          </p:contentPart>
        </mc:Choice>
        <mc:Fallback xmlns="">
          <p:pic>
            <p:nvPicPr>
              <p:cNvPr id="9" name="Ink 8">
                <a:extLst>
                  <a:ext uri="{FF2B5EF4-FFF2-40B4-BE49-F238E27FC236}">
                    <a16:creationId xmlns:a16="http://schemas.microsoft.com/office/drawing/2014/main" id="{6DD678F2-3D35-420A-A0D6-531A204843F4}"/>
                  </a:ext>
                </a:extLst>
              </p:cNvPr>
              <p:cNvPicPr/>
              <p:nvPr/>
            </p:nvPicPr>
            <p:blipFill>
              <a:blip r:embed="rId4"/>
              <a:stretch>
                <a:fillRect/>
              </a:stretch>
            </p:blipFill>
            <p:spPr>
              <a:xfrm>
                <a:off x="-1616760" y="1472987"/>
                <a:ext cx="18000" cy="18000"/>
              </a:xfrm>
              <a:prstGeom prst="rect">
                <a:avLst/>
              </a:prstGeom>
            </p:spPr>
          </p:pic>
        </mc:Fallback>
      </mc:AlternateContent>
    </p:spTree>
    <p:extLst>
      <p:ext uri="{BB962C8B-B14F-4D97-AF65-F5344CB8AC3E}">
        <p14:creationId xmlns:p14="http://schemas.microsoft.com/office/powerpoint/2010/main" val="271556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28600"/>
            <a:ext cx="8229323" cy="53340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System Design: Flowchart                 </a:t>
            </a:r>
            <a:endParaRPr sz="3200" dirty="0">
              <a:latin typeface="Times New Roman" pitchFamily="18" charset="0"/>
              <a:cs typeface="Times New Roman" pitchFamily="18" charset="0"/>
            </a:endParaRPr>
          </a:p>
        </p:txBody>
      </p:sp>
      <p:sp>
        <p:nvSpPr>
          <p:cNvPr id="142" name="TextShape 2"/>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43" name="TextShape 3"/>
          <p:cNvSpPr txBox="1"/>
          <p:nvPr/>
        </p:nvSpPr>
        <p:spPr>
          <a:xfrm>
            <a:off x="8264769" y="6172200"/>
            <a:ext cx="585969" cy="685440"/>
          </a:xfrm>
          <a:prstGeom prst="rect">
            <a:avLst/>
          </a:prstGeom>
        </p:spPr>
        <p:txBody>
          <a:bodyPr anchor="ctr"/>
          <a:lstStyle/>
          <a:p>
            <a:pPr>
              <a:lnSpc>
                <a:spcPct val="100000"/>
              </a:lnSpc>
            </a:pPr>
            <a:fld id="{CE5AF716-9F2C-435E-A60E-28C934F3F645}" type="slidenum">
              <a:rPr lang="en-IN">
                <a:solidFill>
                  <a:srgbClr val="0000FF"/>
                </a:solidFill>
                <a:latin typeface="Cambria"/>
              </a:rPr>
              <a:pPr>
                <a:lnSpc>
                  <a:spcPct val="100000"/>
                </a:lnSpc>
              </a:pPr>
              <a:t>7</a:t>
            </a:fld>
            <a:endParaRPr dirty="0">
              <a:solidFill>
                <a:srgbClr val="0000FF"/>
              </a:solidFill>
            </a:endParaRPr>
          </a:p>
        </p:txBody>
      </p:sp>
      <p:graphicFrame>
        <p:nvGraphicFramePr>
          <p:cNvPr id="24" name="Diagram 23">
            <a:extLst>
              <a:ext uri="{FF2B5EF4-FFF2-40B4-BE49-F238E27FC236}">
                <a16:creationId xmlns:a16="http://schemas.microsoft.com/office/drawing/2014/main" id="{8AD18468-36CD-4347-AB55-9479518D18FA}"/>
              </a:ext>
            </a:extLst>
          </p:cNvPr>
          <p:cNvGraphicFramePr/>
          <p:nvPr>
            <p:extLst>
              <p:ext uri="{D42A27DB-BD31-4B8C-83A1-F6EECF244321}">
                <p14:modId xmlns:p14="http://schemas.microsoft.com/office/powerpoint/2010/main" val="955084687"/>
              </p:ext>
            </p:extLst>
          </p:nvPr>
        </p:nvGraphicFramePr>
        <p:xfrm>
          <a:off x="1142861" y="1447800"/>
          <a:ext cx="68580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Technology to be Use</a:t>
            </a:r>
            <a:endParaRPr sz="3200" dirty="0">
              <a:latin typeface="Times New Roman" pitchFamily="18" charset="0"/>
              <a:cs typeface="Times New Roman" pitchFamily="18" charset="0"/>
            </a:endParaRPr>
          </a:p>
        </p:txBody>
      </p:sp>
      <p:sp>
        <p:nvSpPr>
          <p:cNvPr id="150"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51" name="TextShape 4"/>
          <p:cNvSpPr txBox="1"/>
          <p:nvPr/>
        </p:nvSpPr>
        <p:spPr>
          <a:xfrm>
            <a:off x="8264769" y="6172200"/>
            <a:ext cx="585969" cy="685440"/>
          </a:xfrm>
          <a:prstGeom prst="rect">
            <a:avLst/>
          </a:prstGeom>
        </p:spPr>
        <p:txBody>
          <a:bodyPr anchor="ctr"/>
          <a:lstStyle/>
          <a:p>
            <a:pPr>
              <a:lnSpc>
                <a:spcPct val="100000"/>
              </a:lnSpc>
            </a:pPr>
            <a:fld id="{8365E75B-33D1-40DC-9A8A-B397845CC64A}" type="slidenum">
              <a:rPr lang="en-IN">
                <a:solidFill>
                  <a:srgbClr val="0000FF"/>
                </a:solidFill>
                <a:latin typeface="Cambria"/>
              </a:rPr>
              <a:pPr>
                <a:lnSpc>
                  <a:spcPct val="100000"/>
                </a:lnSpc>
              </a:pPr>
              <a:t>8</a:t>
            </a:fld>
            <a:endParaRPr dirty="0">
              <a:solidFill>
                <a:srgbClr val="0000FF"/>
              </a:solidFill>
            </a:endParaRPr>
          </a:p>
        </p:txBody>
      </p:sp>
      <p:sp>
        <p:nvSpPr>
          <p:cNvPr id="3" name="Text Placeholder 2">
            <a:extLst>
              <a:ext uri="{FF2B5EF4-FFF2-40B4-BE49-F238E27FC236}">
                <a16:creationId xmlns:a16="http://schemas.microsoft.com/office/drawing/2014/main" id="{17DCD060-6DE5-4AC3-8278-2A9F21411CD1}"/>
              </a:ext>
            </a:extLst>
          </p:cNvPr>
          <p:cNvSpPr>
            <a:spLocks noGrp="1"/>
          </p:cNvSpPr>
          <p:nvPr>
            <p:ph type="body" idx="1"/>
          </p:nvPr>
        </p:nvSpPr>
        <p:spPr>
          <a:xfrm>
            <a:off x="457200" y="1295400"/>
            <a:ext cx="7471409" cy="3139321"/>
          </a:xfrm>
        </p:spPr>
        <p:txBody>
          <a:bodyPr/>
          <a:lstStyle/>
          <a:p>
            <a:pPr marL="285750" indent="-28575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Technology :</a:t>
            </a:r>
          </a:p>
          <a:p>
            <a:pPr lvl="2"/>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IDE :</a:t>
            </a:r>
          </a:p>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PyCharm / VS-Code</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Library :</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Requests , Beautiful Soup(BS4) ,Pandas </a:t>
            </a:r>
            <a:endParaRPr lang="en-US" dirty="0">
              <a:latin typeface="Times New Roman" panose="02020603050405020304" pitchFamily="18" charset="0"/>
              <a:cs typeface="Times New Roman" panose="02020603050405020304" pitchFamily="18" charset="0"/>
            </a:endParaRPr>
          </a:p>
          <a:p>
            <a:endParaRPr lang="en-US" dirty="0"/>
          </a:p>
          <a:p>
            <a:pPr marL="285750" indent="-285750">
              <a:buFont typeface="Wingdings" panose="05000000000000000000" pitchFamily="2" charset="2"/>
              <a:buChar char="q"/>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74680"/>
            <a:ext cx="8229323" cy="868320"/>
          </a:xfrm>
          <a:prstGeom prst="rect">
            <a:avLst/>
          </a:prstGeom>
        </p:spPr>
        <p:txBody>
          <a:bodyPr anchor="ctr"/>
          <a:lstStyle/>
          <a:p>
            <a:pPr algn="ctr">
              <a:lnSpc>
                <a:spcPct val="100000"/>
              </a:lnSpc>
            </a:pPr>
            <a:r>
              <a:rPr lang="en-IN" sz="3200" b="1" dirty="0">
                <a:solidFill>
                  <a:srgbClr val="000000"/>
                </a:solidFill>
                <a:latin typeface="Times New Roman" pitchFamily="18" charset="0"/>
                <a:cs typeface="Times New Roman" pitchFamily="18" charset="0"/>
              </a:rPr>
              <a:t>Modules and Screenshots</a:t>
            </a:r>
          </a:p>
          <a:p>
            <a:pPr algn="ctr">
              <a:lnSpc>
                <a:spcPct val="100000"/>
              </a:lnSpc>
            </a:pPr>
            <a:endParaRPr lang="en-IN" sz="3200" b="1" dirty="0">
              <a:latin typeface="Times New Roman" pitchFamily="18" charset="0"/>
              <a:cs typeface="Times New Roman" pitchFamily="18" charset="0"/>
            </a:endParaRPr>
          </a:p>
        </p:txBody>
      </p:sp>
      <p:sp>
        <p:nvSpPr>
          <p:cNvPr id="14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47" name="TextShape 4"/>
          <p:cNvSpPr txBox="1"/>
          <p:nvPr/>
        </p:nvSpPr>
        <p:spPr>
          <a:xfrm>
            <a:off x="8264769" y="6172200"/>
            <a:ext cx="585969" cy="685440"/>
          </a:xfrm>
          <a:prstGeom prst="rect">
            <a:avLst/>
          </a:prstGeom>
        </p:spPr>
        <p:txBody>
          <a:bodyPr anchor="ctr"/>
          <a:lstStyle/>
          <a:p>
            <a:pPr>
              <a:lnSpc>
                <a:spcPct val="100000"/>
              </a:lnSpc>
            </a:pPr>
            <a:fld id="{66B19D03-C119-44BF-83B7-F67D116CADE2}" type="slidenum">
              <a:rPr lang="en-IN">
                <a:solidFill>
                  <a:srgbClr val="0000FF"/>
                </a:solidFill>
                <a:latin typeface="Cambria"/>
              </a:rPr>
              <a:pPr>
                <a:lnSpc>
                  <a:spcPct val="100000"/>
                </a:lnSpc>
              </a:pPr>
              <a:t>9</a:t>
            </a:fld>
            <a:endParaRPr dirty="0">
              <a:solidFill>
                <a:srgbClr val="0000FF"/>
              </a:solidFill>
            </a:endParaRPr>
          </a:p>
        </p:txBody>
      </p:sp>
      <p:sp>
        <p:nvSpPr>
          <p:cNvPr id="4" name="TextBox 3"/>
          <p:cNvSpPr txBox="1"/>
          <p:nvPr/>
        </p:nvSpPr>
        <p:spPr>
          <a:xfrm>
            <a:off x="457200" y="1080367"/>
            <a:ext cx="8229323" cy="3447098"/>
          </a:xfrm>
          <a:prstGeom prst="rect">
            <a:avLst/>
          </a:prstGeom>
          <a:noFill/>
        </p:spPr>
        <p:txBody>
          <a:bodyPr wrap="square" rtlCol="0">
            <a:spAutoFit/>
          </a:bodyPr>
          <a:lstStyle/>
          <a:p>
            <a:pPr marL="342900" indent="-342900" algn="just">
              <a:buAutoNum type="arabicPeriod"/>
            </a:pPr>
            <a:r>
              <a:rPr lang="en-US" sz="2400" b="1" dirty="0">
                <a:solidFill>
                  <a:schemeClr val="accent1"/>
                </a:solidFill>
                <a:latin typeface="Times New Roman" panose="02020603050405020304" pitchFamily="18" charset="0"/>
                <a:cs typeface="Times New Roman" panose="02020603050405020304" pitchFamily="18" charset="0"/>
              </a:rPr>
              <a:t>Gathering RAW Data </a:t>
            </a:r>
            <a:r>
              <a:rPr lang="en-US" b="1" dirty="0">
                <a:solidFill>
                  <a:schemeClr val="accent1"/>
                </a:solidFill>
                <a:latin typeface="Times New Roman" panose="02020603050405020304" pitchFamily="18" charset="0"/>
                <a:cs typeface="Times New Roman" panose="02020603050405020304" pitchFamily="18" charset="0"/>
              </a:rPr>
              <a:t>:</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Web Scrapers can extract all the data on particular sites or the specific data that a user wants. Ideally, it’s best if you specify the data you want so that the web scraper only extracts that data quickly.</a:t>
            </a: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813B0D-529F-43D1-9978-E6FA045C9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131" y="3429000"/>
            <a:ext cx="4195738" cy="2362200"/>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5466</TotalTime>
  <Words>838</Words>
  <Application>Microsoft Office PowerPoint</Application>
  <PresentationFormat>On-screen Show (4:3)</PresentationFormat>
  <Paragraphs>127</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Courier New</vt:lpstr>
      <vt:lpstr>Times New Roman</vt:lpstr>
      <vt:lpstr>Wingdings</vt:lpstr>
      <vt:lpstr>Office Theme</vt:lpstr>
      <vt:lpstr>Project  Seminar  on  Web Scraper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Yash Kashti</cp:lastModifiedBy>
  <cp:revision>208</cp:revision>
  <dcterms:created xsi:type="dcterms:W3CDTF">2021-03-08T15:20:31Z</dcterms:created>
  <dcterms:modified xsi:type="dcterms:W3CDTF">2021-06-24T13:41:09Z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