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9" r:id="rId3"/>
    <p:sldId id="271" r:id="rId4"/>
    <p:sldId id="277" r:id="rId5"/>
    <p:sldId id="282" r:id="rId6"/>
    <p:sldId id="283" r:id="rId7"/>
    <p:sldId id="268" r:id="rId8"/>
    <p:sldId id="284" r:id="rId9"/>
    <p:sldId id="285" r:id="rId10"/>
    <p:sldId id="286" r:id="rId11"/>
    <p:sldId id="289" r:id="rId12"/>
    <p:sldId id="263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105" d="100"/>
          <a:sy n="105" d="100"/>
        </p:scale>
        <p:origin x="-725" y="-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201B9-DA7C-4325-85FA-06890E037A9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896AF-B478-4484-8F95-9B46957B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3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896AF-B478-4484-8F95-9B46957B96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8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896AF-B478-4484-8F95-9B46957B96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896AF-B478-4484-8F95-9B46957B96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48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7FB4-F013-46F5-AB0C-1FDA0BA0165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B635-DC1F-460B-913F-7C32D1AB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7FB4-F013-46F5-AB0C-1FDA0BA0165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B635-DC1F-460B-913F-7C32D1AB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7FB4-F013-46F5-AB0C-1FDA0BA0165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B635-DC1F-460B-913F-7C32D1AB5F46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7FB4-F013-46F5-AB0C-1FDA0BA0165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B635-DC1F-460B-913F-7C32D1AB5F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7FB4-F013-46F5-AB0C-1FDA0BA0165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B635-DC1F-460B-913F-7C32D1AB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7FB4-F013-46F5-AB0C-1FDA0BA0165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B635-DC1F-460B-913F-7C32D1AB5F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7FB4-F013-46F5-AB0C-1FDA0BA0165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B635-DC1F-460B-913F-7C32D1AB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7FB4-F013-46F5-AB0C-1FDA0BA0165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B635-DC1F-460B-913F-7C32D1AB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7FB4-F013-46F5-AB0C-1FDA0BA0165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B635-DC1F-460B-913F-7C32D1AB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7FB4-F013-46F5-AB0C-1FDA0BA0165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B635-DC1F-460B-913F-7C32D1AB5F4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7FB4-F013-46F5-AB0C-1FDA0BA0165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B635-DC1F-460B-913F-7C32D1AB5F4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7997FB4-F013-46F5-AB0C-1FDA0BA0165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7EFB635-DC1F-460B-913F-7C32D1AB5F4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347614"/>
            <a:ext cx="8352928" cy="1368152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NHẬN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DẠNG GIỚI TÍNH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0" y="249492"/>
            <a:ext cx="1271542" cy="111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tps://scontent.fdad2-1.fna.fbcdn.net/v/t1.0-9/37966875_708665092798227_163481801203908608_n.jpg?_nc_cat=105&amp;oh=91d0e0a65192d83177c504df7ac1615e&amp;oe=5C21484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29342"/>
            <a:ext cx="1226444" cy="1135856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025711" y="229342"/>
            <a:ext cx="5113338" cy="865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sz="2000" b="1" dirty="0" smtClean="0">
                <a:latin typeface="Times New Roman" pitchFamily="18" charset="0"/>
                <a:cs typeface="Times New Roman" pitchFamily="18" charset="0"/>
              </a:rPr>
              <a:t>ẠI HỌC ĐÀ NẴNG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TRƯỜNG ĐẠI HỌC BÁCH KHOA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CÔNG NGHỆ THÔNG TIN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3723878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GIẢNG VIÊN HƯỚNG DẪN: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NINH KHÁNH DUY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7944" y="4316638"/>
            <a:ext cx="511256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SINH VIÊN THỰC HIỆN: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TRẦN TẤN PHÁT</a:t>
            </a:r>
          </a:p>
        </p:txBody>
      </p:sp>
    </p:spTree>
    <p:extLst>
      <p:ext uri="{BB962C8B-B14F-4D97-AF65-F5344CB8AC3E}">
        <p14:creationId xmlns:p14="http://schemas.microsoft.com/office/powerpoint/2010/main" val="393185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529373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ĐCX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100% (10/10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05MVB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giọng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nam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nhưng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dễ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bị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nhầm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lẫn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giọng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nữ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07FTC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giọng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nữ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F0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gần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300Hz</a:t>
            </a:r>
          </a:p>
        </p:txBody>
      </p:sp>
    </p:spTree>
    <p:extLst>
      <p:ext uri="{BB962C8B-B14F-4D97-AF65-F5344CB8AC3E}">
        <p14:creationId xmlns:p14="http://schemas.microsoft.com/office/powerpoint/2010/main" val="336614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8229600" cy="6618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 </a:t>
            </a:r>
            <a:r>
              <a:rPr lang="en-US" sz="3200" dirty="0" err="1" smtClean="0"/>
              <a:t>sánh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55195"/>
              </p:ext>
            </p:extLst>
          </p:nvPr>
        </p:nvGraphicFramePr>
        <p:xfrm>
          <a:off x="492224" y="915566"/>
          <a:ext cx="8184232" cy="402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46058"/>
                <a:gridCol w="2046058"/>
                <a:gridCol w="2046058"/>
                <a:gridCol w="2046058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Tín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hiệu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Giới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chuẩn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Giới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Phát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Giới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Phước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04MHB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Nam</a:t>
                      </a:r>
                      <a:endParaRPr lang="en-US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05MVB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Nam</a:t>
                      </a:r>
                      <a:endParaRPr lang="en-US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07FTC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err="1" smtClean="0"/>
                        <a:t>Nữ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08MLD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Nam</a:t>
                      </a:r>
                      <a:endParaRPr lang="en-US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09MPD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Nam</a:t>
                      </a:r>
                      <a:endParaRPr lang="en-US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10MSD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Nam</a:t>
                      </a:r>
                      <a:endParaRPr lang="en-US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12FTD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14FHH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16FTH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24FTL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5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707654"/>
            <a:ext cx="8229600" cy="216368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  <a:latin typeface="+mn-lt"/>
              </a:rPr>
              <a:t>Cảm</a:t>
            </a:r>
            <a:r>
              <a:rPr lang="en-US" sz="3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+mn-lt"/>
              </a:rPr>
              <a:t>ơn</a:t>
            </a:r>
            <a:r>
              <a:rPr lang="en-US" sz="3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+mn-lt"/>
              </a:rPr>
              <a:t>thầy</a:t>
            </a:r>
            <a:r>
              <a:rPr lang="en-US" sz="3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+mn-lt"/>
              </a:rPr>
              <a:t>và</a:t>
            </a:r>
            <a:r>
              <a:rPr lang="en-US" sz="3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+mn-lt"/>
              </a:rPr>
              <a:t>các</a:t>
            </a:r>
            <a:r>
              <a:rPr lang="en-US" sz="3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+mn-lt"/>
              </a:rPr>
              <a:t>bạn</a:t>
            </a:r>
            <a:r>
              <a:rPr lang="en-US" sz="3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+mn-lt"/>
              </a:rPr>
              <a:t>đã</a:t>
            </a:r>
            <a:r>
              <a:rPr lang="en-US" sz="3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+mn-lt"/>
              </a:rPr>
              <a:t>lắng</a:t>
            </a:r>
            <a:r>
              <a:rPr lang="en-US" sz="3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+mn-lt"/>
              </a:rPr>
              <a:t>nghe</a:t>
            </a:r>
            <a:r>
              <a:rPr lang="en-US" sz="3600" dirty="0" smtClean="0">
                <a:solidFill>
                  <a:schemeClr val="tx1"/>
                </a:solidFill>
                <a:latin typeface="+mn-lt"/>
              </a:rPr>
              <a:t> !!!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69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8" y="1851670"/>
            <a:ext cx="7408333" cy="2588022"/>
          </a:xfrm>
        </p:spPr>
        <p:txBody>
          <a:bodyPr>
            <a:normAutofit/>
          </a:bodyPr>
          <a:lstStyle/>
          <a:p>
            <a:pPr lvl="1"/>
            <a:r>
              <a:rPr lang="en-US" sz="2800" dirty="0" err="1">
                <a:latin typeface="Arial" pitchFamily="34" charset="0"/>
                <a:cs typeface="Arial" pitchFamily="34" charset="0"/>
              </a:rPr>
              <a:t>T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ìm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F0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ADMF</a:t>
            </a:r>
          </a:p>
          <a:p>
            <a:pPr lvl="1"/>
            <a:r>
              <a:rPr lang="en-US" sz="2800" dirty="0" err="1">
                <a:latin typeface="Arial" pitchFamily="34" charset="0"/>
                <a:cs typeface="Arial" pitchFamily="34" charset="0"/>
              </a:rPr>
              <a:t>T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ìm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F0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thuật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FFT</a:t>
            </a:r>
          </a:p>
          <a:p>
            <a:pPr lvl="1"/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kê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so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sánh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biệt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tính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44"/>
            <a:ext cx="8229600" cy="939546"/>
          </a:xfrm>
        </p:spPr>
        <p:txBody>
          <a:bodyPr>
            <a:normAutofit/>
          </a:bodyPr>
          <a:lstStyle/>
          <a:p>
            <a:pPr lvl="1" algn="ctr"/>
            <a:r>
              <a:rPr lang="en-US" sz="2800" dirty="0" err="1">
                <a:solidFill>
                  <a:schemeClr val="bg1"/>
                </a:solidFill>
              </a:rPr>
              <a:t>Tìm</a:t>
            </a:r>
            <a:r>
              <a:rPr lang="en-US" sz="2800" dirty="0">
                <a:solidFill>
                  <a:schemeClr val="bg1"/>
                </a:solidFill>
              </a:rPr>
              <a:t> F0 </a:t>
            </a:r>
            <a:r>
              <a:rPr lang="en-US" sz="2800" dirty="0" err="1">
                <a:solidFill>
                  <a:schemeClr val="bg1"/>
                </a:solidFill>
              </a:rPr>
              <a:t>bằng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thuật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toán</a:t>
            </a:r>
            <a:r>
              <a:rPr lang="en-US" sz="2800" dirty="0">
                <a:solidFill>
                  <a:schemeClr val="bg1"/>
                </a:solidFill>
              </a:rPr>
              <a:t> ADMF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0" y="1851670"/>
            <a:ext cx="9144000" cy="258802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943" lvl="1" indent="0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Chuẩn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301943" lvl="1" indent="0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2: Chia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khung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(20-30ms)</a:t>
            </a:r>
          </a:p>
          <a:p>
            <a:pPr marL="301943" lvl="1" indent="0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3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AMDF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khung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301943" lvl="1" indent="0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4: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điểm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cực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tiểu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cục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(F0)</a:t>
            </a:r>
          </a:p>
          <a:p>
            <a:pPr marL="301943" lvl="1" indent="0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5: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Ràng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buộc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70Hz &lt; F0 &lt; 400Hz</a:t>
            </a:r>
          </a:p>
          <a:p>
            <a:pPr marL="301943" lvl="1" indent="0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6: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Lọc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trung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vị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6434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44"/>
            <a:ext cx="8229600" cy="939546"/>
          </a:xfrm>
        </p:spPr>
        <p:txBody>
          <a:bodyPr>
            <a:normAutofit/>
          </a:bodyPr>
          <a:lstStyle/>
          <a:p>
            <a:pPr lvl="1" algn="ctr"/>
            <a:r>
              <a:rPr lang="en-US" sz="2800" dirty="0" err="1">
                <a:solidFill>
                  <a:schemeClr val="bg1"/>
                </a:solidFill>
              </a:rPr>
              <a:t>Tìm</a:t>
            </a:r>
            <a:r>
              <a:rPr lang="en-US" sz="2800" dirty="0">
                <a:solidFill>
                  <a:schemeClr val="bg1"/>
                </a:solidFill>
              </a:rPr>
              <a:t> F0 </a:t>
            </a:r>
            <a:r>
              <a:rPr lang="en-US" sz="2800" dirty="0" err="1">
                <a:solidFill>
                  <a:schemeClr val="bg1"/>
                </a:solidFill>
              </a:rPr>
              <a:t>bằng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thuật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toán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FFT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0" y="1851670"/>
            <a:ext cx="9144000" cy="258802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943" lvl="1" indent="0">
              <a:buNone/>
            </a:pP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1: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khung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tiếng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nói</a:t>
            </a: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301943" lvl="1" indent="0">
              <a:buNone/>
            </a:pP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2: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FFT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khung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đó</a:t>
            </a: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301943" lvl="1" indent="0">
              <a:buNone/>
            </a:pP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3: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Lọc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hài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ảo</a:t>
            </a: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301943" lvl="1" indent="0">
              <a:buNone/>
            </a:pP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4: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đỉnh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Harmonic Product Spectrum (HPS)</a:t>
            </a:r>
          </a:p>
          <a:p>
            <a:pPr marL="301943" lvl="1" indent="0">
              <a:buNone/>
            </a:pP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5: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Ràng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buộc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70Hz &lt; F0 &lt; 400Hz</a:t>
            </a:r>
          </a:p>
          <a:p>
            <a:pPr marL="301943" lvl="1" indent="0">
              <a:buNone/>
            </a:pP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6: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Lọc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trung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vị</a:t>
            </a:r>
            <a:endParaRPr lang="en-US" sz="21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5047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23478"/>
            <a:ext cx="8229600" cy="66182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Thống</a:t>
            </a:r>
            <a:r>
              <a:rPr lang="en-US" sz="3200" dirty="0" smtClean="0"/>
              <a:t> </a:t>
            </a:r>
            <a:r>
              <a:rPr lang="en-US" sz="3200" dirty="0" err="1" smtClean="0"/>
              <a:t>kê</a:t>
            </a:r>
            <a:r>
              <a:rPr lang="en-US" sz="3200" dirty="0" smtClean="0"/>
              <a:t> </a:t>
            </a:r>
            <a:r>
              <a:rPr lang="en-US" sz="3200" dirty="0" err="1" smtClean="0"/>
              <a:t>sai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38645"/>
              </p:ext>
            </p:extLst>
          </p:nvPr>
        </p:nvGraphicFramePr>
        <p:xfrm>
          <a:off x="251520" y="951582"/>
          <a:ext cx="6096000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Tín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hiệu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Chuẩn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ADMF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FFT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F0tb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Sai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F0tb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Sai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01MDA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135,5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135,8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0.238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146,6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8.193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02FVA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239,7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118,2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50.683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242,2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1.063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03MAB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115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114,9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0.067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119,6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3.978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06FTB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202,9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190,2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6.266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204,5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0.774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30FTN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233,2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115,2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50.613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216,9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6.980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42FQT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242,7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120,1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50.522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248,8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2.535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44MTT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125,7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125,2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0.406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130,6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3.934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45MDV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177,8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176,9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0.471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183,5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3.188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2267744" y="2067694"/>
            <a:ext cx="201622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39752" y="3147814"/>
            <a:ext cx="201622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39752" y="3507854"/>
            <a:ext cx="201622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444208" y="257175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52320" y="2355726"/>
            <a:ext cx="1541872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45920" y="3795886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8097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ADMF: 19,9%</a:t>
            </a:r>
          </a:p>
          <a:p>
            <a:pPr marL="18097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FFT: 3,5%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97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1470"/>
            <a:ext cx="8229600" cy="6618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 </a:t>
            </a:r>
            <a:r>
              <a:rPr lang="en-US" sz="2800" dirty="0" err="1" smtClean="0"/>
              <a:t>sánh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702599"/>
              </p:ext>
            </p:extLst>
          </p:nvPr>
        </p:nvGraphicFramePr>
        <p:xfrm>
          <a:off x="179508" y="688511"/>
          <a:ext cx="8784980" cy="43315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8498"/>
                <a:gridCol w="878498"/>
                <a:gridCol w="878498"/>
                <a:gridCol w="878498"/>
                <a:gridCol w="878498"/>
                <a:gridCol w="878498"/>
                <a:gridCol w="878498"/>
                <a:gridCol w="878498"/>
                <a:gridCol w="878498"/>
                <a:gridCol w="878498"/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Trần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Tấn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Phát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Dương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Đại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Phước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679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Tín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hiệu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Chuẩn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ADMF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FFT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ACF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FFT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679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F0tb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Sai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số</a:t>
                      </a:r>
                      <a:r>
                        <a:rPr lang="en-US" sz="1600" dirty="0" smtClean="0"/>
                        <a:t> (%)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F0tb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Sai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số</a:t>
                      </a:r>
                      <a:r>
                        <a:rPr lang="en-US" sz="1600" dirty="0" smtClean="0"/>
                        <a:t> (%)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F0tb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Sai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số</a:t>
                      </a:r>
                      <a:r>
                        <a:rPr lang="en-US" sz="1600" dirty="0" smtClean="0"/>
                        <a:t> 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(%)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F0tb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Sai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số</a:t>
                      </a:r>
                      <a:r>
                        <a:rPr lang="en-US" sz="1600" dirty="0" smtClean="0"/>
                        <a:t> (%)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96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01MDA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135,5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135,8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0.238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146,6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8.19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137,52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1,49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146,43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8,06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3796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02FVA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239,7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118,2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50.683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242,2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1.06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236,62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1,29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243,07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1,40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3796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03MAB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115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114,9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0.067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119,6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3.98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114,83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0,15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125,86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9,44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3796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06FTB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202,9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190,2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6.266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204,5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0.77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203,25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0,17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126,75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37,52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3796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30FTN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233,2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115,2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50.613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216,9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6.98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232,82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0,16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144,75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37,92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3796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42FQT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242,7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120,1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50.522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248,8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2.53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241,3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0,58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133,75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44,88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3796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44MTT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125,7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125,2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0.406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130,6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3.93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127,30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1,28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136,85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8,87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3796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45MDV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177,8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176,9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0.471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183,5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3.19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177,46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0,19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184,03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3,50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3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Nhận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xét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2091501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ĐCX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miền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tốt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hưng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miền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kém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hơn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52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66182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biệt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tính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7864" y="4443958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Ngưỡng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biệt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170Hz</a:t>
            </a:r>
          </a:p>
        </p:txBody>
      </p:sp>
      <p:pic>
        <p:nvPicPr>
          <p:cNvPr id="1028" name="Picture 4" descr="D:\OneDriver\OneDrive\Desktop\Female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01783"/>
            <a:ext cx="8712968" cy="154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OneDriver\OneDrive\Desktop\Male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39113"/>
            <a:ext cx="8784976" cy="155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5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30"/>
            <a:ext cx="8229600" cy="733828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Thống</a:t>
            </a:r>
            <a:r>
              <a:rPr lang="en-US" sz="3200" dirty="0" smtClean="0"/>
              <a:t> </a:t>
            </a:r>
            <a:r>
              <a:rPr lang="en-US" sz="3200" dirty="0" err="1" smtClean="0"/>
              <a:t>kê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181613"/>
              </p:ext>
            </p:extLst>
          </p:nvPr>
        </p:nvGraphicFramePr>
        <p:xfrm>
          <a:off x="467544" y="794350"/>
          <a:ext cx="8184230" cy="429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36846"/>
                <a:gridCol w="1636846"/>
                <a:gridCol w="1636846"/>
                <a:gridCol w="1636846"/>
                <a:gridCol w="163684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Tín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hiệu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F0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chuẩn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F0tb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tính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chuẩn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tính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tìm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được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04MHB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136,2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121,8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05MVB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135,9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167,7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07FTC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282,3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290,8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Nữ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Nữ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08MLD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120,8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114,8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09MPD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132,0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133,8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10MSD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114,4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110,1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12FTD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220,9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227,7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Nữ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Nữ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14FHH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209,0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185,2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Nữ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Nữ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16FTH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219,6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245,0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Nữ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Nữ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24FTL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224,6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232,4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Nữ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Nữ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4743074" y="1779662"/>
            <a:ext cx="393338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788024" y="2139702"/>
            <a:ext cx="388843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4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1588</TotalTime>
  <Words>551</Words>
  <Application>Microsoft Office PowerPoint</Application>
  <PresentationFormat>On-screen Show (16:9)</PresentationFormat>
  <Paragraphs>297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Waveform</vt:lpstr>
      <vt:lpstr>NHẬN DẠNG GIỚI TÍNH</vt:lpstr>
      <vt:lpstr>NỘI DUNG</vt:lpstr>
      <vt:lpstr>Tìm F0 bằng thuật toán ADMF</vt:lpstr>
      <vt:lpstr>Tìm F0 bằng thuật toán FFT</vt:lpstr>
      <vt:lpstr>Thống kê sai số</vt:lpstr>
      <vt:lpstr>So sánh</vt:lpstr>
      <vt:lpstr>Nhận xét</vt:lpstr>
      <vt:lpstr>Phân biệt giới tính</vt:lpstr>
      <vt:lpstr>Thống kê</vt:lpstr>
      <vt:lpstr>Nhận xét</vt:lpstr>
      <vt:lpstr>So sánh</vt:lpstr>
      <vt:lpstr>Cảm ơn thầy và các bạn đã lắng nghe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NHIỆM VỤ  TÌM TẦN SỐ CƠ BẢN CỦA TÍN HIỆU GIỌNG NÓI</dc:title>
  <dc:creator>ASUS</dc:creator>
  <cp:lastModifiedBy>ASUS</cp:lastModifiedBy>
  <cp:revision>81</cp:revision>
  <dcterms:created xsi:type="dcterms:W3CDTF">2021-10-17T03:06:03Z</dcterms:created>
  <dcterms:modified xsi:type="dcterms:W3CDTF">2022-01-08T02:09:34Z</dcterms:modified>
</cp:coreProperties>
</file>