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0" r:id="rId7"/>
    <p:sldId id="264" r:id="rId8"/>
    <p:sldId id="263" r:id="rId9"/>
    <p:sldId id="265" r:id="rId10"/>
    <p:sldId id="266" r:id="rId11"/>
    <p:sldId id="261" r:id="rId12"/>
    <p:sldId id="268" r:id="rId13"/>
    <p:sldId id="269"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94660"/>
  </p:normalViewPr>
  <p:slideViewPr>
    <p:cSldViewPr snapToGrid="0">
      <p:cViewPr varScale="1">
        <p:scale>
          <a:sx n="58" d="100"/>
          <a:sy n="58" d="100"/>
        </p:scale>
        <p:origin x="100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BA0971-93F5-46DA-99D0-28922874531C}"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47C8C9-FB79-471A-A994-6BDCB4FD7E31}" type="slidenum">
              <a:rPr lang="en-IN" smtClean="0"/>
              <a:t>‹#›</a:t>
            </a:fld>
            <a:endParaRPr lang="en-IN"/>
          </a:p>
        </p:txBody>
      </p:sp>
    </p:spTree>
    <p:extLst>
      <p:ext uri="{BB962C8B-B14F-4D97-AF65-F5344CB8AC3E}">
        <p14:creationId xmlns:p14="http://schemas.microsoft.com/office/powerpoint/2010/main" val="1287915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BA0971-93F5-46DA-99D0-28922874531C}"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47C8C9-FB79-471A-A994-6BDCB4FD7E31}" type="slidenum">
              <a:rPr lang="en-IN" smtClean="0"/>
              <a:t>‹#›</a:t>
            </a:fld>
            <a:endParaRPr lang="en-IN"/>
          </a:p>
        </p:txBody>
      </p:sp>
    </p:spTree>
    <p:extLst>
      <p:ext uri="{BB962C8B-B14F-4D97-AF65-F5344CB8AC3E}">
        <p14:creationId xmlns:p14="http://schemas.microsoft.com/office/powerpoint/2010/main" val="3254207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BA0971-93F5-46DA-99D0-28922874531C}"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47C8C9-FB79-471A-A994-6BDCB4FD7E3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94264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BA0971-93F5-46DA-99D0-28922874531C}"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47C8C9-FB79-471A-A994-6BDCB4FD7E31}" type="slidenum">
              <a:rPr lang="en-IN" smtClean="0"/>
              <a:t>‹#›</a:t>
            </a:fld>
            <a:endParaRPr lang="en-IN"/>
          </a:p>
        </p:txBody>
      </p:sp>
    </p:spTree>
    <p:extLst>
      <p:ext uri="{BB962C8B-B14F-4D97-AF65-F5344CB8AC3E}">
        <p14:creationId xmlns:p14="http://schemas.microsoft.com/office/powerpoint/2010/main" val="1767965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BA0971-93F5-46DA-99D0-28922874531C}"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47C8C9-FB79-471A-A994-6BDCB4FD7E3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51790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BA0971-93F5-46DA-99D0-28922874531C}"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47C8C9-FB79-471A-A994-6BDCB4FD7E31}" type="slidenum">
              <a:rPr lang="en-IN" smtClean="0"/>
              <a:t>‹#›</a:t>
            </a:fld>
            <a:endParaRPr lang="en-IN"/>
          </a:p>
        </p:txBody>
      </p:sp>
    </p:spTree>
    <p:extLst>
      <p:ext uri="{BB962C8B-B14F-4D97-AF65-F5344CB8AC3E}">
        <p14:creationId xmlns:p14="http://schemas.microsoft.com/office/powerpoint/2010/main" val="964439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BA0971-93F5-46DA-99D0-28922874531C}"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47C8C9-FB79-471A-A994-6BDCB4FD7E31}" type="slidenum">
              <a:rPr lang="en-IN" smtClean="0"/>
              <a:t>‹#›</a:t>
            </a:fld>
            <a:endParaRPr lang="en-IN"/>
          </a:p>
        </p:txBody>
      </p:sp>
    </p:spTree>
    <p:extLst>
      <p:ext uri="{BB962C8B-B14F-4D97-AF65-F5344CB8AC3E}">
        <p14:creationId xmlns:p14="http://schemas.microsoft.com/office/powerpoint/2010/main" val="29910702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BA0971-93F5-46DA-99D0-28922874531C}"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47C8C9-FB79-471A-A994-6BDCB4FD7E31}" type="slidenum">
              <a:rPr lang="en-IN" smtClean="0"/>
              <a:t>‹#›</a:t>
            </a:fld>
            <a:endParaRPr lang="en-IN"/>
          </a:p>
        </p:txBody>
      </p:sp>
    </p:spTree>
    <p:extLst>
      <p:ext uri="{BB962C8B-B14F-4D97-AF65-F5344CB8AC3E}">
        <p14:creationId xmlns:p14="http://schemas.microsoft.com/office/powerpoint/2010/main" val="2075595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BA0971-93F5-46DA-99D0-28922874531C}"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47C8C9-FB79-471A-A994-6BDCB4FD7E31}" type="slidenum">
              <a:rPr lang="en-IN" smtClean="0"/>
              <a:t>‹#›</a:t>
            </a:fld>
            <a:endParaRPr lang="en-IN"/>
          </a:p>
        </p:txBody>
      </p:sp>
    </p:spTree>
    <p:extLst>
      <p:ext uri="{BB962C8B-B14F-4D97-AF65-F5344CB8AC3E}">
        <p14:creationId xmlns:p14="http://schemas.microsoft.com/office/powerpoint/2010/main" val="2343275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BA0971-93F5-46DA-99D0-28922874531C}"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47C8C9-FB79-471A-A994-6BDCB4FD7E31}" type="slidenum">
              <a:rPr lang="en-IN" smtClean="0"/>
              <a:t>‹#›</a:t>
            </a:fld>
            <a:endParaRPr lang="en-IN"/>
          </a:p>
        </p:txBody>
      </p:sp>
    </p:spTree>
    <p:extLst>
      <p:ext uri="{BB962C8B-B14F-4D97-AF65-F5344CB8AC3E}">
        <p14:creationId xmlns:p14="http://schemas.microsoft.com/office/powerpoint/2010/main" val="1746693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BA0971-93F5-46DA-99D0-28922874531C}"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47C8C9-FB79-471A-A994-6BDCB4FD7E31}" type="slidenum">
              <a:rPr lang="en-IN" smtClean="0"/>
              <a:t>‹#›</a:t>
            </a:fld>
            <a:endParaRPr lang="en-IN"/>
          </a:p>
        </p:txBody>
      </p:sp>
    </p:spTree>
    <p:extLst>
      <p:ext uri="{BB962C8B-B14F-4D97-AF65-F5344CB8AC3E}">
        <p14:creationId xmlns:p14="http://schemas.microsoft.com/office/powerpoint/2010/main" val="798032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BA0971-93F5-46DA-99D0-28922874531C}"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47C8C9-FB79-471A-A994-6BDCB4FD7E31}" type="slidenum">
              <a:rPr lang="en-IN" smtClean="0"/>
              <a:t>‹#›</a:t>
            </a:fld>
            <a:endParaRPr lang="en-IN"/>
          </a:p>
        </p:txBody>
      </p:sp>
    </p:spTree>
    <p:extLst>
      <p:ext uri="{BB962C8B-B14F-4D97-AF65-F5344CB8AC3E}">
        <p14:creationId xmlns:p14="http://schemas.microsoft.com/office/powerpoint/2010/main" val="822583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BA0971-93F5-46DA-99D0-28922874531C}"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47C8C9-FB79-471A-A994-6BDCB4FD7E31}" type="slidenum">
              <a:rPr lang="en-IN" smtClean="0"/>
              <a:t>‹#›</a:t>
            </a:fld>
            <a:endParaRPr lang="en-IN"/>
          </a:p>
        </p:txBody>
      </p:sp>
    </p:spTree>
    <p:extLst>
      <p:ext uri="{BB962C8B-B14F-4D97-AF65-F5344CB8AC3E}">
        <p14:creationId xmlns:p14="http://schemas.microsoft.com/office/powerpoint/2010/main" val="2043444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BA0971-93F5-46DA-99D0-28922874531C}"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47C8C9-FB79-471A-A994-6BDCB4FD7E31}" type="slidenum">
              <a:rPr lang="en-IN" smtClean="0"/>
              <a:t>‹#›</a:t>
            </a:fld>
            <a:endParaRPr lang="en-IN"/>
          </a:p>
        </p:txBody>
      </p:sp>
    </p:spTree>
    <p:extLst>
      <p:ext uri="{BB962C8B-B14F-4D97-AF65-F5344CB8AC3E}">
        <p14:creationId xmlns:p14="http://schemas.microsoft.com/office/powerpoint/2010/main" val="906878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BA0971-93F5-46DA-99D0-28922874531C}"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47C8C9-FB79-471A-A994-6BDCB4FD7E31}" type="slidenum">
              <a:rPr lang="en-IN" smtClean="0"/>
              <a:t>‹#›</a:t>
            </a:fld>
            <a:endParaRPr lang="en-IN"/>
          </a:p>
        </p:txBody>
      </p:sp>
    </p:spTree>
    <p:extLst>
      <p:ext uri="{BB962C8B-B14F-4D97-AF65-F5344CB8AC3E}">
        <p14:creationId xmlns:p14="http://schemas.microsoft.com/office/powerpoint/2010/main" val="1034100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BA0971-93F5-46DA-99D0-28922874531C}"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47C8C9-FB79-471A-A994-6BDCB4FD7E31}" type="slidenum">
              <a:rPr lang="en-IN" smtClean="0"/>
              <a:t>‹#›</a:t>
            </a:fld>
            <a:endParaRPr lang="en-IN"/>
          </a:p>
        </p:txBody>
      </p:sp>
    </p:spTree>
    <p:extLst>
      <p:ext uri="{BB962C8B-B14F-4D97-AF65-F5344CB8AC3E}">
        <p14:creationId xmlns:p14="http://schemas.microsoft.com/office/powerpoint/2010/main" val="704350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BBA0971-93F5-46DA-99D0-28922874531C}" type="datetimeFigureOut">
              <a:rPr lang="en-IN" smtClean="0"/>
              <a:t>04-04-2024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347C8C9-FB79-471A-A994-6BDCB4FD7E31}" type="slidenum">
              <a:rPr lang="en-IN" smtClean="0"/>
              <a:t>‹#›</a:t>
            </a:fld>
            <a:endParaRPr lang="en-IN"/>
          </a:p>
        </p:txBody>
      </p:sp>
    </p:spTree>
    <p:extLst>
      <p:ext uri="{BB962C8B-B14F-4D97-AF65-F5344CB8AC3E}">
        <p14:creationId xmlns:p14="http://schemas.microsoft.com/office/powerpoint/2010/main" val="8727909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anti-keylogger/" TargetMode="External"/><Relationship Id="rId2" Type="http://schemas.openxmlformats.org/officeDocument/2006/relationships/hyperlink" Target="https://www.microsoft.com/en-us/microsoft-365-life-hacks/privacy-and-safety/what-is-a-keylogger" TargetMode="External"/><Relationship Id="rId1" Type="http://schemas.openxmlformats.org/officeDocument/2006/relationships/slideLayout" Target="../slideLayouts/slideLayout6.xml"/><Relationship Id="rId5" Type="http://schemas.openxmlformats.org/officeDocument/2006/relationships/hyperlink" Target="https://www.sciencedirect.com/science/article/abs/pii/S001048252100086X#:~:text=Exact%20string%20matching%20algorithms%20find,of%20the%20text%20is%20reached" TargetMode="External"/><Relationship Id="rId4" Type="http://schemas.openxmlformats.org/officeDocument/2006/relationships/hyperlink" Target="https://www.iieta.org/journals/ria/pap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702E4-F9EC-0802-DC16-B4D8A4D08678}"/>
              </a:ext>
            </a:extLst>
          </p:cNvPr>
          <p:cNvSpPr>
            <a:spLocks noGrp="1"/>
          </p:cNvSpPr>
          <p:nvPr>
            <p:ph type="ctrTitle"/>
          </p:nvPr>
        </p:nvSpPr>
        <p:spPr>
          <a:xfrm>
            <a:off x="1507067" y="887117"/>
            <a:ext cx="7766936" cy="1646302"/>
          </a:xfrm>
        </p:spPr>
        <p:txBody>
          <a:bodyPr/>
          <a:lstStyle/>
          <a:p>
            <a:pPr algn="ctr"/>
            <a:r>
              <a:rPr lang="en-GB" b="1" dirty="0"/>
              <a:t>CAPSTONE PROJECT</a:t>
            </a:r>
            <a:endParaRPr lang="en-IN" b="1" dirty="0"/>
          </a:p>
        </p:txBody>
      </p:sp>
      <p:sp>
        <p:nvSpPr>
          <p:cNvPr id="3" name="Subtitle 2">
            <a:extLst>
              <a:ext uri="{FF2B5EF4-FFF2-40B4-BE49-F238E27FC236}">
                <a16:creationId xmlns:a16="http://schemas.microsoft.com/office/drawing/2014/main" id="{E2739BC5-C1CA-7C6E-DFC2-2632E2B4CB8A}"/>
              </a:ext>
            </a:extLst>
          </p:cNvPr>
          <p:cNvSpPr>
            <a:spLocks noGrp="1"/>
          </p:cNvSpPr>
          <p:nvPr>
            <p:ph type="subTitle" idx="1"/>
          </p:nvPr>
        </p:nvSpPr>
        <p:spPr/>
        <p:txBody>
          <a:bodyPr>
            <a:noAutofit/>
          </a:bodyPr>
          <a:lstStyle/>
          <a:p>
            <a:r>
              <a:rPr lang="en-GB" sz="2400" dirty="0">
                <a:solidFill>
                  <a:schemeClr val="tx1"/>
                </a:solidFill>
              </a:rPr>
              <a:t>Presented by </a:t>
            </a:r>
          </a:p>
          <a:p>
            <a:r>
              <a:rPr lang="en-GB" sz="2400" dirty="0" err="1">
                <a:solidFill>
                  <a:schemeClr val="tx1"/>
                </a:solidFill>
              </a:rPr>
              <a:t>J.Kashvi</a:t>
            </a:r>
            <a:endParaRPr lang="en-GB" sz="2400" dirty="0">
              <a:solidFill>
                <a:schemeClr val="tx1"/>
              </a:solidFill>
            </a:endParaRPr>
          </a:p>
          <a:p>
            <a:r>
              <a:rPr lang="en-GB" sz="2400" dirty="0">
                <a:solidFill>
                  <a:schemeClr val="tx1"/>
                </a:solidFill>
              </a:rPr>
              <a:t> Sri </a:t>
            </a:r>
            <a:r>
              <a:rPr lang="en-GB" sz="2400" dirty="0" err="1">
                <a:solidFill>
                  <a:schemeClr val="tx1"/>
                </a:solidFill>
              </a:rPr>
              <a:t>Muthukumaran</a:t>
            </a:r>
            <a:r>
              <a:rPr lang="en-GB" sz="2400" dirty="0">
                <a:solidFill>
                  <a:schemeClr val="tx1"/>
                </a:solidFill>
              </a:rPr>
              <a:t> </a:t>
            </a:r>
            <a:r>
              <a:rPr lang="en-GB" sz="2400" dirty="0" err="1">
                <a:solidFill>
                  <a:schemeClr val="tx1"/>
                </a:solidFill>
              </a:rPr>
              <a:t>Instititute</a:t>
            </a:r>
            <a:r>
              <a:rPr lang="en-GB" sz="2400" dirty="0">
                <a:solidFill>
                  <a:schemeClr val="tx1"/>
                </a:solidFill>
              </a:rPr>
              <a:t> of Technology</a:t>
            </a:r>
          </a:p>
          <a:p>
            <a:r>
              <a:rPr lang="en-GB" sz="2400" dirty="0" err="1">
                <a:solidFill>
                  <a:schemeClr val="tx1"/>
                </a:solidFill>
              </a:rPr>
              <a:t>B.Tech</a:t>
            </a:r>
            <a:r>
              <a:rPr lang="en-GB" sz="2400" dirty="0">
                <a:solidFill>
                  <a:schemeClr val="tx1"/>
                </a:solidFill>
              </a:rPr>
              <a:t> Artificial Intelligence and Data Science</a:t>
            </a:r>
            <a:endParaRPr lang="en-IN" sz="2400" dirty="0">
              <a:solidFill>
                <a:schemeClr val="tx1"/>
              </a:solidFill>
            </a:endParaRPr>
          </a:p>
        </p:txBody>
      </p:sp>
      <p:sp>
        <p:nvSpPr>
          <p:cNvPr id="6" name="TextBox 5">
            <a:extLst>
              <a:ext uri="{FF2B5EF4-FFF2-40B4-BE49-F238E27FC236}">
                <a16:creationId xmlns:a16="http://schemas.microsoft.com/office/drawing/2014/main" id="{58DE80BC-9880-FECB-385C-35941518A050}"/>
              </a:ext>
            </a:extLst>
          </p:cNvPr>
          <p:cNvSpPr txBox="1"/>
          <p:nvPr/>
        </p:nvSpPr>
        <p:spPr>
          <a:xfrm>
            <a:off x="2743199" y="2659559"/>
            <a:ext cx="4821381" cy="769441"/>
          </a:xfrm>
          <a:prstGeom prst="rect">
            <a:avLst/>
          </a:prstGeom>
          <a:noFill/>
        </p:spPr>
        <p:txBody>
          <a:bodyPr wrap="square" rtlCol="0">
            <a:spAutoFit/>
          </a:bodyPr>
          <a:lstStyle/>
          <a:p>
            <a:pPr algn="ctr"/>
            <a:r>
              <a:rPr lang="en-GB" sz="4400" b="1" dirty="0">
                <a:solidFill>
                  <a:schemeClr val="accent2">
                    <a:lumMod val="75000"/>
                  </a:schemeClr>
                </a:solidFill>
              </a:rPr>
              <a:t>Keylogging</a:t>
            </a:r>
            <a:endParaRPr lang="en-IN" sz="4400" b="1" dirty="0">
              <a:solidFill>
                <a:schemeClr val="accent2">
                  <a:lumMod val="75000"/>
                </a:schemeClr>
              </a:solidFill>
            </a:endParaRPr>
          </a:p>
        </p:txBody>
      </p:sp>
    </p:spTree>
    <p:extLst>
      <p:ext uri="{BB962C8B-B14F-4D97-AF65-F5344CB8AC3E}">
        <p14:creationId xmlns:p14="http://schemas.microsoft.com/office/powerpoint/2010/main" val="3652875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0CE91-E7C8-F522-9FA2-CF4266BB6379}"/>
              </a:ext>
            </a:extLst>
          </p:cNvPr>
          <p:cNvSpPr>
            <a:spLocks noGrp="1"/>
          </p:cNvSpPr>
          <p:nvPr>
            <p:ph type="title"/>
          </p:nvPr>
        </p:nvSpPr>
        <p:spPr/>
        <p:txBody>
          <a:bodyPr/>
          <a:lstStyle/>
          <a:p>
            <a:r>
              <a:rPr lang="en-GB" dirty="0"/>
              <a:t>System Approach</a:t>
            </a:r>
            <a:endParaRPr lang="en-IN" dirty="0"/>
          </a:p>
        </p:txBody>
      </p:sp>
      <p:sp>
        <p:nvSpPr>
          <p:cNvPr id="3" name="TextBox 2">
            <a:extLst>
              <a:ext uri="{FF2B5EF4-FFF2-40B4-BE49-F238E27FC236}">
                <a16:creationId xmlns:a16="http://schemas.microsoft.com/office/drawing/2014/main" id="{66D58CC7-FF0B-5F23-A3DA-C8DFBC997E12}"/>
              </a:ext>
            </a:extLst>
          </p:cNvPr>
          <p:cNvSpPr txBox="1"/>
          <p:nvPr/>
        </p:nvSpPr>
        <p:spPr>
          <a:xfrm>
            <a:off x="677334" y="1449726"/>
            <a:ext cx="8596668" cy="4862870"/>
          </a:xfrm>
          <a:prstGeom prst="rect">
            <a:avLst/>
          </a:prstGeom>
          <a:noFill/>
        </p:spPr>
        <p:txBody>
          <a:bodyPr wrap="square" rtlCol="0">
            <a:spAutoFit/>
          </a:bodyPr>
          <a:lstStyle/>
          <a:p>
            <a:pPr algn="l">
              <a:lnSpc>
                <a:spcPct val="150000"/>
              </a:lnSpc>
            </a:pPr>
            <a:r>
              <a:rPr lang="en-GB" sz="2000" i="0" dirty="0">
                <a:effectLst/>
                <a:latin typeface="Arial" panose="020B0604020202020204" pitchFamily="34" charset="0"/>
                <a:cs typeface="Arial" panose="020B0604020202020204" pitchFamily="34" charset="0"/>
              </a:rPr>
              <a:t>Required python libraries to build application</a:t>
            </a:r>
          </a:p>
          <a:p>
            <a:pPr marL="342900" indent="-342900" algn="l">
              <a:lnSpc>
                <a:spcPct val="150000"/>
              </a:lnSpc>
              <a:buFont typeface="Wingdings" panose="05000000000000000000" pitchFamily="2" charset="2"/>
              <a:buChar char="§"/>
            </a:pPr>
            <a:r>
              <a:rPr lang="en-GB" sz="2000" i="0" dirty="0" err="1">
                <a:effectLst/>
                <a:latin typeface="Arial" panose="020B0604020202020204" pitchFamily="34" charset="0"/>
                <a:cs typeface="Arial" panose="020B0604020202020204" pitchFamily="34" charset="0"/>
              </a:rPr>
              <a:t>pyHook</a:t>
            </a:r>
            <a:endParaRPr lang="en-GB" sz="2000" i="0" dirty="0">
              <a:effectLst/>
              <a:latin typeface="Arial" panose="020B0604020202020204" pitchFamily="34" charset="0"/>
              <a:cs typeface="Arial" panose="020B0604020202020204" pitchFamily="34" charset="0"/>
            </a:endParaRPr>
          </a:p>
          <a:p>
            <a:pPr marL="342900" indent="-342900" algn="l">
              <a:lnSpc>
                <a:spcPct val="150000"/>
              </a:lnSpc>
              <a:buFont typeface="Wingdings" panose="05000000000000000000" pitchFamily="2" charset="2"/>
              <a:buChar char="§"/>
            </a:pPr>
            <a:r>
              <a:rPr lang="en-GB" sz="2000" i="0" dirty="0" err="1">
                <a:effectLst/>
                <a:latin typeface="Arial" panose="020B0604020202020204" pitchFamily="34" charset="0"/>
                <a:cs typeface="Arial" panose="020B0604020202020204" pitchFamily="34" charset="0"/>
              </a:rPr>
              <a:t>pynput</a:t>
            </a:r>
            <a:endParaRPr lang="en-GB" sz="2000" i="0" dirty="0">
              <a:effectLst/>
              <a:latin typeface="Arial" panose="020B0604020202020204" pitchFamily="34" charset="0"/>
              <a:cs typeface="Arial" panose="020B0604020202020204" pitchFamily="34" charset="0"/>
            </a:endParaRPr>
          </a:p>
          <a:p>
            <a:pPr marL="342900" indent="-342900" algn="l">
              <a:lnSpc>
                <a:spcPct val="150000"/>
              </a:lnSpc>
              <a:buFont typeface="Wingdings" panose="05000000000000000000" pitchFamily="2" charset="2"/>
              <a:buChar char="§"/>
            </a:pPr>
            <a:r>
              <a:rPr lang="en-GB" sz="2000" i="0" dirty="0">
                <a:effectLst/>
                <a:latin typeface="Arial" panose="020B0604020202020204" pitchFamily="34" charset="0"/>
                <a:cs typeface="Arial" panose="020B0604020202020204" pitchFamily="34" charset="0"/>
              </a:rPr>
              <a:t>keyboard</a:t>
            </a:r>
          </a:p>
          <a:p>
            <a:pPr marL="342900" indent="-342900" algn="l">
              <a:lnSpc>
                <a:spcPct val="150000"/>
              </a:lnSpc>
              <a:buFont typeface="Wingdings" panose="05000000000000000000" pitchFamily="2" charset="2"/>
              <a:buChar char="§"/>
            </a:pPr>
            <a:r>
              <a:rPr lang="en-GB" sz="2000" i="0" dirty="0">
                <a:effectLst/>
                <a:latin typeface="Arial" panose="020B0604020202020204" pitchFamily="34" charset="0"/>
                <a:cs typeface="Arial" panose="020B0604020202020204" pitchFamily="34" charset="0"/>
              </a:rPr>
              <a:t>scikit-learn</a:t>
            </a:r>
          </a:p>
          <a:p>
            <a:pPr marL="342900" indent="-342900" algn="l">
              <a:lnSpc>
                <a:spcPct val="150000"/>
              </a:lnSpc>
              <a:buFont typeface="Wingdings" panose="05000000000000000000" pitchFamily="2" charset="2"/>
              <a:buChar char="§"/>
            </a:pPr>
            <a:r>
              <a:rPr lang="en-GB" sz="2000" i="0" dirty="0">
                <a:effectLst/>
                <a:latin typeface="Arial" panose="020B0604020202020204" pitchFamily="34" charset="0"/>
                <a:cs typeface="Arial" panose="020B0604020202020204" pitchFamily="34" charset="0"/>
              </a:rPr>
              <a:t> TensorFlow or </a:t>
            </a:r>
            <a:r>
              <a:rPr lang="en-GB" sz="2000" i="0" dirty="0" err="1">
                <a:effectLst/>
                <a:latin typeface="Arial" panose="020B0604020202020204" pitchFamily="34" charset="0"/>
                <a:cs typeface="Arial" panose="020B0604020202020204" pitchFamily="34" charset="0"/>
              </a:rPr>
              <a:t>PyTorch</a:t>
            </a:r>
            <a:endParaRPr lang="en-GB" sz="2000" i="0" dirty="0">
              <a:effectLst/>
              <a:latin typeface="Arial" panose="020B0604020202020204" pitchFamily="34" charset="0"/>
              <a:cs typeface="Arial" panose="020B0604020202020204" pitchFamily="34" charset="0"/>
            </a:endParaRPr>
          </a:p>
          <a:p>
            <a:pPr marL="342900" indent="-342900" algn="l">
              <a:lnSpc>
                <a:spcPct val="150000"/>
              </a:lnSpc>
              <a:buFont typeface="Wingdings" panose="05000000000000000000" pitchFamily="2" charset="2"/>
              <a:buChar char="§"/>
            </a:pPr>
            <a:r>
              <a:rPr lang="en-GB" sz="2000" i="0" dirty="0">
                <a:effectLst/>
                <a:latin typeface="Arial" panose="020B0604020202020204" pitchFamily="34" charset="0"/>
                <a:cs typeface="Arial" panose="020B0604020202020204" pitchFamily="34" charset="0"/>
              </a:rPr>
              <a:t> </a:t>
            </a:r>
            <a:r>
              <a:rPr lang="en-GB" sz="2000" i="0" dirty="0" err="1">
                <a:effectLst/>
                <a:latin typeface="Arial" panose="020B0604020202020204" pitchFamily="34" charset="0"/>
                <a:cs typeface="Arial" panose="020B0604020202020204" pitchFamily="34" charset="0"/>
              </a:rPr>
              <a:t>PyQt</a:t>
            </a:r>
            <a:r>
              <a:rPr lang="en-GB" sz="2000" i="0" dirty="0">
                <a:effectLst/>
                <a:latin typeface="Arial" panose="020B0604020202020204" pitchFamily="34" charset="0"/>
                <a:cs typeface="Arial" panose="020B0604020202020204" pitchFamily="34" charset="0"/>
              </a:rPr>
              <a:t> </a:t>
            </a:r>
          </a:p>
          <a:p>
            <a:pPr marL="342900" indent="-342900" algn="l">
              <a:lnSpc>
                <a:spcPct val="150000"/>
              </a:lnSpc>
              <a:buFont typeface="Wingdings" panose="05000000000000000000" pitchFamily="2" charset="2"/>
              <a:buChar char="§"/>
            </a:pPr>
            <a:r>
              <a:rPr lang="en-GB" sz="2000" i="0" dirty="0" err="1">
                <a:effectLst/>
                <a:latin typeface="Arial" panose="020B0604020202020204" pitchFamily="34" charset="0"/>
                <a:cs typeface="Arial" panose="020B0604020202020204" pitchFamily="34" charset="0"/>
              </a:rPr>
              <a:t>Tkinter</a:t>
            </a:r>
            <a:endParaRPr lang="en-GB" sz="2000" i="0" dirty="0">
              <a:effectLst/>
              <a:latin typeface="Arial" panose="020B0604020202020204" pitchFamily="34" charset="0"/>
              <a:cs typeface="Arial" panose="020B0604020202020204" pitchFamily="34" charset="0"/>
            </a:endParaRPr>
          </a:p>
          <a:p>
            <a:pPr marL="342900" indent="-342900" algn="l">
              <a:lnSpc>
                <a:spcPct val="150000"/>
              </a:lnSpc>
              <a:buFont typeface="Wingdings" panose="05000000000000000000" pitchFamily="2" charset="2"/>
              <a:buChar char="§"/>
            </a:pPr>
            <a:r>
              <a:rPr lang="en-GB" sz="2000" i="0" dirty="0">
                <a:effectLst/>
                <a:latin typeface="Arial" panose="020B0604020202020204" pitchFamily="34" charset="0"/>
                <a:cs typeface="Arial" panose="020B0604020202020204" pitchFamily="34" charset="0"/>
              </a:rPr>
              <a:t>NumPy and Pandas</a:t>
            </a:r>
          </a:p>
          <a:p>
            <a:pPr algn="l"/>
            <a:endParaRPr lang="en-GB" sz="2000" b="0" i="0" dirty="0">
              <a:effectLst/>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5039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D303C-DCC5-DD76-1D5C-503112274C2B}"/>
              </a:ext>
            </a:extLst>
          </p:cNvPr>
          <p:cNvSpPr>
            <a:spLocks noGrp="1"/>
          </p:cNvSpPr>
          <p:nvPr>
            <p:ph type="title"/>
          </p:nvPr>
        </p:nvSpPr>
        <p:spPr/>
        <p:txBody>
          <a:bodyPr/>
          <a:lstStyle/>
          <a:p>
            <a:r>
              <a:rPr lang="en-GB" dirty="0"/>
              <a:t>Algorithm and Deployment</a:t>
            </a:r>
            <a:endParaRPr lang="en-IN" dirty="0"/>
          </a:p>
        </p:txBody>
      </p:sp>
      <p:sp>
        <p:nvSpPr>
          <p:cNvPr id="3" name="TextBox 2">
            <a:extLst>
              <a:ext uri="{FF2B5EF4-FFF2-40B4-BE49-F238E27FC236}">
                <a16:creationId xmlns:a16="http://schemas.microsoft.com/office/drawing/2014/main" id="{97B86D06-3BC4-C9F8-4582-6F7BBB065D60}"/>
              </a:ext>
            </a:extLst>
          </p:cNvPr>
          <p:cNvSpPr txBox="1"/>
          <p:nvPr/>
        </p:nvSpPr>
        <p:spPr>
          <a:xfrm>
            <a:off x="677334" y="1812175"/>
            <a:ext cx="8815801" cy="3197735"/>
          </a:xfrm>
          <a:prstGeom prst="rect">
            <a:avLst/>
          </a:prstGeom>
          <a:noFill/>
        </p:spPr>
        <p:txBody>
          <a:bodyPr wrap="square" rtlCol="0">
            <a:spAutoFit/>
          </a:bodyPr>
          <a:lstStyle/>
          <a:p>
            <a:pPr>
              <a:lnSpc>
                <a:spcPct val="200000"/>
              </a:lnSpc>
            </a:pPr>
            <a:r>
              <a:rPr lang="en-GB" sz="2400" b="1" i="0" dirty="0">
                <a:solidFill>
                  <a:srgbClr val="1F1F1F"/>
                </a:solidFill>
                <a:effectLst/>
                <a:latin typeface="Arial" panose="020B0604020202020204" pitchFamily="34" charset="0"/>
                <a:cs typeface="Arial" panose="020B0604020202020204" pitchFamily="34" charset="0"/>
              </a:rPr>
              <a:t>Exact String Matching algorithm:</a:t>
            </a:r>
          </a:p>
          <a:p>
            <a:pPr>
              <a:lnSpc>
                <a:spcPct val="200000"/>
              </a:lnSpc>
            </a:pPr>
            <a:r>
              <a:rPr lang="en-GB" sz="2000" b="0" i="0" dirty="0">
                <a:solidFill>
                  <a:srgbClr val="1F1F1F"/>
                </a:solidFill>
                <a:effectLst/>
                <a:latin typeface="Arial" panose="020B0604020202020204" pitchFamily="34" charset="0"/>
                <a:cs typeface="Arial" panose="020B0604020202020204" pitchFamily="34" charset="0"/>
              </a:rPr>
              <a:t>	Exact string matching algorithms find all occurrences of a pattern of length m, in a text of length n. The pattern is aligned with the beginning of the text, and its verification is checked. If the pattern matches, it reports that it exists. This process continues until the end of the text is reached.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7201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E59B-FBE9-38BF-8F8A-2348ED7A5657}"/>
              </a:ext>
            </a:extLst>
          </p:cNvPr>
          <p:cNvSpPr>
            <a:spLocks noGrp="1"/>
          </p:cNvSpPr>
          <p:nvPr>
            <p:ph type="title"/>
          </p:nvPr>
        </p:nvSpPr>
        <p:spPr/>
        <p:txBody>
          <a:bodyPr/>
          <a:lstStyle/>
          <a:p>
            <a:r>
              <a:rPr lang="en-GB" dirty="0"/>
              <a:t>Result</a:t>
            </a:r>
            <a:endParaRPr lang="en-IN" dirty="0"/>
          </a:p>
        </p:txBody>
      </p:sp>
      <p:sp>
        <p:nvSpPr>
          <p:cNvPr id="3" name="TextBox 2">
            <a:extLst>
              <a:ext uri="{FF2B5EF4-FFF2-40B4-BE49-F238E27FC236}">
                <a16:creationId xmlns:a16="http://schemas.microsoft.com/office/drawing/2014/main" id="{AC9E0EB2-89FD-F132-4B7D-7454C34B8A1F}"/>
              </a:ext>
            </a:extLst>
          </p:cNvPr>
          <p:cNvSpPr txBox="1"/>
          <p:nvPr/>
        </p:nvSpPr>
        <p:spPr>
          <a:xfrm>
            <a:off x="677334" y="1812175"/>
            <a:ext cx="8596668" cy="1882375"/>
          </a:xfrm>
          <a:prstGeom prst="rect">
            <a:avLst/>
          </a:prstGeom>
          <a:noFill/>
        </p:spPr>
        <p:txBody>
          <a:bodyPr wrap="square" rtlCol="0">
            <a:spAutoFit/>
          </a:bodyPr>
          <a:lstStyle/>
          <a:p>
            <a:pPr>
              <a:lnSpc>
                <a:spcPct val="150000"/>
              </a:lnSpc>
            </a:pPr>
            <a:r>
              <a:rPr lang="en-GB" sz="2000" dirty="0">
                <a:latin typeface="Arial" panose="020B0604020202020204" pitchFamily="34" charset="0"/>
                <a:cs typeface="Arial" panose="020B0604020202020204" pitchFamily="34" charset="0"/>
              </a:rPr>
              <a:t>Recording of user activity when using software that exists in windows or online activity using a browser can be recording a well, and even function on a keyboard like a shortcut can also be recorded, and all of the keylogger results can be accessed directly by keylogger owner.</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4755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76DD9-05CD-0EEF-AE07-DB46462CBB45}"/>
              </a:ext>
            </a:extLst>
          </p:cNvPr>
          <p:cNvSpPr>
            <a:spLocks noGrp="1"/>
          </p:cNvSpPr>
          <p:nvPr>
            <p:ph type="title"/>
          </p:nvPr>
        </p:nvSpPr>
        <p:spPr/>
        <p:txBody>
          <a:bodyPr/>
          <a:lstStyle/>
          <a:p>
            <a:r>
              <a:rPr lang="en-GB" dirty="0"/>
              <a:t>Conclusion</a:t>
            </a:r>
            <a:endParaRPr lang="en-IN" dirty="0"/>
          </a:p>
        </p:txBody>
      </p:sp>
      <p:sp>
        <p:nvSpPr>
          <p:cNvPr id="3" name="TextBox 2">
            <a:extLst>
              <a:ext uri="{FF2B5EF4-FFF2-40B4-BE49-F238E27FC236}">
                <a16:creationId xmlns:a16="http://schemas.microsoft.com/office/drawing/2014/main" id="{D0462422-DF5E-551C-C6C4-DBDA29282D14}"/>
              </a:ext>
            </a:extLst>
          </p:cNvPr>
          <p:cNvSpPr txBox="1"/>
          <p:nvPr/>
        </p:nvSpPr>
        <p:spPr>
          <a:xfrm>
            <a:off x="677334" y="1146100"/>
            <a:ext cx="8596668" cy="3267369"/>
          </a:xfrm>
          <a:prstGeom prst="rect">
            <a:avLst/>
          </a:prstGeom>
          <a:noFill/>
        </p:spPr>
        <p:txBody>
          <a:bodyPr wrap="square" rtlCol="0">
            <a:spAutoFit/>
          </a:bodyPr>
          <a:lstStyle/>
          <a:p>
            <a:pPr>
              <a:lnSpc>
                <a:spcPct val="150000"/>
              </a:lnSpc>
            </a:pPr>
            <a:br>
              <a:rPr lang="en-GB" sz="2000" dirty="0"/>
            </a:br>
            <a:r>
              <a:rPr lang="en-GB" sz="2000" dirty="0">
                <a:latin typeface="Arial" panose="020B0604020202020204" pitchFamily="34" charset="0"/>
                <a:cs typeface="Arial" panose="020B0604020202020204" pitchFamily="34" charset="0"/>
              </a:rPr>
              <a:t>Keylogger applications designed by implementing the Exact String Matching algorithm can record all user activities related to the keyboard, and the results are stored automatically in a dedicated database that can only be accessed by the keylogger owner, the next development of the keylogger application can record the activity on the virtual keyboard or remote activity on the user's computer.</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53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D303C-DCC5-DD76-1D5C-503112274C2B}"/>
              </a:ext>
            </a:extLst>
          </p:cNvPr>
          <p:cNvSpPr>
            <a:spLocks noGrp="1"/>
          </p:cNvSpPr>
          <p:nvPr>
            <p:ph type="title"/>
          </p:nvPr>
        </p:nvSpPr>
        <p:spPr/>
        <p:txBody>
          <a:bodyPr/>
          <a:lstStyle/>
          <a:p>
            <a:r>
              <a:rPr lang="en-GB" dirty="0"/>
              <a:t>References</a:t>
            </a:r>
            <a:endParaRPr lang="en-IN" dirty="0"/>
          </a:p>
        </p:txBody>
      </p:sp>
      <p:sp>
        <p:nvSpPr>
          <p:cNvPr id="3" name="TextBox 2">
            <a:extLst>
              <a:ext uri="{FF2B5EF4-FFF2-40B4-BE49-F238E27FC236}">
                <a16:creationId xmlns:a16="http://schemas.microsoft.com/office/drawing/2014/main" id="{D3F78CBD-7776-D2DF-5BB7-A973320C7ABD}"/>
              </a:ext>
            </a:extLst>
          </p:cNvPr>
          <p:cNvSpPr txBox="1"/>
          <p:nvPr/>
        </p:nvSpPr>
        <p:spPr>
          <a:xfrm>
            <a:off x="677334" y="1645920"/>
            <a:ext cx="8596668" cy="3139321"/>
          </a:xfrm>
          <a:prstGeom prst="rect">
            <a:avLst/>
          </a:prstGeom>
          <a:noFill/>
        </p:spPr>
        <p:txBody>
          <a:bodyPr wrap="square" rtlCol="0">
            <a:spAutoFit/>
          </a:bodyPr>
          <a:lstStyle/>
          <a:p>
            <a:pPr marL="285750" indent="-285750">
              <a:buFont typeface="Wingdings" panose="05000000000000000000" pitchFamily="2" charset="2"/>
              <a:buChar char="§"/>
            </a:pPr>
            <a:r>
              <a:rPr lang="en-IN" dirty="0">
                <a:hlinkClick r:id="rId2"/>
              </a:rPr>
              <a:t>https://www.microsoft.com/en-us/microsoft-365-life-hacks/privacy-and-safety/what-is-a-keylogger</a:t>
            </a: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hlinkClick r:id="rId3"/>
              </a:rPr>
              <a:t>https://www.geeksforgeeks.org/anti-keylogger/</a:t>
            </a: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hlinkClick r:id="rId4"/>
              </a:rPr>
              <a:t>https://www.iieta.org/journals/ria/paper/</a:t>
            </a: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hlinkClick r:id="rId5"/>
              </a:rPr>
              <a:t>https://www.sciencedirect.com/science/article/abs/pii/S001048252100086X#:~:text=Exact%20string%20matching%20algorithms%20find,of%20the%20text%20is%20reached</a:t>
            </a:r>
            <a:endParaRPr lang="en-IN" dirty="0"/>
          </a:p>
          <a:p>
            <a:endParaRPr lang="en-IN" dirty="0"/>
          </a:p>
        </p:txBody>
      </p:sp>
    </p:spTree>
    <p:extLst>
      <p:ext uri="{BB962C8B-B14F-4D97-AF65-F5344CB8AC3E}">
        <p14:creationId xmlns:p14="http://schemas.microsoft.com/office/powerpoint/2010/main" val="4066519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AF45A-1B28-45C4-2667-6DB06B866A8A}"/>
              </a:ext>
            </a:extLst>
          </p:cNvPr>
          <p:cNvSpPr>
            <a:spLocks noGrp="1"/>
          </p:cNvSpPr>
          <p:nvPr>
            <p:ph type="title"/>
          </p:nvPr>
        </p:nvSpPr>
        <p:spPr>
          <a:xfrm>
            <a:off x="677334" y="609600"/>
            <a:ext cx="8596668" cy="903316"/>
          </a:xfrm>
        </p:spPr>
        <p:txBody>
          <a:bodyPr/>
          <a:lstStyle/>
          <a:p>
            <a:r>
              <a:rPr lang="en-GB" dirty="0"/>
              <a:t>Outline</a:t>
            </a:r>
            <a:endParaRPr lang="en-IN" dirty="0"/>
          </a:p>
        </p:txBody>
      </p:sp>
      <p:sp>
        <p:nvSpPr>
          <p:cNvPr id="3" name="TextBox 2">
            <a:extLst>
              <a:ext uri="{FF2B5EF4-FFF2-40B4-BE49-F238E27FC236}">
                <a16:creationId xmlns:a16="http://schemas.microsoft.com/office/drawing/2014/main" id="{1DFD8698-34F4-11C9-421A-F16197668196}"/>
              </a:ext>
            </a:extLst>
          </p:cNvPr>
          <p:cNvSpPr txBox="1"/>
          <p:nvPr/>
        </p:nvSpPr>
        <p:spPr>
          <a:xfrm>
            <a:off x="831273" y="1695796"/>
            <a:ext cx="8442729" cy="470898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a:latin typeface="Arial" panose="020B0604020202020204" pitchFamily="34" charset="0"/>
                <a:cs typeface="Arial" panose="020B0604020202020204" pitchFamily="34" charset="0"/>
              </a:rPr>
              <a:t>Problem Statement</a:t>
            </a:r>
          </a:p>
          <a:p>
            <a:pPr marL="342900" indent="-342900">
              <a:lnSpc>
                <a:spcPct val="150000"/>
              </a:lnSpc>
              <a:buFont typeface="Arial" panose="020B0604020202020204" pitchFamily="34" charset="0"/>
              <a:buChar char="•"/>
            </a:pPr>
            <a:r>
              <a:rPr lang="en-GB" sz="2000" dirty="0">
                <a:latin typeface="Arial" panose="020B0604020202020204" pitchFamily="34" charset="0"/>
                <a:cs typeface="Arial" panose="020B0604020202020204" pitchFamily="34" charset="0"/>
              </a:rPr>
              <a:t>Prevention</a:t>
            </a:r>
          </a:p>
          <a:p>
            <a:pPr marL="342900" indent="-342900">
              <a:lnSpc>
                <a:spcPct val="150000"/>
              </a:lnSpc>
              <a:buFont typeface="Arial" panose="020B0604020202020204" pitchFamily="34" charset="0"/>
              <a:buChar char="•"/>
            </a:pPr>
            <a:r>
              <a:rPr lang="en-GB" sz="2000" dirty="0">
                <a:latin typeface="Arial" panose="020B0604020202020204" pitchFamily="34" charset="0"/>
                <a:cs typeface="Arial" panose="020B0604020202020204" pitchFamily="34" charset="0"/>
              </a:rPr>
              <a:t>Proposed Solution</a:t>
            </a:r>
          </a:p>
          <a:p>
            <a:pPr marL="342900" indent="-342900">
              <a:lnSpc>
                <a:spcPct val="150000"/>
              </a:lnSpc>
              <a:buFont typeface="Arial" panose="020B0604020202020204" pitchFamily="34" charset="0"/>
              <a:buChar char="•"/>
            </a:pPr>
            <a:r>
              <a:rPr lang="en-GB" sz="2000" dirty="0">
                <a:latin typeface="Arial" panose="020B0604020202020204" pitchFamily="34" charset="0"/>
                <a:cs typeface="Arial" panose="020B0604020202020204" pitchFamily="34" charset="0"/>
              </a:rPr>
              <a:t>System Approach</a:t>
            </a:r>
          </a:p>
          <a:p>
            <a:pPr marL="342900" indent="-342900">
              <a:lnSpc>
                <a:spcPct val="150000"/>
              </a:lnSpc>
              <a:buFont typeface="Arial" panose="020B0604020202020204" pitchFamily="34" charset="0"/>
              <a:buChar char="•"/>
            </a:pPr>
            <a:r>
              <a:rPr lang="en-GB" sz="2000" dirty="0">
                <a:latin typeface="Arial" panose="020B0604020202020204" pitchFamily="34" charset="0"/>
                <a:cs typeface="Arial" panose="020B0604020202020204" pitchFamily="34" charset="0"/>
              </a:rPr>
              <a:t>Algorithm And Deployment</a:t>
            </a:r>
          </a:p>
          <a:p>
            <a:pPr marL="342900" indent="-342900">
              <a:lnSpc>
                <a:spcPct val="150000"/>
              </a:lnSpc>
              <a:buFont typeface="Arial" panose="020B0604020202020204" pitchFamily="34" charset="0"/>
              <a:buChar char="•"/>
            </a:pPr>
            <a:r>
              <a:rPr lang="en-GB" sz="2000" dirty="0">
                <a:latin typeface="Arial" panose="020B0604020202020204" pitchFamily="34" charset="0"/>
                <a:cs typeface="Arial" panose="020B0604020202020204" pitchFamily="34" charset="0"/>
              </a:rPr>
              <a:t>Result</a:t>
            </a:r>
          </a:p>
          <a:p>
            <a:pPr marL="342900" indent="-342900">
              <a:lnSpc>
                <a:spcPct val="150000"/>
              </a:lnSpc>
              <a:buFont typeface="Arial" panose="020B0604020202020204" pitchFamily="34" charset="0"/>
              <a:buChar char="•"/>
            </a:pPr>
            <a:r>
              <a:rPr lang="en-GB" sz="2000" dirty="0">
                <a:latin typeface="Arial" panose="020B0604020202020204" pitchFamily="34" charset="0"/>
                <a:cs typeface="Arial" panose="020B0604020202020204" pitchFamily="34" charset="0"/>
              </a:rPr>
              <a:t>Conclusion</a:t>
            </a:r>
          </a:p>
          <a:p>
            <a:pPr marL="342900" indent="-342900">
              <a:lnSpc>
                <a:spcPct val="150000"/>
              </a:lnSpc>
              <a:buFont typeface="Arial" panose="020B0604020202020204" pitchFamily="34" charset="0"/>
              <a:buChar char="•"/>
            </a:pPr>
            <a:r>
              <a:rPr lang="en-GB" sz="2000" dirty="0">
                <a:latin typeface="Arial" panose="020B0604020202020204" pitchFamily="34" charset="0"/>
                <a:cs typeface="Arial" panose="020B0604020202020204" pitchFamily="34" charset="0"/>
              </a:rPr>
              <a:t>References</a:t>
            </a:r>
          </a:p>
          <a:p>
            <a:endParaRPr lang="en-GB" sz="2000" dirty="0"/>
          </a:p>
          <a:p>
            <a:endParaRPr lang="en-GB" sz="2000" dirty="0"/>
          </a:p>
          <a:p>
            <a:endParaRPr lang="en-IN" sz="2000" dirty="0"/>
          </a:p>
        </p:txBody>
      </p:sp>
    </p:spTree>
    <p:extLst>
      <p:ext uri="{BB962C8B-B14F-4D97-AF65-F5344CB8AC3E}">
        <p14:creationId xmlns:p14="http://schemas.microsoft.com/office/powerpoint/2010/main" val="1540865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B6C32-105D-B856-78A9-DAE39F3C28C6}"/>
              </a:ext>
            </a:extLst>
          </p:cNvPr>
          <p:cNvSpPr>
            <a:spLocks noGrp="1"/>
          </p:cNvSpPr>
          <p:nvPr>
            <p:ph type="title"/>
          </p:nvPr>
        </p:nvSpPr>
        <p:spPr/>
        <p:txBody>
          <a:bodyPr/>
          <a:lstStyle/>
          <a:p>
            <a:r>
              <a:rPr lang="en-GB" dirty="0"/>
              <a:t>Problem Statement</a:t>
            </a:r>
            <a:endParaRPr lang="en-IN" dirty="0"/>
          </a:p>
        </p:txBody>
      </p:sp>
      <p:sp>
        <p:nvSpPr>
          <p:cNvPr id="3" name="TextBox 2">
            <a:extLst>
              <a:ext uri="{FF2B5EF4-FFF2-40B4-BE49-F238E27FC236}">
                <a16:creationId xmlns:a16="http://schemas.microsoft.com/office/drawing/2014/main" id="{E13EA06C-5893-FDDD-3399-CE83111134C0}"/>
              </a:ext>
            </a:extLst>
          </p:cNvPr>
          <p:cNvSpPr txBox="1"/>
          <p:nvPr/>
        </p:nvSpPr>
        <p:spPr>
          <a:xfrm>
            <a:off x="677334" y="1662546"/>
            <a:ext cx="8596668" cy="3267498"/>
          </a:xfrm>
          <a:prstGeom prst="rect">
            <a:avLst/>
          </a:prstGeom>
          <a:noFill/>
        </p:spPr>
        <p:txBody>
          <a:bodyPr wrap="square" rtlCol="0">
            <a:spAutoFit/>
          </a:bodyPr>
          <a:lstStyle/>
          <a:p>
            <a:pPr>
              <a:lnSpc>
                <a:spcPct val="150000"/>
              </a:lnSpc>
            </a:pPr>
            <a:r>
              <a:rPr lang="en-GB" sz="2000"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000" dirty="0"/>
          </a:p>
        </p:txBody>
      </p:sp>
    </p:spTree>
    <p:extLst>
      <p:ext uri="{BB962C8B-B14F-4D97-AF65-F5344CB8AC3E}">
        <p14:creationId xmlns:p14="http://schemas.microsoft.com/office/powerpoint/2010/main" val="3064311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7043C-898D-6DD7-96A6-D8B664CB12E1}"/>
              </a:ext>
            </a:extLst>
          </p:cNvPr>
          <p:cNvSpPr>
            <a:spLocks noGrp="1"/>
          </p:cNvSpPr>
          <p:nvPr>
            <p:ph type="title"/>
          </p:nvPr>
        </p:nvSpPr>
        <p:spPr/>
        <p:txBody>
          <a:bodyPr/>
          <a:lstStyle/>
          <a:p>
            <a:r>
              <a:rPr lang="en-GB" dirty="0"/>
              <a:t>Prevention</a:t>
            </a:r>
            <a:endParaRPr lang="en-IN" dirty="0"/>
          </a:p>
        </p:txBody>
      </p:sp>
      <p:sp>
        <p:nvSpPr>
          <p:cNvPr id="3" name="TextBox 2">
            <a:extLst>
              <a:ext uri="{FF2B5EF4-FFF2-40B4-BE49-F238E27FC236}">
                <a16:creationId xmlns:a16="http://schemas.microsoft.com/office/drawing/2014/main" id="{7C591308-2743-D913-A5EB-F979A041C778}"/>
              </a:ext>
            </a:extLst>
          </p:cNvPr>
          <p:cNvSpPr txBox="1"/>
          <p:nvPr/>
        </p:nvSpPr>
        <p:spPr>
          <a:xfrm>
            <a:off x="677334" y="1479666"/>
            <a:ext cx="8596668" cy="4801314"/>
          </a:xfrm>
          <a:prstGeom prst="rect">
            <a:avLst/>
          </a:prstGeom>
          <a:noFill/>
        </p:spPr>
        <p:txBody>
          <a:bodyPr wrap="square" rtlCol="0">
            <a:spAutoFit/>
          </a:bodyPr>
          <a:lstStyle/>
          <a:p>
            <a:pPr>
              <a:lnSpc>
                <a:spcPct val="150000"/>
              </a:lnSpc>
            </a:pPr>
            <a:r>
              <a:rPr lang="en-GB" sz="2000" dirty="0">
                <a:solidFill>
                  <a:srgbClr val="000000"/>
                </a:solidFill>
                <a:latin typeface="Arial" panose="020B0604020202020204" pitchFamily="34" charset="0"/>
              </a:rPr>
              <a:t>Here are some ways to </a:t>
            </a:r>
            <a:r>
              <a:rPr lang="en-GB" sz="2000" b="0" i="0" u="none" strike="noStrike" dirty="0">
                <a:solidFill>
                  <a:srgbClr val="000000"/>
                </a:solidFill>
                <a:effectLst/>
                <a:latin typeface="Arial" panose="020B0604020202020204" pitchFamily="34" charset="0"/>
              </a:rPr>
              <a:t>combat the threat of keyloggers is the implementation of a comprehensive cybersecurity strategy that integrates both technical and behavioural approaches.</a:t>
            </a:r>
          </a:p>
          <a:p>
            <a:pPr rtl="0">
              <a:lnSpc>
                <a:spcPct val="150000"/>
              </a:lnSpc>
              <a:spcBef>
                <a:spcPts val="0"/>
              </a:spcBef>
              <a:spcAft>
                <a:spcPts val="0"/>
              </a:spcAft>
            </a:pPr>
            <a:endParaRPr lang="en-GB" sz="2000" b="0" i="0" u="none" strike="noStrike" dirty="0">
              <a:solidFill>
                <a:srgbClr val="000000"/>
              </a:solidFill>
              <a:effectLst/>
              <a:latin typeface="Arial" panose="020B0604020202020204" pitchFamily="34" charset="0"/>
            </a:endParaRPr>
          </a:p>
          <a:p>
            <a:pPr marL="342900" indent="-342900" rtl="0">
              <a:lnSpc>
                <a:spcPct val="150000"/>
              </a:lnSpc>
              <a:spcBef>
                <a:spcPts val="0"/>
              </a:spcBef>
              <a:spcAft>
                <a:spcPts val="0"/>
              </a:spcAft>
              <a:buFont typeface="Wingdings" panose="05000000000000000000" pitchFamily="2" charset="2"/>
              <a:buChar char="§"/>
            </a:pPr>
            <a:r>
              <a:rPr lang="en-GB" sz="2000" b="1" i="0" u="none" strike="noStrike" dirty="0">
                <a:solidFill>
                  <a:srgbClr val="000000"/>
                </a:solidFill>
                <a:effectLst/>
                <a:latin typeface="Arial" panose="020B0604020202020204" pitchFamily="34" charset="0"/>
              </a:rPr>
              <a:t>Endpoint Security Solution: </a:t>
            </a:r>
          </a:p>
          <a:p>
            <a:pPr rtl="0">
              <a:lnSpc>
                <a:spcPct val="150000"/>
              </a:lnSpc>
              <a:spcBef>
                <a:spcPts val="0"/>
              </a:spcBef>
              <a:spcAft>
                <a:spcPts val="0"/>
              </a:spcAft>
            </a:pPr>
            <a:r>
              <a:rPr lang="en-GB" sz="2000" b="0" i="0" u="none" strike="noStrike" dirty="0">
                <a:solidFill>
                  <a:srgbClr val="000000"/>
                </a:solidFill>
                <a:effectLst/>
                <a:latin typeface="Arial" panose="020B0604020202020204" pitchFamily="34" charset="0"/>
              </a:rPr>
              <a:t>	Deploy robust endpoint security solutions such as antivirus and anti-malware software across all devices within the organization. These solutions should include real-time scanning and detection capabilities specifically designed to identify and remove keyloggers.</a:t>
            </a:r>
            <a:endParaRPr lang="en-GB" sz="2000" b="0" dirty="0">
              <a:effectLst/>
            </a:endParaRPr>
          </a:p>
          <a:p>
            <a:br>
              <a:rPr lang="en-GB" dirty="0"/>
            </a:br>
            <a:endParaRPr lang="en-IN" dirty="0"/>
          </a:p>
        </p:txBody>
      </p:sp>
    </p:spTree>
    <p:extLst>
      <p:ext uri="{BB962C8B-B14F-4D97-AF65-F5344CB8AC3E}">
        <p14:creationId xmlns:p14="http://schemas.microsoft.com/office/powerpoint/2010/main" val="2332199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7043C-898D-6DD7-96A6-D8B664CB12E1}"/>
              </a:ext>
            </a:extLst>
          </p:cNvPr>
          <p:cNvSpPr>
            <a:spLocks noGrp="1"/>
          </p:cNvSpPr>
          <p:nvPr>
            <p:ph type="title"/>
          </p:nvPr>
        </p:nvSpPr>
        <p:spPr/>
        <p:txBody>
          <a:bodyPr/>
          <a:lstStyle/>
          <a:p>
            <a:r>
              <a:rPr lang="en-GB" dirty="0"/>
              <a:t>Prevention</a:t>
            </a:r>
            <a:endParaRPr lang="en-IN" dirty="0"/>
          </a:p>
        </p:txBody>
      </p:sp>
      <p:sp>
        <p:nvSpPr>
          <p:cNvPr id="3" name="TextBox 2">
            <a:extLst>
              <a:ext uri="{FF2B5EF4-FFF2-40B4-BE49-F238E27FC236}">
                <a16:creationId xmlns:a16="http://schemas.microsoft.com/office/drawing/2014/main" id="{7C591308-2743-D913-A5EB-F979A041C778}"/>
              </a:ext>
            </a:extLst>
          </p:cNvPr>
          <p:cNvSpPr txBox="1"/>
          <p:nvPr/>
        </p:nvSpPr>
        <p:spPr>
          <a:xfrm>
            <a:off x="677334" y="1270000"/>
            <a:ext cx="8596668" cy="5262979"/>
          </a:xfrm>
          <a:prstGeom prst="rect">
            <a:avLst/>
          </a:prstGeom>
          <a:noFill/>
        </p:spPr>
        <p:txBody>
          <a:bodyPr wrap="square" rtlCol="0">
            <a:spAutoFit/>
          </a:bodyPr>
          <a:lstStyle/>
          <a:p>
            <a:pPr marL="342900" indent="-342900" rtl="0">
              <a:lnSpc>
                <a:spcPct val="150000"/>
              </a:lnSpc>
              <a:spcBef>
                <a:spcPts val="0"/>
              </a:spcBef>
              <a:spcAft>
                <a:spcPts val="0"/>
              </a:spcAft>
              <a:buFont typeface="Wingdings" panose="05000000000000000000" pitchFamily="2" charset="2"/>
              <a:buChar char="§"/>
            </a:pPr>
            <a:r>
              <a:rPr lang="en-GB" sz="2000" b="1" i="0" u="none" strike="noStrike" dirty="0">
                <a:solidFill>
                  <a:srgbClr val="000000"/>
                </a:solidFill>
                <a:effectLst/>
                <a:latin typeface="Arial" panose="020B0604020202020204" pitchFamily="34" charset="0"/>
              </a:rPr>
              <a:t>Two-Factor Authentication:</a:t>
            </a:r>
          </a:p>
          <a:p>
            <a:pPr rtl="0">
              <a:lnSpc>
                <a:spcPct val="150000"/>
              </a:lnSpc>
              <a:spcBef>
                <a:spcPts val="0"/>
              </a:spcBef>
              <a:spcAft>
                <a:spcPts val="0"/>
              </a:spcAft>
            </a:pPr>
            <a:r>
              <a:rPr lang="en-GB" sz="2000" b="0" i="0" u="none" strike="noStrike" dirty="0">
                <a:solidFill>
                  <a:srgbClr val="000000"/>
                </a:solidFill>
                <a:effectLst/>
                <a:latin typeface="Arial" panose="020B0604020202020204" pitchFamily="34" charset="0"/>
              </a:rPr>
              <a:t>	 Implement two-factor authentication (2FA) for accessing sensitive systems and accounts. 2FA adds an extra layer of security by requiring users to provide two forms of authentication before granting access, making it more difficult for attackers to compromise accounts even if keyloggers capture passwords.</a:t>
            </a:r>
            <a:endParaRPr lang="en-GB" sz="2000" b="0" dirty="0">
              <a:effectLst/>
            </a:endParaRPr>
          </a:p>
          <a:p>
            <a:pPr marL="342900" indent="-342900">
              <a:lnSpc>
                <a:spcPct val="150000"/>
              </a:lnSpc>
              <a:buFont typeface="Wingdings" panose="05000000000000000000" pitchFamily="2" charset="2"/>
              <a:buChar char="§"/>
            </a:pPr>
            <a:r>
              <a:rPr lang="en-GB" sz="2000" b="0" i="0" u="none" strike="noStrike" dirty="0">
                <a:solidFill>
                  <a:srgbClr val="000000"/>
                </a:solidFill>
                <a:effectLst/>
                <a:latin typeface="Arial" panose="020B0604020202020204" pitchFamily="34" charset="0"/>
              </a:rPr>
              <a:t> </a:t>
            </a:r>
            <a:r>
              <a:rPr lang="en-GB" sz="2000" b="1" i="0" u="none" strike="noStrike" dirty="0">
                <a:solidFill>
                  <a:srgbClr val="000000"/>
                </a:solidFill>
                <a:effectLst/>
                <a:latin typeface="Arial" panose="020B0604020202020204" pitchFamily="34" charset="0"/>
              </a:rPr>
              <a:t>Regular Software Updates:</a:t>
            </a:r>
          </a:p>
          <a:p>
            <a:pPr>
              <a:lnSpc>
                <a:spcPct val="150000"/>
              </a:lnSpc>
            </a:pPr>
            <a:r>
              <a:rPr lang="en-GB" sz="2000" b="0" i="0" u="none" strike="noStrike" dirty="0">
                <a:solidFill>
                  <a:srgbClr val="000000"/>
                </a:solidFill>
                <a:effectLst/>
                <a:latin typeface="Arial" panose="020B0604020202020204" pitchFamily="34" charset="0"/>
              </a:rPr>
              <a:t> 	Ensure that all software, operating systems, and applications are kept up to date with the latest security patches. Vulnerabilities in software can be exploited by keyloggers to gain unauthorized access to systems.</a:t>
            </a:r>
            <a:endParaRPr lang="en-GB" sz="2000" b="0" dirty="0">
              <a:effectLst/>
            </a:endParaRPr>
          </a:p>
          <a:p>
            <a:br>
              <a:rPr lang="en-GB" dirty="0"/>
            </a:br>
            <a:endParaRPr lang="en-IN" dirty="0"/>
          </a:p>
        </p:txBody>
      </p:sp>
    </p:spTree>
    <p:extLst>
      <p:ext uri="{BB962C8B-B14F-4D97-AF65-F5344CB8AC3E}">
        <p14:creationId xmlns:p14="http://schemas.microsoft.com/office/powerpoint/2010/main" val="3386789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C8985-F352-F178-EF92-94BBE6F5FC81}"/>
              </a:ext>
            </a:extLst>
          </p:cNvPr>
          <p:cNvSpPr>
            <a:spLocks noGrp="1"/>
          </p:cNvSpPr>
          <p:nvPr>
            <p:ph type="title"/>
          </p:nvPr>
        </p:nvSpPr>
        <p:spPr>
          <a:xfrm>
            <a:off x="677334" y="720552"/>
            <a:ext cx="8596668" cy="1320800"/>
          </a:xfrm>
        </p:spPr>
        <p:txBody>
          <a:bodyPr/>
          <a:lstStyle/>
          <a:p>
            <a:r>
              <a:rPr lang="en-GB" dirty="0"/>
              <a:t>Proposed Solution</a:t>
            </a:r>
            <a:endParaRPr lang="en-IN" dirty="0"/>
          </a:p>
        </p:txBody>
      </p:sp>
      <p:sp>
        <p:nvSpPr>
          <p:cNvPr id="3" name="TextBox 2">
            <a:extLst>
              <a:ext uri="{FF2B5EF4-FFF2-40B4-BE49-F238E27FC236}">
                <a16:creationId xmlns:a16="http://schemas.microsoft.com/office/drawing/2014/main" id="{47E62023-D618-F173-6614-113442A509C4}"/>
              </a:ext>
            </a:extLst>
          </p:cNvPr>
          <p:cNvSpPr txBox="1"/>
          <p:nvPr/>
        </p:nvSpPr>
        <p:spPr>
          <a:xfrm>
            <a:off x="677334" y="1380952"/>
            <a:ext cx="8596668" cy="5114029"/>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GB" sz="2000" b="1" i="0" u="none" strike="noStrike" dirty="0">
                <a:solidFill>
                  <a:srgbClr val="000000"/>
                </a:solidFill>
                <a:effectLst/>
                <a:latin typeface="Arial" panose="020B0604020202020204" pitchFamily="34" charset="0"/>
              </a:rPr>
              <a:t>Define Requirements: </a:t>
            </a:r>
          </a:p>
          <a:p>
            <a:pPr>
              <a:lnSpc>
                <a:spcPct val="150000"/>
              </a:lnSpc>
            </a:pPr>
            <a:r>
              <a:rPr lang="en-GB" sz="2000" b="0" i="0" u="none" strike="noStrike" dirty="0">
                <a:solidFill>
                  <a:srgbClr val="000000"/>
                </a:solidFill>
                <a:effectLst/>
                <a:latin typeface="Arial" panose="020B0604020202020204" pitchFamily="34" charset="0"/>
              </a:rPr>
              <a:t>	Determine the target platforms (Windows, macOS, Linux), the types of keyloggers to be detected (software-based, hardware-based), and the desired level of protection.</a:t>
            </a:r>
          </a:p>
          <a:p>
            <a:pPr marL="342900" indent="-342900">
              <a:lnSpc>
                <a:spcPct val="150000"/>
              </a:lnSpc>
              <a:buFont typeface="Wingdings" panose="05000000000000000000" pitchFamily="2" charset="2"/>
              <a:buChar char="§"/>
            </a:pPr>
            <a:r>
              <a:rPr lang="en-GB" sz="2000" b="1" i="0" u="none" strike="noStrike" dirty="0">
                <a:solidFill>
                  <a:srgbClr val="000000"/>
                </a:solidFill>
                <a:effectLst/>
                <a:latin typeface="Arial" panose="020B0604020202020204" pitchFamily="34" charset="0"/>
              </a:rPr>
              <a:t>Design Detection Algorithms: </a:t>
            </a:r>
          </a:p>
          <a:p>
            <a:pPr>
              <a:lnSpc>
                <a:spcPct val="150000"/>
              </a:lnSpc>
            </a:pPr>
            <a:r>
              <a:rPr lang="en-GB" sz="2000" b="0" i="0" u="none" strike="noStrike" dirty="0">
                <a:solidFill>
                  <a:srgbClr val="000000"/>
                </a:solidFill>
                <a:effectLst/>
                <a:latin typeface="Arial" panose="020B0604020202020204" pitchFamily="34" charset="0"/>
              </a:rPr>
              <a:t>	Use detection algorithms to detect keylogger activities </a:t>
            </a:r>
            <a:r>
              <a:rPr lang="en-GB" sz="2000" b="0" i="0" u="none" strike="noStrike" dirty="0">
                <a:effectLst/>
                <a:latin typeface="Arial" panose="020B0604020202020204" pitchFamily="34" charset="0"/>
              </a:rPr>
              <a:t>like </a:t>
            </a:r>
            <a:r>
              <a:rPr lang="en-GB" sz="2000" b="0" i="0" dirty="0">
                <a:effectLst/>
                <a:latin typeface="Arial" panose="020B0604020202020204" pitchFamily="34" charset="0"/>
                <a:cs typeface="Arial" panose="020B0604020202020204" pitchFamily="34" charset="0"/>
              </a:rPr>
              <a:t>anti-Hook approaches, dendritic cell technique, bot identification, safe access to password-protected accounts, and spyware detection</a:t>
            </a:r>
            <a:r>
              <a:rPr lang="en-GB" sz="2000" b="0" i="0" u="none" strike="noStrike" dirty="0">
                <a:solidFill>
                  <a:srgbClr val="000000"/>
                </a:solidFill>
                <a:effectLst/>
                <a:latin typeface="Arial" panose="020B0604020202020204" pitchFamily="34" charset="0"/>
              </a:rPr>
              <a:t> based on behavioural analysis, heuristics, and anomaly detection. Consider factors such as keystroke timing, frequency, and patterns, as well as system-level indicators of keylogger presence.</a:t>
            </a:r>
            <a:endParaRPr lang="en-IN" dirty="0"/>
          </a:p>
        </p:txBody>
      </p:sp>
    </p:spTree>
    <p:extLst>
      <p:ext uri="{BB962C8B-B14F-4D97-AF65-F5344CB8AC3E}">
        <p14:creationId xmlns:p14="http://schemas.microsoft.com/office/powerpoint/2010/main" val="253070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C8985-F352-F178-EF92-94BBE6F5FC81}"/>
              </a:ext>
            </a:extLst>
          </p:cNvPr>
          <p:cNvSpPr>
            <a:spLocks noGrp="1"/>
          </p:cNvSpPr>
          <p:nvPr>
            <p:ph type="title"/>
          </p:nvPr>
        </p:nvSpPr>
        <p:spPr/>
        <p:txBody>
          <a:bodyPr/>
          <a:lstStyle/>
          <a:p>
            <a:r>
              <a:rPr lang="en-GB" dirty="0"/>
              <a:t>Proposed Solution</a:t>
            </a:r>
            <a:endParaRPr lang="en-IN" dirty="0"/>
          </a:p>
        </p:txBody>
      </p:sp>
      <p:sp>
        <p:nvSpPr>
          <p:cNvPr id="3" name="TextBox 2">
            <a:extLst>
              <a:ext uri="{FF2B5EF4-FFF2-40B4-BE49-F238E27FC236}">
                <a16:creationId xmlns:a16="http://schemas.microsoft.com/office/drawing/2014/main" id="{47E62023-D618-F173-6614-113442A509C4}"/>
              </a:ext>
            </a:extLst>
          </p:cNvPr>
          <p:cNvSpPr txBox="1"/>
          <p:nvPr/>
        </p:nvSpPr>
        <p:spPr>
          <a:xfrm>
            <a:off x="677334" y="1338349"/>
            <a:ext cx="8596668" cy="5114157"/>
          </a:xfrm>
          <a:prstGeom prst="rect">
            <a:avLst/>
          </a:prstGeom>
          <a:noFill/>
        </p:spPr>
        <p:txBody>
          <a:bodyPr wrap="square" rtlCol="0">
            <a:spAutoFit/>
          </a:bodyPr>
          <a:lstStyle/>
          <a:p>
            <a:pPr marL="342900" indent="-342900" rtl="0">
              <a:lnSpc>
                <a:spcPct val="150000"/>
              </a:lnSpc>
              <a:spcBef>
                <a:spcPts val="0"/>
              </a:spcBef>
              <a:spcAft>
                <a:spcPts val="0"/>
              </a:spcAft>
              <a:buFont typeface="Wingdings" panose="05000000000000000000" pitchFamily="2" charset="2"/>
              <a:buChar char="§"/>
            </a:pPr>
            <a:r>
              <a:rPr lang="en-GB" sz="2000" b="1" i="0" u="none" strike="noStrike" dirty="0">
                <a:solidFill>
                  <a:srgbClr val="000000"/>
                </a:solidFill>
                <a:effectLst/>
                <a:latin typeface="Arial" panose="020B0604020202020204" pitchFamily="34" charset="0"/>
              </a:rPr>
              <a:t>Implement Anti-Keylogging Features:</a:t>
            </a:r>
          </a:p>
          <a:p>
            <a:pPr rtl="0">
              <a:lnSpc>
                <a:spcPct val="150000"/>
              </a:lnSpc>
              <a:spcBef>
                <a:spcPts val="0"/>
              </a:spcBef>
              <a:spcAft>
                <a:spcPts val="0"/>
              </a:spcAft>
            </a:pPr>
            <a:r>
              <a:rPr lang="en-GB" sz="2000" b="0" i="0" u="none" strike="noStrike" dirty="0">
                <a:solidFill>
                  <a:srgbClr val="000000"/>
                </a:solidFill>
                <a:effectLst/>
                <a:latin typeface="Arial" panose="020B0604020202020204" pitchFamily="34" charset="0"/>
              </a:rPr>
              <a:t> 	Develop the anti-keylogging features of the software, including real-time monitoring, detection, and prevention capabilities. This may involve intercepting keyboard input, </a:t>
            </a:r>
            <a:r>
              <a:rPr lang="en-GB" sz="2000" b="0" i="0" u="none" strike="noStrike" dirty="0" err="1">
                <a:solidFill>
                  <a:srgbClr val="000000"/>
                </a:solidFill>
                <a:effectLst/>
                <a:latin typeface="Arial" panose="020B0604020202020204" pitchFamily="34" charset="0"/>
              </a:rPr>
              <a:t>analyzing</a:t>
            </a:r>
            <a:r>
              <a:rPr lang="en-GB" sz="2000" b="0" i="0" u="none" strike="noStrike" dirty="0">
                <a:solidFill>
                  <a:srgbClr val="000000"/>
                </a:solidFill>
                <a:effectLst/>
                <a:latin typeface="Arial" panose="020B0604020202020204" pitchFamily="34" charset="0"/>
              </a:rPr>
              <a:t> keystrokes for suspicious patterns, and blocking or encrypting sensitive data before it reaches the operating system.</a:t>
            </a:r>
            <a:endParaRPr lang="en-GB" sz="2000" b="0" dirty="0">
              <a:effectLst/>
            </a:endParaRPr>
          </a:p>
          <a:p>
            <a:pPr marL="342900" indent="-342900">
              <a:lnSpc>
                <a:spcPct val="150000"/>
              </a:lnSpc>
              <a:buFont typeface="Wingdings" panose="05000000000000000000" pitchFamily="2" charset="2"/>
              <a:buChar char="§"/>
            </a:pPr>
            <a:r>
              <a:rPr lang="en-GB" sz="2000" b="1" i="0" u="none" strike="noStrike" dirty="0">
                <a:solidFill>
                  <a:srgbClr val="000000"/>
                </a:solidFill>
                <a:effectLst/>
                <a:latin typeface="Arial" panose="020B0604020202020204" pitchFamily="34" charset="0"/>
              </a:rPr>
              <a:t>Behavioural Analysis and Deployment: </a:t>
            </a:r>
          </a:p>
          <a:p>
            <a:pPr>
              <a:lnSpc>
                <a:spcPct val="150000"/>
              </a:lnSpc>
            </a:pPr>
            <a:r>
              <a:rPr lang="en-GB" sz="2000" b="0" i="0" u="none" strike="noStrike" dirty="0">
                <a:solidFill>
                  <a:srgbClr val="000000"/>
                </a:solidFill>
                <a:effectLst/>
                <a:latin typeface="Arial" panose="020B0604020202020204" pitchFamily="34" charset="0"/>
              </a:rPr>
              <a:t>	Incorporate behavioural analysis techniques to identify deviations from normal user typing behaviour that may indicate the presence of a keylogger. </a:t>
            </a:r>
            <a:r>
              <a:rPr lang="en-IN" sz="2000" dirty="0">
                <a:latin typeface="Arial" panose="020B0604020202020204" pitchFamily="34" charset="0"/>
                <a:ea typeface="+mn-lt"/>
                <a:cs typeface="Arial" panose="020B0604020202020204" pitchFamily="34" charset="0"/>
              </a:rPr>
              <a:t>Deploy the software on a scalable and reliable</a:t>
            </a:r>
            <a:r>
              <a:rPr lang="en-IN" sz="2000" b="1" dirty="0">
                <a:latin typeface="Calibri"/>
                <a:ea typeface="+mn-lt"/>
                <a:cs typeface="+mn-lt"/>
              </a:rPr>
              <a:t>.</a:t>
            </a:r>
            <a:endParaRPr lang="en-IN" sz="2000" b="1" dirty="0">
              <a:latin typeface="Calibri"/>
              <a:cs typeface="Calibri"/>
            </a:endParaRPr>
          </a:p>
          <a:p>
            <a:pPr>
              <a:lnSpc>
                <a:spcPct val="150000"/>
              </a:lnSpc>
            </a:pPr>
            <a:endParaRPr lang="en-IN" sz="2000" dirty="0"/>
          </a:p>
        </p:txBody>
      </p:sp>
    </p:spTree>
    <p:extLst>
      <p:ext uri="{BB962C8B-B14F-4D97-AF65-F5344CB8AC3E}">
        <p14:creationId xmlns:p14="http://schemas.microsoft.com/office/powerpoint/2010/main" val="2335779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0CE91-E7C8-F522-9FA2-CF4266BB6379}"/>
              </a:ext>
            </a:extLst>
          </p:cNvPr>
          <p:cNvSpPr>
            <a:spLocks noGrp="1"/>
          </p:cNvSpPr>
          <p:nvPr>
            <p:ph type="title"/>
          </p:nvPr>
        </p:nvSpPr>
        <p:spPr>
          <a:xfrm>
            <a:off x="677334" y="160712"/>
            <a:ext cx="8596668" cy="1320800"/>
          </a:xfrm>
        </p:spPr>
        <p:txBody>
          <a:bodyPr/>
          <a:lstStyle/>
          <a:p>
            <a:r>
              <a:rPr lang="en-GB" dirty="0"/>
              <a:t>System Approach</a:t>
            </a:r>
            <a:endParaRPr lang="en-IN" dirty="0"/>
          </a:p>
        </p:txBody>
      </p:sp>
      <p:sp>
        <p:nvSpPr>
          <p:cNvPr id="3" name="TextBox 2">
            <a:extLst>
              <a:ext uri="{FF2B5EF4-FFF2-40B4-BE49-F238E27FC236}">
                <a16:creationId xmlns:a16="http://schemas.microsoft.com/office/drawing/2014/main" id="{66D58CC7-FF0B-5F23-A3DA-C8DFBC997E12}"/>
              </a:ext>
            </a:extLst>
          </p:cNvPr>
          <p:cNvSpPr txBox="1"/>
          <p:nvPr/>
        </p:nvSpPr>
        <p:spPr>
          <a:xfrm>
            <a:off x="793712" y="821112"/>
            <a:ext cx="8596668" cy="6960303"/>
          </a:xfrm>
          <a:prstGeom prst="rect">
            <a:avLst/>
          </a:prstGeom>
          <a:noFill/>
        </p:spPr>
        <p:txBody>
          <a:bodyPr wrap="square" rtlCol="0">
            <a:spAutoFit/>
          </a:bodyPr>
          <a:lstStyle/>
          <a:p>
            <a:pPr algn="l">
              <a:lnSpc>
                <a:spcPct val="150000"/>
              </a:lnSpc>
            </a:pPr>
            <a:r>
              <a:rPr lang="en-GB" sz="2000" i="0" dirty="0">
                <a:effectLst/>
                <a:latin typeface="Arial" panose="020B0604020202020204" pitchFamily="34" charset="0"/>
                <a:cs typeface="Arial" panose="020B0604020202020204" pitchFamily="34" charset="0"/>
              </a:rPr>
              <a:t>System requirements to build the application</a:t>
            </a:r>
          </a:p>
          <a:p>
            <a:pPr marL="342900" indent="-342900" algn="l">
              <a:lnSpc>
                <a:spcPct val="150000"/>
              </a:lnSpc>
              <a:buFont typeface="Wingdings" panose="05000000000000000000" pitchFamily="2" charset="2"/>
              <a:buChar char="§"/>
            </a:pPr>
            <a:r>
              <a:rPr lang="en-GB" sz="2000" b="1" i="0" dirty="0">
                <a:effectLst/>
                <a:latin typeface="Arial" panose="020B0604020202020204" pitchFamily="34" charset="0"/>
                <a:cs typeface="Arial" panose="020B0604020202020204" pitchFamily="34" charset="0"/>
              </a:rPr>
              <a:t>Operating System Compatibility</a:t>
            </a:r>
            <a:r>
              <a:rPr lang="en-GB" sz="2000" b="0" i="0" dirty="0">
                <a:effectLst/>
                <a:latin typeface="Arial" panose="020B0604020202020204" pitchFamily="34" charset="0"/>
                <a:cs typeface="Arial" panose="020B0604020202020204" pitchFamily="34" charset="0"/>
              </a:rPr>
              <a:t>:</a:t>
            </a:r>
          </a:p>
          <a:p>
            <a:pPr algn="l">
              <a:lnSpc>
                <a:spcPct val="150000"/>
              </a:lnSpc>
            </a:pPr>
            <a:r>
              <a:rPr lang="en-GB" sz="2000" b="0" i="0" dirty="0">
                <a:effectLst/>
                <a:latin typeface="Arial" panose="020B0604020202020204" pitchFamily="34" charset="0"/>
                <a:cs typeface="Arial" panose="020B0604020202020204" pitchFamily="34" charset="0"/>
              </a:rPr>
              <a:t>	Determine compatibility with different versions of the operating systems, including both current and legacy versions.</a:t>
            </a:r>
          </a:p>
          <a:p>
            <a:pPr marL="342900" indent="-342900" algn="l">
              <a:lnSpc>
                <a:spcPct val="150000"/>
              </a:lnSpc>
              <a:buFont typeface="Wingdings" panose="05000000000000000000" pitchFamily="2" charset="2"/>
              <a:buChar char="§"/>
            </a:pPr>
            <a:r>
              <a:rPr lang="en-GB" sz="2000" b="1" i="0" dirty="0">
                <a:effectLst/>
                <a:latin typeface="Arial" panose="020B0604020202020204" pitchFamily="34" charset="0"/>
                <a:cs typeface="Arial" panose="020B0604020202020204" pitchFamily="34" charset="0"/>
              </a:rPr>
              <a:t>Processor</a:t>
            </a:r>
            <a:r>
              <a:rPr lang="en-GB" sz="2000" b="0" i="0" dirty="0">
                <a:effectLst/>
                <a:latin typeface="Arial" panose="020B0604020202020204" pitchFamily="34" charset="0"/>
                <a:cs typeface="Arial" panose="020B0604020202020204" pitchFamily="34" charset="0"/>
              </a:rPr>
              <a:t>:</a:t>
            </a:r>
          </a:p>
          <a:p>
            <a:pPr lvl="1" algn="l">
              <a:lnSpc>
                <a:spcPct val="150000"/>
              </a:lnSpc>
            </a:pPr>
            <a:r>
              <a:rPr lang="en-GB" sz="2000" b="0" i="0" dirty="0">
                <a:effectLst/>
                <a:latin typeface="Arial" panose="020B0604020202020204" pitchFamily="34" charset="0"/>
                <a:cs typeface="Arial" panose="020B0604020202020204" pitchFamily="34" charset="0"/>
              </a:rPr>
              <a:t>Recommended: Quad-core processor or higher for improved performance, especially during real-time monitoring and analysis.</a:t>
            </a:r>
          </a:p>
          <a:p>
            <a:pPr marL="342900" indent="-342900" algn="l">
              <a:lnSpc>
                <a:spcPct val="150000"/>
              </a:lnSpc>
              <a:buFont typeface="Wingdings" panose="05000000000000000000" pitchFamily="2" charset="2"/>
              <a:buChar char="§"/>
            </a:pPr>
            <a:r>
              <a:rPr lang="en-GB" sz="2000" b="1" i="0" dirty="0">
                <a:effectLst/>
                <a:latin typeface="Arial" panose="020B0604020202020204" pitchFamily="34" charset="0"/>
                <a:cs typeface="Arial" panose="020B0604020202020204" pitchFamily="34" charset="0"/>
              </a:rPr>
              <a:t>Memory (RAM)</a:t>
            </a:r>
            <a:r>
              <a:rPr lang="en-GB" sz="2000" b="0" i="0" dirty="0">
                <a:effectLst/>
                <a:latin typeface="Arial" panose="020B0604020202020204" pitchFamily="34" charset="0"/>
                <a:cs typeface="Arial" panose="020B0604020202020204" pitchFamily="34" charset="0"/>
              </a:rPr>
              <a:t>:</a:t>
            </a:r>
          </a:p>
          <a:p>
            <a:pPr lvl="1" algn="l">
              <a:lnSpc>
                <a:spcPct val="150000"/>
              </a:lnSpc>
            </a:pPr>
            <a:r>
              <a:rPr lang="en-GB" sz="2000" b="0" i="0" dirty="0">
                <a:effectLst/>
                <a:latin typeface="Arial" panose="020B0604020202020204" pitchFamily="34" charset="0"/>
                <a:cs typeface="Arial" panose="020B0604020202020204" pitchFamily="34" charset="0"/>
              </a:rPr>
              <a:t>Recommended: 4 GB RAM or higher for smoother operation and better multitasking capabilities.</a:t>
            </a:r>
          </a:p>
          <a:p>
            <a:pPr marL="342900" indent="-342900" algn="l">
              <a:lnSpc>
                <a:spcPct val="150000"/>
              </a:lnSpc>
              <a:buFont typeface="Wingdings" panose="05000000000000000000" pitchFamily="2" charset="2"/>
              <a:buChar char="§"/>
            </a:pPr>
            <a:r>
              <a:rPr lang="en-GB" sz="2000" b="1" i="0" dirty="0">
                <a:effectLst/>
                <a:latin typeface="Arial" panose="020B0604020202020204" pitchFamily="34" charset="0"/>
                <a:cs typeface="Arial" panose="020B0604020202020204" pitchFamily="34" charset="0"/>
              </a:rPr>
              <a:t>Storage</a:t>
            </a:r>
            <a:r>
              <a:rPr lang="en-GB" sz="2000" b="0" i="0" dirty="0">
                <a:effectLst/>
                <a:latin typeface="Arial" panose="020B0604020202020204" pitchFamily="34" charset="0"/>
                <a:cs typeface="Arial" panose="020B0604020202020204" pitchFamily="34" charset="0"/>
              </a:rPr>
              <a:t>:</a:t>
            </a:r>
          </a:p>
          <a:p>
            <a:pPr>
              <a:lnSpc>
                <a:spcPct val="150000"/>
              </a:lnSpc>
            </a:pPr>
            <a:r>
              <a:rPr lang="en-GB" sz="2000" dirty="0">
                <a:latin typeface="Arial" panose="020B0604020202020204" pitchFamily="34" charset="0"/>
                <a:cs typeface="Arial" panose="020B0604020202020204" pitchFamily="34" charset="0"/>
              </a:rPr>
              <a:t>	</a:t>
            </a:r>
            <a:r>
              <a:rPr lang="en-GB" sz="2000" b="0" i="0" dirty="0">
                <a:effectLst/>
                <a:latin typeface="Arial" panose="020B0604020202020204" pitchFamily="34" charset="0"/>
                <a:cs typeface="Arial" panose="020B0604020202020204" pitchFamily="34" charset="0"/>
              </a:rPr>
              <a:t>Recommended: 1GB or more for storing program files, logs, and temporary data.</a:t>
            </a:r>
          </a:p>
          <a:p>
            <a:pPr marL="342900" indent="-342900" algn="l">
              <a:lnSpc>
                <a:spcPct val="150000"/>
              </a:lnSpc>
              <a:buFont typeface="Wingdings" panose="05000000000000000000" pitchFamily="2" charset="2"/>
              <a:buChar char="§"/>
            </a:pPr>
            <a:endParaRPr lang="en-GB" sz="2000" b="0" i="0" dirty="0">
              <a:effectLst/>
              <a:latin typeface="Arial" panose="020B0604020202020204" pitchFamily="34" charset="0"/>
              <a:cs typeface="Arial" panose="020B0604020202020204" pitchFamily="34" charset="0"/>
            </a:endParaRPr>
          </a:p>
          <a:p>
            <a:pPr>
              <a:lnSpc>
                <a:spcPct val="150000"/>
              </a:lnSpc>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0651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0CE91-E7C8-F522-9FA2-CF4266BB6379}"/>
              </a:ext>
            </a:extLst>
          </p:cNvPr>
          <p:cNvSpPr>
            <a:spLocks noGrp="1"/>
          </p:cNvSpPr>
          <p:nvPr>
            <p:ph type="title"/>
          </p:nvPr>
        </p:nvSpPr>
        <p:spPr>
          <a:xfrm>
            <a:off x="677334" y="426720"/>
            <a:ext cx="8596668" cy="1320800"/>
          </a:xfrm>
        </p:spPr>
        <p:txBody>
          <a:bodyPr/>
          <a:lstStyle/>
          <a:p>
            <a:r>
              <a:rPr lang="en-GB" dirty="0"/>
              <a:t>System Approach</a:t>
            </a:r>
            <a:endParaRPr lang="en-IN" dirty="0"/>
          </a:p>
        </p:txBody>
      </p:sp>
      <p:sp>
        <p:nvSpPr>
          <p:cNvPr id="3" name="TextBox 2">
            <a:extLst>
              <a:ext uri="{FF2B5EF4-FFF2-40B4-BE49-F238E27FC236}">
                <a16:creationId xmlns:a16="http://schemas.microsoft.com/office/drawing/2014/main" id="{66D58CC7-FF0B-5F23-A3DA-C8DFBC997E12}"/>
              </a:ext>
            </a:extLst>
          </p:cNvPr>
          <p:cNvSpPr txBox="1"/>
          <p:nvPr/>
        </p:nvSpPr>
        <p:spPr>
          <a:xfrm>
            <a:off x="677334" y="1087120"/>
            <a:ext cx="8596668" cy="5478423"/>
          </a:xfrm>
          <a:prstGeom prst="rect">
            <a:avLst/>
          </a:prstGeom>
          <a:noFill/>
        </p:spPr>
        <p:txBody>
          <a:bodyPr wrap="square" rtlCol="0">
            <a:spAutoFit/>
          </a:bodyPr>
          <a:lstStyle/>
          <a:p>
            <a:pPr marL="342900" indent="-342900" algn="l">
              <a:lnSpc>
                <a:spcPct val="150000"/>
              </a:lnSpc>
              <a:buFont typeface="Wingdings" panose="05000000000000000000" pitchFamily="2" charset="2"/>
              <a:buChar char="§"/>
            </a:pPr>
            <a:r>
              <a:rPr lang="en-GB" sz="2000" b="1" i="0" dirty="0">
                <a:effectLst/>
                <a:latin typeface="Arial" panose="020B0604020202020204" pitchFamily="34" charset="0"/>
                <a:cs typeface="Arial" panose="020B0604020202020204" pitchFamily="34" charset="0"/>
              </a:rPr>
              <a:t>Internet Connection</a:t>
            </a:r>
            <a:r>
              <a:rPr lang="en-GB" sz="2000" b="0" i="0" dirty="0">
                <a:effectLst/>
                <a:latin typeface="Arial" panose="020B0604020202020204" pitchFamily="34" charset="0"/>
                <a:cs typeface="Arial" panose="020B0604020202020204" pitchFamily="34" charset="0"/>
              </a:rPr>
              <a:t>:</a:t>
            </a:r>
          </a:p>
          <a:p>
            <a:pPr lvl="1" algn="l">
              <a:lnSpc>
                <a:spcPct val="150000"/>
              </a:lnSpc>
            </a:pPr>
            <a:r>
              <a:rPr lang="en-GB" sz="2000" b="0" i="0" dirty="0">
                <a:effectLst/>
                <a:latin typeface="Arial" panose="020B0604020202020204" pitchFamily="34" charset="0"/>
                <a:cs typeface="Arial" panose="020B0604020202020204" pitchFamily="34" charset="0"/>
              </a:rPr>
              <a:t>A stable internet connection is recommended for timely updates and real-time protection.</a:t>
            </a:r>
          </a:p>
          <a:p>
            <a:pPr marL="342900" indent="-342900" algn="l">
              <a:lnSpc>
                <a:spcPct val="150000"/>
              </a:lnSpc>
              <a:buFont typeface="Wingdings" panose="05000000000000000000" pitchFamily="2" charset="2"/>
              <a:buChar char="§"/>
            </a:pPr>
            <a:r>
              <a:rPr lang="en-GB" sz="2000" b="1" i="0" dirty="0">
                <a:effectLst/>
                <a:latin typeface="Arial" panose="020B0604020202020204" pitchFamily="34" charset="0"/>
                <a:cs typeface="Arial" panose="020B0604020202020204" pitchFamily="34" charset="0"/>
              </a:rPr>
              <a:t>Keyboard Input Method</a:t>
            </a:r>
            <a:r>
              <a:rPr lang="en-GB" sz="2000" b="0" i="0" dirty="0">
                <a:effectLst/>
                <a:latin typeface="Arial" panose="020B0604020202020204" pitchFamily="34" charset="0"/>
                <a:cs typeface="Arial" panose="020B0604020202020204" pitchFamily="34" charset="0"/>
              </a:rPr>
              <a:t>:</a:t>
            </a:r>
          </a:p>
          <a:p>
            <a:pPr lvl="1" algn="l">
              <a:lnSpc>
                <a:spcPct val="150000"/>
              </a:lnSpc>
            </a:pPr>
            <a:r>
              <a:rPr lang="en-GB" sz="2000" b="0" i="0" dirty="0">
                <a:effectLst/>
                <a:latin typeface="Arial" panose="020B0604020202020204" pitchFamily="34" charset="0"/>
                <a:cs typeface="Arial" panose="020B0604020202020204" pitchFamily="34" charset="0"/>
              </a:rPr>
              <a:t>Support for various keyboard layouts and languages commonly used by users.</a:t>
            </a:r>
          </a:p>
          <a:p>
            <a:pPr marL="342900" indent="-342900" algn="l">
              <a:lnSpc>
                <a:spcPct val="150000"/>
              </a:lnSpc>
              <a:buFont typeface="Wingdings" panose="05000000000000000000" pitchFamily="2" charset="2"/>
              <a:buChar char="§"/>
            </a:pPr>
            <a:r>
              <a:rPr lang="en-GB" sz="2000" b="1" i="0" dirty="0">
                <a:effectLst/>
                <a:latin typeface="Arial" panose="020B0604020202020204" pitchFamily="34" charset="0"/>
                <a:cs typeface="Arial" panose="020B0604020202020204" pitchFamily="34" charset="0"/>
              </a:rPr>
              <a:t>Security Features</a:t>
            </a:r>
            <a:r>
              <a:rPr lang="en-GB" sz="2000" b="0" i="0" dirty="0">
                <a:effectLst/>
                <a:latin typeface="Arial" panose="020B0604020202020204" pitchFamily="34" charset="0"/>
                <a:cs typeface="Arial" panose="020B0604020202020204" pitchFamily="34" charset="0"/>
              </a:rPr>
              <a:t>:</a:t>
            </a:r>
          </a:p>
          <a:p>
            <a:pPr marL="800100" lvl="1" indent="-342900" algn="l">
              <a:lnSpc>
                <a:spcPct val="150000"/>
              </a:lnSpc>
              <a:buFont typeface="Arial" panose="020B0604020202020204" pitchFamily="34" charset="0"/>
              <a:buChar char="•"/>
            </a:pPr>
            <a:r>
              <a:rPr lang="en-GB" sz="2000" b="0" i="0" dirty="0">
                <a:effectLst/>
                <a:latin typeface="Arial" panose="020B0604020202020204" pitchFamily="34" charset="0"/>
                <a:cs typeface="Arial" panose="020B0604020202020204" pitchFamily="34" charset="0"/>
              </a:rPr>
              <a:t>Integration with existing security infrastructure, such as antivirus software, firewalls, and intrusion detection/prevention systems.</a:t>
            </a:r>
          </a:p>
          <a:p>
            <a:pPr marL="800100" lvl="1" indent="-342900" algn="l">
              <a:lnSpc>
                <a:spcPct val="150000"/>
              </a:lnSpc>
              <a:buFont typeface="Arial" panose="020B0604020202020204" pitchFamily="34" charset="0"/>
              <a:buChar char="•"/>
            </a:pPr>
            <a:r>
              <a:rPr lang="en-GB" sz="2000" b="0" i="0" dirty="0">
                <a:effectLst/>
                <a:latin typeface="Arial" panose="020B0604020202020204" pitchFamily="34" charset="0"/>
                <a:cs typeface="Arial" panose="020B0604020202020204" pitchFamily="34" charset="0"/>
              </a:rPr>
              <a:t>Secure communication protocols for transmitting sensitive data, such as encrypted keystrokes or detection alerts.</a:t>
            </a:r>
          </a:p>
          <a:p>
            <a:pPr marL="342900" indent="-342900">
              <a:buFont typeface="Wingdings" panose="05000000000000000000" pitchFamily="2" charset="2"/>
              <a:buChar char="§"/>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0683896"/>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135</TotalTime>
  <Words>919</Words>
  <Application>Microsoft Office PowerPoint</Application>
  <PresentationFormat>Widescreen</PresentationFormat>
  <Paragraphs>83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Trebuchet MS</vt:lpstr>
      <vt:lpstr>Wingdings</vt:lpstr>
      <vt:lpstr>Wingdings 3</vt:lpstr>
      <vt:lpstr>Facet</vt:lpstr>
      <vt:lpstr>CAPSTONE PROJECT</vt:lpstr>
      <vt:lpstr>Outline</vt:lpstr>
      <vt:lpstr>Problem Statement</vt:lpstr>
      <vt:lpstr>Prevention</vt:lpstr>
      <vt:lpstr>Prevention</vt:lpstr>
      <vt:lpstr>Proposed Solution</vt:lpstr>
      <vt:lpstr>Proposed Solution</vt:lpstr>
      <vt:lpstr>System Approach</vt:lpstr>
      <vt:lpstr>System Approach</vt:lpstr>
      <vt:lpstr>System Approach</vt:lpstr>
      <vt:lpstr>Algorithm and Deployment</vt:lpstr>
      <vt:lpstr>Result</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admin</dc:creator>
  <cp:lastModifiedBy>admin</cp:lastModifiedBy>
  <cp:revision>2</cp:revision>
  <dcterms:created xsi:type="dcterms:W3CDTF">2024-04-04T18:07:00Z</dcterms:created>
  <dcterms:modified xsi:type="dcterms:W3CDTF">2024-04-04T20:22:01Z</dcterms:modified>
</cp:coreProperties>
</file>