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1507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6"/>
            <a:ext cx="11054080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68458" y="812800"/>
            <a:ext cx="5867882" cy="1000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42009" y="2349500"/>
            <a:ext cx="11320780" cy="6695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ntmanhattan.com/index.cfm?page=search&amp;state=results" TargetMode="External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nestpick.com/search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2823" y="2908300"/>
            <a:ext cx="909828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Coursera </a:t>
            </a:r>
            <a:r>
              <a:rPr spc="-330" dirty="0"/>
              <a:t>Capstone</a:t>
            </a:r>
            <a:r>
              <a:rPr spc="165" dirty="0"/>
              <a:t> </a:t>
            </a:r>
            <a:r>
              <a:rPr spc="-105" dirty="0"/>
              <a:t>project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90571" y="5003800"/>
            <a:ext cx="76238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25" dirty="0">
                <a:solidFill>
                  <a:srgbClr val="FFFFFF"/>
                </a:solidFill>
                <a:latin typeface="Arial"/>
                <a:cs typeface="Arial"/>
              </a:rPr>
              <a:t>Coursera </a:t>
            </a:r>
            <a:r>
              <a:rPr sz="3600" spc="-225" dirty="0">
                <a:solidFill>
                  <a:srgbClr val="FFFFFF"/>
                </a:solidFill>
                <a:latin typeface="Arial"/>
                <a:cs typeface="Arial"/>
              </a:rPr>
              <a:t>IBM </a:t>
            </a:r>
            <a:r>
              <a:rPr sz="3600" spc="-16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285" dirty="0">
                <a:solidFill>
                  <a:srgbClr val="FFFFFF"/>
                </a:solidFill>
                <a:latin typeface="Arial"/>
                <a:cs typeface="Arial"/>
              </a:rPr>
              <a:t>Science</a:t>
            </a:r>
            <a:r>
              <a:rPr sz="3600" spc="-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45" dirty="0">
                <a:solidFill>
                  <a:srgbClr val="FFFFFF"/>
                </a:solidFill>
                <a:latin typeface="Arial"/>
                <a:cs typeface="Arial"/>
              </a:rPr>
              <a:t>Certification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0896" y="6057900"/>
            <a:ext cx="2323465" cy="10361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1200150" algn="l"/>
                <a:tab pos="1609725" algn="l"/>
              </a:tabLst>
            </a:pPr>
            <a:r>
              <a:rPr lang="en-US" sz="2400" spc="-100" dirty="0">
                <a:solidFill>
                  <a:srgbClr val="FFFFFF"/>
                </a:solidFill>
                <a:latin typeface="Arial"/>
                <a:cs typeface="Arial"/>
              </a:rPr>
              <a:t>K. Ashwini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5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lang="en-US" spc="-70" dirty="0">
                <a:solidFill>
                  <a:srgbClr val="FFFFFF"/>
                </a:solidFill>
                <a:latin typeface="Arial"/>
                <a:cs typeface="Arial"/>
              </a:rPr>
              <a:t>Apr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16th,</a:t>
            </a:r>
            <a:r>
              <a:rPr sz="18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20</a:t>
            </a:r>
            <a:r>
              <a:rPr lang="en-US" sz="1800" spc="-105" dirty="0">
                <a:solidFill>
                  <a:srgbClr val="FFFFFF"/>
                </a:solidFill>
                <a:latin typeface="Arial"/>
                <a:cs typeface="Arial"/>
              </a:rPr>
              <a:t>20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9693" y="1079500"/>
            <a:ext cx="90023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0" dirty="0"/>
              <a:t>GeoData </a:t>
            </a:r>
            <a:r>
              <a:rPr sz="4800" spc="25" dirty="0"/>
              <a:t>Manhattan </a:t>
            </a:r>
            <a:r>
              <a:rPr sz="4800" spc="65" dirty="0"/>
              <a:t>apts </a:t>
            </a:r>
            <a:r>
              <a:rPr sz="4800" spc="55" dirty="0"/>
              <a:t>for</a:t>
            </a:r>
            <a:r>
              <a:rPr sz="4800" spc="-80" dirty="0"/>
              <a:t> </a:t>
            </a:r>
            <a:r>
              <a:rPr sz="4800" spc="-5" dirty="0"/>
              <a:t>rent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850900" y="2565400"/>
              <a:ext cx="11303000" cy="64389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7051" y="355600"/>
            <a:ext cx="7858759" cy="94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600" spc="-25" dirty="0"/>
              <a:t>Rental </a:t>
            </a:r>
            <a:r>
              <a:rPr sz="3600" spc="-5" dirty="0"/>
              <a:t>Price </a:t>
            </a:r>
            <a:r>
              <a:rPr sz="3600" spc="35" dirty="0"/>
              <a:t>Statistics </a:t>
            </a:r>
            <a:r>
              <a:rPr sz="3600" spc="65" dirty="0"/>
              <a:t>MH</a:t>
            </a:r>
            <a:r>
              <a:rPr sz="3600" spc="-10" dirty="0"/>
              <a:t> </a:t>
            </a:r>
            <a:r>
              <a:rPr sz="3600" spc="25" dirty="0"/>
              <a:t>Apartments</a:t>
            </a:r>
            <a:endParaRPr sz="3600"/>
          </a:p>
          <a:p>
            <a:pPr algn="ctr">
              <a:lnSpc>
                <a:spcPct val="100000"/>
              </a:lnSpc>
              <a:spcBef>
                <a:spcPts val="80"/>
              </a:spcBef>
            </a:pPr>
            <a:r>
              <a:rPr sz="2400" spc="35" dirty="0"/>
              <a:t>Budget </a:t>
            </a:r>
            <a:r>
              <a:rPr sz="2400" spc="20" dirty="0"/>
              <a:t>US7000/month </a:t>
            </a:r>
            <a:r>
              <a:rPr sz="2400" spc="-5" dirty="0"/>
              <a:t>is </a:t>
            </a:r>
            <a:r>
              <a:rPr sz="2400" spc="5" dirty="0"/>
              <a:t>around </a:t>
            </a:r>
            <a:r>
              <a:rPr sz="2400" spc="10" dirty="0"/>
              <a:t>the</a:t>
            </a:r>
            <a:r>
              <a:rPr sz="2400" spc="-65" dirty="0"/>
              <a:t> </a:t>
            </a:r>
            <a:r>
              <a:rPr sz="2400" spc="-15" dirty="0"/>
              <a:t>mean</a:t>
            </a:r>
            <a:endParaRPr sz="24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3835400" y="5384800"/>
              <a:ext cx="6083300" cy="4051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20700" y="1676400"/>
              <a:ext cx="5676900" cy="3479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794500" y="1638300"/>
              <a:ext cx="5588000" cy="3505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0114" y="825500"/>
            <a:ext cx="73202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35" dirty="0"/>
              <a:t>Apartments </a:t>
            </a:r>
            <a:r>
              <a:rPr sz="4800" spc="55" dirty="0"/>
              <a:t>for </a:t>
            </a:r>
            <a:r>
              <a:rPr sz="4800" spc="-25" dirty="0"/>
              <a:t>Rent </a:t>
            </a:r>
            <a:r>
              <a:rPr sz="4800" spc="-5" dirty="0"/>
              <a:t>in</a:t>
            </a:r>
            <a:r>
              <a:rPr sz="4800" spc="-135" dirty="0"/>
              <a:t> </a:t>
            </a:r>
            <a:r>
              <a:rPr sz="4800" spc="90" dirty="0"/>
              <a:t>MH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444500" y="2209800"/>
              <a:ext cx="11811000" cy="6832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164" y="1079500"/>
            <a:ext cx="98825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90" dirty="0"/>
              <a:t>MH </a:t>
            </a:r>
            <a:r>
              <a:rPr sz="4800" spc="65" dirty="0"/>
              <a:t>apts </a:t>
            </a:r>
            <a:r>
              <a:rPr sz="4800" spc="55" dirty="0"/>
              <a:t>for </a:t>
            </a:r>
            <a:r>
              <a:rPr sz="4800" spc="-5" dirty="0"/>
              <a:t>rent </a:t>
            </a:r>
            <a:r>
              <a:rPr sz="4800" spc="85" dirty="0"/>
              <a:t>with </a:t>
            </a:r>
            <a:r>
              <a:rPr sz="4800" spc="-40" dirty="0"/>
              <a:t>venue</a:t>
            </a:r>
            <a:r>
              <a:rPr sz="4800" spc="-320" dirty="0"/>
              <a:t> </a:t>
            </a:r>
            <a:r>
              <a:rPr sz="4800" spc="30" dirty="0"/>
              <a:t>clusters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774700" y="2527300"/>
              <a:ext cx="11442700" cy="6832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5428" y="787400"/>
            <a:ext cx="52082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20" dirty="0"/>
              <a:t>Venues </a:t>
            </a:r>
            <a:r>
              <a:rPr sz="4800" spc="85" dirty="0"/>
              <a:t>of </a:t>
            </a:r>
            <a:r>
              <a:rPr sz="4800" spc="35" dirty="0"/>
              <a:t>cluster</a:t>
            </a:r>
            <a:r>
              <a:rPr sz="4800" spc="-40" dirty="0"/>
              <a:t> </a:t>
            </a:r>
            <a:r>
              <a:rPr sz="4800" spc="-5" dirty="0"/>
              <a:t>3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0" y="2362200"/>
              <a:ext cx="13004800" cy="6908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4306" y="838200"/>
            <a:ext cx="99282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5" dirty="0"/>
              <a:t>Manhattan </a:t>
            </a:r>
            <a:r>
              <a:rPr sz="4800" spc="40" dirty="0"/>
              <a:t>subway stations</a:t>
            </a:r>
            <a:r>
              <a:rPr sz="4800" spc="-80" dirty="0"/>
              <a:t> </a:t>
            </a:r>
            <a:r>
              <a:rPr sz="4800" spc="35" dirty="0"/>
              <a:t>geodata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1409700" y="2349500"/>
              <a:ext cx="10185400" cy="6832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0798" y="914400"/>
            <a:ext cx="91541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5" dirty="0"/>
              <a:t>Apts </a:t>
            </a:r>
            <a:r>
              <a:rPr sz="3600" spc="40" dirty="0"/>
              <a:t>for </a:t>
            </a:r>
            <a:r>
              <a:rPr sz="3600" spc="-5" dirty="0"/>
              <a:t>rent </a:t>
            </a:r>
            <a:r>
              <a:rPr sz="3600" spc="-80" dirty="0"/>
              <a:t>(blue) </a:t>
            </a:r>
            <a:r>
              <a:rPr sz="3600" spc="20" dirty="0"/>
              <a:t>and </a:t>
            </a:r>
            <a:r>
              <a:rPr sz="3600" spc="30" dirty="0"/>
              <a:t>subway stations</a:t>
            </a:r>
            <a:r>
              <a:rPr sz="3600" spc="-45" dirty="0"/>
              <a:t> </a:t>
            </a:r>
            <a:r>
              <a:rPr sz="3600" spc="-110" dirty="0"/>
              <a:t>(red)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584200" y="2590800"/>
              <a:ext cx="11823700" cy="6756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4630" y="431800"/>
            <a:ext cx="56032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0" dirty="0"/>
              <a:t>Selected</a:t>
            </a:r>
            <a:r>
              <a:rPr sz="4800" spc="-80" dirty="0"/>
              <a:t> </a:t>
            </a:r>
            <a:r>
              <a:rPr sz="4800" spc="25" dirty="0"/>
              <a:t>Apartment!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423505" y="1168400"/>
            <a:ext cx="12005945" cy="112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consolidated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shows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4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decision: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Apartments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address,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price, neighborhood,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cluster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station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nearby.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Blue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dots=apts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Red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dots=Subway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station,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Bubbles=Cluster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 Venues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5" name="object 5"/>
            <p:cNvSpPr/>
            <p:nvPr/>
          </p:nvSpPr>
          <p:spPr>
            <a:xfrm>
              <a:off x="342900" y="2641600"/>
              <a:ext cx="12319000" cy="6769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6208" y="1079500"/>
            <a:ext cx="55810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35" dirty="0"/>
              <a:t>Apartment</a:t>
            </a:r>
            <a:r>
              <a:rPr sz="4800" spc="-30" dirty="0"/>
              <a:t> </a:t>
            </a:r>
            <a:r>
              <a:rPr sz="4800" spc="15" dirty="0"/>
              <a:t>Selection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825500" y="2755900"/>
            <a:ext cx="11650980" cy="59156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384175">
              <a:lnSpc>
                <a:spcPct val="100699"/>
              </a:lnSpc>
              <a:spcBef>
                <a:spcPts val="80"/>
              </a:spcBef>
            </a:pP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Using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"one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map"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above,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able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explore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possibilities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since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popups 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provide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needed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good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decision.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Arial"/>
              <a:cs typeface="Arial"/>
            </a:endParaRPr>
          </a:p>
          <a:p>
            <a:pPr marL="12700" marR="5080">
              <a:lnSpc>
                <a:spcPct val="100699"/>
              </a:lnSpc>
              <a:spcBef>
                <a:spcPts val="5"/>
              </a:spcBef>
            </a:pP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1 rent </a:t>
            </a:r>
            <a:r>
              <a:rPr sz="2400" spc="55" dirty="0">
                <a:solidFill>
                  <a:srgbClr val="FFFFFF"/>
                </a:solidFill>
                <a:latin typeface="Arial"/>
                <a:cs typeface="Arial"/>
              </a:rPr>
              <a:t>cost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US7500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slightly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above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US7000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budget.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Apt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1 is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located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400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meters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from subway station at 59th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Street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place </a:t>
            </a:r>
            <a:r>
              <a:rPr sz="2400" spc="-180" dirty="0">
                <a:solidFill>
                  <a:srgbClr val="FFFFFF"/>
                </a:solidFill>
                <a:latin typeface="Arial"/>
                <a:cs typeface="Arial"/>
              </a:rPr>
              <a:t>(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Park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Ave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53rd)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another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600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meters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way.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walk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place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other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places 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around.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apt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Cluster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located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fine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district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East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side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 Manhattan.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Arial"/>
              <a:cs typeface="Arial"/>
            </a:endParaRPr>
          </a:p>
          <a:p>
            <a:pPr marL="12700" marR="189865">
              <a:lnSpc>
                <a:spcPct val="100699"/>
              </a:lnSpc>
            </a:pP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 rent </a:t>
            </a:r>
            <a:r>
              <a:rPr sz="2400" spc="55" dirty="0">
                <a:solidFill>
                  <a:srgbClr val="FFFFFF"/>
                </a:solidFill>
                <a:latin typeface="Arial"/>
                <a:cs typeface="Arial"/>
              </a:rPr>
              <a:t>cost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US6935,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just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under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US7000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budget.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Apt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 is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located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60 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meters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from subway station at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Fulton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Street, </a:t>
            </a:r>
            <a:r>
              <a:rPr sz="2400" spc="55" dirty="0">
                <a:solidFill>
                  <a:srgbClr val="FFFFFF"/>
                </a:solidFill>
                <a:latin typeface="Arial"/>
                <a:cs typeface="Arial"/>
              </a:rPr>
              <a:t>but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have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ride the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daily 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possibly 40-60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min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ride.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apt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Cluster</a:t>
            </a:r>
            <a:r>
              <a:rPr sz="24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45" dirty="0">
                <a:solidFill>
                  <a:srgbClr val="FFFFFF"/>
                </a:solidFill>
                <a:latin typeface="Arial"/>
                <a:cs typeface="Arial"/>
              </a:rPr>
              <a:t>3.¶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Arial"/>
              <a:cs typeface="Arial"/>
            </a:endParaRPr>
          </a:p>
          <a:p>
            <a:pPr marL="12700" marR="224790">
              <a:lnSpc>
                <a:spcPct val="100699"/>
              </a:lnSpc>
            </a:pP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Based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current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Singapore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venues,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feel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Cluster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type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closer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resemblance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my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current place.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means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APARTMENT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1 is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better choice 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since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extra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monthly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rent is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worth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conveniences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provides.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9498" y="444500"/>
            <a:ext cx="8681720" cy="1297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5730"/>
              </a:lnSpc>
              <a:spcBef>
                <a:spcPts val="100"/>
              </a:spcBef>
            </a:pPr>
            <a:r>
              <a:rPr sz="4800" spc="-95" dirty="0"/>
              <a:t>I </a:t>
            </a:r>
            <a:r>
              <a:rPr sz="4800" spc="40" dirty="0"/>
              <a:t>will walk </a:t>
            </a:r>
            <a:r>
              <a:rPr sz="4800" spc="130" dirty="0"/>
              <a:t>to</a:t>
            </a:r>
            <a:r>
              <a:rPr sz="4800" spc="-5" dirty="0"/>
              <a:t> </a:t>
            </a:r>
            <a:r>
              <a:rPr sz="4800" spc="85" dirty="0"/>
              <a:t>work</a:t>
            </a:r>
            <a:endParaRPr sz="4800"/>
          </a:p>
          <a:p>
            <a:pPr algn="ctr">
              <a:lnSpc>
                <a:spcPts val="4290"/>
              </a:lnSpc>
            </a:pPr>
            <a:r>
              <a:rPr sz="3600" spc="-55" dirty="0"/>
              <a:t>Walk </a:t>
            </a:r>
            <a:r>
              <a:rPr sz="3600" spc="30" dirty="0"/>
              <a:t>from </a:t>
            </a:r>
            <a:r>
              <a:rPr sz="3600" spc="15" dirty="0"/>
              <a:t>home </a:t>
            </a:r>
            <a:r>
              <a:rPr sz="3600" spc="95" dirty="0"/>
              <a:t>to </a:t>
            </a:r>
            <a:r>
              <a:rPr sz="3600" spc="65" dirty="0"/>
              <a:t>work </a:t>
            </a:r>
            <a:r>
              <a:rPr sz="3600" spc="-5" dirty="0"/>
              <a:t>is </a:t>
            </a:r>
            <a:r>
              <a:rPr sz="3600" spc="-20" dirty="0"/>
              <a:t>less </a:t>
            </a:r>
            <a:r>
              <a:rPr sz="3600" spc="15" dirty="0"/>
              <a:t>than </a:t>
            </a:r>
            <a:r>
              <a:rPr sz="3600" spc="-5" dirty="0"/>
              <a:t>1</a:t>
            </a:r>
            <a:r>
              <a:rPr sz="3600" spc="-150" dirty="0"/>
              <a:t> </a:t>
            </a:r>
            <a:r>
              <a:rPr sz="3600" spc="20" dirty="0"/>
              <a:t>km!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571500" y="2374900"/>
              <a:ext cx="11849100" cy="650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9666" y="749300"/>
            <a:ext cx="42259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5" dirty="0"/>
              <a:t>Report</a:t>
            </a:r>
            <a:r>
              <a:rPr sz="4800" spc="-45" dirty="0"/>
              <a:t> </a:t>
            </a:r>
            <a:r>
              <a:rPr sz="4800" spc="45" dirty="0"/>
              <a:t>Content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749300" y="2514600"/>
            <a:ext cx="11257280" cy="5179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1. </a:t>
            </a:r>
            <a:r>
              <a:rPr sz="2400" spc="25" dirty="0">
                <a:solidFill>
                  <a:srgbClr val="EBEBEB"/>
                </a:solidFill>
                <a:latin typeface="Arial"/>
                <a:cs typeface="Arial"/>
              </a:rPr>
              <a:t>Introduction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Section</a:t>
            </a:r>
            <a:r>
              <a:rPr sz="2400" spc="-20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329565" algn="l"/>
                <a:tab pos="3768725" algn="l"/>
              </a:tabLst>
            </a:pPr>
            <a:r>
              <a:rPr sz="2400" spc="-1335" dirty="0">
                <a:solidFill>
                  <a:srgbClr val="EBEBEB"/>
                </a:solidFill>
                <a:latin typeface="Arial"/>
                <a:cs typeface="Arial"/>
              </a:rPr>
              <a:t>⁃	</a:t>
            </a:r>
            <a:r>
              <a:rPr sz="2400" spc="-45" dirty="0">
                <a:solidFill>
                  <a:srgbClr val="EBEBEB"/>
                </a:solidFill>
                <a:latin typeface="Arial"/>
                <a:cs typeface="Arial"/>
              </a:rPr>
              <a:t>The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EBEBEB"/>
                </a:solidFill>
                <a:latin typeface="Arial"/>
                <a:cs typeface="Arial"/>
              </a:rPr>
              <a:t>“business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45" dirty="0">
                <a:solidFill>
                  <a:srgbClr val="EBEBEB"/>
                </a:solidFill>
                <a:latin typeface="Arial"/>
                <a:cs typeface="Arial"/>
              </a:rPr>
              <a:t>problem”	</a:t>
            </a:r>
            <a:r>
              <a:rPr sz="2400" spc="65" dirty="0">
                <a:solidFill>
                  <a:srgbClr val="EBEBEB"/>
                </a:solidFill>
                <a:latin typeface="Arial"/>
                <a:cs typeface="Arial"/>
              </a:rPr>
              <a:t>to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be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solved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by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this </a:t>
            </a:r>
            <a:r>
              <a:rPr sz="2400" spc="30" dirty="0">
                <a:solidFill>
                  <a:srgbClr val="EBEBEB"/>
                </a:solidFill>
                <a:latin typeface="Arial"/>
                <a:cs typeface="Arial"/>
              </a:rPr>
              <a:t>project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and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who </a:t>
            </a: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may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be</a:t>
            </a:r>
            <a:r>
              <a:rPr sz="2400" spc="-22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interested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2. </a:t>
            </a:r>
            <a:r>
              <a:rPr sz="2400" spc="-15" dirty="0">
                <a:solidFill>
                  <a:srgbClr val="EBEBEB"/>
                </a:solidFill>
                <a:latin typeface="Arial"/>
                <a:cs typeface="Arial"/>
              </a:rPr>
              <a:t>Data</a:t>
            </a:r>
            <a:r>
              <a:rPr sz="2400" spc="-17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Section: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414655" algn="l"/>
              </a:tabLst>
            </a:pPr>
            <a:r>
              <a:rPr sz="2400" spc="-1335" dirty="0">
                <a:solidFill>
                  <a:srgbClr val="EBEBEB"/>
                </a:solidFill>
                <a:latin typeface="Arial"/>
                <a:cs typeface="Arial"/>
              </a:rPr>
              <a:t>⁃	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Describe </a:t>
            </a:r>
            <a:r>
              <a:rPr sz="2400" spc="-15" dirty="0">
                <a:solidFill>
                  <a:srgbClr val="EBEBEB"/>
                </a:solidFill>
                <a:latin typeface="Arial"/>
                <a:cs typeface="Arial"/>
              </a:rPr>
              <a:t>Data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requirements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and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Sources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needed </a:t>
            </a:r>
            <a:r>
              <a:rPr sz="2400" spc="65" dirty="0">
                <a:solidFill>
                  <a:srgbClr val="EBEBEB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solve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the</a:t>
            </a:r>
            <a:r>
              <a:rPr sz="2400" spc="-3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EBEBEB"/>
                </a:solidFill>
                <a:latin typeface="Arial"/>
                <a:cs typeface="Arial"/>
              </a:rPr>
              <a:t>problem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3. </a:t>
            </a:r>
            <a:r>
              <a:rPr sz="2400" spc="35" dirty="0">
                <a:solidFill>
                  <a:srgbClr val="EBEBEB"/>
                </a:solidFill>
                <a:latin typeface="Arial"/>
                <a:cs typeface="Arial"/>
              </a:rPr>
              <a:t>Methodology</a:t>
            </a:r>
            <a:r>
              <a:rPr sz="2400" spc="-17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section:</a:t>
            </a:r>
            <a:endParaRPr sz="2400">
              <a:latin typeface="Arial"/>
              <a:cs typeface="Arial"/>
            </a:endParaRPr>
          </a:p>
          <a:p>
            <a:pPr marL="330200" marR="140970" indent="-317500" algn="just">
              <a:lnSpc>
                <a:spcPct val="100699"/>
              </a:lnSpc>
            </a:pPr>
            <a:r>
              <a:rPr sz="2400" spc="-1335" dirty="0">
                <a:solidFill>
                  <a:srgbClr val="EBEBEB"/>
                </a:solidFill>
                <a:latin typeface="Arial"/>
                <a:cs typeface="Arial"/>
              </a:rPr>
              <a:t>⁃</a:t>
            </a:r>
            <a:r>
              <a:rPr sz="2400" spc="104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Main </a:t>
            </a:r>
            <a:r>
              <a:rPr sz="2400" spc="35" dirty="0">
                <a:solidFill>
                  <a:srgbClr val="EBEBEB"/>
                </a:solidFill>
                <a:latin typeface="Arial"/>
                <a:cs typeface="Arial"/>
              </a:rPr>
              <a:t>component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of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the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report </a:t>
            </a:r>
            <a:r>
              <a:rPr sz="2400" spc="130" dirty="0">
                <a:solidFill>
                  <a:srgbClr val="EBEBEB"/>
                </a:solidFill>
                <a:latin typeface="Arial"/>
                <a:cs typeface="Arial"/>
              </a:rPr>
              <a:t>-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Execute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data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processing, </a:t>
            </a:r>
            <a:r>
              <a:rPr sz="2400" spc="30" dirty="0">
                <a:solidFill>
                  <a:srgbClr val="EBEBEB"/>
                </a:solidFill>
                <a:latin typeface="Arial"/>
                <a:cs typeface="Arial"/>
              </a:rPr>
              <a:t>describe/discuss</a:t>
            </a:r>
            <a:r>
              <a:rPr sz="2400" spc="-24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EBEBEB"/>
                </a:solidFill>
                <a:latin typeface="Arial"/>
                <a:cs typeface="Arial"/>
              </a:rPr>
              <a:t>any 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exploratory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data </a:t>
            </a:r>
            <a:r>
              <a:rPr sz="2400" spc="-15" dirty="0">
                <a:solidFill>
                  <a:srgbClr val="EBEBEB"/>
                </a:solidFill>
                <a:latin typeface="Arial"/>
                <a:cs typeface="Arial"/>
              </a:rPr>
              <a:t>analysis </a:t>
            </a:r>
            <a:r>
              <a:rPr sz="2400" spc="35" dirty="0">
                <a:solidFill>
                  <a:srgbClr val="EBEBEB"/>
                </a:solidFill>
                <a:latin typeface="Arial"/>
                <a:cs typeface="Arial"/>
              </a:rPr>
              <a:t>and/or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inferential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statistical testing performed, </a:t>
            </a:r>
            <a:r>
              <a:rPr sz="2400" spc="35" dirty="0">
                <a:solidFill>
                  <a:srgbClr val="EBEBEB"/>
                </a:solidFill>
                <a:latin typeface="Arial"/>
                <a:cs typeface="Arial"/>
              </a:rPr>
              <a:t>and/or 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machine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learnings</a:t>
            </a:r>
            <a:r>
              <a:rPr sz="2400" spc="-1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used.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4. </a:t>
            </a:r>
            <a:r>
              <a:rPr sz="2400" spc="-10" dirty="0">
                <a:solidFill>
                  <a:srgbClr val="EBEBEB"/>
                </a:solidFill>
                <a:latin typeface="Arial"/>
                <a:cs typeface="Arial"/>
              </a:rPr>
              <a:t>Results</a:t>
            </a:r>
            <a:r>
              <a:rPr sz="2400" spc="-17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section: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20"/>
              </a:spcBef>
            </a:pPr>
            <a:r>
              <a:rPr sz="2400" spc="-1335" dirty="0">
                <a:solidFill>
                  <a:srgbClr val="EBEBEB"/>
                </a:solidFill>
                <a:latin typeface="Arial"/>
                <a:cs typeface="Arial"/>
              </a:rPr>
              <a:t>⁃</a:t>
            </a:r>
            <a:r>
              <a:rPr sz="2400" spc="103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Discussion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of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results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and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finding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of</a:t>
            </a:r>
            <a:r>
              <a:rPr sz="2400" spc="-114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answer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5.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Discussion</a:t>
            </a:r>
            <a:r>
              <a:rPr sz="2400" spc="-17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section: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20"/>
              </a:spcBef>
            </a:pPr>
            <a:r>
              <a:rPr sz="2400" spc="-1335" dirty="0">
                <a:solidFill>
                  <a:srgbClr val="EBEBEB"/>
                </a:solidFill>
                <a:latin typeface="Arial"/>
                <a:cs typeface="Arial"/>
              </a:rPr>
              <a:t>⁃</a:t>
            </a:r>
            <a:r>
              <a:rPr sz="2400" spc="103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Discussion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of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observations </a:t>
            </a:r>
            <a:r>
              <a:rPr sz="2400" spc="30" dirty="0">
                <a:solidFill>
                  <a:srgbClr val="EBEBEB"/>
                </a:solidFill>
                <a:latin typeface="Arial"/>
                <a:cs typeface="Arial"/>
              </a:rPr>
              <a:t>noted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and </a:t>
            </a:r>
            <a:r>
              <a:rPr sz="2400" spc="-20" dirty="0">
                <a:solidFill>
                  <a:srgbClr val="EBEBEB"/>
                </a:solidFill>
                <a:latin typeface="Arial"/>
                <a:cs typeface="Arial"/>
              </a:rPr>
              <a:t>any</a:t>
            </a:r>
            <a:r>
              <a:rPr sz="2400" spc="-8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recommendations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6.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Conclusion</a:t>
            </a:r>
            <a:r>
              <a:rPr sz="2400" spc="-17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section: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20"/>
              </a:spcBef>
            </a:pPr>
            <a:r>
              <a:rPr sz="2400" spc="-1335" dirty="0">
                <a:solidFill>
                  <a:srgbClr val="EBEBEB"/>
                </a:solidFill>
                <a:latin typeface="Arial"/>
                <a:cs typeface="Arial"/>
              </a:rPr>
              <a:t>⁃</a:t>
            </a:r>
            <a:r>
              <a:rPr sz="2400" spc="103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Answer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chosen and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conclusions.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8202" y="952500"/>
            <a:ext cx="97485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30" dirty="0"/>
              <a:t>Venus </a:t>
            </a:r>
            <a:r>
              <a:rPr sz="4800" spc="-5" dirty="0"/>
              <a:t>in </a:t>
            </a:r>
            <a:r>
              <a:rPr sz="4800" spc="10" dirty="0"/>
              <a:t>Cluster </a:t>
            </a:r>
            <a:r>
              <a:rPr sz="4800" spc="-5" dirty="0"/>
              <a:t>2 </a:t>
            </a:r>
            <a:r>
              <a:rPr sz="4800" spc="-50" dirty="0"/>
              <a:t>near </a:t>
            </a:r>
            <a:r>
              <a:rPr sz="4800" spc="10" dirty="0"/>
              <a:t>future</a:t>
            </a:r>
            <a:r>
              <a:rPr sz="4800" spc="175" dirty="0"/>
              <a:t> </a:t>
            </a:r>
            <a:r>
              <a:rPr sz="4800" spc="20" dirty="0"/>
              <a:t>home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0" y="2400300"/>
              <a:ext cx="13004800" cy="6908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2275" y="533400"/>
            <a:ext cx="534035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5.0</a:t>
            </a:r>
            <a:r>
              <a:rPr spc="-55" dirty="0"/>
              <a:t> </a:t>
            </a:r>
            <a:r>
              <a:rPr spc="20" dirty="0"/>
              <a:t>Discussion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367790" marR="81280" indent="-571500">
              <a:lnSpc>
                <a:spcPts val="4100"/>
              </a:lnSpc>
              <a:spcBef>
                <a:spcPts val="420"/>
              </a:spcBef>
              <a:buSzPct val="170833"/>
              <a:buChar char="•"/>
              <a:tabLst>
                <a:tab pos="1367790" algn="l"/>
              </a:tabLst>
            </a:pPr>
            <a:r>
              <a:rPr sz="3600" spc="-155" dirty="0"/>
              <a:t>In </a:t>
            </a:r>
            <a:r>
              <a:rPr sz="3600" spc="-215" dirty="0"/>
              <a:t>general, </a:t>
            </a:r>
            <a:r>
              <a:rPr sz="3600" spc="-105" dirty="0"/>
              <a:t>I </a:t>
            </a:r>
            <a:r>
              <a:rPr sz="3600" spc="-345" dirty="0"/>
              <a:t>am </a:t>
            </a:r>
            <a:r>
              <a:rPr sz="3600" spc="-135" dirty="0"/>
              <a:t>positively </a:t>
            </a:r>
            <a:r>
              <a:rPr sz="3600" spc="-210" dirty="0"/>
              <a:t>impressed </a:t>
            </a:r>
            <a:r>
              <a:rPr sz="3600" spc="-10" dirty="0"/>
              <a:t>with </a:t>
            </a:r>
            <a:r>
              <a:rPr sz="3600" spc="-100" dirty="0"/>
              <a:t>the </a:t>
            </a:r>
            <a:r>
              <a:rPr sz="3600" spc="-130" dirty="0"/>
              <a:t>overall  </a:t>
            </a:r>
            <a:r>
              <a:rPr sz="3600" spc="-150" dirty="0"/>
              <a:t>organization, </a:t>
            </a:r>
            <a:r>
              <a:rPr sz="3600" spc="-80" dirty="0"/>
              <a:t>content </a:t>
            </a:r>
            <a:r>
              <a:rPr sz="3600" spc="-280" dirty="0"/>
              <a:t>and </a:t>
            </a:r>
            <a:r>
              <a:rPr sz="3600" spc="-229" dirty="0"/>
              <a:t>lab </a:t>
            </a:r>
            <a:r>
              <a:rPr sz="3600" spc="-75" dirty="0"/>
              <a:t>works </a:t>
            </a:r>
            <a:r>
              <a:rPr sz="3600" spc="-165" dirty="0"/>
              <a:t>presented </a:t>
            </a:r>
            <a:r>
              <a:rPr sz="3600" spc="-140" dirty="0"/>
              <a:t>during  </a:t>
            </a:r>
            <a:r>
              <a:rPr sz="3600" spc="-100" dirty="0"/>
              <a:t>the </a:t>
            </a:r>
            <a:r>
              <a:rPr sz="3600" spc="-125" dirty="0"/>
              <a:t>Coursera </a:t>
            </a:r>
            <a:r>
              <a:rPr sz="3600" spc="-225" dirty="0"/>
              <a:t>IBM </a:t>
            </a:r>
            <a:r>
              <a:rPr sz="3600" spc="-45" dirty="0"/>
              <a:t>Certification</a:t>
            </a:r>
            <a:r>
              <a:rPr sz="3600" spc="420" dirty="0"/>
              <a:t> </a:t>
            </a:r>
            <a:r>
              <a:rPr sz="3600" spc="-125" dirty="0"/>
              <a:t>Course</a:t>
            </a:r>
            <a:endParaRPr sz="3600"/>
          </a:p>
          <a:p>
            <a:pPr marL="1367790" marR="497840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1367790" algn="l"/>
              </a:tabLst>
            </a:pPr>
            <a:r>
              <a:rPr sz="3600" spc="-105" dirty="0"/>
              <a:t>I </a:t>
            </a:r>
            <a:r>
              <a:rPr sz="3600" spc="-180" dirty="0"/>
              <a:t>feel </a:t>
            </a:r>
            <a:r>
              <a:rPr sz="3600" spc="-110" dirty="0"/>
              <a:t>this </a:t>
            </a:r>
            <a:r>
              <a:rPr sz="3600" spc="-190" dirty="0"/>
              <a:t>Capstone </a:t>
            </a:r>
            <a:r>
              <a:rPr sz="3600" spc="-60" dirty="0"/>
              <a:t>project </a:t>
            </a:r>
            <a:r>
              <a:rPr sz="3600" spc="-165" dirty="0"/>
              <a:t>presented </a:t>
            </a:r>
            <a:r>
              <a:rPr sz="3600" spc="-254" dirty="0"/>
              <a:t>me </a:t>
            </a:r>
            <a:r>
              <a:rPr sz="3600" spc="-470" dirty="0"/>
              <a:t>a </a:t>
            </a:r>
            <a:r>
              <a:rPr sz="3600" spc="-175" dirty="0"/>
              <a:t>great  </a:t>
            </a:r>
            <a:r>
              <a:rPr sz="3600" spc="-40" dirty="0"/>
              <a:t>opportunity </a:t>
            </a:r>
            <a:r>
              <a:rPr sz="3600" spc="90" dirty="0"/>
              <a:t>to </a:t>
            </a:r>
            <a:r>
              <a:rPr sz="3600" spc="-125" dirty="0"/>
              <a:t>practice </a:t>
            </a:r>
            <a:r>
              <a:rPr sz="3600" spc="-280" dirty="0"/>
              <a:t>and </a:t>
            </a:r>
            <a:r>
              <a:rPr sz="3600" spc="-240" dirty="0"/>
              <a:t>apply </a:t>
            </a:r>
            <a:r>
              <a:rPr sz="3600" spc="-100" dirty="0"/>
              <a:t>the </a:t>
            </a:r>
            <a:r>
              <a:rPr sz="3600" spc="-160" dirty="0"/>
              <a:t>Data </a:t>
            </a:r>
            <a:r>
              <a:rPr sz="3600" spc="-285" dirty="0"/>
              <a:t>Science  </a:t>
            </a:r>
            <a:r>
              <a:rPr sz="3600" spc="-55" dirty="0"/>
              <a:t>tools </a:t>
            </a:r>
            <a:r>
              <a:rPr sz="3600" spc="-280" dirty="0"/>
              <a:t>and </a:t>
            </a:r>
            <a:r>
              <a:rPr sz="3600" spc="-150" dirty="0"/>
              <a:t>methodologies</a:t>
            </a:r>
            <a:r>
              <a:rPr sz="3600" spc="-405" dirty="0"/>
              <a:t> </a:t>
            </a:r>
            <a:r>
              <a:rPr sz="3600" spc="-175" dirty="0"/>
              <a:t>learned.</a:t>
            </a:r>
            <a:endParaRPr sz="3600"/>
          </a:p>
          <a:p>
            <a:pPr marL="1367790" marR="123189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1367790" algn="l"/>
              </a:tabLst>
            </a:pPr>
            <a:r>
              <a:rPr sz="3600" spc="-105" dirty="0"/>
              <a:t>I </a:t>
            </a:r>
            <a:r>
              <a:rPr sz="3600" spc="-345" dirty="0"/>
              <a:t>have </a:t>
            </a:r>
            <a:r>
              <a:rPr sz="3600" spc="-155" dirty="0"/>
              <a:t>created </a:t>
            </a:r>
            <a:r>
              <a:rPr sz="3600" spc="-470" dirty="0"/>
              <a:t>a </a:t>
            </a:r>
            <a:r>
              <a:rPr sz="3600" spc="-180" dirty="0"/>
              <a:t>good </a:t>
            </a:r>
            <a:r>
              <a:rPr sz="3600" spc="-60" dirty="0"/>
              <a:t>project </a:t>
            </a:r>
            <a:r>
              <a:rPr sz="3600" spc="-70" dirty="0"/>
              <a:t>that </a:t>
            </a:r>
            <a:r>
              <a:rPr sz="3600" spc="-105" dirty="0"/>
              <a:t>I </a:t>
            </a:r>
            <a:r>
              <a:rPr sz="3600" spc="-300" dirty="0"/>
              <a:t>can </a:t>
            </a:r>
            <a:r>
              <a:rPr sz="3600" spc="-150" dirty="0"/>
              <a:t>present </a:t>
            </a:r>
            <a:r>
              <a:rPr sz="3600" spc="-445" dirty="0"/>
              <a:t>as </a:t>
            </a:r>
            <a:r>
              <a:rPr sz="3600" spc="-335" dirty="0"/>
              <a:t>an  </a:t>
            </a:r>
            <a:r>
              <a:rPr sz="3600" spc="-210" dirty="0"/>
              <a:t>example </a:t>
            </a:r>
            <a:r>
              <a:rPr sz="3600" spc="90" dirty="0"/>
              <a:t>to </a:t>
            </a:r>
            <a:r>
              <a:rPr sz="3600" spc="-175" dirty="0"/>
              <a:t>show </a:t>
            </a:r>
            <a:r>
              <a:rPr sz="3600" spc="-290" dirty="0"/>
              <a:t>my</a:t>
            </a:r>
            <a:r>
              <a:rPr sz="3600" spc="275" dirty="0"/>
              <a:t> </a:t>
            </a:r>
            <a:r>
              <a:rPr sz="3600" spc="-105" dirty="0"/>
              <a:t>potential.</a:t>
            </a:r>
            <a:endParaRPr sz="3600"/>
          </a:p>
          <a:p>
            <a:pPr marL="1367790" marR="52705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1367790" algn="l"/>
              </a:tabLst>
            </a:pPr>
            <a:r>
              <a:rPr sz="3600" spc="-105" dirty="0"/>
              <a:t>I </a:t>
            </a:r>
            <a:r>
              <a:rPr sz="3600" spc="-180" dirty="0"/>
              <a:t>feel </a:t>
            </a:r>
            <a:r>
              <a:rPr sz="3600" spc="-105" dirty="0"/>
              <a:t>I </a:t>
            </a:r>
            <a:r>
              <a:rPr sz="3600" spc="-345" dirty="0"/>
              <a:t>have </a:t>
            </a:r>
            <a:r>
              <a:rPr sz="3600" spc="-175" dirty="0"/>
              <a:t>acquired </a:t>
            </a:r>
            <a:r>
              <a:rPr sz="3600" spc="-470" dirty="0"/>
              <a:t>a </a:t>
            </a:r>
            <a:r>
              <a:rPr sz="3600" spc="-180" dirty="0"/>
              <a:t>good </a:t>
            </a:r>
            <a:r>
              <a:rPr sz="3600" spc="-110" dirty="0"/>
              <a:t>starting </a:t>
            </a:r>
            <a:r>
              <a:rPr sz="3600" spc="-50" dirty="0"/>
              <a:t>point </a:t>
            </a:r>
            <a:r>
              <a:rPr sz="3600" spc="90" dirty="0"/>
              <a:t>to </a:t>
            </a:r>
            <a:r>
              <a:rPr sz="3600" spc="-204" dirty="0"/>
              <a:t>become  </a:t>
            </a:r>
            <a:r>
              <a:rPr sz="3600" spc="-470" dirty="0"/>
              <a:t>a </a:t>
            </a:r>
            <a:r>
              <a:rPr sz="3600" spc="-175" dirty="0"/>
              <a:t>professional </a:t>
            </a:r>
            <a:r>
              <a:rPr sz="3600" spc="-160" dirty="0"/>
              <a:t>Data </a:t>
            </a:r>
            <a:r>
              <a:rPr sz="3600" spc="-170" dirty="0"/>
              <a:t>Scientist </a:t>
            </a:r>
            <a:r>
              <a:rPr sz="3600" spc="-280" dirty="0"/>
              <a:t>and </a:t>
            </a:r>
            <a:r>
              <a:rPr sz="3600" spc="-105" dirty="0"/>
              <a:t>I </a:t>
            </a:r>
            <a:r>
              <a:rPr sz="3600" spc="-15" dirty="0"/>
              <a:t>will </a:t>
            </a:r>
            <a:r>
              <a:rPr sz="3600" spc="-125" dirty="0"/>
              <a:t>continue  </a:t>
            </a:r>
            <a:r>
              <a:rPr sz="3600" spc="-110" dirty="0"/>
              <a:t>exploring </a:t>
            </a:r>
            <a:r>
              <a:rPr sz="3600" spc="90" dirty="0"/>
              <a:t>to </a:t>
            </a:r>
            <a:r>
              <a:rPr sz="3600" spc="-165" dirty="0"/>
              <a:t>creating </a:t>
            </a:r>
            <a:r>
              <a:rPr sz="3600" spc="-235" dirty="0"/>
              <a:t>examples </a:t>
            </a:r>
            <a:r>
              <a:rPr sz="3600" spc="-60" dirty="0"/>
              <a:t>of </a:t>
            </a:r>
            <a:r>
              <a:rPr sz="3600" spc="-135" dirty="0"/>
              <a:t>practical</a:t>
            </a:r>
            <a:r>
              <a:rPr sz="3600" spc="455" dirty="0"/>
              <a:t> </a:t>
            </a:r>
            <a:r>
              <a:rPr sz="3600" spc="-340" dirty="0"/>
              <a:t>cases.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6.0</a:t>
            </a:r>
            <a:r>
              <a:rPr spc="-65" dirty="0"/>
              <a:t> </a:t>
            </a:r>
            <a:r>
              <a:rPr spc="40" dirty="0"/>
              <a:t>Conclusions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6600" y="2260600"/>
            <a:ext cx="11943080" cy="72161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660400" marR="81280" indent="-571500">
              <a:lnSpc>
                <a:spcPts val="4100"/>
              </a:lnSpc>
              <a:spcBef>
                <a:spcPts val="420"/>
              </a:spcBef>
              <a:buSzPct val="170833"/>
              <a:buChar char="•"/>
              <a:tabLst>
                <a:tab pos="660400" algn="l"/>
              </a:tabLst>
            </a:pPr>
            <a:r>
              <a:rPr sz="3600" spc="-105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3600" spc="-180" dirty="0">
                <a:solidFill>
                  <a:srgbClr val="FFFFFF"/>
                </a:solidFill>
                <a:latin typeface="Arial"/>
                <a:cs typeface="Arial"/>
              </a:rPr>
              <a:t>feel </a:t>
            </a:r>
            <a:r>
              <a:rPr sz="3600" spc="-140" dirty="0">
                <a:solidFill>
                  <a:srgbClr val="FFFFFF"/>
                </a:solidFill>
                <a:latin typeface="Arial"/>
                <a:cs typeface="Arial"/>
              </a:rPr>
              <a:t>rewarded </a:t>
            </a:r>
            <a:r>
              <a:rPr sz="3600" spc="-1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3600" spc="-1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600" spc="-85" dirty="0">
                <a:solidFill>
                  <a:srgbClr val="FFFFFF"/>
                </a:solidFill>
                <a:latin typeface="Arial"/>
                <a:cs typeface="Arial"/>
              </a:rPr>
              <a:t>efforts, </a:t>
            </a:r>
            <a:r>
              <a:rPr sz="3600" spc="-80" dirty="0">
                <a:solidFill>
                  <a:srgbClr val="FFFFFF"/>
                </a:solidFill>
                <a:latin typeface="Arial"/>
                <a:cs typeface="Arial"/>
              </a:rPr>
              <a:t>time </a:t>
            </a: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600" spc="-204" dirty="0">
                <a:solidFill>
                  <a:srgbClr val="FFFFFF"/>
                </a:solidFill>
                <a:latin typeface="Arial"/>
                <a:cs typeface="Arial"/>
              </a:rPr>
              <a:t>money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spent. </a:t>
            </a:r>
            <a:r>
              <a:rPr sz="3600" spc="-105" dirty="0">
                <a:solidFill>
                  <a:srgbClr val="FFFFFF"/>
                </a:solidFill>
                <a:latin typeface="Arial"/>
                <a:cs typeface="Arial"/>
              </a:rPr>
              <a:t>I  </a:t>
            </a:r>
            <a:r>
              <a:rPr sz="3600" spc="-204" dirty="0">
                <a:solidFill>
                  <a:srgbClr val="FFFFFF"/>
                </a:solidFill>
                <a:latin typeface="Arial"/>
                <a:cs typeface="Arial"/>
              </a:rPr>
              <a:t>believe </a:t>
            </a:r>
            <a:r>
              <a:rPr sz="3600" spc="-11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3600" spc="-155" dirty="0">
                <a:solidFill>
                  <a:srgbClr val="FFFFFF"/>
                </a:solidFill>
                <a:latin typeface="Arial"/>
                <a:cs typeface="Arial"/>
              </a:rPr>
              <a:t>course </a:t>
            </a:r>
            <a:r>
              <a:rPr sz="3600" spc="-1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3600" spc="-165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3600" spc="-1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600" spc="-114" dirty="0">
                <a:solidFill>
                  <a:srgbClr val="FFFFFF"/>
                </a:solidFill>
                <a:latin typeface="Arial"/>
                <a:cs typeface="Arial"/>
              </a:rPr>
              <a:t>topics </a:t>
            </a:r>
            <a:r>
              <a:rPr sz="3600" spc="-165" dirty="0">
                <a:solidFill>
                  <a:srgbClr val="FFFFFF"/>
                </a:solidFill>
                <a:latin typeface="Arial"/>
                <a:cs typeface="Arial"/>
              </a:rPr>
              <a:t>covered </a:t>
            </a:r>
            <a:r>
              <a:rPr sz="3600" spc="-22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3600" spc="-100" dirty="0">
                <a:solidFill>
                  <a:srgbClr val="FFFFFF"/>
                </a:solidFill>
                <a:latin typeface="Arial"/>
                <a:cs typeface="Arial"/>
              </a:rPr>
              <a:t>well </a:t>
            </a:r>
            <a:r>
              <a:rPr sz="3600" spc="-30" dirty="0">
                <a:solidFill>
                  <a:srgbClr val="FFFFFF"/>
                </a:solidFill>
                <a:latin typeface="Arial"/>
                <a:cs typeface="Arial"/>
              </a:rPr>
              <a:t>worthy  </a:t>
            </a:r>
            <a:r>
              <a:rPr sz="3600" spc="-6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36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155" dirty="0">
                <a:solidFill>
                  <a:srgbClr val="FFFFFF"/>
                </a:solidFill>
                <a:latin typeface="Arial"/>
                <a:cs typeface="Arial"/>
              </a:rPr>
              <a:t>appreciation.</a:t>
            </a:r>
            <a:endParaRPr sz="3600">
              <a:latin typeface="Arial"/>
              <a:cs typeface="Arial"/>
            </a:endParaRPr>
          </a:p>
          <a:p>
            <a:pPr marL="660400" marR="188595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660400" algn="l"/>
              </a:tabLst>
            </a:pPr>
            <a:r>
              <a:rPr sz="3600" spc="-165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3600" spc="-60" dirty="0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sz="3600" spc="-365" dirty="0">
                <a:solidFill>
                  <a:srgbClr val="FFFFFF"/>
                </a:solidFill>
                <a:latin typeface="Arial"/>
                <a:cs typeface="Arial"/>
              </a:rPr>
              <a:t>has </a:t>
            </a:r>
            <a:r>
              <a:rPr sz="3600" spc="-180" dirty="0">
                <a:solidFill>
                  <a:srgbClr val="FFFFFF"/>
                </a:solidFill>
                <a:latin typeface="Arial"/>
                <a:cs typeface="Arial"/>
              </a:rPr>
              <a:t>shown </a:t>
            </a:r>
            <a:r>
              <a:rPr sz="3600" spc="-254" dirty="0">
                <a:solidFill>
                  <a:srgbClr val="FFFFFF"/>
                </a:solidFill>
                <a:latin typeface="Arial"/>
                <a:cs typeface="Arial"/>
              </a:rPr>
              <a:t>me </a:t>
            </a:r>
            <a:r>
              <a:rPr sz="3600" spc="-47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3600" spc="-135" dirty="0">
                <a:solidFill>
                  <a:srgbClr val="FFFFFF"/>
                </a:solidFill>
                <a:latin typeface="Arial"/>
                <a:cs typeface="Arial"/>
              </a:rPr>
              <a:t>practical </a:t>
            </a:r>
            <a:r>
              <a:rPr sz="3600" spc="-155" dirty="0">
                <a:solidFill>
                  <a:srgbClr val="FFFFFF"/>
                </a:solidFill>
                <a:latin typeface="Arial"/>
                <a:cs typeface="Arial"/>
              </a:rPr>
              <a:t>application </a:t>
            </a:r>
            <a:r>
              <a:rPr sz="3600" spc="9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3600" spc="-165" dirty="0">
                <a:solidFill>
                  <a:srgbClr val="FFFFFF"/>
                </a:solidFill>
                <a:latin typeface="Arial"/>
                <a:cs typeface="Arial"/>
              </a:rPr>
              <a:t>resolve  </a:t>
            </a:r>
            <a:r>
              <a:rPr sz="3600" spc="-47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3600" spc="-155" dirty="0">
                <a:solidFill>
                  <a:srgbClr val="FFFFFF"/>
                </a:solidFill>
                <a:latin typeface="Arial"/>
                <a:cs typeface="Arial"/>
              </a:rPr>
              <a:t>real </a:t>
            </a:r>
            <a:r>
              <a:rPr sz="3600" spc="-105" dirty="0">
                <a:solidFill>
                  <a:srgbClr val="FFFFFF"/>
                </a:solidFill>
                <a:latin typeface="Arial"/>
                <a:cs typeface="Arial"/>
              </a:rPr>
              <a:t>situation </a:t>
            </a:r>
            <a:r>
              <a:rPr sz="3600" spc="-7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3600" spc="-365" dirty="0">
                <a:solidFill>
                  <a:srgbClr val="FFFFFF"/>
                </a:solidFill>
                <a:latin typeface="Arial"/>
                <a:cs typeface="Arial"/>
              </a:rPr>
              <a:t>has </a:t>
            </a:r>
            <a:r>
              <a:rPr sz="3600" spc="-180" dirty="0">
                <a:solidFill>
                  <a:srgbClr val="FFFFFF"/>
                </a:solidFill>
                <a:latin typeface="Arial"/>
                <a:cs typeface="Arial"/>
              </a:rPr>
              <a:t>impacting </a:t>
            </a:r>
            <a:r>
              <a:rPr sz="3600" spc="-175" dirty="0">
                <a:solidFill>
                  <a:srgbClr val="FFFFFF"/>
                </a:solidFill>
                <a:latin typeface="Arial"/>
                <a:cs typeface="Arial"/>
              </a:rPr>
              <a:t>personal </a:t>
            </a: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600" spc="-180" dirty="0">
                <a:solidFill>
                  <a:srgbClr val="FFFFFF"/>
                </a:solidFill>
                <a:latin typeface="Arial"/>
                <a:cs typeface="Arial"/>
              </a:rPr>
              <a:t>financial  </a:t>
            </a:r>
            <a:r>
              <a:rPr sz="3600" spc="-160" dirty="0">
                <a:solidFill>
                  <a:srgbClr val="FFFFFF"/>
                </a:solidFill>
                <a:latin typeface="Arial"/>
                <a:cs typeface="Arial"/>
              </a:rPr>
              <a:t>impact </a:t>
            </a:r>
            <a:r>
              <a:rPr sz="3600" spc="-265" dirty="0">
                <a:solidFill>
                  <a:srgbClr val="FFFFFF"/>
                </a:solidFill>
                <a:latin typeface="Arial"/>
                <a:cs typeface="Arial"/>
              </a:rPr>
              <a:t>using </a:t>
            </a:r>
            <a:r>
              <a:rPr sz="3600" spc="-16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285" dirty="0">
                <a:solidFill>
                  <a:srgbClr val="FFFFFF"/>
                </a:solidFill>
                <a:latin typeface="Arial"/>
                <a:cs typeface="Arial"/>
              </a:rPr>
              <a:t>Science</a:t>
            </a:r>
            <a:r>
              <a:rPr sz="3600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80" dirty="0">
                <a:solidFill>
                  <a:srgbClr val="FFFFFF"/>
                </a:solidFill>
                <a:latin typeface="Arial"/>
                <a:cs typeface="Arial"/>
              </a:rPr>
              <a:t>tools.</a:t>
            </a:r>
            <a:endParaRPr sz="3600">
              <a:latin typeface="Arial"/>
              <a:cs typeface="Arial"/>
            </a:endParaRPr>
          </a:p>
          <a:p>
            <a:pPr marL="660400" marR="361950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660400" algn="l"/>
              </a:tabLst>
            </a:pPr>
            <a:r>
              <a:rPr sz="3600" spc="-17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600" spc="-260" dirty="0">
                <a:solidFill>
                  <a:srgbClr val="FFFFFF"/>
                </a:solidFill>
                <a:latin typeface="Arial"/>
                <a:cs typeface="Arial"/>
              </a:rPr>
              <a:t>mapping </a:t>
            </a:r>
            <a:r>
              <a:rPr sz="3600" spc="-1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3600" spc="-175" dirty="0">
                <a:solidFill>
                  <a:srgbClr val="FFFFFF"/>
                </a:solidFill>
                <a:latin typeface="Arial"/>
                <a:cs typeface="Arial"/>
              </a:rPr>
              <a:t>Folium </a:t>
            </a:r>
            <a:r>
              <a:rPr sz="3600" spc="-22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3600" spc="-47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3600" spc="-120" dirty="0">
                <a:solidFill>
                  <a:srgbClr val="FFFFFF"/>
                </a:solidFill>
                <a:latin typeface="Arial"/>
                <a:cs typeface="Arial"/>
              </a:rPr>
              <a:t>very </a:t>
            </a:r>
            <a:r>
              <a:rPr sz="3600" spc="-90" dirty="0">
                <a:solidFill>
                  <a:srgbClr val="FFFFFF"/>
                </a:solidFill>
                <a:latin typeface="Arial"/>
                <a:cs typeface="Arial"/>
              </a:rPr>
              <a:t>powerful </a:t>
            </a:r>
            <a:r>
              <a:rPr sz="3600" spc="-160" dirty="0">
                <a:solidFill>
                  <a:srgbClr val="FFFFFF"/>
                </a:solidFill>
                <a:latin typeface="Arial"/>
                <a:cs typeface="Arial"/>
              </a:rPr>
              <a:t>technique </a:t>
            </a:r>
            <a:r>
              <a:rPr sz="3600" spc="90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3600" spc="-150" dirty="0">
                <a:solidFill>
                  <a:srgbClr val="FFFFFF"/>
                </a:solidFill>
                <a:latin typeface="Arial"/>
                <a:cs typeface="Arial"/>
              </a:rPr>
              <a:t>consolidate </a:t>
            </a:r>
            <a:r>
              <a:rPr sz="3600" spc="-80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600" spc="-290" dirty="0">
                <a:solidFill>
                  <a:srgbClr val="FFFFFF"/>
                </a:solidFill>
                <a:latin typeface="Arial"/>
                <a:cs typeface="Arial"/>
              </a:rPr>
              <a:t>make </a:t>
            </a:r>
            <a:r>
              <a:rPr sz="3600" spc="-1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600" spc="-285" dirty="0">
                <a:solidFill>
                  <a:srgbClr val="FFFFFF"/>
                </a:solidFill>
                <a:latin typeface="Arial"/>
                <a:cs typeface="Arial"/>
              </a:rPr>
              <a:t>analysis </a:t>
            </a: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600" spc="-170" dirty="0">
                <a:solidFill>
                  <a:srgbClr val="FFFFFF"/>
                </a:solidFill>
                <a:latin typeface="Arial"/>
                <a:cs typeface="Arial"/>
              </a:rPr>
              <a:t>decision  </a:t>
            </a:r>
            <a:r>
              <a:rPr sz="3600" spc="-105" dirty="0">
                <a:solidFill>
                  <a:srgbClr val="FFFFFF"/>
                </a:solidFill>
                <a:latin typeface="Arial"/>
                <a:cs typeface="Arial"/>
              </a:rPr>
              <a:t>thoroughly </a:t>
            </a: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600" spc="-1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3600" spc="-160" dirty="0">
                <a:solidFill>
                  <a:srgbClr val="FFFFFF"/>
                </a:solidFill>
                <a:latin typeface="Arial"/>
                <a:cs typeface="Arial"/>
              </a:rPr>
              <a:t>confidence. </a:t>
            </a:r>
            <a:r>
              <a:rPr sz="3600" spc="-105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3600" spc="-100" dirty="0">
                <a:solidFill>
                  <a:srgbClr val="FFFFFF"/>
                </a:solidFill>
                <a:latin typeface="Arial"/>
                <a:cs typeface="Arial"/>
              </a:rPr>
              <a:t>would </a:t>
            </a:r>
            <a:r>
              <a:rPr sz="3600" spc="-165" dirty="0">
                <a:solidFill>
                  <a:srgbClr val="FFFFFF"/>
                </a:solidFill>
                <a:latin typeface="Arial"/>
                <a:cs typeface="Arial"/>
              </a:rPr>
              <a:t>recommend </a:t>
            </a:r>
            <a:r>
              <a:rPr sz="3600" spc="20" dirty="0">
                <a:solidFill>
                  <a:srgbClr val="FFFFFF"/>
                </a:solidFill>
                <a:latin typeface="Arial"/>
                <a:cs typeface="Arial"/>
              </a:rPr>
              <a:t>for 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3600" spc="-11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3600" spc="-135" dirty="0">
                <a:solidFill>
                  <a:srgbClr val="FFFFFF"/>
                </a:solidFill>
                <a:latin typeface="Arial"/>
                <a:cs typeface="Arial"/>
              </a:rPr>
              <a:t>similar</a:t>
            </a:r>
            <a:r>
              <a:rPr sz="3600" spc="-3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145" dirty="0">
                <a:solidFill>
                  <a:srgbClr val="FFFFFF"/>
                </a:solidFill>
                <a:latin typeface="Arial"/>
                <a:cs typeface="Arial"/>
              </a:rPr>
              <a:t>situations.</a:t>
            </a:r>
            <a:endParaRPr sz="3600">
              <a:latin typeface="Arial"/>
              <a:cs typeface="Arial"/>
            </a:endParaRPr>
          </a:p>
          <a:p>
            <a:pPr marL="660400" marR="568325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660400" algn="l"/>
              </a:tabLst>
            </a:pPr>
            <a:r>
              <a:rPr sz="3600" spc="-110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3600" spc="-175" dirty="0">
                <a:solidFill>
                  <a:srgbClr val="FFFFFF"/>
                </a:solidFill>
                <a:latin typeface="Arial"/>
                <a:cs typeface="Arial"/>
              </a:rPr>
              <a:t>must </a:t>
            </a:r>
            <a:r>
              <a:rPr sz="3600" spc="-240" dirty="0">
                <a:solidFill>
                  <a:srgbClr val="FFFFFF"/>
                </a:solidFill>
                <a:latin typeface="Arial"/>
                <a:cs typeface="Arial"/>
              </a:rPr>
              <a:t>keep </a:t>
            </a:r>
            <a:r>
              <a:rPr sz="3600" spc="-215" dirty="0">
                <a:solidFill>
                  <a:srgbClr val="FFFFFF"/>
                </a:solidFill>
                <a:latin typeface="Arial"/>
                <a:cs typeface="Arial"/>
              </a:rPr>
              <a:t>abreast </a:t>
            </a:r>
            <a:r>
              <a:rPr sz="3600" spc="-6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new </a:t>
            </a:r>
            <a:r>
              <a:rPr sz="3600" spc="-55" dirty="0">
                <a:solidFill>
                  <a:srgbClr val="FFFFFF"/>
                </a:solidFill>
                <a:latin typeface="Arial"/>
                <a:cs typeface="Arial"/>
              </a:rPr>
              <a:t>tools </a:t>
            </a:r>
            <a:r>
              <a:rPr sz="36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3600" spc="-330" dirty="0">
                <a:solidFill>
                  <a:srgbClr val="FFFFFF"/>
                </a:solidFill>
                <a:latin typeface="Arial"/>
                <a:cs typeface="Arial"/>
              </a:rPr>
              <a:t>DS </a:t>
            </a:r>
            <a:r>
              <a:rPr sz="3600" spc="-7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3600" spc="-125" dirty="0">
                <a:solidFill>
                  <a:srgbClr val="FFFFFF"/>
                </a:solidFill>
                <a:latin typeface="Arial"/>
                <a:cs typeface="Arial"/>
              </a:rPr>
              <a:t>continue  </a:t>
            </a:r>
            <a:r>
              <a:rPr sz="3600" spc="9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3600" spc="-240" dirty="0">
                <a:solidFill>
                  <a:srgbClr val="FFFFFF"/>
                </a:solidFill>
                <a:latin typeface="Arial"/>
                <a:cs typeface="Arial"/>
              </a:rPr>
              <a:t>appear </a:t>
            </a:r>
            <a:r>
              <a:rPr sz="36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3600" spc="-155" dirty="0">
                <a:solidFill>
                  <a:srgbClr val="FFFFFF"/>
                </a:solidFill>
                <a:latin typeface="Arial"/>
                <a:cs typeface="Arial"/>
              </a:rPr>
              <a:t>application </a:t>
            </a:r>
            <a:r>
              <a:rPr sz="3600" spc="-11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3600" spc="-229" dirty="0">
                <a:solidFill>
                  <a:srgbClr val="FFFFFF"/>
                </a:solidFill>
                <a:latin typeface="Arial"/>
                <a:cs typeface="Arial"/>
              </a:rPr>
              <a:t>several </a:t>
            </a:r>
            <a:r>
              <a:rPr sz="3600" spc="-270" dirty="0">
                <a:solidFill>
                  <a:srgbClr val="FFFFFF"/>
                </a:solidFill>
                <a:latin typeface="Arial"/>
                <a:cs typeface="Arial"/>
              </a:rPr>
              <a:t>business</a:t>
            </a:r>
            <a:r>
              <a:rPr sz="36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155" dirty="0">
                <a:solidFill>
                  <a:srgbClr val="FFFFFF"/>
                </a:solidFill>
                <a:latin typeface="Arial"/>
                <a:cs typeface="Arial"/>
              </a:rPr>
              <a:t>fields.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E65AC4-01E0-45EB-B42F-78ACCEE1EDDA}"/>
              </a:ext>
            </a:extLst>
          </p:cNvPr>
          <p:cNvSpPr/>
          <p:nvPr/>
        </p:nvSpPr>
        <p:spPr>
          <a:xfrm>
            <a:off x="3251200" y="4553635"/>
            <a:ext cx="65024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/>
              <a:t>https://github.com/gnavia007/Coursera_Capstone/blob/master/MH_flats_price.csv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1546" y="495300"/>
            <a:ext cx="43173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1.0</a:t>
            </a:r>
            <a:r>
              <a:rPr sz="4800" spc="-45" dirty="0"/>
              <a:t> </a:t>
            </a:r>
            <a:r>
              <a:rPr sz="4800" spc="55" dirty="0"/>
              <a:t>Introduction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558800" y="1498600"/>
            <a:ext cx="12066905" cy="81940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1.1 Scenario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Background</a:t>
            </a:r>
            <a:endParaRPr sz="2400" dirty="0">
              <a:latin typeface="Arial"/>
              <a:cs typeface="Arial"/>
            </a:endParaRPr>
          </a:p>
          <a:p>
            <a:pPr marL="12700" marR="290195">
              <a:lnSpc>
                <a:spcPct val="100699"/>
              </a:lnSpc>
              <a:tabLst>
                <a:tab pos="4698365" algn="l"/>
              </a:tabLst>
            </a:pP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am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currently living</a:t>
            </a:r>
            <a:r>
              <a:rPr sz="2400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400" spc="-5" dirty="0">
                <a:solidFill>
                  <a:srgbClr val="FFFFFF"/>
                </a:solidFill>
                <a:latin typeface="Arial"/>
                <a:cs typeface="Arial"/>
              </a:rPr>
              <a:t>India,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within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walking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distance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Downtown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"</a:t>
            </a:r>
            <a:r>
              <a:rPr lang="en-US" sz="2400" spc="-25" dirty="0">
                <a:solidFill>
                  <a:srgbClr val="FFFFFF"/>
                </a:solidFill>
                <a:latin typeface="Arial"/>
                <a:cs typeface="Arial"/>
              </a:rPr>
              <a:t>International Airport </a:t>
            </a:r>
            <a:r>
              <a:rPr lang="en-US" sz="2400" spc="-25" dirty="0" err="1">
                <a:solidFill>
                  <a:srgbClr val="FFFFFF"/>
                </a:solidFill>
                <a:latin typeface="Arial"/>
                <a:cs typeface="Arial"/>
              </a:rPr>
              <a:t>shamshabad</a:t>
            </a:r>
            <a:r>
              <a:rPr lang="en-US" sz="2400" spc="-25" dirty="0">
                <a:solidFill>
                  <a:srgbClr val="FFFFFF"/>
                </a:solidFill>
                <a:latin typeface="Arial"/>
                <a:cs typeface="Arial"/>
              </a:rPr>
              <a:t>, Hyderabad”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.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also enjoy great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attractions,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such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international  cuisine,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entertainment and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shopping.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have an </a:t>
            </a:r>
            <a:r>
              <a:rPr sz="2400" spc="-140" dirty="0">
                <a:solidFill>
                  <a:srgbClr val="FFFFFF"/>
                </a:solidFill>
                <a:latin typeface="Arial"/>
                <a:cs typeface="Arial"/>
              </a:rPr>
              <a:t>oﬀer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move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400" spc="-275" dirty="0">
                <a:solidFill>
                  <a:srgbClr val="FFFFFF"/>
                </a:solidFill>
                <a:latin typeface="Arial"/>
                <a:cs typeface="Arial"/>
              </a:rPr>
              <a:t>NY</a:t>
            </a:r>
            <a:r>
              <a:rPr lang="en-US" sz="2400" spc="-275" dirty="0">
                <a:solidFill>
                  <a:srgbClr val="FFFFFF"/>
                </a:solidFill>
                <a:latin typeface="Arial"/>
                <a:cs typeface="Arial"/>
              </a:rPr>
              <a:t>  as a client location</a:t>
            </a:r>
            <a:r>
              <a:rPr sz="2400" spc="-275" dirty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would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like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move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find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place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live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similar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similar</a:t>
            </a: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venues.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 dirty="0">
              <a:latin typeface="Arial"/>
              <a:cs typeface="Arial"/>
            </a:endParaRPr>
          </a:p>
          <a:p>
            <a:pPr marL="520700" lvl="1" indent="-508634">
              <a:lnSpc>
                <a:spcPct val="100000"/>
              </a:lnSpc>
              <a:buAutoNum type="arabicPeriod" startAt="2"/>
              <a:tabLst>
                <a:tab pos="521334" algn="l"/>
              </a:tabLst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Problem </a:t>
            </a:r>
            <a:r>
              <a:rPr sz="2400" b="1" spc="20" dirty="0">
                <a:solidFill>
                  <a:srgbClr val="FFFFFF"/>
                </a:solidFill>
                <a:latin typeface="Arial"/>
                <a:cs typeface="Arial"/>
              </a:rPr>
              <a:t>to be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35" dirty="0">
                <a:solidFill>
                  <a:srgbClr val="FFFFFF"/>
                </a:solidFill>
                <a:latin typeface="Arial"/>
                <a:cs typeface="Arial"/>
              </a:rPr>
              <a:t>resolved: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How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find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following</a:t>
            </a:r>
            <a:r>
              <a:rPr sz="2400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conditions:</a:t>
            </a:r>
            <a:endParaRPr sz="2400" dirty="0">
              <a:latin typeface="Arial"/>
              <a:cs typeface="Arial"/>
            </a:endParaRPr>
          </a:p>
          <a:p>
            <a:pPr marL="469900" lvl="2" indent="-317500">
              <a:lnSpc>
                <a:spcPct val="100000"/>
              </a:lnSpc>
              <a:spcBef>
                <a:spcPts val="20"/>
              </a:spcBef>
              <a:buChar char="•"/>
              <a:tabLst>
                <a:tab pos="469265" algn="l"/>
                <a:tab pos="469900" algn="l"/>
              </a:tabLst>
            </a:pP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min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bedrooms</a:t>
            </a:r>
            <a:endParaRPr sz="2400" dirty="0">
              <a:latin typeface="Arial"/>
              <a:cs typeface="Arial"/>
            </a:endParaRPr>
          </a:p>
          <a:p>
            <a:pPr marL="469900" lvl="2" indent="-317500">
              <a:lnSpc>
                <a:spcPct val="100000"/>
              </a:lnSpc>
              <a:spcBef>
                <a:spcPts val="20"/>
              </a:spcBef>
              <a:buChar char="•"/>
              <a:tabLst>
                <a:tab pos="469265" algn="l"/>
                <a:tab pos="469900" algn="l"/>
              </a:tabLst>
            </a:pP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Monthly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rent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not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exceed</a:t>
            </a:r>
            <a:r>
              <a:rPr sz="24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US$7000/month</a:t>
            </a:r>
            <a:endParaRPr sz="2400" dirty="0">
              <a:latin typeface="Arial"/>
              <a:cs typeface="Arial"/>
            </a:endParaRPr>
          </a:p>
          <a:p>
            <a:pPr marL="469900" marR="168275" lvl="2" indent="-317500">
              <a:lnSpc>
                <a:spcPct val="100699"/>
              </a:lnSpc>
              <a:buChar char="•"/>
              <a:tabLst>
                <a:tab pos="469265" algn="l"/>
                <a:tab pos="469900" algn="l"/>
              </a:tabLst>
            </a:pP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Located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within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walking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distance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(&lt;=1.0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mile, 1.6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km)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metro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station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Manhattan</a:t>
            </a:r>
            <a:endParaRPr sz="2400" dirty="0">
              <a:latin typeface="Arial"/>
              <a:cs typeface="Arial"/>
            </a:endParaRPr>
          </a:p>
          <a:p>
            <a:pPr marL="469900" lvl="2" indent="-317500">
              <a:lnSpc>
                <a:spcPct val="100000"/>
              </a:lnSpc>
              <a:spcBef>
                <a:spcPts val="20"/>
              </a:spcBef>
              <a:buChar char="•"/>
              <a:tabLst>
                <a:tab pos="469265" algn="l"/>
                <a:tab pos="469900" algn="l"/>
              </a:tabLst>
            </a:pP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amenities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my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current</a:t>
            </a:r>
            <a:r>
              <a:rPr sz="240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residence.</a:t>
            </a:r>
            <a:endParaRPr sz="2400" dirty="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45"/>
              </a:spcBef>
              <a:buClr>
                <a:srgbClr val="FFFFFF"/>
              </a:buClr>
              <a:buFont typeface="Arial"/>
              <a:buChar char="•"/>
            </a:pPr>
            <a:endParaRPr sz="2500" dirty="0">
              <a:latin typeface="Arial"/>
              <a:cs typeface="Arial"/>
            </a:endParaRPr>
          </a:p>
          <a:p>
            <a:pPr marL="520700" lvl="1" indent="-508634">
              <a:lnSpc>
                <a:spcPct val="100000"/>
              </a:lnSpc>
              <a:buAutoNum type="arabicPeriod" startAt="3"/>
              <a:tabLst>
                <a:tab pos="521334" algn="l"/>
              </a:tabLst>
            </a:pPr>
            <a:r>
              <a:rPr sz="2400" b="1" spc="10" dirty="0">
                <a:solidFill>
                  <a:srgbClr val="FFFFFF"/>
                </a:solidFill>
                <a:latin typeface="Arial"/>
                <a:cs typeface="Arial"/>
              </a:rPr>
              <a:t>Interested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Audience</a:t>
            </a:r>
            <a:endParaRPr sz="2400" dirty="0">
              <a:latin typeface="Arial"/>
              <a:cs typeface="Arial"/>
            </a:endParaRPr>
          </a:p>
          <a:p>
            <a:pPr marL="12700" marR="5080">
              <a:lnSpc>
                <a:spcPct val="100699"/>
              </a:lnSpc>
              <a:tabLst>
                <a:tab pos="9140825" algn="l"/>
                <a:tab pos="10840085" algn="l"/>
              </a:tabLst>
            </a:pP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believe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methodology,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tools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strategy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used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relevant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person 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or entity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considering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moving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major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city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US, Europe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Asia.	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Europe,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US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Asia, 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Likewise,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helpful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approach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explore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opening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new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business.	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use 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FourSquare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mapping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techniques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combined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analysis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help 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resolve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key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questions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arisen.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Lastly,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good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practical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case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person 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developing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Science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skills.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73283" y="571500"/>
            <a:ext cx="45535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2.0 </a:t>
            </a:r>
            <a:r>
              <a:rPr sz="4800" spc="-25" dirty="0"/>
              <a:t>Data</a:t>
            </a:r>
            <a:r>
              <a:rPr sz="4800" spc="-60" dirty="0"/>
              <a:t> </a:t>
            </a:r>
            <a:r>
              <a:rPr sz="4800" spc="35" dirty="0"/>
              <a:t>Section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431800" y="2006600"/>
            <a:ext cx="12068810" cy="6743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6730" algn="l"/>
              </a:tabLst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2.1	</a:t>
            </a:r>
            <a:r>
              <a:rPr sz="2000" b="1" spc="3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 Requirements</a:t>
            </a:r>
            <a:endParaRPr sz="2000">
              <a:latin typeface="Arial"/>
              <a:cs typeface="Arial"/>
            </a:endParaRPr>
          </a:p>
          <a:p>
            <a:pPr marL="181610" indent="-169545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Geodata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current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residence in Singapore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established using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Foursquare.</a:t>
            </a:r>
            <a:endParaRPr sz="2000">
              <a:latin typeface="Arial"/>
              <a:cs typeface="Arial"/>
            </a:endParaRPr>
          </a:p>
          <a:p>
            <a:pPr marL="12700" marR="296545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(MH)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neighborhoods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clustered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established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via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Foursquare 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(as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in Course 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Lab).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h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ttps://en.wikipedia.org/wiki/List_of_Manhattan_neighborhoods#Midtown_neighborhoods</a:t>
            </a:r>
            <a:endParaRPr sz="2000">
              <a:latin typeface="Arial"/>
              <a:cs typeface="Arial"/>
            </a:endParaRPr>
          </a:p>
          <a:p>
            <a:pPr marL="12700" marR="42545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subway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metro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stations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addresses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geo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(lat,long):</a:t>
            </a:r>
            <a:r>
              <a:rPr sz="2000" spc="-20" dirty="0">
                <a:solidFill>
                  <a:srgbClr val="347AB7"/>
                </a:solidFill>
                <a:latin typeface="Arial"/>
                <a:cs typeface="Arial"/>
              </a:rPr>
              <a:t> </a:t>
            </a:r>
            <a:r>
              <a:rPr sz="2000" u="sng" spc="55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https://  </a:t>
            </a:r>
            <a:r>
              <a:rPr sz="2000" u="sng" spc="-5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en.wikipedia.org/wiki/List_of_New_York_City_Subway_stations_in_Manhattan</a:t>
            </a:r>
            <a:r>
              <a:rPr sz="2000" spc="-5" dirty="0">
                <a:latin typeface="Arial"/>
                <a:cs typeface="Arial"/>
              </a:rPr>
              <a:t>)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000" spc="30" dirty="0">
                <a:latin typeface="Arial"/>
                <a:cs typeface="Arial"/>
              </a:rPr>
              <a:t>(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2"/>
              </a:rPr>
              <a:t>https://ww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w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2"/>
              </a:rPr>
              <a:t>.google.com/ 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5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maps/search/manhattan+subway+metro+stations/@40.7837297,-74.1033043,11z/data=!3m1!4b1</a:t>
            </a:r>
            <a:r>
              <a:rPr sz="2000" spc="5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12700" marR="431165">
              <a:lnSpc>
                <a:spcPct val="100000"/>
              </a:lnSpc>
              <a:buChar char="-"/>
              <a:tabLst>
                <a:tab pos="182245" algn="l"/>
                <a:tab pos="10937240" algn="l"/>
              </a:tabLst>
            </a:pP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apartments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rent in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area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information on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neighborhood location,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address, 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number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beds,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ea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size,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monthly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ent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price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complemented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geo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via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Nominatim.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000" u="sng" spc="6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http:// </a:t>
            </a:r>
            <a:r>
              <a:rPr sz="2000" spc="45" dirty="0">
                <a:solidFill>
                  <a:srgbClr val="347AB7"/>
                </a:solidFill>
                <a:latin typeface="Arial"/>
                <a:cs typeface="Arial"/>
              </a:rPr>
              <a:t> </a:t>
            </a:r>
            <a:r>
              <a:rPr sz="2000" u="sng" spc="1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3"/>
              </a:rPr>
              <a:t>www.rentmanhattan.com/index.cfm?page=search&amp;state=results</a:t>
            </a:r>
            <a:r>
              <a:rPr sz="2000" spc="10" dirty="0">
                <a:solidFill>
                  <a:srgbClr val="347AB7"/>
                </a:solidFill>
                <a:latin typeface="Arial"/>
                <a:cs typeface="Arial"/>
                <a:hlinkClick r:id="rId4"/>
              </a:rPr>
              <a:t> 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4"/>
              </a:rPr>
              <a:t>https://ww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w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4"/>
              </a:rPr>
              <a:t>.nestpick.com/sear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ch?  </a:t>
            </a:r>
            <a:r>
              <a:rPr sz="2000" u="sng" spc="35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city=new-</a:t>
            </a:r>
            <a:endParaRPr sz="2000">
              <a:latin typeface="Arial"/>
              <a:cs typeface="Arial"/>
            </a:endParaRPr>
          </a:p>
          <a:p>
            <a:pPr marL="181610" indent="-169545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Place </a:t>
            </a:r>
            <a:r>
              <a:rPr sz="2000" spc="5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(Park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Avenue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53rd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St)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reference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506730" algn="l"/>
              </a:tabLst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2.2	</a:t>
            </a:r>
            <a:r>
              <a:rPr sz="2000" b="1" spc="3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Sources, </a:t>
            </a:r>
            <a:r>
              <a:rPr sz="2000" b="1" spc="3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Processing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b="1" spc="-65" dirty="0">
                <a:solidFill>
                  <a:srgbClr val="FFFFFF"/>
                </a:solidFill>
                <a:latin typeface="Arial"/>
                <a:cs typeface="Arial"/>
              </a:rPr>
              <a:t>Tools</a:t>
            </a:r>
            <a:r>
              <a:rPr sz="20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used</a:t>
            </a:r>
            <a:endParaRPr sz="2000">
              <a:latin typeface="Arial"/>
              <a:cs typeface="Arial"/>
            </a:endParaRPr>
          </a:p>
          <a:p>
            <a:pPr marL="181610" indent="-169545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Singapore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000" spc="5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created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Nominatim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Foursquare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Folium</a:t>
            </a:r>
            <a:r>
              <a:rPr sz="2000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mapping</a:t>
            </a:r>
            <a:endParaRPr sz="2000">
              <a:latin typeface="Arial"/>
              <a:cs typeface="Arial"/>
            </a:endParaRPr>
          </a:p>
          <a:p>
            <a:pPr marL="12700" marR="30480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neighborhoods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were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obtained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Wikipedia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organized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Neighborhoods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geodata 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via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Nominatim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mapping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Folium.</a:t>
            </a:r>
            <a:endParaRPr sz="2000">
              <a:latin typeface="Arial"/>
              <a:cs typeface="Arial"/>
            </a:endParaRPr>
          </a:p>
          <a:p>
            <a:pPr marL="181610" indent="-169545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Subway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stations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obtained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via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Wikipedia,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NY 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Transit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web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site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Google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map,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apartments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rent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consolidated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000" spc="30" dirty="0">
                <a:solidFill>
                  <a:srgbClr val="FFFFFF"/>
                </a:solidFill>
                <a:latin typeface="Arial"/>
                <a:cs typeface="Arial"/>
              </a:rPr>
              <a:t>web-scraping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real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estate sites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MH.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geolocation 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(lat,long)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found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algorithm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coding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20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Nominatim.</a:t>
            </a:r>
            <a:endParaRPr sz="2000">
              <a:latin typeface="Arial"/>
              <a:cs typeface="Arial"/>
            </a:endParaRPr>
          </a:p>
          <a:p>
            <a:pPr marL="12700" marR="370840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Folium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was the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basis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mapping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various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features </a:t>
            </a:r>
            <a:r>
              <a:rPr sz="2000" spc="5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consolidate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where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visualize all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details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needed </a:t>
            </a:r>
            <a:r>
              <a:rPr sz="2000" spc="5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make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selection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apartment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3659" y="495300"/>
            <a:ext cx="46329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3.0</a:t>
            </a:r>
            <a:r>
              <a:rPr sz="4800" spc="-65" dirty="0"/>
              <a:t> </a:t>
            </a:r>
            <a:r>
              <a:rPr sz="4800" spc="70" dirty="0"/>
              <a:t>Methodology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698500" y="2336800"/>
            <a:ext cx="11650345" cy="6283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Strategy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find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answer: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699"/>
              </a:lnSpc>
            </a:pP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strategy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based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mapping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described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section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2.0,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order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facilitate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choice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at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least </a:t>
            </a:r>
            <a:r>
              <a:rPr sz="2400" spc="70" dirty="0">
                <a:solidFill>
                  <a:srgbClr val="FFFFFF"/>
                </a:solidFill>
                <a:latin typeface="Arial"/>
                <a:cs typeface="Arial"/>
              </a:rPr>
              <a:t>two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candidate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places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rent.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will be 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consolidated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where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see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details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apartment,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cluster 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neighborhood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the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relative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location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station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place.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measurement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tool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icon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also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be provided.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popups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items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display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rent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price,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location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cluster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venues</a:t>
            </a:r>
            <a:r>
              <a:rPr sz="2400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applicable.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Tools:</a:t>
            </a:r>
            <a:endParaRPr sz="2400">
              <a:latin typeface="Arial"/>
              <a:cs typeface="Arial"/>
            </a:endParaRPr>
          </a:p>
          <a:p>
            <a:pPr marL="12700" marR="389255">
              <a:lnSpc>
                <a:spcPct val="100699"/>
              </a:lnSpc>
            </a:pP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Web-scraping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sites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used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consolidate data-frame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which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was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saved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csv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files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convenience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simply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report.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Geodata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was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obtained 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by coding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program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Nominatim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get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latitude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longitude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 stations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also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each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(144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units)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rent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listed.</a:t>
            </a:r>
            <a:endParaRPr sz="2400">
              <a:latin typeface="Arial"/>
              <a:cs typeface="Arial"/>
            </a:endParaRPr>
          </a:p>
          <a:p>
            <a:pPr marL="12700" marR="332740">
              <a:lnSpc>
                <a:spcPct val="100699"/>
              </a:lnSpc>
            </a:pP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Geopy_distance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Nominatim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were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used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establish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relative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distances.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Seaborn 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graphic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was used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general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statistics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rental</a:t>
            </a:r>
            <a:r>
              <a:rPr sz="24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data.</a:t>
            </a:r>
            <a:endParaRPr sz="2400">
              <a:latin typeface="Arial"/>
              <a:cs typeface="Arial"/>
            </a:endParaRPr>
          </a:p>
          <a:p>
            <a:pPr marL="12700" marR="33655">
              <a:lnSpc>
                <a:spcPct val="100699"/>
              </a:lnSpc>
            </a:pPr>
            <a:r>
              <a:rPr sz="2400" spc="30" dirty="0">
                <a:solidFill>
                  <a:srgbClr val="EBEBEB"/>
                </a:solidFill>
                <a:latin typeface="Arial"/>
                <a:cs typeface="Arial"/>
              </a:rPr>
              <a:t>Maps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with </a:t>
            </a:r>
            <a:r>
              <a:rPr sz="2400" spc="50" dirty="0">
                <a:solidFill>
                  <a:srgbClr val="EBEBEB"/>
                </a:solidFill>
                <a:latin typeface="Arial"/>
                <a:cs typeface="Arial"/>
              </a:rPr>
              <a:t>popups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labels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allow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quick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identification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of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location, </a:t>
            </a:r>
            <a:r>
              <a:rPr sz="2400" spc="25" dirty="0">
                <a:solidFill>
                  <a:srgbClr val="EBEBEB"/>
                </a:solidFill>
                <a:latin typeface="Arial"/>
                <a:cs typeface="Arial"/>
              </a:rPr>
              <a:t>price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and </a:t>
            </a:r>
            <a:r>
              <a:rPr sz="2400" spc="-10" dirty="0">
                <a:solidFill>
                  <a:srgbClr val="EBEBEB"/>
                </a:solidFill>
                <a:latin typeface="Arial"/>
                <a:cs typeface="Arial"/>
              </a:rPr>
              <a:t>feature,</a:t>
            </a:r>
            <a:r>
              <a:rPr sz="2400" spc="-13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thus 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making the selection </a:t>
            </a:r>
            <a:r>
              <a:rPr sz="2400" spc="-15" dirty="0">
                <a:solidFill>
                  <a:srgbClr val="EBEBEB"/>
                </a:solidFill>
                <a:latin typeface="Arial"/>
                <a:cs typeface="Arial"/>
              </a:rPr>
              <a:t>very</a:t>
            </a:r>
            <a:r>
              <a:rPr sz="2400" spc="-3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EBEBEB"/>
                </a:solidFill>
                <a:latin typeface="Arial"/>
                <a:cs typeface="Arial"/>
              </a:rPr>
              <a:t>easy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6126" y="3721100"/>
            <a:ext cx="71278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4.0 </a:t>
            </a:r>
            <a:r>
              <a:rPr sz="4800" spc="15" dirty="0"/>
              <a:t>Execution </a:t>
            </a:r>
            <a:r>
              <a:rPr sz="4800" spc="25" dirty="0"/>
              <a:t>and</a:t>
            </a:r>
            <a:r>
              <a:rPr sz="4800" spc="-45" dirty="0"/>
              <a:t> </a:t>
            </a:r>
            <a:r>
              <a:rPr sz="4800" spc="-15" dirty="0"/>
              <a:t>Results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6054" y="787400"/>
            <a:ext cx="94081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Current residence </a:t>
            </a:r>
            <a:r>
              <a:rPr sz="3600" spc="35" dirty="0"/>
              <a:t>Neighborhood </a:t>
            </a:r>
            <a:r>
              <a:rPr sz="3600" spc="-5" dirty="0"/>
              <a:t>in</a:t>
            </a:r>
            <a:r>
              <a:rPr sz="3600" spc="15" dirty="0"/>
              <a:t> </a:t>
            </a:r>
            <a:r>
              <a:rPr sz="3600" spc="-5" dirty="0"/>
              <a:t>Singapore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317500" y="2159000"/>
              <a:ext cx="12280900" cy="7061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0378" y="850900"/>
            <a:ext cx="87998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20" dirty="0"/>
              <a:t>Venues </a:t>
            </a:r>
            <a:r>
              <a:rPr sz="4800" spc="10" dirty="0"/>
              <a:t>around </a:t>
            </a:r>
            <a:r>
              <a:rPr sz="4800" spc="50" dirty="0"/>
              <a:t>Neighborhood</a:t>
            </a:r>
            <a:r>
              <a:rPr sz="4800" spc="40" dirty="0"/>
              <a:t> </a:t>
            </a:r>
            <a:r>
              <a:rPr sz="4800" spc="-5" dirty="0"/>
              <a:t>in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1498600" y="2349500"/>
              <a:ext cx="9702800" cy="6210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3188" y="800100"/>
            <a:ext cx="114592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/>
              <a:t>Manhattan </a:t>
            </a:r>
            <a:r>
              <a:rPr sz="3600" spc="65" dirty="0"/>
              <a:t>Map </a:t>
            </a:r>
            <a:r>
              <a:rPr sz="3600" spc="200" dirty="0"/>
              <a:t>- </a:t>
            </a:r>
            <a:r>
              <a:rPr sz="3600" spc="30" dirty="0"/>
              <a:t>Neighborhoods </a:t>
            </a:r>
            <a:r>
              <a:rPr sz="3600" spc="20" dirty="0"/>
              <a:t>and </a:t>
            </a:r>
            <a:r>
              <a:rPr sz="3600" spc="5" dirty="0"/>
              <a:t>Cluster </a:t>
            </a:r>
            <a:r>
              <a:rPr sz="3600" spc="60" dirty="0"/>
              <a:t>of</a:t>
            </a:r>
            <a:r>
              <a:rPr sz="3600" spc="-290" dirty="0"/>
              <a:t> </a:t>
            </a:r>
            <a:r>
              <a:rPr sz="3600" spc="-95" dirty="0"/>
              <a:t>Venues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254000" y="2184400"/>
              <a:ext cx="12496800" cy="7226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47AB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1472</Words>
  <Application>Microsoft Office PowerPoint</Application>
  <PresentationFormat>Custom</PresentationFormat>
  <Paragraphs>91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Coursera Capstone project</vt:lpstr>
      <vt:lpstr>Report Content</vt:lpstr>
      <vt:lpstr>1.0 Introduction</vt:lpstr>
      <vt:lpstr>2.0 Data Section</vt:lpstr>
      <vt:lpstr>3.0 Methodology</vt:lpstr>
      <vt:lpstr>4.0 Execution and Results</vt:lpstr>
      <vt:lpstr>Current residence Neighborhood in Singapore</vt:lpstr>
      <vt:lpstr>Venues around Neighborhood in</vt:lpstr>
      <vt:lpstr>Manhattan Map - Neighborhoods and Cluster of Venues</vt:lpstr>
      <vt:lpstr>GeoData Manhattan apts for rent</vt:lpstr>
      <vt:lpstr>Rental Price Statistics MH Apartments Budget US7000/month is around the mean</vt:lpstr>
      <vt:lpstr>Apartments for Rent in MH</vt:lpstr>
      <vt:lpstr>MH apts for rent with venue clusters</vt:lpstr>
      <vt:lpstr>Venues of cluster 3</vt:lpstr>
      <vt:lpstr>Manhattan subway stations geodata</vt:lpstr>
      <vt:lpstr>Apts for rent (blue) and subway stations (red)</vt:lpstr>
      <vt:lpstr>Selected Apartment!</vt:lpstr>
      <vt:lpstr>Apartment Selection</vt:lpstr>
      <vt:lpstr>I will walk to work Walk from home to work is less than 1 km!</vt:lpstr>
      <vt:lpstr>Venus in Cluster 2 near future home</vt:lpstr>
      <vt:lpstr>5.0 Discussion</vt:lpstr>
      <vt:lpstr>6.0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 project</dc:title>
  <dc:creator>Ashwini Kadam</dc:creator>
  <cp:lastModifiedBy>Ashwini Kadam</cp:lastModifiedBy>
  <cp:revision>1</cp:revision>
  <dcterms:created xsi:type="dcterms:W3CDTF">2020-04-16T13:08:25Z</dcterms:created>
  <dcterms:modified xsi:type="dcterms:W3CDTF">2020-04-16T13:12:30Z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2020-04-16T00:00:00Z</vt:filetime>
  </property>
</Properties>
</file>