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6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190A-986E-55F3-731A-2E3F7DF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75FFE-5CAF-A710-CA41-51F078078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22B8-EDD9-9EAF-0447-0196513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81C9-1962-F61B-D1E5-60A853E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F683-2032-A33B-5C97-D333D667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0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BB13-99F7-97C8-C3A5-A5984865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4F3C3-CA02-72BE-AC88-8B2599C1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CCBC-53BA-FE66-6782-22ADB87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62BC-B77B-8C57-A9BD-4C6F4FC4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DAF2-C8D8-A371-19B1-B60A2D7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9237C-0AC4-8D9C-AC9B-C6014AB9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22671-B3A7-3C9B-DCDE-B36442EE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848D-FF69-CF84-87C9-7A9EA530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72F7-41AE-4C0A-2F1F-83908D09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FC3D-D35C-06A8-4229-A7DEF2B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3F-0255-916B-E33E-406745DA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7DA3-3D0D-916F-AA74-A4700242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5E7C-3624-645D-184F-D605A8B4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27C-E8BC-15AC-6C03-78B191A7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CFB-0C14-C612-3BC5-A2265EE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9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0B2B-E688-1719-D411-ABC0BBA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249B-DDC2-6F3E-DCBD-58CCD79B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9D034-1A46-86DB-0FA4-2A81AB3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F60-7A56-795B-0026-200A7694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0223-FFF8-4412-D84F-586040B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80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3215-3C25-58CA-B0D1-7D1091A2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D8D9-F17B-58B2-A7C1-81DA9CD7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23F5-5346-F2AC-C9C9-00FB0518C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4EC31-59B2-7821-F42C-917CCD82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CAF2-5F21-7163-0737-F935E9F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0457-4F83-B26C-C09F-15709D18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9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07B-BBC8-632D-B10E-E17022E1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6AE9-7A0C-5C96-73B3-A16F96FF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95DB-1C5B-C57F-ADE0-8D850746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1918E-7FB3-EA00-7FAD-D2A785717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572E4-DAB5-CE4E-9858-5A3894D3F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92A3F-BF0B-DDC6-27F2-0010F2E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0F32-A321-DE64-CEF4-893FDBE2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7F94B-9A77-66ED-D521-30AF327E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9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133A-C0F8-C024-4FCB-F3F67FBC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DBFD-7FFA-F361-433E-DD5B82EF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4062-DECA-078E-6112-2A49793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0DDC7-2158-BE90-2FD0-327A49C1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A7D6B-9581-EC18-3AAC-79E40E41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A1F2E-74B8-B8B4-1C2B-0883A49E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94256-FDBF-91AA-02B9-C999F987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0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0E14-7CDF-F700-E54A-9CC386F2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BDA2-A254-36A3-AFC7-0D579D92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8EF87-42C3-77DC-43DA-96317093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EB6C-48D3-6EA8-6E8F-EC061174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6510-A12B-4C33-218F-1C11574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978B-0DE6-16BE-45F8-BFE5B87E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A49D-DFD8-2E48-9133-62E0E466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586C-763C-9490-D9FD-A15496E0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796C5-F2C8-0362-6D94-E6D550EE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F7E-EB17-B049-359D-07BA194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0334-2263-3E9A-AD1E-AACF6B0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4160-4126-1EA6-B59E-8FD9937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08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60B3A-0672-E6B4-9F32-9D1A4A4B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CCD5-A0C3-C4D9-54A6-69051F8C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E4D7-18DE-C884-8DDB-9C50D67E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8E6B-2458-4ACD-9BF6-530439149C3A}" type="datetimeFigureOut">
              <a:rPr lang="en-CA" smtClean="0"/>
              <a:t>2022-07-20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0E6C-C897-02F3-D5D6-D9326E591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72C9-0F3D-9B11-E40C-75E90557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C39-5D12-47D4-9E1F-918489408A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0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BCA1-D993-F161-1C7E-E5423B52F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Kusto Query Language natively in </a:t>
            </a:r>
            <a:r>
              <a:rPr lang="en-US" dirty="0" err="1"/>
              <a:t>ClickHouse</a:t>
            </a:r>
            <a:r>
              <a:rPr lang="en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448B-F0DF-FDC1-676B-8115A8AC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6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474-AE1C-DB2C-8A2F-1976DBA5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CA" sz="5400"/>
              <a:t>String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9D3BA-1685-DD8B-9FA6-93ED8A20B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024863"/>
              </p:ext>
            </p:extLst>
          </p:nvPr>
        </p:nvGraphicFramePr>
        <p:xfrm>
          <a:off x="681486" y="1552754"/>
          <a:ext cx="10511055" cy="4642264"/>
        </p:xfrm>
        <a:graphic>
          <a:graphicData uri="http://schemas.openxmlformats.org/drawingml/2006/table">
            <a:tbl>
              <a:tblPr/>
              <a:tblGrid>
                <a:gridCol w="4038292">
                  <a:extLst>
                    <a:ext uri="{9D8B030D-6E8A-4147-A177-3AD203B41FA5}">
                      <a16:colId xmlns:a16="http://schemas.microsoft.com/office/drawing/2014/main" val="2505576251"/>
                    </a:ext>
                  </a:extLst>
                </a:gridCol>
                <a:gridCol w="3241084">
                  <a:extLst>
                    <a:ext uri="{9D8B030D-6E8A-4147-A177-3AD203B41FA5}">
                      <a16:colId xmlns:a16="http://schemas.microsoft.com/office/drawing/2014/main" val="3856011625"/>
                    </a:ext>
                  </a:extLst>
                </a:gridCol>
                <a:gridCol w="3231679">
                  <a:extLst>
                    <a:ext uri="{9D8B030D-6E8A-4147-A177-3AD203B41FA5}">
                      <a16:colId xmlns:a16="http://schemas.microsoft.com/office/drawing/2014/main" val="1700355144"/>
                    </a:ext>
                  </a:extLst>
                </a:gridCol>
              </a:tblGrid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base64_encode_tostring()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isnotempty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strcat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100415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base64_encode_fromguid()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isnotnull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strcat_delim()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9476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base64_decode_tostring()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isnull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strcmp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5858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base64_decode_toarray()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parse_command_line</a:t>
                      </a: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strlen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0512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base64_decode_toguid()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parse_csv</a:t>
                      </a: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strrep()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900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countof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parse_json</a:t>
                      </a: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substring()</a:t>
                      </a:r>
                      <a:endParaRPr lang="en-CA" sz="28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586549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parse_url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478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extract_all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parse_urlquery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translate()</a:t>
                      </a: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38861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extractjson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parse_version()</a:t>
                      </a: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8889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has_any_index()</a:t>
                      </a: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replace_regex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trim_end</a:t>
                      </a: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53101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reverse()</a:t>
                      </a: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trim_start</a:t>
                      </a:r>
                      <a:r>
                        <a:rPr lang="en-CA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78466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isempty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split()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url_decode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777225"/>
                  </a:ext>
                </a:extLst>
              </a:tr>
              <a:tr h="4318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7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url_encode</a:t>
                      </a:r>
                      <a:r>
                        <a:rPr lang="en-CA" sz="17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  <a:endParaRPr lang="en-CA" sz="28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40" marR="12040" marT="120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4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7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708-721B-7BC9-2FD4-76C8A348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Aggregations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5DB5E-F7F8-E9A3-5DBA-A84C4374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250449"/>
              </p:ext>
            </p:extLst>
          </p:nvPr>
        </p:nvGraphicFramePr>
        <p:xfrm>
          <a:off x="838200" y="1864364"/>
          <a:ext cx="10515599" cy="4439628"/>
        </p:xfrm>
        <a:graphic>
          <a:graphicData uri="http://schemas.openxmlformats.org/drawingml/2006/table">
            <a:tbl>
              <a:tblPr/>
              <a:tblGrid>
                <a:gridCol w="2858870">
                  <a:extLst>
                    <a:ext uri="{9D8B030D-6E8A-4147-A177-3AD203B41FA5}">
                      <a16:colId xmlns:a16="http://schemas.microsoft.com/office/drawing/2014/main" val="2990395827"/>
                    </a:ext>
                  </a:extLst>
                </a:gridCol>
                <a:gridCol w="3806383">
                  <a:extLst>
                    <a:ext uri="{9D8B030D-6E8A-4147-A177-3AD203B41FA5}">
                      <a16:colId xmlns:a16="http://schemas.microsoft.com/office/drawing/2014/main" val="2909792767"/>
                    </a:ext>
                  </a:extLst>
                </a:gridCol>
                <a:gridCol w="3850346">
                  <a:extLst>
                    <a:ext uri="{9D8B030D-6E8A-4147-A177-3AD203B41FA5}">
                      <a16:colId xmlns:a16="http://schemas.microsoft.com/office/drawing/2014/main" val="2421420175"/>
                    </a:ext>
                  </a:extLst>
                </a:gridCol>
              </a:tblGrid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arg_max()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make_bag()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percentiles_array() 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44510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arg_min()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make_bag_if()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percentilesw()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594378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avg()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make_list()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percentilesw_array()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07911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avgif()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make_list_if()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62653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binary_all_and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make_list_with_nulls()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87689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binary_all_or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make_set()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sum()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485332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binary_all_xor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make_set_if()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sumif()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10545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buildschema()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max()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take_any()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49528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maxif()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take_anyif()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83376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countif()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min()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514461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dcount()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minif()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varianceif()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70062"/>
                  </a:ext>
                </a:extLst>
              </a:tr>
              <a:tr h="36996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dcountif()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percentiles()</a:t>
                      </a:r>
                      <a:endParaRPr lang="en-CA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Bin()</a:t>
                      </a:r>
                    </a:p>
                  </a:txBody>
                  <a:tcPr marL="14228" marR="14228" marT="142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5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480A-8FB2-F7BC-8979-B87DE31B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CA" sz="5400"/>
              <a:t>IP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E1329E-AE65-C89C-649F-238F32016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49885"/>
              </p:ext>
            </p:extLst>
          </p:nvPr>
        </p:nvGraphicFramePr>
        <p:xfrm>
          <a:off x="1173192" y="1794294"/>
          <a:ext cx="9660083" cy="4591130"/>
        </p:xfrm>
        <a:graphic>
          <a:graphicData uri="http://schemas.openxmlformats.org/drawingml/2006/table">
            <a:tbl>
              <a:tblPr/>
              <a:tblGrid>
                <a:gridCol w="4677914">
                  <a:extLst>
                    <a:ext uri="{9D8B030D-6E8A-4147-A177-3AD203B41FA5}">
                      <a16:colId xmlns:a16="http://schemas.microsoft.com/office/drawing/2014/main" val="42822234"/>
                    </a:ext>
                  </a:extLst>
                </a:gridCol>
                <a:gridCol w="4982169">
                  <a:extLst>
                    <a:ext uri="{9D8B030D-6E8A-4147-A177-3AD203B41FA5}">
                      <a16:colId xmlns:a16="http://schemas.microsoft.com/office/drawing/2014/main" val="548062164"/>
                    </a:ext>
                  </a:extLst>
                </a:gridCol>
              </a:tblGrid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ipv4_compare()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parse_ipv4_mask()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56245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ipv4_is_in_range()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ipv6_compare()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65985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ipv4_is_match()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ipv6_is_match()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394736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ipv4_is_private()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parse_ipv6()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9518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ipv4_netmask_suffix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parse_ipv6_mask()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300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parse_ipv4()</a:t>
                      </a:r>
                      <a:endParaRPr lang="en-CA" sz="53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format_ipv4()</a:t>
                      </a:r>
                      <a:endParaRPr lang="en-CA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18759"/>
                  </a:ext>
                </a:extLst>
              </a:tr>
              <a:tr h="8357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format_ipv4_mask()</a:t>
                      </a:r>
                      <a:endParaRPr lang="en-CA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60" marR="22360" marT="223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1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6ACE34-45B2-034B-6259-973AAB9E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5197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Function (in next 2 sprint)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1BEEA8-435A-7345-E249-5040D22D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70463"/>
              </p:ext>
            </p:extLst>
          </p:nvPr>
        </p:nvGraphicFramePr>
        <p:xfrm>
          <a:off x="560717" y="707366"/>
          <a:ext cx="11300603" cy="6150639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650217">
                  <a:extLst>
                    <a:ext uri="{9D8B030D-6E8A-4147-A177-3AD203B41FA5}">
                      <a16:colId xmlns:a16="http://schemas.microsoft.com/office/drawing/2014/main" val="1467662212"/>
                    </a:ext>
                  </a:extLst>
                </a:gridCol>
                <a:gridCol w="3206482">
                  <a:extLst>
                    <a:ext uri="{9D8B030D-6E8A-4147-A177-3AD203B41FA5}">
                      <a16:colId xmlns:a16="http://schemas.microsoft.com/office/drawing/2014/main" val="2282220173"/>
                    </a:ext>
                  </a:extLst>
                </a:gridCol>
                <a:gridCol w="3443904">
                  <a:extLst>
                    <a:ext uri="{9D8B030D-6E8A-4147-A177-3AD203B41FA5}">
                      <a16:colId xmlns:a16="http://schemas.microsoft.com/office/drawing/2014/main" val="1698354736"/>
                    </a:ext>
                  </a:extLst>
                </a:gridCol>
              </a:tblGrid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Datetime</a:t>
                      </a:r>
                      <a:endParaRPr lang="en-CA" sz="1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Type Dynamic (Array/Set)</a:t>
                      </a:r>
                      <a:endParaRPr lang="en-CA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Time Series &amp; Binary</a:t>
                      </a:r>
                      <a:endParaRPr lang="en-CA" sz="10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31747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timespan()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array_concat()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make-series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462489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array_iif()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632190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ago()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array_index_of()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series_iir()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945759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datetime_add()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array_length()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series_fit_line()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990679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datetime_part()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array_reverse()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series_fit_line_dynamic()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179128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datetime_diff()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array_rotate_left()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series_fit_2lines()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91729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dayofmonth()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array_rotate_right()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series_fit_2lines_dynamic()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067938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dayofweek()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array_shift_left()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series_outliers()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16532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dayofyear()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array_shift_right()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series_periods_detect()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48940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endofday()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array_slice()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series_periods_validate()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3043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endofmonth()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array_sort_asc()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series_stats_dynamic()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569014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endofweek()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array_sort_desc()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series_stats()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575158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endofyear()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array_split()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series_fill_backward()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66082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format_datetime()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array_sum()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series_fill_const()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385039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format_timespan()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bag_keys()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series_fill_forward()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697656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getmonth()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bag_merge()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series_fill_linear()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455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getyear()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bag_remove_keys()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47204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hoursofday()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jaccard_index()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tobool()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823948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make_timespan()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pack()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650872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make_datetime()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pack_all()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todouble()/toreal()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354787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now()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pack_array()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tostring()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97211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startofday()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repeat()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totimespan()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53635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startofmonth()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set_difference()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596153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startofweek()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set_has_element()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binary_and()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80776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startofyear()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set_intersect()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binary_not()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558903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set_union()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binary_or()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354446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totimespan()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treepath()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binary_shift_left()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29822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unixtime_microseconds_todatetime()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binary_shift_right()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851174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unixtime_milliseconds_todatetime()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binary_xor()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105853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unixtime_nanoseconds_todatetime()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bitset_count_ones()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05330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unixtime_seconds_todatetime()</a:t>
                      </a:r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037585"/>
                  </a:ext>
                </a:extLst>
              </a:tr>
              <a:tr h="186383">
                <a:tc>
                  <a:txBody>
                    <a:bodyPr/>
                    <a:lstStyle/>
                    <a:p>
                      <a:pPr algn="l" fontAlgn="b"/>
                      <a:r>
                        <a:rPr lang="en-CA" sz="7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weekofyear</a:t>
                      </a:r>
                      <a:r>
                        <a:rPr lang="en-CA" sz="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CA" sz="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3287" marT="328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9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2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AF8-8E41-8ADD-C00B-C9F6297A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395A-D031-E090-D1EC-7EFD351E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Kql</a:t>
            </a:r>
            <a:r>
              <a:rPr lang="en-CA" dirty="0"/>
              <a:t>() function</a:t>
            </a:r>
          </a:p>
          <a:p>
            <a:r>
              <a:rPr lang="en-CA" dirty="0" err="1"/>
              <a:t>SubQuery</a:t>
            </a:r>
            <a:endParaRPr lang="en-CA" dirty="0"/>
          </a:p>
          <a:p>
            <a:r>
              <a:rPr lang="en-CA" dirty="0"/>
              <a:t>String function (token)</a:t>
            </a:r>
          </a:p>
          <a:p>
            <a:r>
              <a:rPr lang="en-CA" dirty="0"/>
              <a:t>IP function</a:t>
            </a:r>
          </a:p>
          <a:p>
            <a:r>
              <a:rPr lang="en-CA" dirty="0"/>
              <a:t>Aggregation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2A6A-3CFC-AF98-35CD-2ABD5FDD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1895-9772-3E71-D143-6E934F5E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KQL -&gt; SQL directly </a:t>
            </a:r>
          </a:p>
          <a:p>
            <a:r>
              <a:rPr lang="en-CA" dirty="0"/>
              <a:t>KQL -&gt; CH AST</a:t>
            </a:r>
          </a:p>
          <a:p>
            <a:pPr lvl="1"/>
            <a:r>
              <a:rPr lang="en-CA" dirty="0"/>
              <a:t>Each KQL operator has a corresponding AST</a:t>
            </a:r>
          </a:p>
          <a:p>
            <a:pPr lvl="1"/>
            <a:r>
              <a:rPr lang="en-CA" dirty="0"/>
              <a:t>CH  has plenty of  methods to parse statement to AST</a:t>
            </a:r>
          </a:p>
          <a:p>
            <a:pPr lvl="1"/>
            <a:r>
              <a:rPr lang="en-CA" dirty="0"/>
              <a:t>Before use CH parser, KQL functions -&gt; CH functions.</a:t>
            </a:r>
          </a:p>
          <a:p>
            <a:pPr lvl="1"/>
            <a:r>
              <a:rPr lang="en-CA" dirty="0"/>
              <a:t>CH optimize ASTs</a:t>
            </a:r>
          </a:p>
          <a:p>
            <a:r>
              <a:rPr lang="en-CA" dirty="0"/>
              <a:t>CH execute Query from AST</a:t>
            </a:r>
          </a:p>
        </p:txBody>
      </p:sp>
    </p:spTree>
    <p:extLst>
      <p:ext uri="{BB962C8B-B14F-4D97-AF65-F5344CB8AC3E}">
        <p14:creationId xmlns:p14="http://schemas.microsoft.com/office/powerpoint/2010/main" val="365788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E51-6E6D-A556-BE2C-1476E49B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DDC1-E4F0-3A98-598C-E567734B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Expressions 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sz="2400" dirty="0"/>
              <a:t>constant, filed name, operators, functions , functions in functions: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400" dirty="0" err="1"/>
              <a:t>e.g</a:t>
            </a:r>
            <a:r>
              <a:rPr lang="en-CA" sz="2400" dirty="0"/>
              <a:t>  </a:t>
            </a:r>
          </a:p>
          <a:p>
            <a:pPr marL="0" indent="0">
              <a:buNone/>
            </a:pPr>
            <a:r>
              <a:rPr lang="en-CA" sz="2400" dirty="0"/>
              <a:t>	 </a:t>
            </a:r>
            <a:r>
              <a:rPr lang="en-CA" sz="1400" dirty="0"/>
              <a:t>Customers | project name = </a:t>
            </a:r>
            <a:r>
              <a:rPr lang="en-CA" sz="1400" dirty="0" err="1">
                <a:solidFill>
                  <a:srgbClr val="FF0000"/>
                </a:solidFill>
              </a:rPr>
              <a:t>strcat</a:t>
            </a:r>
            <a:r>
              <a:rPr lang="en-CA" sz="1400" dirty="0"/>
              <a:t>(</a:t>
            </a:r>
            <a:r>
              <a:rPr lang="en-CA" sz="1400" dirty="0" err="1"/>
              <a:t>toupper</a:t>
            </a:r>
            <a:r>
              <a:rPr lang="en-CA" sz="1400" dirty="0"/>
              <a:t>(FirstName),'-', </a:t>
            </a:r>
            <a:r>
              <a:rPr lang="en-CA" sz="1400" dirty="0" err="1"/>
              <a:t>LastName</a:t>
            </a:r>
            <a:r>
              <a:rPr lang="en-CA" sz="1400" dirty="0"/>
              <a:t>,'-', </a:t>
            </a:r>
            <a:r>
              <a:rPr lang="en-CA" sz="1400" dirty="0">
                <a:solidFill>
                  <a:srgbClr val="FF0000"/>
                </a:solidFill>
              </a:rPr>
              <a:t>substring</a:t>
            </a:r>
            <a:r>
              <a:rPr lang="en-CA" sz="1400" dirty="0"/>
              <a:t>(Occupation,0,</a:t>
            </a:r>
            <a:r>
              <a:rPr lang="en-CA" sz="1400" dirty="0">
                <a:solidFill>
                  <a:srgbClr val="FF0000"/>
                </a:solidFill>
              </a:rPr>
              <a:t>strlen</a:t>
            </a:r>
            <a:r>
              <a:rPr lang="en-CA" sz="1400" dirty="0"/>
              <a:t>(</a:t>
            </a:r>
            <a:r>
              <a:rPr lang="en-CA" sz="1400" dirty="0" err="1"/>
              <a:t>LastName</a:t>
            </a:r>
            <a:r>
              <a:rPr lang="en-CA" sz="1400" dirty="0"/>
              <a:t>)))</a:t>
            </a:r>
          </a:p>
          <a:p>
            <a:pPr marL="0" indent="0">
              <a:buNone/>
            </a:pPr>
            <a:r>
              <a:rPr lang="en-CA" sz="2400" dirty="0"/>
              <a:t> Take advantage of CH token and recursive parse method </a:t>
            </a:r>
          </a:p>
          <a:p>
            <a:pPr lvl="1"/>
            <a:r>
              <a:rPr lang="en-CA" sz="2000" dirty="0"/>
              <a:t>Token iterator</a:t>
            </a:r>
          </a:p>
          <a:p>
            <a:pPr lvl="1"/>
            <a:r>
              <a:rPr lang="en-CA" sz="2000" dirty="0"/>
              <a:t>Depth control.</a:t>
            </a:r>
          </a:p>
        </p:txBody>
      </p:sp>
    </p:spTree>
    <p:extLst>
      <p:ext uri="{BB962C8B-B14F-4D97-AF65-F5344CB8AC3E}">
        <p14:creationId xmlns:p14="http://schemas.microsoft.com/office/powerpoint/2010/main" val="320881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5EFB-30DC-A3B5-E17A-ABAFBA9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B70-DFB0-5F3E-CD48-4E0F8880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 :  </a:t>
            </a:r>
          </a:p>
          <a:p>
            <a:pPr lvl="1"/>
            <a:r>
              <a:rPr lang="en-CA" dirty="0"/>
              <a:t>1 to 1 mapping</a:t>
            </a:r>
          </a:p>
          <a:p>
            <a:r>
              <a:rPr lang="en-CA" dirty="0"/>
              <a:t>Medium : </a:t>
            </a:r>
          </a:p>
          <a:p>
            <a:pPr lvl="1"/>
            <a:r>
              <a:rPr lang="en-CA" dirty="0"/>
              <a:t>Have equivalent function, but different signature</a:t>
            </a:r>
          </a:p>
          <a:p>
            <a:r>
              <a:rPr lang="en-CA" dirty="0"/>
              <a:t>Hard: </a:t>
            </a:r>
          </a:p>
          <a:p>
            <a:pPr lvl="1"/>
            <a:r>
              <a:rPr lang="en-CA" dirty="0"/>
              <a:t>Does not have equivalent function, can be done with a set of function combination </a:t>
            </a:r>
          </a:p>
          <a:p>
            <a:r>
              <a:rPr lang="en-CA" dirty="0"/>
              <a:t>Very hard. </a:t>
            </a:r>
          </a:p>
          <a:p>
            <a:pPr lvl="1"/>
            <a:r>
              <a:rPr lang="en-CA" dirty="0"/>
              <a:t>Cannot be done by existing function, need to add new features to CH (</a:t>
            </a:r>
            <a:r>
              <a:rPr lang="en-CA" dirty="0" err="1"/>
              <a:t>has_any</a:t>
            </a:r>
            <a:r>
              <a:rPr lang="en-CA" dirty="0"/>
              <a:t> , </a:t>
            </a:r>
            <a:r>
              <a:rPr lang="en-CA" dirty="0" err="1"/>
              <a:t>has_all</a:t>
            </a:r>
            <a:r>
              <a:rPr lang="en-CA" dirty="0"/>
              <a:t> for </a:t>
            </a:r>
            <a:r>
              <a:rPr lang="en-CA" dirty="0" err="1"/>
              <a:t>subselect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19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776C-EC72-72DD-86F5-2AED7E96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8" y="382378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err="1"/>
              <a:t>parse_url</a:t>
            </a:r>
            <a:r>
              <a:rPr lang="en-CA" dirty="0"/>
              <a:t> : </a:t>
            </a:r>
            <a:r>
              <a:rPr lang="en-CA" sz="1800" dirty="0" err="1"/>
              <a:t>parse_url</a:t>
            </a:r>
            <a:r>
              <a:rPr lang="en-CA" sz="1800" dirty="0"/>
              <a:t>('https://john:123@www.google.com:443/this/is/a/path?k1=v1&amp;k2=v2#fragment')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30183-F17D-6242-0C47-B60F08B1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51617"/>
            <a:ext cx="12106275" cy="2099354"/>
          </a:xfrm>
        </p:spPr>
      </p:pic>
    </p:spTree>
    <p:extLst>
      <p:ext uri="{BB962C8B-B14F-4D97-AF65-F5344CB8AC3E}">
        <p14:creationId xmlns:p14="http://schemas.microsoft.com/office/powerpoint/2010/main" val="45589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5EA-7597-211A-2604-D01F9276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ipv4_is_private </a:t>
            </a:r>
            <a:br>
              <a:rPr lang="en-CA" dirty="0"/>
            </a:br>
            <a:r>
              <a:rPr lang="en-CA" sz="1800" dirty="0"/>
              <a:t>ipv4_is_private('192.168.1.6/24')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69990-4E9D-B9D6-87B4-BB8AF0E7D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44" y="2764465"/>
            <a:ext cx="11544142" cy="2046759"/>
          </a:xfrm>
        </p:spPr>
      </p:pic>
    </p:spTree>
    <p:extLst>
      <p:ext uri="{BB962C8B-B14F-4D97-AF65-F5344CB8AC3E}">
        <p14:creationId xmlns:p14="http://schemas.microsoft.com/office/powerpoint/2010/main" val="242267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5D1A-09D4-9600-A303-4491F74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DB1E-AD26-26BD-7A55-5CCE6C32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Phase 1  - MVP, operation for </a:t>
            </a:r>
            <a:r>
              <a:rPr lang="en-CA" dirty="0">
                <a:solidFill>
                  <a:srgbClr val="FF0000"/>
                </a:solidFill>
              </a:rPr>
              <a:t>constant values &amp; field </a:t>
            </a:r>
            <a:r>
              <a:rPr lang="en-CA" dirty="0"/>
              <a:t>only, PR in OSS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Tabular expression statements (</a:t>
            </a:r>
            <a:r>
              <a:rPr lang="en-US" i="1" dirty="0"/>
              <a:t>Customers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Limit returned results (</a:t>
            </a:r>
            <a:r>
              <a:rPr lang="en-US" i="1" dirty="0"/>
              <a:t>Customers| take 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Select Column (basic project) </a:t>
            </a:r>
            <a:r>
              <a:rPr lang="en-US" i="1" dirty="0"/>
              <a:t>( Customers | project FirstName, </a:t>
            </a:r>
            <a:r>
              <a:rPr lang="en-US" i="1" dirty="0" err="1"/>
              <a:t>LastName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sort, order ( </a:t>
            </a:r>
            <a:r>
              <a:rPr lang="en-US" i="1" dirty="0"/>
              <a:t>Customers |  order by Age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Perform string equality operations </a:t>
            </a:r>
          </a:p>
          <a:p>
            <a:pPr lvl="1"/>
            <a:r>
              <a:rPr lang="en-US" dirty="0"/>
              <a:t>Filter using a list of elements   ( </a:t>
            </a:r>
            <a:r>
              <a:rPr lang="en-US" i="1" dirty="0"/>
              <a:t>Customers |  where Age &gt; 30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Filter using common string operations  ( </a:t>
            </a:r>
            <a:r>
              <a:rPr lang="en-US" i="1" dirty="0"/>
              <a:t>Customers |  where </a:t>
            </a:r>
            <a:r>
              <a:rPr lang="en-US" i="1" dirty="0" err="1"/>
              <a:t>LastName</a:t>
            </a:r>
            <a:r>
              <a:rPr lang="en-US" i="1" dirty="0"/>
              <a:t> in(‘’) &gt; 30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Aggregate by columns</a:t>
            </a:r>
          </a:p>
          <a:p>
            <a:pPr lvl="1"/>
            <a:r>
              <a:rPr lang="en-US" dirty="0"/>
              <a:t>Basic aggregate functions</a:t>
            </a:r>
          </a:p>
          <a:p>
            <a:pPr lvl="1"/>
            <a:r>
              <a:rPr lang="en-US" dirty="0"/>
              <a:t>Aggregate by time intervals							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31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5CC-CF25-4481-B4D7-1CDE6386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2  - functions, subqueries, and expressions in operations,  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6342-7320-5986-5C9D-1837C3C8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dialect</a:t>
            </a:r>
          </a:p>
          <a:p>
            <a:r>
              <a:rPr lang="en-CA" dirty="0" err="1"/>
              <a:t>Kql</a:t>
            </a:r>
            <a:r>
              <a:rPr lang="en-CA" dirty="0"/>
              <a:t>()</a:t>
            </a:r>
          </a:p>
          <a:p>
            <a:r>
              <a:rPr lang="en-CA" dirty="0"/>
              <a:t>subquery</a:t>
            </a:r>
          </a:p>
          <a:p>
            <a:r>
              <a:rPr lang="en-CA" dirty="0"/>
              <a:t>String operators</a:t>
            </a:r>
          </a:p>
          <a:p>
            <a:r>
              <a:rPr lang="en-CA" dirty="0"/>
              <a:t>String Functions</a:t>
            </a:r>
          </a:p>
          <a:p>
            <a:r>
              <a:rPr lang="en-CA" dirty="0"/>
              <a:t>Datetime</a:t>
            </a:r>
          </a:p>
          <a:p>
            <a:r>
              <a:rPr lang="en-CA" dirty="0"/>
              <a:t>Dynamic (Array/Set)</a:t>
            </a:r>
          </a:p>
          <a:p>
            <a:r>
              <a:rPr lang="en-CA" dirty="0"/>
              <a:t>Casting/Conversion</a:t>
            </a:r>
          </a:p>
          <a:p>
            <a:r>
              <a:rPr lang="en-CA" dirty="0"/>
              <a:t>Aggregations</a:t>
            </a:r>
          </a:p>
          <a:p>
            <a:r>
              <a:rPr lang="en-CA" dirty="0"/>
              <a:t>Time Series</a:t>
            </a:r>
          </a:p>
          <a:p>
            <a:r>
              <a:rPr lang="en-CA" dirty="0"/>
              <a:t>IP functions</a:t>
            </a:r>
          </a:p>
          <a:p>
            <a:r>
              <a:rPr lang="en-CA" dirty="0"/>
              <a:t>Binary </a:t>
            </a:r>
            <a:r>
              <a:rPr lang="en-CA" dirty="0" err="1"/>
              <a:t>Fuinctions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01F3-293D-C1AF-8BD6-8307928A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162-7FC0-5BD3-AD0C-8989E92A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TBD.</a:t>
            </a:r>
          </a:p>
          <a:p>
            <a:pPr marL="0" indent="0">
              <a:buNone/>
            </a:pPr>
            <a:r>
              <a:rPr lang="en-CA" dirty="0"/>
              <a:t>	may be :</a:t>
            </a:r>
          </a:p>
          <a:p>
            <a:pPr marL="0" indent="0">
              <a:buNone/>
            </a:pPr>
            <a:r>
              <a:rPr lang="en-CA" dirty="0"/>
              <a:t>	let </a:t>
            </a:r>
          </a:p>
          <a:p>
            <a:pPr marL="0" indent="0">
              <a:buNone/>
            </a:pPr>
            <a:r>
              <a:rPr lang="en-CA" dirty="0"/>
              <a:t>	extend</a:t>
            </a:r>
          </a:p>
          <a:p>
            <a:pPr marL="0" indent="0">
              <a:buNone/>
            </a:pPr>
            <a:r>
              <a:rPr lang="en-CA" dirty="0"/>
              <a:t>	project-rename</a:t>
            </a:r>
          </a:p>
          <a:p>
            <a:pPr marL="0" indent="0">
              <a:buNone/>
            </a:pPr>
            <a:r>
              <a:rPr lang="en-CA" dirty="0"/>
              <a:t>	union </a:t>
            </a:r>
          </a:p>
          <a:p>
            <a:pPr marL="0" indent="0">
              <a:buNone/>
            </a:pPr>
            <a:r>
              <a:rPr lang="en-CA" dirty="0"/>
              <a:t>	…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908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F23-FC82-E4A9-9CA4-3F8E0EE8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549"/>
          </a:xfrm>
        </p:spPr>
        <p:txBody>
          <a:bodyPr>
            <a:normAutofit/>
          </a:bodyPr>
          <a:lstStyle/>
          <a:p>
            <a:r>
              <a:rPr lang="en-CA" sz="2800" i="0" dirty="0">
                <a:solidFill>
                  <a:srgbClr val="24292F"/>
                </a:solidFill>
                <a:effectLst/>
                <a:latin typeface="-apple-system"/>
              </a:rPr>
              <a:t>KQL operators: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71FAB-62F5-16DA-22DD-43736AC6B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748345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Tabular expression statements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Select Column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 | project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FirstName,LastName,Occupation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Limit returned results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 | project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FirstName,LastName,Occupation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| take 1 | take 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sort, order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 | order by Age desc , FirstName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asc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Filter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 | where Occupation == 'Skilled Manual'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summarize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Customers |summarize max(Age) by Occupation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4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24B9-FAF3-AE25-FE5E-3F6EA9CA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Kql</a:t>
            </a:r>
            <a:r>
              <a:rPr lang="en-CA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E5D3-87F2-C12C-634A-F0B5350B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Wrap </a:t>
            </a:r>
            <a:r>
              <a:rPr lang="en-CA" dirty="0" err="1"/>
              <a:t>kql</a:t>
            </a:r>
            <a:r>
              <a:rPr lang="en-CA" dirty="0"/>
              <a:t> in </a:t>
            </a:r>
            <a:r>
              <a:rPr lang="en-CA" dirty="0" err="1"/>
              <a:t>Sql</a:t>
            </a:r>
            <a:r>
              <a:rPr lang="en-CA" dirty="0"/>
              <a:t>:</a:t>
            </a:r>
          </a:p>
          <a:p>
            <a:pPr marL="0" indent="0">
              <a:buNone/>
            </a:pPr>
            <a:r>
              <a:rPr lang="en-CA" dirty="0"/>
              <a:t>Create Table: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	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CREATE TABLE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kql_table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ENGINE = Memory AS select * 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(Customers | project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LastName,Age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);</a:t>
            </a:r>
          </a:p>
          <a:p>
            <a:pPr marL="0" indent="0">
              <a:buNone/>
            </a:pPr>
            <a:r>
              <a:rPr lang="en-CA" sz="2400" b="0" i="0" dirty="0">
                <a:solidFill>
                  <a:srgbClr val="24292F"/>
                </a:solidFill>
                <a:effectLst/>
                <a:latin typeface="-apple-system"/>
              </a:rPr>
              <a:t>Insert into table: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	INSERT INTO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temp_table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select *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Customers|project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FirstName,LastName,Age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);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Select from :</a:t>
            </a:r>
          </a:p>
          <a:p>
            <a:pPr marL="0" indent="0">
              <a:buNone/>
            </a:pPr>
            <a:r>
              <a:rPr lang="en-CA" dirty="0">
                <a:solidFill>
                  <a:srgbClr val="24292F"/>
                </a:solidFill>
                <a:latin typeface="-apple-system"/>
              </a:rPr>
              <a:t>	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Select * from 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kql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(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ui-monospace"/>
              </a:rPr>
              <a:t>Customers|project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ui-monospace"/>
              </a:rPr>
              <a:t> FirstName)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2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13A-8258-A3E8-1B9F-559FDB9A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dialect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A51A7A-15FA-397B-6E47-BCFA51398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789" y="1972423"/>
            <a:ext cx="82536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clickhouse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kusto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set dialect='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kusto_auto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'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6202-CE1A-BF46-9854-E9069705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subquery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E1BE-8787-D418-1039-56DFE99E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Customers | where Age in ((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Customers|project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Age|where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Age &lt; 30))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  <a:p>
            <a:r>
              <a:rPr lang="en-CA" dirty="0" err="1"/>
              <a:t>has_any</a:t>
            </a:r>
            <a:r>
              <a:rPr lang="en-CA" dirty="0"/>
              <a:t> (support token match, no subquery yet)</a:t>
            </a:r>
          </a:p>
          <a:p>
            <a:r>
              <a:rPr lang="en-CA" dirty="0" err="1"/>
              <a:t>Has_all</a:t>
            </a:r>
            <a:r>
              <a:rPr lang="en-CA" dirty="0"/>
              <a:t> (support token match, no subquery yet)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4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DF16-F178-89E8-FBFF-181077A3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String Operators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6BEF91-99E7-9CCB-8CE6-85A0C3167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261876"/>
              </p:ext>
            </p:extLst>
          </p:nvPr>
        </p:nvGraphicFramePr>
        <p:xfrm>
          <a:off x="935681" y="1825625"/>
          <a:ext cx="10318883" cy="4488159"/>
        </p:xfrm>
        <a:graphic>
          <a:graphicData uri="http://schemas.openxmlformats.org/drawingml/2006/table">
            <a:tbl>
              <a:tblPr/>
              <a:tblGrid>
                <a:gridCol w="3442730">
                  <a:extLst>
                    <a:ext uri="{9D8B030D-6E8A-4147-A177-3AD203B41FA5}">
                      <a16:colId xmlns:a16="http://schemas.microsoft.com/office/drawing/2014/main" val="139395962"/>
                    </a:ext>
                  </a:extLst>
                </a:gridCol>
                <a:gridCol w="3066847">
                  <a:extLst>
                    <a:ext uri="{9D8B030D-6E8A-4147-A177-3AD203B41FA5}">
                      <a16:colId xmlns:a16="http://schemas.microsoft.com/office/drawing/2014/main" val="2510846066"/>
                    </a:ext>
                  </a:extLst>
                </a:gridCol>
                <a:gridCol w="3809306">
                  <a:extLst>
                    <a:ext uri="{9D8B030D-6E8A-4147-A177-3AD203B41FA5}">
                      <a16:colId xmlns:a16="http://schemas.microsoft.com/office/drawing/2014/main" val="172454226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==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41318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!=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!hassuffix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65070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has_all</a:t>
                      </a:r>
                      <a:endParaRPr lang="en-CA" sz="34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hassuffix_cs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85625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!contains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has_any</a:t>
                      </a:r>
                      <a:endParaRPr lang="en-CA" sz="34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!hassuffix_cs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02728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contains_cs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has_cs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66398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!contains_cs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has_cs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!in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589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hasprefix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matches regex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97937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!endswith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!hasprefix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7229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endswith_cs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hasprefix_cs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!startswith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963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!endswith_cs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!hasprefix_cs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startswith_cs</a:t>
                      </a: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7312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3400" b="0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!</a:t>
                      </a:r>
                      <a:r>
                        <a:rPr lang="en-CA" sz="21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startswith_cs</a:t>
                      </a:r>
                      <a:endParaRPr lang="en-CA" sz="34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9" marR="14229" marT="142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61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6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1384</Words>
  <Application>Microsoft Office PowerPoint</Application>
  <PresentationFormat>Widescreen</PresentationFormat>
  <Paragraphs>308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ui-monospace</vt:lpstr>
      <vt:lpstr>Office Theme</vt:lpstr>
      <vt:lpstr>Support Kusto Query Language natively in ClickHouse </vt:lpstr>
      <vt:lpstr>Progress</vt:lpstr>
      <vt:lpstr>Phase 2  - functions, subqueries, and expressions in operations,  WIP</vt:lpstr>
      <vt:lpstr>Phase 3</vt:lpstr>
      <vt:lpstr>KQL operators:</vt:lpstr>
      <vt:lpstr>Kql() function</vt:lpstr>
      <vt:lpstr>dialect</vt:lpstr>
      <vt:lpstr> subquery </vt:lpstr>
      <vt:lpstr>String Operators</vt:lpstr>
      <vt:lpstr>String Functions</vt:lpstr>
      <vt:lpstr>Aggregations Functions</vt:lpstr>
      <vt:lpstr>IP Functions</vt:lpstr>
      <vt:lpstr>Other Function (in next 2 sprint)</vt:lpstr>
      <vt:lpstr>Feature Demo</vt:lpstr>
      <vt:lpstr>Explanation </vt:lpstr>
      <vt:lpstr>Expressions </vt:lpstr>
      <vt:lpstr>Functions.</vt:lpstr>
      <vt:lpstr>parse_url : parse_url('https://john:123@www.google.com:443/this/is/a/path?k1=v1&amp;k2=v2#fragment')</vt:lpstr>
      <vt:lpstr>ipv4_is_private  ipv4_is_private('192.168.1.6/24')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Kusto Query Language natively in ClickHouse </dc:title>
  <dc:creator>Yong Wang</dc:creator>
  <cp:lastModifiedBy>Yong Wang</cp:lastModifiedBy>
  <cp:revision>19</cp:revision>
  <dcterms:created xsi:type="dcterms:W3CDTF">2022-07-20T20:04:35Z</dcterms:created>
  <dcterms:modified xsi:type="dcterms:W3CDTF">2022-07-21T15:11:57Z</dcterms:modified>
</cp:coreProperties>
</file>