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58" r:id="rId9"/>
    <p:sldId id="266" r:id="rId10"/>
    <p:sldId id="259" r:id="rId11"/>
    <p:sldId id="274" r:id="rId12"/>
    <p:sldId id="260" r:id="rId13"/>
    <p:sldId id="287" r:id="rId14"/>
    <p:sldId id="261" r:id="rId15"/>
    <p:sldId id="262" r:id="rId16"/>
    <p:sldId id="263" r:id="rId17"/>
    <p:sldId id="281" r:id="rId18"/>
    <p:sldId id="282" r:id="rId19"/>
    <p:sldId id="264" r:id="rId20"/>
    <p:sldId id="283" r:id="rId21"/>
    <p:sldId id="284" r:id="rId22"/>
    <p:sldId id="28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190A-986E-55F3-731A-2E3F7DF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75FFE-5CAF-A710-CA41-51F07807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22B8-EDD9-9EAF-0447-0196513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81C9-1962-F61B-D1E5-60A853E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F683-2032-A33B-5C97-D333D66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0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BB13-99F7-97C8-C3A5-A5984865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4F3C3-CA02-72BE-AC88-8B2599C1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CCBC-53BA-FE66-6782-22ADB87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62BC-B77B-8C57-A9BD-4C6F4FC4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DAF2-C8D8-A371-19B1-B60A2D7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9237C-0AC4-8D9C-AC9B-C6014AB9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22671-B3A7-3C9B-DCDE-B36442EE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848D-FF69-CF84-87C9-7A9EA530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72F7-41AE-4C0A-2F1F-83908D09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FC3D-D35C-06A8-4229-A7DEF2B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3F-0255-916B-E33E-406745D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7DA3-3D0D-916F-AA74-A4700242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5E7C-3624-645D-184F-D605A8B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27C-E8BC-15AC-6C03-78B191A7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CFB-0C14-C612-3BC5-A2265EE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0B2B-E688-1719-D411-ABC0BBA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249B-DDC2-6F3E-DCBD-58CCD79B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D034-1A46-86DB-0FA4-2A81AB3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F60-7A56-795B-0026-200A7694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0223-FFF8-4412-D84F-586040B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215-3C25-58CA-B0D1-7D1091A2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D8D9-F17B-58B2-A7C1-81DA9CD7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23F5-5346-F2AC-C9C9-00FB05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4EC31-59B2-7821-F42C-917CCD82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CAF2-5F21-7163-0737-F935E9F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0457-4F83-B26C-C09F-15709D18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07B-BBC8-632D-B10E-E17022E1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6AE9-7A0C-5C96-73B3-A16F96FF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95DB-1C5B-C57F-ADE0-8D850746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1918E-7FB3-EA00-7FAD-D2A78571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572E4-DAB5-CE4E-9858-5A3894D3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92A3F-BF0B-DDC6-27F2-0010F2E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0F32-A321-DE64-CEF4-893FDBE2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F94B-9A77-66ED-D521-30AF327E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9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133A-C0F8-C024-4FCB-F3F67FBC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DBFD-7FFA-F361-433E-DD5B82EF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4062-DECA-078E-6112-2A49793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0DDC7-2158-BE90-2FD0-327A49C1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A7D6B-9581-EC18-3AAC-79E40E4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A1F2E-74B8-B8B4-1C2B-0883A49E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94256-FDBF-91AA-02B9-C999F987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0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0E14-7CDF-F700-E54A-9CC386F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BDA2-A254-36A3-AFC7-0D579D92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8EF87-42C3-77DC-43DA-96317093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EB6C-48D3-6EA8-6E8F-EC06117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6510-A12B-4C33-218F-1C11574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978B-0DE6-16BE-45F8-BFE5B87E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49D-DFD8-2E48-9133-62E0E466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586C-763C-9490-D9FD-A15496E0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796C5-F2C8-0362-6D94-E6D550EE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F7E-EB17-B049-359D-07BA194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0334-2263-3E9A-AD1E-AACF6B0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4160-4126-1EA6-B59E-8FD9937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60B3A-0672-E6B4-9F32-9D1A4A4B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CCD5-A0C3-C4D9-54A6-69051F8C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E4D7-18DE-C884-8DDB-9C50D67E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8E6B-2458-4ACD-9BF6-530439149C3A}" type="datetimeFigureOut">
              <a:rPr lang="en-CA" smtClean="0"/>
              <a:t>2022-09-14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0E6C-C897-02F3-D5D6-D9326E591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72C9-0F3D-9B11-E40C-75E90557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0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hub.ibm.com/workspaces/clickhouse-project-61250df53aaf060db4e08052/issues/clickhouse/issue-repo/1204" TargetMode="External"/><Relationship Id="rId2" Type="http://schemas.openxmlformats.org/officeDocument/2006/relationships/hyperlink" Target="https://zenhub.ibm.com/workspaces/clickhouse-project-61250df53aaf060db4e08052/issues/clickhouse/issue-repo/8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CA1-D993-F161-1C7E-E5423B52F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Kusto Query Language natively in </a:t>
            </a:r>
            <a:r>
              <a:rPr lang="en-US" dirty="0" err="1"/>
              <a:t>ClickHouse</a:t>
            </a:r>
            <a:r>
              <a:rPr lang="en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448B-F0DF-FDC1-676B-8115A8AC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September 15 , 2022</a:t>
            </a:r>
          </a:p>
        </p:txBody>
      </p:sp>
    </p:spTree>
    <p:extLst>
      <p:ext uri="{BB962C8B-B14F-4D97-AF65-F5344CB8AC3E}">
        <p14:creationId xmlns:p14="http://schemas.microsoft.com/office/powerpoint/2010/main" val="10766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24B9-FAF3-AE25-FE5E-3F6EA9CA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Kql</a:t>
            </a:r>
            <a:r>
              <a:rPr lang="en-C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E5D3-87F2-C12C-634A-F0B5350B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Wrap </a:t>
            </a:r>
            <a:r>
              <a:rPr lang="en-CA" dirty="0" err="1"/>
              <a:t>kql</a:t>
            </a:r>
            <a:r>
              <a:rPr lang="en-CA" dirty="0"/>
              <a:t> in </a:t>
            </a:r>
            <a:r>
              <a:rPr lang="en-CA" dirty="0" err="1"/>
              <a:t>Sql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/>
              <a:t>Create Table: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	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CREATE TABLE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kql_table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ENGINE = Memory AS select * 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(Customers | project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LastName,Age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);</a:t>
            </a:r>
          </a:p>
          <a:p>
            <a:pPr marL="0" indent="0">
              <a:buNone/>
            </a:pPr>
            <a:r>
              <a:rPr lang="en-CA" sz="2400" b="0" i="0" dirty="0">
                <a:solidFill>
                  <a:srgbClr val="24292F"/>
                </a:solidFill>
                <a:effectLst/>
                <a:latin typeface="-apple-system"/>
              </a:rPr>
              <a:t>Insert into table: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	INSERT INTO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temp_table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select *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Customers|project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FirstName,LastName,Age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);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Select from :</a:t>
            </a:r>
          </a:p>
          <a:p>
            <a:pPr marL="0" indent="0">
              <a:buNone/>
            </a:pPr>
            <a:r>
              <a:rPr lang="en-CA" dirty="0">
                <a:solidFill>
                  <a:srgbClr val="24292F"/>
                </a:solidFill>
                <a:latin typeface="-apple-system"/>
              </a:rPr>
              <a:t>	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Select *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Customers|project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FirstName)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2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13A-8258-A3E8-1B9F-559FDB9A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dialect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A51A7A-15FA-397B-6E47-BCFA51398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789" y="1972423"/>
            <a:ext cx="82536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clickhouse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kusto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kusto_auto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'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6202-CE1A-BF46-9854-E9069705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subquery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1BE-8787-D418-1039-56DFE99E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Customers | where Age in ((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Customers|project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Age|where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Age &lt; 30))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  <a:p>
            <a:r>
              <a:rPr lang="en-CA" dirty="0" err="1"/>
              <a:t>has_any</a:t>
            </a:r>
            <a:r>
              <a:rPr lang="en-CA" dirty="0"/>
              <a:t> (support token match, no subquery yet)</a:t>
            </a:r>
          </a:p>
          <a:p>
            <a:r>
              <a:rPr lang="en-CA" dirty="0" err="1"/>
              <a:t>Has_all</a:t>
            </a:r>
            <a:r>
              <a:rPr lang="en-CA" dirty="0"/>
              <a:t> (support token match, no subquery yet)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4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B09-C4BC-55B0-B336-8EFA2F2A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Types (11 /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F97B-88F0-3A4F-3DFE-F32F11C9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bool,boolean</a:t>
            </a:r>
            <a:r>
              <a:rPr lang="en-US" dirty="0">
                <a:solidFill>
                  <a:srgbClr val="00B050"/>
                </a:solidFill>
              </a:rPr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datetime,  date   </a:t>
            </a:r>
          </a:p>
          <a:p>
            <a:r>
              <a:rPr lang="en-US" dirty="0">
                <a:solidFill>
                  <a:srgbClr val="00B050"/>
                </a:solidFill>
              </a:rPr>
              <a:t>dynamic       </a:t>
            </a:r>
          </a:p>
          <a:p>
            <a:r>
              <a:rPr lang="en-US" dirty="0" err="1">
                <a:solidFill>
                  <a:srgbClr val="00B050"/>
                </a:solidFill>
              </a:rPr>
              <a:t>guid</a:t>
            </a:r>
            <a:r>
              <a:rPr lang="en-US" dirty="0">
                <a:solidFill>
                  <a:srgbClr val="00B050"/>
                </a:solidFill>
              </a:rPr>
              <a:t>          </a:t>
            </a:r>
          </a:p>
          <a:p>
            <a:r>
              <a:rPr lang="en-US" dirty="0">
                <a:solidFill>
                  <a:srgbClr val="00B050"/>
                </a:solidFill>
              </a:rPr>
              <a:t>int           </a:t>
            </a:r>
          </a:p>
          <a:p>
            <a:r>
              <a:rPr lang="en-US" dirty="0">
                <a:solidFill>
                  <a:srgbClr val="00B050"/>
                </a:solidFill>
              </a:rPr>
              <a:t>long          </a:t>
            </a:r>
          </a:p>
          <a:p>
            <a:r>
              <a:rPr lang="en-US" dirty="0">
                <a:solidFill>
                  <a:srgbClr val="00B050"/>
                </a:solidFill>
              </a:rPr>
              <a:t>real, double   </a:t>
            </a:r>
          </a:p>
          <a:p>
            <a:r>
              <a:rPr lang="en-US" dirty="0">
                <a:solidFill>
                  <a:srgbClr val="00B050"/>
                </a:solidFill>
              </a:rPr>
              <a:t>double        </a:t>
            </a:r>
          </a:p>
          <a:p>
            <a:r>
              <a:rPr lang="en-US" dirty="0">
                <a:solidFill>
                  <a:srgbClr val="00B050"/>
                </a:solidFill>
              </a:rPr>
              <a:t>string        </a:t>
            </a:r>
          </a:p>
          <a:p>
            <a:r>
              <a:rPr lang="en-US" dirty="0">
                <a:solidFill>
                  <a:srgbClr val="00B050"/>
                </a:solidFill>
              </a:rPr>
              <a:t>timespan, time</a:t>
            </a:r>
          </a:p>
          <a:p>
            <a:r>
              <a:rPr lang="en-US" dirty="0">
                <a:solidFill>
                  <a:srgbClr val="00B050"/>
                </a:solidFill>
              </a:rPr>
              <a:t>decimal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7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DF16-F178-89E8-FBFF-181077A3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String Operators  (31 /35)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6BEF91-99E7-9CCB-8CE6-85A0C3167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904548"/>
              </p:ext>
            </p:extLst>
          </p:nvPr>
        </p:nvGraphicFramePr>
        <p:xfrm>
          <a:off x="935681" y="1825625"/>
          <a:ext cx="10318883" cy="4603470"/>
        </p:xfrm>
        <a:graphic>
          <a:graphicData uri="http://schemas.openxmlformats.org/drawingml/2006/table">
            <a:tbl>
              <a:tblPr/>
              <a:tblGrid>
                <a:gridCol w="3442730">
                  <a:extLst>
                    <a:ext uri="{9D8B030D-6E8A-4147-A177-3AD203B41FA5}">
                      <a16:colId xmlns:a16="http://schemas.microsoft.com/office/drawing/2014/main" val="139395962"/>
                    </a:ext>
                  </a:extLst>
                </a:gridCol>
                <a:gridCol w="3066847">
                  <a:extLst>
                    <a:ext uri="{9D8B030D-6E8A-4147-A177-3AD203B41FA5}">
                      <a16:colId xmlns:a16="http://schemas.microsoft.com/office/drawing/2014/main" val="2510846066"/>
                    </a:ext>
                  </a:extLst>
                </a:gridCol>
                <a:gridCol w="3809306">
                  <a:extLst>
                    <a:ext uri="{9D8B030D-6E8A-4147-A177-3AD203B41FA5}">
                      <a16:colId xmlns:a16="http://schemas.microsoft.com/office/drawing/2014/main" val="172454226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41318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65070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has_all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hassuffix_cs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85625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has_any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hassuffix_cs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02728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contains_cs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6398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!contains_cs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89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hasprefix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matches regex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97937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!hasprefix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7229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endswith_cs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hasprefix_cs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963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!endswith_cs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!hasprefix_cs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startswith_cs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7312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=~</a:t>
                      </a:r>
                    </a:p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in ~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!~</a:t>
                      </a:r>
                    </a:p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~in~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startswith_cs</a:t>
                      </a:r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"/>
                      <a:endParaRPr lang="en-CA" sz="2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1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6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474-AE1C-DB2C-8A2F-1976DBA5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CA" sz="5400" dirty="0"/>
              <a:t>String Functions (32 /37)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9D3BA-1685-DD8B-9FA6-93ED8A20B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90702"/>
              </p:ext>
            </p:extLst>
          </p:nvPr>
        </p:nvGraphicFramePr>
        <p:xfrm>
          <a:off x="681486" y="1552754"/>
          <a:ext cx="10511055" cy="4642264"/>
        </p:xfrm>
        <a:graphic>
          <a:graphicData uri="http://schemas.openxmlformats.org/drawingml/2006/table">
            <a:tbl>
              <a:tblPr/>
              <a:tblGrid>
                <a:gridCol w="4038292">
                  <a:extLst>
                    <a:ext uri="{9D8B030D-6E8A-4147-A177-3AD203B41FA5}">
                      <a16:colId xmlns:a16="http://schemas.microsoft.com/office/drawing/2014/main" val="2505576251"/>
                    </a:ext>
                  </a:extLst>
                </a:gridCol>
                <a:gridCol w="3241084">
                  <a:extLst>
                    <a:ext uri="{9D8B030D-6E8A-4147-A177-3AD203B41FA5}">
                      <a16:colId xmlns:a16="http://schemas.microsoft.com/office/drawing/2014/main" val="3856011625"/>
                    </a:ext>
                  </a:extLst>
                </a:gridCol>
                <a:gridCol w="3231679">
                  <a:extLst>
                    <a:ext uri="{9D8B030D-6E8A-4147-A177-3AD203B41FA5}">
                      <a16:colId xmlns:a16="http://schemas.microsoft.com/office/drawing/2014/main" val="1700355144"/>
                    </a:ext>
                  </a:extLst>
                </a:gridCol>
              </a:tblGrid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base64_encode_tostring()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isnotempty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strcat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00415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base64_encode_fromguid()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isnotnull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strcat_delim()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9476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base64_decode_tostring()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isnull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strcmp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5858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base64_decode_toarray()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parse_command_line</a:t>
                      </a:r>
                      <a:r>
                        <a:rPr lang="en-CA" sz="17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strlen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0512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base64_decode_toguid()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parse_csv</a:t>
                      </a:r>
                      <a:r>
                        <a:rPr lang="en-CA" sz="17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strrep()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900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countof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parse_json</a:t>
                      </a:r>
                      <a:r>
                        <a:rPr lang="en-CA" sz="17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substring()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586549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parse_url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478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extract_all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parse_urlquery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translate()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38861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extractjson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parse_version</a:t>
                      </a:r>
                      <a:r>
                        <a:rPr lang="en-CA" sz="17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trim()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8889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has_any_index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replace_regex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trim_end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53101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reverse()</a:t>
                      </a:r>
                      <a:endParaRPr lang="en-CA" sz="28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trim_start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7846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isempty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split()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url_decode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77225"/>
                  </a:ext>
                </a:extLst>
              </a:tr>
              <a:tr h="4318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url_encode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7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708-721B-7BC9-2FD4-76C8A348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Aggregations Functions (26 / 37)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5DB5E-F7F8-E9A3-5DBA-A84C4374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138433"/>
              </p:ext>
            </p:extLst>
          </p:nvPr>
        </p:nvGraphicFramePr>
        <p:xfrm>
          <a:off x="838200" y="1864364"/>
          <a:ext cx="10515599" cy="4439628"/>
        </p:xfrm>
        <a:graphic>
          <a:graphicData uri="http://schemas.openxmlformats.org/drawingml/2006/table">
            <a:tbl>
              <a:tblPr/>
              <a:tblGrid>
                <a:gridCol w="2858870">
                  <a:extLst>
                    <a:ext uri="{9D8B030D-6E8A-4147-A177-3AD203B41FA5}">
                      <a16:colId xmlns:a16="http://schemas.microsoft.com/office/drawing/2014/main" val="2990395827"/>
                    </a:ext>
                  </a:extLst>
                </a:gridCol>
                <a:gridCol w="3806383">
                  <a:extLst>
                    <a:ext uri="{9D8B030D-6E8A-4147-A177-3AD203B41FA5}">
                      <a16:colId xmlns:a16="http://schemas.microsoft.com/office/drawing/2014/main" val="2909792767"/>
                    </a:ext>
                  </a:extLst>
                </a:gridCol>
                <a:gridCol w="3850346">
                  <a:extLst>
                    <a:ext uri="{9D8B030D-6E8A-4147-A177-3AD203B41FA5}">
                      <a16:colId xmlns:a16="http://schemas.microsoft.com/office/drawing/2014/main" val="2421420175"/>
                    </a:ext>
                  </a:extLst>
                </a:gridCol>
              </a:tblGrid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arg_max()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make_bag()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percentiles_array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 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44510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arg_min()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make_bag_if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percentilesw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94378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avg()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make_list()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percentilesw_array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07911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avgif()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make_list_if()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62653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binary_all_and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make_list_with_nulls()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stdevif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87689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binary_all_or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make_set()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sum()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85332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binary_all_xor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make_set_if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sumif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10545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buildschema()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max()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take_any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49528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maxif</a:t>
                      </a: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take_anyif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83376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min()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514461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dcount()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minif()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varianceif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70062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dcountif()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percentiles()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bin() , </a:t>
                      </a:r>
                      <a:r>
                        <a:rPr lang="en-CA" sz="20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bin_at</a:t>
                      </a:r>
                      <a:r>
                        <a:rPr lang="en-CA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978-0B22-E683-DFD6-00C7BC82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Datetime Functions (32 / 32 )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9AA8-11B0-DCE1-71A2-2757F9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383"/>
          </a:xfrm>
        </p:spPr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rgbClr val="00B050"/>
                </a:solidFill>
              </a:rPr>
              <a:t>timespan()		</a:t>
            </a:r>
            <a:r>
              <a:rPr lang="en-CA" dirty="0" err="1">
                <a:solidFill>
                  <a:srgbClr val="00B050"/>
                </a:solidFill>
              </a:rPr>
              <a:t>endofweek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startofmonth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>
                <a:solidFill>
                  <a:srgbClr val="00B050"/>
                </a:solidFill>
              </a:rPr>
              <a:t>datetime()		</a:t>
            </a:r>
            <a:r>
              <a:rPr lang="en-CA" dirty="0" err="1">
                <a:solidFill>
                  <a:srgbClr val="00B050"/>
                </a:solidFill>
              </a:rPr>
              <a:t>endofyear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startofweek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>
                <a:solidFill>
                  <a:srgbClr val="00B050"/>
                </a:solidFill>
              </a:rPr>
              <a:t>ago()			</a:t>
            </a:r>
            <a:r>
              <a:rPr lang="en-CA" dirty="0" err="1">
                <a:solidFill>
                  <a:srgbClr val="00B050"/>
                </a:solidFill>
              </a:rPr>
              <a:t>format_datetime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startofyear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datetime_add</a:t>
            </a:r>
            <a:r>
              <a:rPr lang="en-CA" dirty="0">
                <a:solidFill>
                  <a:srgbClr val="00B050"/>
                </a:solidFill>
              </a:rPr>
              <a:t>()	</a:t>
            </a:r>
            <a:r>
              <a:rPr lang="en-CA" dirty="0" err="1">
                <a:solidFill>
                  <a:srgbClr val="00B050"/>
                </a:solidFill>
              </a:rPr>
              <a:t>format_timespan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todatetime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datetime_part</a:t>
            </a:r>
            <a:r>
              <a:rPr lang="en-CA" dirty="0">
                <a:solidFill>
                  <a:srgbClr val="00B050"/>
                </a:solidFill>
              </a:rPr>
              <a:t>()	</a:t>
            </a:r>
            <a:r>
              <a:rPr lang="en-CA" dirty="0" err="1">
                <a:solidFill>
                  <a:srgbClr val="00B050"/>
                </a:solidFill>
              </a:rPr>
              <a:t>getmonth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totimespan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datetime_diff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getyear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unixtime_microseconds_todatetime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dayofmonth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hoursofday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unixtime_milliseconds_todatetime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dayofweek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make_timespan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unixtime_nanoseconds_todatetime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dayofyear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make_datetime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unixtime_seconds_todatetime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endofday</a:t>
            </a:r>
            <a:r>
              <a:rPr lang="en-CA" dirty="0">
                <a:solidFill>
                  <a:srgbClr val="00B050"/>
                </a:solidFill>
              </a:rPr>
              <a:t>()		now()				</a:t>
            </a:r>
            <a:r>
              <a:rPr lang="en-CA" dirty="0" err="1">
                <a:solidFill>
                  <a:srgbClr val="00B050"/>
                </a:solidFill>
              </a:rPr>
              <a:t>weekofyear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r>
              <a:rPr lang="en-CA" dirty="0" err="1">
                <a:solidFill>
                  <a:srgbClr val="00B050"/>
                </a:solidFill>
              </a:rPr>
              <a:t>endofmonth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startofday</a:t>
            </a:r>
            <a:r>
              <a:rPr lang="en-CA" dirty="0">
                <a:solidFill>
                  <a:srgbClr val="00B050"/>
                </a:solidFill>
              </a:rPr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25726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072D-068E-3812-BE17-3DC87DAB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(Array/Set) ( 22 / 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15C0-93A1-AF25-B367-22C6A96A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array_concat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array_slice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/>
              <a:t>pack()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array_iif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FFC000"/>
                </a:solidFill>
              </a:rPr>
              <a:t>array_sort_asc</a:t>
            </a:r>
            <a:r>
              <a:rPr lang="en-CA" dirty="0">
                <a:solidFill>
                  <a:srgbClr val="FFC000"/>
                </a:solidFill>
              </a:rPr>
              <a:t>()</a:t>
            </a:r>
            <a:r>
              <a:rPr lang="en-CA" dirty="0">
                <a:solidFill>
                  <a:srgbClr val="00B050"/>
                </a:solidFill>
              </a:rPr>
              <a:t>		</a:t>
            </a:r>
            <a:r>
              <a:rPr lang="en-CA" dirty="0" err="1"/>
              <a:t>pack_all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array_index_of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FFC000"/>
                </a:solidFill>
              </a:rPr>
              <a:t>array_sort_desc</a:t>
            </a:r>
            <a:r>
              <a:rPr lang="en-CA" dirty="0">
                <a:solidFill>
                  <a:srgbClr val="FFC000"/>
                </a:solidFill>
              </a:rPr>
              <a:t>()</a:t>
            </a:r>
            <a:r>
              <a:rPr lang="en-CA" dirty="0">
                <a:solidFill>
                  <a:srgbClr val="00B050"/>
                </a:solidFill>
              </a:rPr>
              <a:t>		</a:t>
            </a:r>
            <a:r>
              <a:rPr lang="en-CA" dirty="0" err="1">
                <a:solidFill>
                  <a:srgbClr val="00B050"/>
                </a:solidFill>
              </a:rPr>
              <a:t>pack_array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array_length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array_split</a:t>
            </a:r>
            <a:r>
              <a:rPr lang="en-CA" dirty="0">
                <a:solidFill>
                  <a:srgbClr val="00B050"/>
                </a:solidFill>
              </a:rPr>
              <a:t>()			repeat()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array_reverse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array_sum</a:t>
            </a:r>
            <a:r>
              <a:rPr lang="en-CA" dirty="0">
                <a:solidFill>
                  <a:srgbClr val="00B050"/>
                </a:solidFill>
              </a:rPr>
              <a:t>()			</a:t>
            </a:r>
            <a:r>
              <a:rPr lang="en-CA" dirty="0" err="1">
                <a:solidFill>
                  <a:srgbClr val="00B050"/>
                </a:solidFill>
              </a:rPr>
              <a:t>set_difference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array_rotate_left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/>
              <a:t>bag_keys</a:t>
            </a:r>
            <a:r>
              <a:rPr lang="en-CA" dirty="0"/>
              <a:t>()</a:t>
            </a:r>
            <a:r>
              <a:rPr lang="en-CA" dirty="0">
                <a:solidFill>
                  <a:srgbClr val="00B050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set_has_element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array_rotate_right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/>
              <a:t>bag_merge</a:t>
            </a:r>
            <a:r>
              <a:rPr lang="en-CA" dirty="0"/>
              <a:t>()	</a:t>
            </a:r>
            <a:r>
              <a:rPr lang="en-CA" dirty="0">
                <a:solidFill>
                  <a:srgbClr val="00B050"/>
                </a:solidFill>
              </a:rPr>
              <a:t>		</a:t>
            </a:r>
            <a:r>
              <a:rPr lang="en-CA" dirty="0" err="1">
                <a:solidFill>
                  <a:srgbClr val="00B050"/>
                </a:solidFill>
              </a:rPr>
              <a:t>set_intersect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array_shift_left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/>
              <a:t>bag_remove_keys</a:t>
            </a:r>
            <a:r>
              <a:rPr lang="en-CA" dirty="0"/>
              <a:t>()	</a:t>
            </a:r>
            <a:r>
              <a:rPr lang="en-CA" dirty="0">
                <a:solidFill>
                  <a:srgbClr val="00B050"/>
                </a:solidFill>
              </a:rPr>
              <a:t>	</a:t>
            </a:r>
            <a:r>
              <a:rPr lang="en-CA" dirty="0" err="1">
                <a:solidFill>
                  <a:srgbClr val="00B050"/>
                </a:solidFill>
              </a:rPr>
              <a:t>set_union</a:t>
            </a:r>
            <a:r>
              <a:rPr lang="en-CA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array_shift_right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>
                <a:solidFill>
                  <a:srgbClr val="00B050"/>
                </a:solidFill>
              </a:rPr>
              <a:t>jaccard_index</a:t>
            </a:r>
            <a:r>
              <a:rPr lang="en-CA" dirty="0">
                <a:solidFill>
                  <a:srgbClr val="00B050"/>
                </a:solidFill>
              </a:rPr>
              <a:t>()		</a:t>
            </a:r>
            <a:r>
              <a:rPr lang="en-CA" dirty="0" err="1"/>
              <a:t>treepath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zip()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79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480A-8FB2-F7BC-8979-B87DE31B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CA" sz="5400" dirty="0"/>
              <a:t>IP Functions (13 / 13)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1329E-AE65-C89C-649F-238F32016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06397"/>
              </p:ext>
            </p:extLst>
          </p:nvPr>
        </p:nvGraphicFramePr>
        <p:xfrm>
          <a:off x="1173192" y="1794294"/>
          <a:ext cx="9660083" cy="4591130"/>
        </p:xfrm>
        <a:graphic>
          <a:graphicData uri="http://schemas.openxmlformats.org/drawingml/2006/table">
            <a:tbl>
              <a:tblPr/>
              <a:tblGrid>
                <a:gridCol w="4677914">
                  <a:extLst>
                    <a:ext uri="{9D8B030D-6E8A-4147-A177-3AD203B41FA5}">
                      <a16:colId xmlns:a16="http://schemas.microsoft.com/office/drawing/2014/main" val="42822234"/>
                    </a:ext>
                  </a:extLst>
                </a:gridCol>
                <a:gridCol w="4982169">
                  <a:extLst>
                    <a:ext uri="{9D8B030D-6E8A-4147-A177-3AD203B41FA5}">
                      <a16:colId xmlns:a16="http://schemas.microsoft.com/office/drawing/2014/main" val="548062164"/>
                    </a:ext>
                  </a:extLst>
                </a:gridCol>
              </a:tblGrid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ipv4_compare()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parse_ipv4_mask()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6245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ipv4_is_in_range()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ipv6_compare()</a:t>
                      </a:r>
                      <a:endParaRPr lang="en-CA" sz="53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65985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ipv4_is_match()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ipv6_is_match()</a:t>
                      </a:r>
                      <a:endParaRPr lang="en-CA" sz="53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394736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ipv4_is_private()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parse_ipv6()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9518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ipv4_netmask_suffix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parse_ipv6_mask()</a:t>
                      </a:r>
                      <a:endParaRPr lang="en-CA" sz="53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300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parse_ipv4()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format_ipv4()</a:t>
                      </a:r>
                      <a:endParaRPr lang="en-CA" sz="53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18759"/>
                  </a:ext>
                </a:extLst>
              </a:tr>
              <a:tr h="8357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format_ipv4_mask()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1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3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5D1A-09D4-9600-A303-4491F74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of last sprint (Aug. 29 – Sep.11)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DB1E-AD26-26BD-7A55-5CCE6C32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dirty="0"/>
              <a:t>New features :</a:t>
            </a:r>
          </a:p>
          <a:p>
            <a:pPr lvl="1"/>
            <a:r>
              <a:rPr lang="en-CA" sz="3500" dirty="0"/>
              <a:t>   1 operator</a:t>
            </a:r>
          </a:p>
          <a:p>
            <a:pPr lvl="1"/>
            <a:r>
              <a:rPr lang="en-CA" sz="3500" dirty="0"/>
              <a:t>   1 datatype </a:t>
            </a:r>
          </a:p>
          <a:p>
            <a:pPr lvl="1"/>
            <a:r>
              <a:rPr lang="en-CA" sz="3500" dirty="0"/>
              <a:t>   14 functions</a:t>
            </a:r>
          </a:p>
          <a:p>
            <a:pPr marL="0" indent="0">
              <a:buNone/>
            </a:pPr>
            <a:r>
              <a:rPr lang="en-CA" sz="4800" dirty="0"/>
              <a:t>Bug fix</a:t>
            </a:r>
          </a:p>
          <a:p>
            <a:pPr lvl="1"/>
            <a:r>
              <a:rPr lang="en-CA" sz="3200" dirty="0"/>
              <a:t>change pipeline framework </a:t>
            </a:r>
          </a:p>
          <a:p>
            <a:pPr lvl="1"/>
            <a:r>
              <a:rPr lang="en-CA" sz="3200" dirty="0"/>
              <a:t>fixed critical bugs</a:t>
            </a:r>
          </a:p>
        </p:txBody>
      </p:sp>
    </p:spTree>
    <p:extLst>
      <p:ext uri="{BB962C8B-B14F-4D97-AF65-F5344CB8AC3E}">
        <p14:creationId xmlns:p14="http://schemas.microsoft.com/office/powerpoint/2010/main" val="181312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AC83-9EB2-B182-124C-C388F5F0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u="none" strike="noStrike" cap="none" spc="0" dirty="0">
                <a:solidFill>
                  <a:schemeClr val="tx1"/>
                </a:solidFill>
                <a:effectLst/>
              </a:rPr>
              <a:t>Time Series  (0 / 15)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BC9A5-959C-2F98-90A0-B2F4ABD17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8764"/>
              </p:ext>
            </p:extLst>
          </p:nvPr>
        </p:nvGraphicFramePr>
        <p:xfrm>
          <a:off x="1082488" y="1916206"/>
          <a:ext cx="9917206" cy="445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2326">
                  <a:extLst>
                    <a:ext uri="{9D8B030D-6E8A-4147-A177-3AD203B41FA5}">
                      <a16:colId xmlns:a16="http://schemas.microsoft.com/office/drawing/2014/main" val="175343143"/>
                    </a:ext>
                  </a:extLst>
                </a:gridCol>
                <a:gridCol w="2795935">
                  <a:extLst>
                    <a:ext uri="{9D8B030D-6E8A-4147-A177-3AD203B41FA5}">
                      <a16:colId xmlns:a16="http://schemas.microsoft.com/office/drawing/2014/main" val="4099142742"/>
                    </a:ext>
                  </a:extLst>
                </a:gridCol>
                <a:gridCol w="3488945">
                  <a:extLst>
                    <a:ext uri="{9D8B030D-6E8A-4147-A177-3AD203B41FA5}">
                      <a16:colId xmlns:a16="http://schemas.microsoft.com/office/drawing/2014/main" val="3341111656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series_fir()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series_fit_2lines_dynamic()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series_stats()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4520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series_iir()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series_outliers()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series_fill_backward()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194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 err="1">
                          <a:effectLst/>
                        </a:rPr>
                        <a:t>series_fit_line</a:t>
                      </a:r>
                      <a:r>
                        <a:rPr lang="en-CA" sz="1600" u="none" strike="noStrike" dirty="0">
                          <a:effectLst/>
                        </a:rPr>
                        <a:t>()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series_periods_detect()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series_fill_const()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76975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series_fit_line_dynamic()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series_periods_validate()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series_fill_forward()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0295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series_fit_2lines()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series_stats_dynamic()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 err="1">
                          <a:effectLst/>
                        </a:rPr>
                        <a:t>series_fill_linear</a:t>
                      </a:r>
                      <a:r>
                        <a:rPr lang="en-CA" sz="1600" u="none" strike="noStrike" dirty="0">
                          <a:effectLst/>
                        </a:rPr>
                        <a:t>()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8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0769-6371-6CC9-3C0B-1B3E20C1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CA" sz="40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Casting  &amp; Binary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14DC7-1F43-FE27-4324-79ED56CD8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035836"/>
              </p:ext>
            </p:extLst>
          </p:nvPr>
        </p:nvGraphicFramePr>
        <p:xfrm>
          <a:off x="1264023" y="2003611"/>
          <a:ext cx="9043147" cy="3706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537">
                  <a:extLst>
                    <a:ext uri="{9D8B030D-6E8A-4147-A177-3AD203B41FA5}">
                      <a16:colId xmlns:a16="http://schemas.microsoft.com/office/drawing/2014/main" val="3907266119"/>
                    </a:ext>
                  </a:extLst>
                </a:gridCol>
                <a:gridCol w="3451805">
                  <a:extLst>
                    <a:ext uri="{9D8B030D-6E8A-4147-A177-3AD203B41FA5}">
                      <a16:colId xmlns:a16="http://schemas.microsoft.com/office/drawing/2014/main" val="2385571748"/>
                    </a:ext>
                  </a:extLst>
                </a:gridCol>
                <a:gridCol w="3451805">
                  <a:extLst>
                    <a:ext uri="{9D8B030D-6E8A-4147-A177-3AD203B41FA5}">
                      <a16:colId xmlns:a16="http://schemas.microsoft.com/office/drawing/2014/main" val="1443367338"/>
                    </a:ext>
                  </a:extLst>
                </a:gridCol>
              </a:tblGrid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dirty="0"/>
                        <a:t>Casting</a:t>
                      </a:r>
                      <a:r>
                        <a:rPr lang="en-CA" sz="1800" u="none" strike="noStrike" dirty="0">
                          <a:effectLst/>
                        </a:rPr>
                        <a:t>  (5 / 5)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>
                          <a:effectLst/>
                        </a:rPr>
                        <a:t>Binary (7/7)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Conditional (0 / 3 )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14001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40952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tobool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binary_and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iff</a:t>
                      </a:r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CA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iif</a:t>
                      </a:r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68297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>
                          <a:solidFill>
                            <a:srgbClr val="00B050"/>
                          </a:solidFill>
                          <a:effectLst/>
                        </a:rPr>
                        <a:t>todatetime()</a:t>
                      </a:r>
                      <a:endParaRPr lang="en-CA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binary_not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case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38179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todouble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()/</a:t>
                      </a:r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toreal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binary_or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coalesce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2401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>
                          <a:solidFill>
                            <a:srgbClr val="00B050"/>
                          </a:solidFill>
                          <a:effectLst/>
                        </a:rPr>
                        <a:t>tostring()</a:t>
                      </a:r>
                      <a:endParaRPr lang="en-CA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binary_shift_left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618561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totimespan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binary_shift_right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1704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binary_xor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2674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bitset_count_ones</a:t>
                      </a:r>
                      <a:r>
                        <a:rPr lang="en-CA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()</a:t>
                      </a:r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8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9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2CC2-05FC-012A-3AB7-69D74EBA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lookup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FE44-1A51-2019-2903-1C89170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Kusto feature completed by  2022-09-15 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https://github.ibm.com/ClickHouse/issue-repo/blob/master/docs/features/KQL/phase2/kusto-feature-completed-2022-09-15.md</a:t>
            </a:r>
          </a:p>
        </p:txBody>
      </p:sp>
    </p:spTree>
    <p:extLst>
      <p:ext uri="{BB962C8B-B14F-4D97-AF65-F5344CB8AC3E}">
        <p14:creationId xmlns:p14="http://schemas.microsoft.com/office/powerpoint/2010/main" val="30190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AF8-8E41-8ADD-C00B-C9F6297A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395A-D031-E090-D1EC-7EFD351E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408"/>
            <a:ext cx="10515600" cy="4817555"/>
          </a:xfrm>
        </p:spPr>
        <p:txBody>
          <a:bodyPr>
            <a:normAutofit fontScale="25000" lnSpcReduction="20000"/>
          </a:bodyPr>
          <a:lstStyle/>
          <a:p>
            <a:endParaRPr lang="en-CA" dirty="0"/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Events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EventId: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StartTime: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EndTime: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username: string,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network_traffic___x_src_ipv4_value: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//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source_ip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network_traffic___x_dst_ipv4_value: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//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dest_ip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[1, 1, 2, 'tom', dynamic(['204.76.105.32', '204.76.105.32']),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(['10.10.10.1', '10.10.10.2', '10.10.10.19', '10.10.10.85']),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(['204.76.105.32']),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(['10.10.10.1', '10.10.10.69'] ),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'harry'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(['204.12.10.1.3']),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(['204.12.10.1.3'])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pPr marL="0" indent="0">
              <a:buNone/>
            </a:pP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network_traffic___x_dst_ipv4_value, network_traffic___x_src_ipv4_value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extend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set_union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(network_traffic___x_src_ipv4_value, network_traffic___x_dst_ipv4_value)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summarize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IpCount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IP=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IP,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IpCount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---------------------------------</a:t>
            </a:r>
          </a:p>
          <a:p>
            <a:pPr marL="0" indent="0">
              <a:buNone/>
            </a:pP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==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network_traffic___x_src_ipv4_value 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network_traffic___x_src_ipv4_value contains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"204.76.105"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network_traffic___x_dst_ipv4_value 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network_traffic___x_dst_ipv4_value contains 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"10.10"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network_traffic___x_src_ipv4_value, network_traffic___x_dst_ipv4_value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9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2A6A-3CFC-AF98-35CD-2ABD5FDD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1895-9772-3E71-D143-6E934F5E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1365504"/>
            <a:ext cx="10981944" cy="51273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   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UInt8,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UInt32,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UInt32,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username String,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network_traffic___x_src_ipv4_value Array(String),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network_traffic___x_dst_ipv4_value Array(String)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 = Memory;</a:t>
            </a:r>
          </a:p>
          <a:p>
            <a:pPr marL="0" indent="0">
              <a:buNone/>
            </a:pPr>
            <a:b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['204.76.105.32', '204.76.105.32'],['10.10.10.1', '10.10.10.2', '10.10.10.19', '10.10.10.85']);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['204.76.105.32'], ['10.10.10.1', '10.10.10.69']);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CA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'harry'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,['204.12.10.1.3'], ['204.12.10.1.3’]);</a:t>
            </a:r>
          </a:p>
          <a:p>
            <a:pPr marL="0" indent="0">
              <a:buNone/>
            </a:pPr>
            <a:endParaRPr lang="en-CA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┌─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─┬─username─┬─network_traffic___x_src_ipv4_value─┬─network_traffic___x_dst_ipv4_value──────────────────────┐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│       1 │         1 │       2 │ tom      │ ['204.76.105.32','204.76.105.32']  │ ['10.10.10.1','10.10.10.2','10.10.10.19','10.10.10.85'] │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───────┴───────────┴─────────┴──────────┴────────────────────────────────────┴─────────────────────────────────────────────────────────┘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┌─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─┬─username─┬─network_traffic___x_src_ipv4_value─┬─network_traffic___x_dst_ipv4_value─┐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│       2 │         3 │       4 │ tom      │ ['204.76.105.32']                  │ ['10.10.10.1','10.10.10.69']       │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───────┴───────────┴─────────┴──────────┴────────────────────────────────────┴────────────────────────────────────┘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┌─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─┬─username─┬─network_traffic___x_src_ipv4_value─┬─network_traffic___x_dst_ipv4_value─┐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│       3 │         5 │       6 │ harry    │ ['204.12.10.1.3']                  │ ['204.12.10.1.3']                  │</a:t>
            </a:r>
          </a:p>
          <a:p>
            <a:pPr marL="0" indent="0">
              <a:buNone/>
            </a:pPr>
            <a:r>
              <a:rPr lang="en-CA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───────┴───────────┴─────────┴──────────┴────────────────────────────────────┴────────────────────────────────────┘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8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E51-6E6D-A556-BE2C-1476E49B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DDC1-E4F0-3A98-598C-E567734B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network_traffic___x_dst_ipv4_value, network_traffic___x_src_ipv4_value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extend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set_union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(network_traffic___x_src_ipv4_value, network_traffic___x_dst_ipv4_value)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endParaRPr lang="en-C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summarize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IpCount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allips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IP,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IpCount</a:t>
            </a:r>
            <a:endParaRPr lang="en-C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┌─IP────────────┬─</a:t>
            </a:r>
            <a:r>
              <a:rPr lang="en-CA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IpCount</a:t>
            </a: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─┐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204.12.10.1.3 │       1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10.10.10.19   │       1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204.76.105.32 │       2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10.10.10.2    │       1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10.10.10.85   │       1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10.10.10.1    │       2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│ 10.10.10.69   │       1 │</a:t>
            </a:r>
          </a:p>
          <a:p>
            <a:pPr marL="0" indent="0">
              <a:buNone/>
            </a:pPr>
            <a:r>
              <a:rPr lang="en-CA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└───────────────┴─────────┘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20881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5EFB-30DC-A3B5-E17A-ABAFBA9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B70-DFB0-5F3E-CD48-4E0F8880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2" y="1825625"/>
            <a:ext cx="10701528" cy="434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CA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CA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== 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"tom"</a:t>
            </a:r>
            <a:endParaRPr lang="en-C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network_traffic___x_src_ipv4_value 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network_traffic___x_src_ipv4_value contains 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"204.76.105"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mv-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network_traffic___x_dst_ipv4_value 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network_traffic___x_dst_ipv4_value contains 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"10.10"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project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network_traffic___x_src_ipv4_value, network_traffic___x_dst_ipv4_value</a:t>
            </a:r>
          </a:p>
          <a:p>
            <a:pPr marL="0" indent="0">
              <a:buNone/>
            </a:pPr>
            <a:endParaRPr lang="en-C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┌─</a:t>
            </a:r>
            <a:r>
              <a:rPr lang="en-CA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</a:t>
            </a:r>
            <a:r>
              <a:rPr lang="en-CA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─┬─network_traffic___x_src_ipv4_value─┬─network_traffic___x_dst_ipv4_value─┐</a:t>
            </a:r>
          </a:p>
          <a:p>
            <a:pPr marL="0" indent="0">
              <a:buNone/>
            </a:pP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│       2 │         3 │       4 │ 204.76.105.32                      │ 10.10.10.1                         │</a:t>
            </a:r>
          </a:p>
          <a:p>
            <a:pPr marL="0" indent="0">
              <a:buNone/>
            </a:pP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│       2 │         3 │       4 │ 204.76.105.32                      │ 10.10.10.69                        │</a:t>
            </a:r>
          </a:p>
          <a:p>
            <a:pPr marL="0" indent="0">
              <a:buNone/>
            </a:pPr>
            <a:r>
              <a:rPr lang="en-CA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───────┴───────────┴─────────┴────────────────────────────────────┴───────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2719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5283-AEA9-0D9B-6AA2-F1A5B68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 :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93E8-AE38-AC61-6647-361536DC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 | extend duration = 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startTime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1921D-39BE-47DC-402F-7921D6BE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3" y="3551604"/>
            <a:ext cx="10239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4CCD-67C8-88FE-2362-7F95943D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 :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4216-239B-933C-E759-051F8361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825625"/>
            <a:ext cx="11277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Supports only scalars and arrays (same type)</a:t>
            </a:r>
          </a:p>
          <a:p>
            <a:r>
              <a:rPr lang="en-CA" b="0" i="0" dirty="0">
                <a:solidFill>
                  <a:srgbClr val="24292F"/>
                </a:solidFill>
                <a:effectLst/>
                <a:latin typeface="ui-monospace"/>
              </a:rPr>
              <a:t>print dynamic(1) == 1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print array = dynamic(['a', "b", 'c’]) 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┌─array─────────┐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│ ['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a','b','c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'] │</a:t>
            </a:r>
          </a:p>
          <a:p>
            <a:pPr marL="457200" lvl="1" indent="0">
              <a:buNone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└───────────────┘</a:t>
            </a:r>
          </a:p>
          <a:p>
            <a:r>
              <a:rPr lang="en-US" sz="28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print </a:t>
            </a:r>
            <a:r>
              <a:rPr lang="en-US" sz="2800" b="0" i="0" dirty="0" err="1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date_array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= dynamic([datetime('2022-09-01') ,datetime('2022-09-02'), datetime('2022-09-03’)])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┌─</a:t>
            </a:r>
            <a:r>
              <a:rPr lang="en-US" sz="1500" b="0" i="0" dirty="0" err="1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date_array</a:t>
            </a:r>
            <a:r>
              <a:rPr lang="en-US" sz="15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│ ['2022-09-01 00:00:00.000000000','2022-09-02 00:00:00.000000000','2022-09-03 00:00:00.000000000'] │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rgbClr val="24292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└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sz="1600" b="0" i="0" dirty="0">
              <a:solidFill>
                <a:srgbClr val="24292F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9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450-5481-3238-9E4E-D4548DB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D4A4-F0BA-6B1F-B1B5-1561CC4D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Mathematical functions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rgbClr val="24292F"/>
                </a:solidFill>
                <a:latin typeface="-apple-system"/>
              </a:rPr>
              <a:t>isnan</a:t>
            </a:r>
            <a:endParaRPr lang="en-CA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Array functions:</a:t>
            </a: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array_reverse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array_rotate_left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array_rotate_right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array_shift_left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array_shift_right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pack_array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repeat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zip</a:t>
            </a:r>
            <a:endParaRPr lang="en-CA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Set functions: </a:t>
            </a:r>
            <a:r>
              <a:rPr lang="en-CA" sz="1900" i="0" dirty="0">
                <a:solidFill>
                  <a:srgbClr val="24292F"/>
                </a:solidFill>
                <a:effectLst/>
                <a:latin typeface="-apple-system"/>
              </a:rPr>
              <a:t>(array)</a:t>
            </a: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jaccard_index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set_difference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set_has_element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set_intersect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set_union</a:t>
            </a:r>
            <a:endParaRPr lang="en-CA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8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899B-E616-97FA-89E2-EBD127B3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47C-5EA2-9A93-A076-C6282306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isnan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print </a:t>
            </a:r>
            <a:r>
              <a:rPr lang="en-CA" dirty="0" err="1"/>
              <a:t>isnan</a:t>
            </a:r>
            <a:r>
              <a:rPr lang="en-CA" dirty="0"/>
              <a:t>(double(nan)) == true</a:t>
            </a:r>
          </a:p>
          <a:p>
            <a:pPr marL="457200" lvl="1" indent="0">
              <a:buNone/>
            </a:pPr>
            <a:r>
              <a:rPr lang="en-CA" dirty="0"/>
              <a:t>print </a:t>
            </a:r>
            <a:r>
              <a:rPr lang="en-CA" dirty="0" err="1"/>
              <a:t>isnan</a:t>
            </a:r>
            <a:r>
              <a:rPr lang="en-CA" dirty="0"/>
              <a:t>(4.2) == false</a:t>
            </a:r>
          </a:p>
          <a:p>
            <a:r>
              <a:rPr lang="en-CA" dirty="0" err="1"/>
              <a:t>array_reverse</a:t>
            </a:r>
            <a:endParaRPr lang="en-CA" dirty="0"/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/>
              <a:t>array_reverse</a:t>
            </a:r>
            <a:r>
              <a:rPr lang="en-US" dirty="0"/>
              <a:t>(dynamic(["this", "is", "an", "example"])) == dynamic(["</a:t>
            </a:r>
            <a:r>
              <a:rPr lang="en-US" dirty="0" err="1"/>
              <a:t>example","an","is","this</a:t>
            </a:r>
            <a:r>
              <a:rPr lang="en-US" dirty="0"/>
              <a:t>"])</a:t>
            </a:r>
            <a:endParaRPr lang="en-CA" dirty="0"/>
          </a:p>
          <a:p>
            <a:r>
              <a:rPr lang="en-CA" dirty="0" err="1"/>
              <a:t>jaccard_index</a:t>
            </a:r>
            <a:endParaRPr lang="en-CA" dirty="0"/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/>
              <a:t>jaccard_index</a:t>
            </a:r>
            <a:r>
              <a:rPr lang="en-US" dirty="0"/>
              <a:t>(dynamic([1, 1, 2, 2, 3, 3]), dynamic([1, 2, 3, 4, 4, 4])) == 0.75</a:t>
            </a:r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/>
              <a:t>jaccard_index</a:t>
            </a:r>
            <a:r>
              <a:rPr lang="en-US" dirty="0"/>
              <a:t>(dynamic([1, 2, 3]), dynamic([])) == 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48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59DD-D0C4-E0A7-0192-B0CC6B40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Fix bugs which prevent pipeline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FDD0-7601-B436-3BC6-92779306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82933"/>
                </a:solidFill>
                <a:effectLst/>
                <a:latin typeface="-apple-system"/>
              </a:rPr>
              <a:t>Subsequent operations on summarize operator results generates invalid SQL</a:t>
            </a:r>
            <a:endParaRPr lang="en-US" dirty="0">
              <a:solidFill>
                <a:srgbClr val="2829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82933"/>
                </a:solidFill>
                <a:effectLst/>
                <a:latin typeface="-apple-system"/>
                <a:hlinkClick r:id="rId2"/>
              </a:rPr>
              <a:t>https://zenhub.ibm.com/workspaces/clickhouse-project-61250df53aaf060db4e08052/issues/clickhouse/issue-repo/844</a:t>
            </a:r>
            <a:endParaRPr lang="en-US" b="0" i="0" dirty="0">
              <a:solidFill>
                <a:srgbClr val="282933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282933"/>
                </a:solidFill>
                <a:effectLst/>
                <a:latin typeface="-apple-system"/>
              </a:rPr>
              <a:t>Not able to save intermediate result to variable for subsequent operations</a:t>
            </a:r>
            <a:endParaRPr lang="en-US" b="0" i="0" dirty="0">
              <a:solidFill>
                <a:srgbClr val="2829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82933"/>
                </a:solidFill>
                <a:effectLst/>
                <a:latin typeface="-apple-system"/>
                <a:hlinkClick r:id="rId3"/>
              </a:rPr>
              <a:t>https://zenhub.ibm.com/workspaces/clickhouse-project-61250df53aaf060db4e08052/issues/clickhouse/issue-repo/1204</a:t>
            </a:r>
            <a:endParaRPr lang="en-US" b="0" i="0" dirty="0">
              <a:solidFill>
                <a:srgbClr val="2829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829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72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5CC-CF25-4481-B4D7-1CDE6386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of KQL </a:t>
            </a:r>
            <a:br>
              <a:rPr lang="en-CA" dirty="0"/>
            </a:br>
            <a:r>
              <a:rPr lang="en-CA" sz="2400" dirty="0"/>
              <a:t>Feature requested 241, completed 192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6342-7320-5986-5C9D-1837C3C8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Dialect  </a:t>
            </a:r>
            <a:r>
              <a:rPr lang="en-CA" dirty="0">
                <a:solidFill>
                  <a:srgbClr val="00B050"/>
                </a:solidFill>
              </a:rPr>
              <a:t>(1 /1 )</a:t>
            </a:r>
          </a:p>
          <a:p>
            <a:r>
              <a:rPr lang="en-CA" dirty="0" err="1"/>
              <a:t>Kql</a:t>
            </a:r>
            <a:r>
              <a:rPr lang="en-CA" dirty="0"/>
              <a:t>() </a:t>
            </a:r>
            <a:r>
              <a:rPr lang="en-CA" dirty="0">
                <a:solidFill>
                  <a:srgbClr val="00B050"/>
                </a:solidFill>
              </a:rPr>
              <a:t>(1/1)</a:t>
            </a:r>
          </a:p>
          <a:p>
            <a:r>
              <a:rPr lang="en-CA" dirty="0"/>
              <a:t>Subquery</a:t>
            </a:r>
            <a:r>
              <a:rPr lang="en-CA" dirty="0">
                <a:solidFill>
                  <a:srgbClr val="FFC000"/>
                </a:solidFill>
              </a:rPr>
              <a:t>   (1 / 3 )</a:t>
            </a:r>
          </a:p>
          <a:p>
            <a:r>
              <a:rPr lang="en-CA" dirty="0"/>
              <a:t>Date Types </a:t>
            </a:r>
            <a:r>
              <a:rPr lang="en-CA" dirty="0">
                <a:solidFill>
                  <a:srgbClr val="00B050"/>
                </a:solidFill>
              </a:rPr>
              <a:t>(11 / 11)</a:t>
            </a:r>
          </a:p>
          <a:p>
            <a:r>
              <a:rPr lang="en-CA" dirty="0"/>
              <a:t>Operators </a:t>
            </a:r>
            <a:r>
              <a:rPr lang="en-CA" dirty="0">
                <a:solidFill>
                  <a:srgbClr val="FFC000"/>
                </a:solidFill>
              </a:rPr>
              <a:t>(10 / 13)</a:t>
            </a:r>
          </a:p>
          <a:p>
            <a:r>
              <a:rPr lang="en-CA" dirty="0"/>
              <a:t>String operators  </a:t>
            </a:r>
            <a:r>
              <a:rPr lang="en-CA" dirty="0">
                <a:solidFill>
                  <a:srgbClr val="FFC000"/>
                </a:solidFill>
              </a:rPr>
              <a:t>(31 / 35 )</a:t>
            </a:r>
          </a:p>
          <a:p>
            <a:r>
              <a:rPr lang="en-CA" dirty="0"/>
              <a:t>String Functions  </a:t>
            </a:r>
            <a:r>
              <a:rPr lang="en-CA" dirty="0">
                <a:solidFill>
                  <a:srgbClr val="FFC000"/>
                </a:solidFill>
              </a:rPr>
              <a:t>( 32 / 37)</a:t>
            </a:r>
          </a:p>
          <a:p>
            <a:r>
              <a:rPr lang="en-CA" dirty="0"/>
              <a:t>Datetime  </a:t>
            </a:r>
            <a:r>
              <a:rPr lang="en-CA" dirty="0">
                <a:solidFill>
                  <a:srgbClr val="00B050"/>
                </a:solidFill>
              </a:rPr>
              <a:t>(32 / 32)</a:t>
            </a:r>
          </a:p>
          <a:p>
            <a:r>
              <a:rPr lang="en-CA" dirty="0"/>
              <a:t>Dynamic (Array/Set) </a:t>
            </a:r>
            <a:r>
              <a:rPr lang="en-CA" dirty="0">
                <a:solidFill>
                  <a:srgbClr val="FFC000"/>
                </a:solidFill>
              </a:rPr>
              <a:t>( 22 / 28)</a:t>
            </a:r>
          </a:p>
          <a:p>
            <a:r>
              <a:rPr lang="en-CA" dirty="0"/>
              <a:t>Casting/Conversion  </a:t>
            </a:r>
            <a:r>
              <a:rPr lang="en-CA" dirty="0">
                <a:solidFill>
                  <a:srgbClr val="00B050"/>
                </a:solidFill>
              </a:rPr>
              <a:t>(5 / 5)</a:t>
            </a:r>
          </a:p>
          <a:p>
            <a:r>
              <a:rPr lang="en-CA" dirty="0"/>
              <a:t>Aggregations </a:t>
            </a:r>
            <a:r>
              <a:rPr lang="en-CA" dirty="0">
                <a:solidFill>
                  <a:srgbClr val="FFC000"/>
                </a:solidFill>
              </a:rPr>
              <a:t>(26 / 37)</a:t>
            </a:r>
          </a:p>
          <a:p>
            <a:r>
              <a:rPr lang="en-CA" dirty="0"/>
              <a:t>Time Series </a:t>
            </a:r>
            <a:r>
              <a:rPr lang="en-CA" dirty="0">
                <a:solidFill>
                  <a:srgbClr val="FF0000"/>
                </a:solidFill>
              </a:rPr>
              <a:t>( 0 / 15 )</a:t>
            </a:r>
          </a:p>
          <a:p>
            <a:r>
              <a:rPr lang="en-CA" dirty="0"/>
              <a:t>IP functions </a:t>
            </a:r>
            <a:r>
              <a:rPr lang="en-CA" dirty="0">
                <a:solidFill>
                  <a:srgbClr val="00B050"/>
                </a:solidFill>
              </a:rPr>
              <a:t>(13 / 13 )</a:t>
            </a:r>
          </a:p>
          <a:p>
            <a:r>
              <a:rPr lang="en-CA" dirty="0"/>
              <a:t>Binary </a:t>
            </a:r>
            <a:r>
              <a:rPr lang="en-CA" dirty="0" err="1"/>
              <a:t>Fuinctions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(7 / 7)</a:t>
            </a:r>
          </a:p>
          <a:p>
            <a:r>
              <a:rPr lang="en-CA" dirty="0"/>
              <a:t>Conditional </a:t>
            </a:r>
            <a:r>
              <a:rPr lang="en-CA" dirty="0">
                <a:solidFill>
                  <a:srgbClr val="FF0000"/>
                </a:solidFill>
              </a:rPr>
              <a:t>(0 /3 )</a:t>
            </a:r>
          </a:p>
        </p:txBody>
      </p:sp>
    </p:spTree>
    <p:extLst>
      <p:ext uri="{BB962C8B-B14F-4D97-AF65-F5344CB8AC3E}">
        <p14:creationId xmlns:p14="http://schemas.microsoft.com/office/powerpoint/2010/main" val="24908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F23-FC82-E4A9-9CA4-3F8E0EE8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549"/>
          </a:xfrm>
        </p:spPr>
        <p:txBody>
          <a:bodyPr>
            <a:normAutofit/>
          </a:bodyPr>
          <a:lstStyle/>
          <a:p>
            <a:r>
              <a:rPr lang="en-CA" sz="2800" i="0" dirty="0">
                <a:solidFill>
                  <a:srgbClr val="24292F"/>
                </a:solidFill>
                <a:effectLst/>
                <a:latin typeface="-apple-system"/>
              </a:rPr>
              <a:t>KQL operators (10/13)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71FAB-62F5-16DA-22DD-43736AC6B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7760" y="1231393"/>
            <a:ext cx="4578096" cy="6320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Tabular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-apple-system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roject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limit ,take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sort, order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where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</a:rPr>
              <a:t>Summarize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-apple-system"/>
              </a:rPr>
              <a:t>make-series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-apple-system"/>
              </a:rPr>
              <a:t>mv-expand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-apple-system"/>
              </a:rPr>
              <a:t>print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-apple-system"/>
              </a:rPr>
              <a:t>extend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92F"/>
                </a:solidFill>
                <a:latin typeface="-apple-system"/>
              </a:rPr>
              <a:t>top-hitter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92F"/>
                </a:solidFill>
                <a:latin typeface="-apple-system"/>
              </a:rPr>
              <a:t>parse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92F"/>
                </a:solidFill>
                <a:latin typeface="-apple-system"/>
              </a:rPr>
              <a:t>parse-where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24292F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2526</Words>
  <Application>Microsoft Office PowerPoint</Application>
  <PresentationFormat>Widescreen</PresentationFormat>
  <Paragraphs>383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Cascadia Mono</vt:lpstr>
      <vt:lpstr>Consolas</vt:lpstr>
      <vt:lpstr>ui-monospace</vt:lpstr>
      <vt:lpstr>Office Theme</vt:lpstr>
      <vt:lpstr>Support Kusto Query Language natively in ClickHouse </vt:lpstr>
      <vt:lpstr>Release of last sprint (Aug. 29 – Sep.11)</vt:lpstr>
      <vt:lpstr>Operator : extend</vt:lpstr>
      <vt:lpstr>Data Type : dynamic</vt:lpstr>
      <vt:lpstr>Functions:</vt:lpstr>
      <vt:lpstr>Function example:</vt:lpstr>
      <vt:lpstr>Fix bugs which prevent pipeline works</vt:lpstr>
      <vt:lpstr>Current status of KQL  Feature requested 241, completed 192</vt:lpstr>
      <vt:lpstr>KQL operators (10/13)</vt:lpstr>
      <vt:lpstr>Kql() function</vt:lpstr>
      <vt:lpstr>dialect</vt:lpstr>
      <vt:lpstr> subquery </vt:lpstr>
      <vt:lpstr>Date Types (11 / 11)</vt:lpstr>
      <vt:lpstr>String Operators  (31 /35)</vt:lpstr>
      <vt:lpstr>String Functions (32 /37)</vt:lpstr>
      <vt:lpstr>Aggregations Functions (26 / 37)</vt:lpstr>
      <vt:lpstr>Datetime Functions (32 / 32 )</vt:lpstr>
      <vt:lpstr>Dynamic (Array/Set) ( 22 / 28)</vt:lpstr>
      <vt:lpstr>IP Functions (13 / 13)</vt:lpstr>
      <vt:lpstr>Time Series  (0 / 15)</vt:lpstr>
      <vt:lpstr>Casting  &amp; Binary</vt:lpstr>
      <vt:lpstr>Quick lookup table:</vt:lpstr>
      <vt:lpstr>Demo</vt:lpstr>
      <vt:lpstr>Table</vt:lpstr>
      <vt:lpstr>Query 1 </vt:lpstr>
      <vt:lpstr>Query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Kusto Query Language natively in ClickHouse </dc:title>
  <dc:creator>Yong Wang</dc:creator>
  <cp:lastModifiedBy>Yong Wang</cp:lastModifiedBy>
  <cp:revision>58</cp:revision>
  <dcterms:created xsi:type="dcterms:W3CDTF">2022-07-20T20:04:35Z</dcterms:created>
  <dcterms:modified xsi:type="dcterms:W3CDTF">2022-09-15T12:51:23Z</dcterms:modified>
</cp:coreProperties>
</file>