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75" r:id="rId5"/>
    <p:sldId id="294" r:id="rId6"/>
    <p:sldId id="289" r:id="rId7"/>
    <p:sldId id="290" r:id="rId8"/>
    <p:sldId id="295" r:id="rId9"/>
    <p:sldId id="292" r:id="rId10"/>
    <p:sldId id="293" r:id="rId11"/>
    <p:sldId id="277" r:id="rId12"/>
    <p:sldId id="297" r:id="rId13"/>
    <p:sldId id="298" r:id="rId14"/>
    <p:sldId id="306" r:id="rId15"/>
    <p:sldId id="299" r:id="rId16"/>
    <p:sldId id="300" r:id="rId17"/>
    <p:sldId id="288" r:id="rId18"/>
    <p:sldId id="301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 autoAdjust="0"/>
    <p:restoredTop sz="94660"/>
  </p:normalViewPr>
  <p:slideViewPr>
    <p:cSldViewPr snapToGrid="0">
      <p:cViewPr>
        <p:scale>
          <a:sx n="94" d="100"/>
          <a:sy n="94" d="100"/>
        </p:scale>
        <p:origin x="86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190A-986E-55F3-731A-2E3F7DF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75FFE-5CAF-A710-CA41-51F07807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22B8-EDD9-9EAF-0447-0196513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81C9-1962-F61B-D1E5-60A853E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F683-2032-A33B-5C97-D333D66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0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BB13-99F7-97C8-C3A5-A5984865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4F3C3-CA02-72BE-AC88-8B2599C1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CCBC-53BA-FE66-6782-22ADB87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62BC-B77B-8C57-A9BD-4C6F4FC4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DAF2-C8D8-A371-19B1-B60A2D7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9237C-0AC4-8D9C-AC9B-C6014AB9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22671-B3A7-3C9B-DCDE-B36442EE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848D-FF69-CF84-87C9-7A9EA530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72F7-41AE-4C0A-2F1F-83908D09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FC3D-D35C-06A8-4229-A7DEF2B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3F-0255-916B-E33E-406745D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7DA3-3D0D-916F-AA74-A4700242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5E7C-3624-645D-184F-D605A8B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27C-E8BC-15AC-6C03-78B191A7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CFB-0C14-C612-3BC5-A2265EE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0B2B-E688-1719-D411-ABC0BBA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249B-DDC2-6F3E-DCBD-58CCD79B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D034-1A46-86DB-0FA4-2A81AB3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F60-7A56-795B-0026-200A7694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0223-FFF8-4412-D84F-586040B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215-3C25-58CA-B0D1-7D1091A2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D8D9-F17B-58B2-A7C1-81DA9CD7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23F5-5346-F2AC-C9C9-00FB05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4EC31-59B2-7821-F42C-917CCD82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CAF2-5F21-7163-0737-F935E9F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0457-4F83-B26C-C09F-15709D18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07B-BBC8-632D-B10E-E17022E1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6AE9-7A0C-5C96-73B3-A16F96FF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95DB-1C5B-C57F-ADE0-8D850746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1918E-7FB3-EA00-7FAD-D2A78571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572E4-DAB5-CE4E-9858-5A3894D3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92A3F-BF0B-DDC6-27F2-0010F2E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0F32-A321-DE64-CEF4-893FDBE2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F94B-9A77-66ED-D521-30AF327E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9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133A-C0F8-C024-4FCB-F3F67FBC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DBFD-7FFA-F361-433E-DD5B82EF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4062-DECA-078E-6112-2A49793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0DDC7-2158-BE90-2FD0-327A49C1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A7D6B-9581-EC18-3AAC-79E40E4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A1F2E-74B8-B8B4-1C2B-0883A49E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94256-FDBF-91AA-02B9-C999F987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0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0E14-7CDF-F700-E54A-9CC386F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BDA2-A254-36A3-AFC7-0D579D92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8EF87-42C3-77DC-43DA-96317093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EB6C-48D3-6EA8-6E8F-EC06117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6510-A12B-4C33-218F-1C11574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978B-0DE6-16BE-45F8-BFE5B87E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49D-DFD8-2E48-9133-62E0E466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586C-763C-9490-D9FD-A15496E0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796C5-F2C8-0362-6D94-E6D550EE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F7E-EB17-B049-359D-07BA194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0334-2263-3E9A-AD1E-AACF6B0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4160-4126-1EA6-B59E-8FD9937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60B3A-0672-E6B4-9F32-9D1A4A4B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CCD5-A0C3-C4D9-54A6-69051F8C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E4D7-18DE-C884-8DDB-9C50D67E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8E6B-2458-4ACD-9BF6-530439149C3A}" type="datetimeFigureOut">
              <a:rPr lang="en-CA" smtClean="0"/>
              <a:t>2023-03-08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0E6C-C897-02F3-D5D6-D9326E591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72C9-0F3D-9B11-E40C-75E90557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0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azure/data-explorer/kusto/query/topnested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CA1-D993-F161-1C7E-E5423B52F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Kusto Query Language natively in </a:t>
            </a:r>
            <a:r>
              <a:rPr lang="en-US" dirty="0" err="1"/>
              <a:t>ClickHouse</a:t>
            </a:r>
            <a:r>
              <a:rPr lang="en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448B-F0DF-FDC1-676B-8115A8AC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March 9 , 2023</a:t>
            </a:r>
          </a:p>
        </p:txBody>
      </p:sp>
    </p:spTree>
    <p:extLst>
      <p:ext uri="{BB962C8B-B14F-4D97-AF65-F5344CB8AC3E}">
        <p14:creationId xmlns:p14="http://schemas.microsoft.com/office/powerpoint/2010/main" val="10766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656B-8D90-2FD5-5F97-6F5A0F28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: project-away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0E039-4B80-200E-765F-B0D5364AE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"/>
            <a:ext cx="8900440" cy="8002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FMono-Regular"/>
              </a:rPr>
              <a:t>| project-away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ColumnNameOrPattern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┌─FirstName─┬─</a:t>
            </a:r>
            <a:r>
              <a:rPr lang="en-US" alt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─┬─Occupation───────────┬─Education─┬─Age─┐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Theodore  │ Diaz     │ Skilled Manual       │ Bachelors │  28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Stephanie │ Cox      │ Management </a:t>
            </a:r>
            <a:r>
              <a:rPr lang="en-US" alt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abcd</a:t>
            </a: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defg</a:t>
            </a: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│ Bachelors │  33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└───────────┴──────────┴──────────────────────┴───────────┴─────┘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Customers | project-away FirstName</a:t>
            </a:r>
            <a:endParaRPr lang="en-US" altLang="en-US" sz="4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</a:t>
            </a:r>
            <a:r>
              <a:rPr lang="en-US" alt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─┬─Occupation───────────┬─Education─┬─Age─┐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Diaz     │ Skilled Manual       │ Bachelors │  28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Cox      │ Management </a:t>
            </a:r>
            <a:r>
              <a:rPr lang="en-US" alt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abcd</a:t>
            </a: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defg</a:t>
            </a: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│ Bachelors │  33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└──────────┴──────────────────────┴───────────┴─────┘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Customers | project-away *Name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┌─Occupation───────────┬─Education─┬─Age─┐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Skilled Manual       │ Bachelors │  28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Management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abcd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defg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│ Bachelors │  33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└──────────────────────┴───────────┴─────┘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450-5481-3238-9E4E-D4548DB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D4A4-F0BA-6B1F-B1B5-1561CC4D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08"/>
            <a:ext cx="10515600" cy="4997395"/>
          </a:xfrm>
        </p:spPr>
        <p:txBody>
          <a:bodyPr>
            <a:normAutofit lnSpcReduction="10000"/>
          </a:bodyPr>
          <a:lstStyle/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Mathematical functions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1"/>
                </a:solidFill>
                <a:latin typeface="-apple-system"/>
              </a:rPr>
              <a:t>abs,      </a:t>
            </a:r>
            <a:r>
              <a:rPr lang="en-CA" dirty="0" err="1">
                <a:solidFill>
                  <a:schemeClr val="accent1"/>
                </a:solidFill>
                <a:latin typeface="-apple-system"/>
              </a:rPr>
              <a:t>acos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,      </a:t>
            </a:r>
            <a:r>
              <a:rPr lang="en-CA" dirty="0" err="1">
                <a:solidFill>
                  <a:schemeClr val="accent1"/>
                </a:solidFill>
                <a:latin typeface="-apple-system"/>
              </a:rPr>
              <a:t>asin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,      </a:t>
            </a:r>
            <a:r>
              <a:rPr lang="en-CA" dirty="0" err="1">
                <a:solidFill>
                  <a:schemeClr val="accent1"/>
                </a:solidFill>
                <a:latin typeface="-apple-system"/>
              </a:rPr>
              <a:t>atan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,      atan2,      ceiling,      cos,      cot,      degrees,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  <a:latin typeface="-apple-system"/>
              </a:rPr>
              <a:t>      exp,     exp2,      exp10,     gamma,     </a:t>
            </a:r>
            <a:r>
              <a:rPr lang="en-CA" sz="2400" dirty="0" err="1">
                <a:solidFill>
                  <a:schemeClr val="accent1"/>
                </a:solidFill>
                <a:latin typeface="-apple-system"/>
              </a:rPr>
              <a:t>isfinite</a:t>
            </a:r>
            <a:r>
              <a:rPr lang="en-CA" sz="2400" dirty="0">
                <a:solidFill>
                  <a:schemeClr val="accent1"/>
                </a:solidFill>
                <a:latin typeface="-apple-system"/>
              </a:rPr>
              <a:t>,   </a:t>
            </a:r>
            <a:r>
              <a:rPr lang="en-CA" sz="2400" dirty="0" err="1">
                <a:solidFill>
                  <a:schemeClr val="accent1"/>
                </a:solidFill>
                <a:latin typeface="-apple-system"/>
              </a:rPr>
              <a:t>isinf</a:t>
            </a:r>
            <a:r>
              <a:rPr lang="en-CA" sz="2400" dirty="0">
                <a:solidFill>
                  <a:schemeClr val="accent1"/>
                </a:solidFill>
                <a:latin typeface="-apple-system"/>
              </a:rPr>
              <a:t>,        log,      log2,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  <a:latin typeface="-apple-system"/>
              </a:rPr>
              <a:t>     log10,  </a:t>
            </a:r>
            <a:r>
              <a:rPr lang="en-CA" sz="2400" dirty="0" err="1">
                <a:solidFill>
                  <a:schemeClr val="accent1"/>
                </a:solidFill>
                <a:latin typeface="-apple-system"/>
              </a:rPr>
              <a:t>loggamma</a:t>
            </a:r>
            <a:r>
              <a:rPr lang="en-CA" sz="2400" dirty="0">
                <a:solidFill>
                  <a:schemeClr val="accent1"/>
                </a:solidFill>
                <a:latin typeface="-apple-system"/>
              </a:rPr>
              <a:t>,   </a:t>
            </a:r>
            <a:r>
              <a:rPr lang="en-CA" sz="2400" dirty="0" err="1">
                <a:solidFill>
                  <a:schemeClr val="accent1"/>
                </a:solidFill>
                <a:latin typeface="-apple-system"/>
              </a:rPr>
              <a:t>max_of</a:t>
            </a:r>
            <a:r>
              <a:rPr lang="en-CA" sz="2400" dirty="0">
                <a:solidFill>
                  <a:schemeClr val="accent1"/>
                </a:solidFill>
                <a:latin typeface="-apple-system"/>
              </a:rPr>
              <a:t>,    </a:t>
            </a:r>
            <a:r>
              <a:rPr lang="en-CA" sz="2400" dirty="0" err="1">
                <a:solidFill>
                  <a:schemeClr val="accent1"/>
                </a:solidFill>
                <a:latin typeface="-apple-system"/>
              </a:rPr>
              <a:t>min_of</a:t>
            </a:r>
            <a:r>
              <a:rPr lang="en-CA" sz="2400" dirty="0">
                <a:solidFill>
                  <a:schemeClr val="accent1"/>
                </a:solidFill>
                <a:latin typeface="-apple-system"/>
              </a:rPr>
              <a:t>,    pi,    pow,       radians,      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  <a:latin typeface="-apple-system"/>
              </a:rPr>
              <a:t>     rand,     round,      sign,   sin,      sqrt,      tan </a:t>
            </a:r>
          </a:p>
          <a:p>
            <a:pPr marL="457200" lvl="1" indent="0">
              <a:buNone/>
            </a:pPr>
            <a:endParaRPr lang="en-CA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CA" b="1" dirty="0"/>
              <a:t>Aggregate </a:t>
            </a:r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 functions:</a:t>
            </a:r>
          </a:p>
          <a:p>
            <a:pPr marL="457200" lvl="1" indent="0">
              <a:buNone/>
            </a:pPr>
            <a:endParaRPr lang="en-CA" b="1" dirty="0">
              <a:solidFill>
                <a:srgbClr val="24292F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chemeClr val="accent1"/>
                </a:solidFill>
                <a:effectLst/>
                <a:latin typeface="-apple-system"/>
              </a:rPr>
              <a:t>take_any</a:t>
            </a:r>
            <a:r>
              <a:rPr lang="en-US" i="0" dirty="0">
                <a:solidFill>
                  <a:schemeClr val="accent1"/>
                </a:solidFill>
                <a:effectLst/>
                <a:latin typeface="-apple-system"/>
              </a:rPr>
              <a:t> , </a:t>
            </a:r>
            <a:r>
              <a:rPr lang="en-US" i="0" dirty="0" err="1">
                <a:solidFill>
                  <a:schemeClr val="accent1"/>
                </a:solidFill>
                <a:effectLst/>
                <a:latin typeface="-apple-system"/>
              </a:rPr>
              <a:t>take_anyif</a:t>
            </a:r>
            <a:r>
              <a:rPr lang="en-US" i="0" dirty="0">
                <a:solidFill>
                  <a:schemeClr val="accent1"/>
                </a:solidFill>
                <a:effectLst/>
                <a:latin typeface="-apple-system"/>
              </a:rPr>
              <a:t> , variance ,  </a:t>
            </a:r>
            <a:r>
              <a:rPr lang="en-US" i="0" dirty="0" err="1">
                <a:solidFill>
                  <a:schemeClr val="accent1"/>
                </a:solidFill>
                <a:effectLst/>
                <a:latin typeface="-apple-system"/>
              </a:rPr>
              <a:t>variancep</a:t>
            </a:r>
            <a:r>
              <a:rPr lang="en-US" i="0" dirty="0">
                <a:solidFill>
                  <a:schemeClr val="accent1"/>
                </a:solidFill>
                <a:effectLst/>
                <a:latin typeface="-apple-system"/>
              </a:rPr>
              <a:t> ,  </a:t>
            </a:r>
            <a:r>
              <a:rPr lang="en-US" i="0" dirty="0" err="1">
                <a:solidFill>
                  <a:schemeClr val="accent1"/>
                </a:solidFill>
                <a:effectLst/>
                <a:latin typeface="-apple-system"/>
              </a:rPr>
              <a:t>varianceif</a:t>
            </a:r>
            <a:endParaRPr lang="en-CA" i="0" dirty="0">
              <a:solidFill>
                <a:schemeClr val="accent1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CA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Other functions: </a:t>
            </a:r>
            <a:r>
              <a:rPr lang="en-CA" b="1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r>
              <a:rPr lang="en-CA" dirty="0">
                <a:solidFill>
                  <a:schemeClr val="accent1"/>
                </a:solidFill>
              </a:rPr>
              <a:t>range(),   lookup()</a:t>
            </a:r>
          </a:p>
        </p:txBody>
      </p:sp>
    </p:spTree>
    <p:extLst>
      <p:ext uri="{BB962C8B-B14F-4D97-AF65-F5344CB8AC3E}">
        <p14:creationId xmlns:p14="http://schemas.microsoft.com/office/powerpoint/2010/main" val="7808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668-D296-CBC4-A46B-2262AE2F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lookup()  function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468A-26F2-9F6A-66EA-C4F6ED04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IBM-KQL Custom Function: lookup</a:t>
            </a:r>
          </a:p>
          <a:p>
            <a:r>
              <a:rPr lang="en-US" dirty="0"/>
              <a:t>Map calls directly to </a:t>
            </a:r>
            <a:r>
              <a:rPr lang="en-US" dirty="0" err="1"/>
              <a:t>dictGet</a:t>
            </a:r>
            <a:r>
              <a:rPr lang="en-US" dirty="0"/>
              <a:t>(), </a:t>
            </a:r>
            <a:r>
              <a:rPr lang="en-US" dirty="0" err="1"/>
              <a:t>dictGetOrDefault</a:t>
            </a:r>
            <a:r>
              <a:rPr lang="en-US" dirty="0"/>
              <a:t>() depending on parameters</a:t>
            </a:r>
          </a:p>
          <a:p>
            <a:r>
              <a:rPr lang="en-US" dirty="0"/>
              <a:t>Be able to be used in | project, or anywhere else a KQL function call is allowed to be used.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90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B457-418D-0507-A2D4-323A8446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CA" dirty="0"/>
              <a:t>Lookup()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55A-CFE4-3D8C-82B4-83A1537D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93"/>
            <a:ext cx="10515600" cy="5316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DROP TABLE IF EXISTS </a:t>
            </a:r>
            <a:r>
              <a:rPr lang="en-US" sz="2000" dirty="0" err="1"/>
              <a:t>dictionary_source_table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dictionary_source_table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key String,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start_range</a:t>
            </a:r>
            <a:r>
              <a:rPr lang="en-US" sz="2000" dirty="0"/>
              <a:t> UInt64,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end_range</a:t>
            </a:r>
            <a:r>
              <a:rPr lang="en-US" sz="2000" dirty="0"/>
              <a:t> UInt64,</a:t>
            </a:r>
          </a:p>
          <a:p>
            <a:pPr marL="0" indent="0">
              <a:buNone/>
            </a:pPr>
            <a:r>
              <a:rPr lang="en-US" sz="2000" dirty="0"/>
              <a:t>    value String,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value_nullable</a:t>
            </a:r>
            <a:r>
              <a:rPr lang="en-US" sz="2000" dirty="0"/>
              <a:t> Nullable(String)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ENGINE = Memory;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dictionary_source_table</a:t>
            </a:r>
            <a:r>
              <a:rPr lang="en-US" sz="2000" dirty="0"/>
              <a:t> VALUES('1', 10, 20, 'First', 'First'), ('2', 11, 21, 'Second', NULL), ('3', 12, 22, 'Third', 'Third');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48520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5085-7626-A883-6C53-3D111C98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Lookup()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CFA9-3157-6ADB-CC24-A2A96EE9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CREATE DICTIONARY </a:t>
            </a:r>
            <a:r>
              <a:rPr lang="en-US" sz="2800" dirty="0" err="1"/>
              <a:t>dictionary_table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    key String,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start_range</a:t>
            </a:r>
            <a:r>
              <a:rPr lang="en-US" sz="2800" dirty="0"/>
              <a:t> UInt64,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end_range</a:t>
            </a:r>
            <a:r>
              <a:rPr lang="en-US" sz="2800" dirty="0"/>
              <a:t> UInt64,</a:t>
            </a:r>
          </a:p>
          <a:p>
            <a:pPr marL="0" indent="0">
              <a:buNone/>
            </a:pPr>
            <a:r>
              <a:rPr lang="en-US" sz="2800" dirty="0"/>
              <a:t>    value String,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value_nullable</a:t>
            </a:r>
            <a:r>
              <a:rPr lang="en-US" sz="2800" dirty="0"/>
              <a:t> Nullable(String)</a:t>
            </a:r>
          </a:p>
          <a:p>
            <a:pPr marL="0" indent="0">
              <a:buNone/>
            </a:pP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PRIMARY KEY </a:t>
            </a:r>
            <a:r>
              <a:rPr lang="en-US" sz="2800" dirty="0" err="1"/>
              <a:t>key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SOURCE(CLICKHOUSE(HOST 'localhost' PORT </a:t>
            </a:r>
            <a:r>
              <a:rPr lang="en-US" sz="2800" dirty="0" err="1"/>
              <a:t>tcpPort</a:t>
            </a:r>
            <a:r>
              <a:rPr lang="en-US" sz="2800" dirty="0"/>
              <a:t>() TABLE '</a:t>
            </a:r>
            <a:r>
              <a:rPr lang="en-US" sz="2800" dirty="0" err="1"/>
              <a:t>dictionary_source_table</a:t>
            </a:r>
            <a:r>
              <a:rPr lang="en-US" sz="2800" dirty="0"/>
              <a:t>'))</a:t>
            </a:r>
          </a:p>
          <a:p>
            <a:pPr marL="0" indent="0">
              <a:buNone/>
            </a:pPr>
            <a:r>
              <a:rPr lang="en-US" sz="2800" dirty="0"/>
              <a:t>LIFETIME(MIN 1 MAX 1000)</a:t>
            </a:r>
          </a:p>
          <a:p>
            <a:pPr marL="0" indent="0">
              <a:buNone/>
            </a:pPr>
            <a:r>
              <a:rPr lang="en-US" sz="2800" dirty="0"/>
              <a:t>LAYOUT(FLAT());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660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159F-7E8E-D95C-1EAE-ED9982A0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Lookup()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84CA-5EF8-F1C4-D85F-167C5016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print lookup('</a:t>
            </a:r>
            <a:r>
              <a:rPr lang="en-CA" dirty="0" err="1">
                <a:solidFill>
                  <a:schemeClr val="accent1"/>
                </a:solidFill>
              </a:rPr>
              <a:t>dictionary_table</a:t>
            </a:r>
            <a:r>
              <a:rPr lang="en-CA" dirty="0">
                <a:solidFill>
                  <a:schemeClr val="accent1"/>
                </a:solidFill>
              </a:rPr>
              <a:t>', 'value', '1');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</a:t>
            </a:r>
            <a:r>
              <a:rPr lang="en-CA" sz="2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dictGet</a:t>
            </a:r>
            <a:r>
              <a:rPr lang="en-CA" sz="2200" dirty="0">
                <a:latin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CA" sz="2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dictionary_table</a:t>
            </a:r>
            <a:r>
              <a:rPr lang="en-CA" sz="22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'value', '1') AS print_0</a:t>
            </a:r>
          </a:p>
          <a:p>
            <a:pPr marL="0" indent="0">
              <a:buNone/>
            </a:pP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Query id: 05799f3a-589f-4249-98a3-6d4210bd0717</a:t>
            </a:r>
          </a:p>
          <a:p>
            <a:pPr marL="0" indent="0">
              <a:buNone/>
            </a:pP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┌─print_0─┐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First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75261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8422-4AA1-6310-754C-D4D5C2ED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FD91-D232-5CEE-94DE-5D3C090A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dcount</a:t>
            </a:r>
            <a:r>
              <a:rPr lang="en-US" dirty="0"/>
              <a:t>() and </a:t>
            </a:r>
            <a:r>
              <a:rPr lang="en-US" dirty="0" err="1">
                <a:solidFill>
                  <a:schemeClr val="accent1"/>
                </a:solidFill>
              </a:rPr>
              <a:t>dcountif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 err="1"/>
              <a:t>docunt</a:t>
            </a:r>
            <a:r>
              <a:rPr lang="en-US" dirty="0"/>
              <a:t> and </a:t>
            </a:r>
            <a:r>
              <a:rPr lang="en-US" dirty="0" err="1"/>
              <a:t>dcountif</a:t>
            </a:r>
            <a:r>
              <a:rPr lang="en-US" dirty="0"/>
              <a:t> now accept the additional accuracy parameter which is the base-2 logarithm of the number of cells in </a:t>
            </a:r>
            <a:r>
              <a:rPr lang="en-US" dirty="0" err="1">
                <a:solidFill>
                  <a:schemeClr val="accent1"/>
                </a:solidFill>
              </a:rPr>
              <a:t>HyperLogLog</a:t>
            </a:r>
            <a:r>
              <a:rPr lang="en-US" dirty="0"/>
              <a:t>.</a:t>
            </a:r>
          </a:p>
          <a:p>
            <a:r>
              <a:rPr lang="en-US" dirty="0"/>
              <a:t>Multiple columns in sub-query.</a:t>
            </a:r>
          </a:p>
          <a:p>
            <a:pPr marL="457200" lvl="1" indent="0">
              <a:buNone/>
            </a:pPr>
            <a:r>
              <a:rPr lang="en-US" dirty="0"/>
              <a:t>Multiple columns in sub-query works in KQL ADX but only the first column is effective, while not working in </a:t>
            </a:r>
            <a:r>
              <a:rPr lang="en-US" dirty="0" err="1"/>
              <a:t>ClickHouse</a:t>
            </a:r>
            <a:r>
              <a:rPr lang="en-US" dirty="0"/>
              <a:t>. this fixed issue. e.g.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| where FirstName in ((Customers2|project FirstName, </a:t>
            </a:r>
            <a:r>
              <a:rPr lang="en-US" dirty="0" err="1"/>
              <a:t>LastName</a:t>
            </a:r>
            <a:r>
              <a:rPr lang="en-US" dirty="0"/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69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B02F-E93D-AE95-1A4F-CFAE7FC5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Upcoming features for March 18, 2023.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2CCF-F342-A3B1-6E03-8A4CEE59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Operator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err="1">
                <a:solidFill>
                  <a:schemeClr val="accent1"/>
                </a:solidFill>
              </a:rPr>
              <a:t>getschema</a:t>
            </a:r>
            <a:r>
              <a:rPr lang="en-CA" dirty="0">
                <a:solidFill>
                  <a:schemeClr val="accent1"/>
                </a:solidFill>
              </a:rPr>
              <a:t> (done)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	 default alias for print operator (done)</a:t>
            </a:r>
          </a:p>
          <a:p>
            <a:r>
              <a:rPr lang="en-CA" dirty="0"/>
              <a:t>Functions:</a:t>
            </a:r>
          </a:p>
          <a:p>
            <a:pPr lvl="1"/>
            <a:r>
              <a:rPr lang="en-CA" dirty="0"/>
              <a:t>Already done: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has_ipv4() ,    has_any_ipv4() ,    has_ipv4_prefix() ,    has_any_ipv4_prefix()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string_size</a:t>
            </a:r>
            <a:r>
              <a:rPr lang="en-US" dirty="0">
                <a:solidFill>
                  <a:schemeClr val="accent1"/>
                </a:solidFill>
              </a:rPr>
              <a:t>() ,    to_utf8() ,   </a:t>
            </a:r>
            <a:r>
              <a:rPr lang="en-US" dirty="0" err="1">
                <a:solidFill>
                  <a:schemeClr val="accent1"/>
                </a:solidFill>
              </a:rPr>
              <a:t>new_guid</a:t>
            </a:r>
            <a:r>
              <a:rPr lang="en-US" dirty="0">
                <a:solidFill>
                  <a:schemeClr val="accent1"/>
                </a:solidFill>
              </a:rPr>
              <a:t>()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between, !between, not</a:t>
            </a:r>
          </a:p>
          <a:p>
            <a:pPr lvl="1"/>
            <a:r>
              <a:rPr lang="en-US" dirty="0"/>
              <a:t>Work in </a:t>
            </a:r>
            <a:r>
              <a:rPr lang="en-US" dirty="0" err="1"/>
              <a:t>progess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toscalar</a:t>
            </a:r>
            <a:r>
              <a:rPr lang="en-CA" dirty="0">
                <a:solidFill>
                  <a:schemeClr val="accent1"/>
                </a:solidFill>
              </a:rPr>
              <a:t>, </a:t>
            </a:r>
            <a:r>
              <a:rPr lang="en-CA" dirty="0" err="1">
                <a:solidFill>
                  <a:schemeClr val="accent1"/>
                </a:solidFill>
              </a:rPr>
              <a:t>make_string</a:t>
            </a:r>
            <a:r>
              <a:rPr lang="en-CA" dirty="0">
                <a:solidFill>
                  <a:schemeClr val="accent1"/>
                </a:solidFill>
              </a:rPr>
              <a:t>, </a:t>
            </a:r>
            <a:r>
              <a:rPr lang="en-CA" dirty="0" err="1">
                <a:solidFill>
                  <a:schemeClr val="accent1"/>
                </a:solidFill>
              </a:rPr>
              <a:t>gettype</a:t>
            </a:r>
            <a:r>
              <a:rPr lang="en-CA" dirty="0">
                <a:solidFill>
                  <a:schemeClr val="accent1"/>
                </a:solidFill>
              </a:rPr>
              <a:t>, </a:t>
            </a:r>
            <a:r>
              <a:rPr lang="en-CA" dirty="0" err="1">
                <a:solidFill>
                  <a:schemeClr val="accent1"/>
                </a:solidFill>
              </a:rPr>
              <a:t>indexof_regex</a:t>
            </a:r>
            <a:endParaRPr lang="en-CA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has_ipv6,has_any_ipv6,has_ipv6_prefix ,has_any_ipv6_prefix </a:t>
            </a:r>
            <a:endParaRPr lang="en-CA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0252-0E2E-DD96-B45C-36DB6D30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getschema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89C3-0359-301E-9EE6-C64C27D3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FirstName Nullable(String),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Occupation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Education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Nullable(UInt8)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 = Memory;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25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9798-6C53-4A87-962A-EEEC8EC8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getschema</a:t>
            </a:r>
            <a:r>
              <a:rPr lang="en-CA" dirty="0"/>
              <a:t> -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860C-AD3C-1F3C-4E6B-5BFAF143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1097986" cy="50945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Customers|getschema</a:t>
            </a: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ColumnName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ColumnOrdinal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─────────┬─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ColumnType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FirstName  │             0 │ Nullable(String)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   │             1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Occupation │             2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Education  │             3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Age        │             4 │ Nullable(UInt8)  │ int   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└────────────┴───────────────┴──────────────────┴────────────┘</a:t>
            </a:r>
          </a:p>
          <a:p>
            <a:pPr marL="0" indent="0">
              <a:buNone/>
            </a:pP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Customers|getschema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| where </a:t>
            </a: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contains 'String’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ColumnName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ColumnOrdinal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─────────┬─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ColumnType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FirstName  │             0 │ Nullable(String)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   │             1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Occupation │             2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Education  │             3 │ String           │ string    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└────────────┴───────────────┴──────────────────┴────────────┘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9876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68C5-6A30-E62A-93DC-B56BA660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EB49-516D-BA15-E7A1-D560382F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Update from December, 2022 to Feb 28 , 2023 </a:t>
            </a:r>
          </a:p>
          <a:p>
            <a:endParaRPr lang="en-CA" sz="4000" dirty="0"/>
          </a:p>
          <a:p>
            <a:r>
              <a:rPr lang="en-CA" sz="4000" dirty="0"/>
              <a:t>Upcoming features for March 18, 2023</a:t>
            </a:r>
          </a:p>
          <a:p>
            <a:endParaRPr lang="en-CA" sz="4000" dirty="0"/>
          </a:p>
          <a:p>
            <a:r>
              <a:rPr lang="en-CA" sz="4000" dirty="0"/>
              <a:t>All implemented features </a:t>
            </a:r>
          </a:p>
        </p:txBody>
      </p:sp>
    </p:spTree>
    <p:extLst>
      <p:ext uri="{BB962C8B-B14F-4D97-AF65-F5344CB8AC3E}">
        <p14:creationId xmlns:p14="http://schemas.microsoft.com/office/powerpoint/2010/main" val="87828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878-C8B6-8EDA-F43E-D0568991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getschema</a:t>
            </a:r>
            <a:r>
              <a:rPr lang="en-CA" dirty="0"/>
              <a:t> -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2CBD-1B04-0F6B-C957-906AA70F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Customers|summarize</a:t>
            </a:r>
            <a:r>
              <a:rPr lang="en-US" dirty="0">
                <a:solidFill>
                  <a:schemeClr val="accent1"/>
                </a:solidFill>
              </a:rPr>
              <a:t> avg(Age) by </a:t>
            </a:r>
            <a:r>
              <a:rPr lang="en-US" dirty="0" err="1">
                <a:solidFill>
                  <a:schemeClr val="accent1"/>
                </a:solidFill>
              </a:rPr>
              <a:t>FirstName|getschema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ColumnName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ColumnOrdinal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──────────┬─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ColumnType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FirstName  │             0 │ Nullable(String)  │ string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avg_Age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│             1 │ Nullable(Float64) │ real  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└────────────┴───────────────┴───────────────────┴────────────┘</a:t>
            </a:r>
          </a:p>
          <a:p>
            <a:pPr marL="0" indent="0">
              <a:buNone/>
            </a:pPr>
            <a:endParaRPr lang="en-CA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 * from 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kql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Customers|getschema|where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has "String")</a:t>
            </a:r>
            <a:endParaRPr lang="en-CA" sz="20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ColumnName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ColumnOrdinal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DataType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─────────┬─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ColumnType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FirstName  │             0 │ Nullable(String) │ string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</a:t>
            </a:r>
            <a:r>
              <a:rPr lang="en-CA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│             1 │ String           │ string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Occupation │             2 │ String           │ string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Education  │             3 │ String           │ string     │</a:t>
            </a:r>
          </a:p>
          <a:p>
            <a:pPr marL="0" indent="0">
              <a:buNone/>
            </a:pPr>
            <a:r>
              <a:rPr lang="en-CA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└────────────┴───────────────┴──────────────────┴────────────┘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134489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A84E-ED6B-B56D-1CC4-6F7025C0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alias of print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5615-D9CF-7BB9-DD20-2A0365CE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515393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sz="4500" dirty="0">
                <a:solidFill>
                  <a:schemeClr val="accent1"/>
                </a:solidFill>
              </a:rPr>
              <a:t>print format_ipv4_mask('1.1.1.1’)</a:t>
            </a:r>
          </a:p>
          <a:p>
            <a:r>
              <a:rPr lang="en-CA" sz="4500" dirty="0"/>
              <a:t>before</a:t>
            </a:r>
          </a:p>
          <a:p>
            <a:pPr marL="0" indent="0">
              <a:buNone/>
            </a:pPr>
            <a:r>
              <a:rPr lang="en-CA" dirty="0"/>
              <a:t>┌─if(or(empty(</a:t>
            </a:r>
            <a:r>
              <a:rPr lang="en-CA" dirty="0" err="1"/>
              <a:t>ifNull</a:t>
            </a:r>
            <a:r>
              <a:rPr lang="en-CA" dirty="0"/>
              <a:t>(if(or(and(</a:t>
            </a:r>
            <a:r>
              <a:rPr lang="en-CA" dirty="0" err="1"/>
              <a:t>isNotNull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('1.1.1.1'))), equals(</a:t>
            </a:r>
            <a:r>
              <a:rPr lang="en-CA" dirty="0" err="1"/>
              <a:t>toTypeName</a:t>
            </a:r>
            <a:r>
              <a:rPr lang="en-CA" dirty="0"/>
              <a:t>('1.1.1.1'), 'String')), less(32, 0), </a:t>
            </a:r>
            <a:r>
              <a:rPr lang="en-CA" dirty="0" err="1"/>
              <a:t>isNull</a:t>
            </a:r>
            <a:r>
              <a:rPr lang="en-CA" dirty="0"/>
              <a:t>(</a:t>
            </a:r>
            <a:r>
              <a:rPr lang="en-CA" dirty="0" err="1"/>
              <a:t>ifNull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('1.1.1.1')), </a:t>
            </a:r>
            <a:r>
              <a:rPr lang="en-CA" dirty="0" err="1"/>
              <a:t>multiIf</a:t>
            </a:r>
            <a:r>
              <a:rPr lang="en-CA" dirty="0"/>
              <a:t>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1), 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1)), and(equals(length(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2), </a:t>
            </a:r>
            <a:r>
              <a:rPr lang="en-CA" dirty="0" err="1"/>
              <a:t>isNotNull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isNotNull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</a:t>
            </a:r>
            <a:r>
              <a:rPr lang="en-CA" dirty="0" err="1"/>
              <a:t>tupleElement</a:t>
            </a:r>
            <a:r>
              <a:rPr lang="en-CA" dirty="0"/>
              <a:t>(IPv4CIDRToRange(</a:t>
            </a:r>
            <a:r>
              <a:rPr lang="en-CA" dirty="0" err="1"/>
              <a:t>assumeNotNull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assumeNotNull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1), NULL)))), NULL, IPv4NumToString(</a:t>
            </a:r>
            <a:r>
              <a:rPr lang="en-CA" dirty="0" err="1"/>
              <a:t>bitAnd</a:t>
            </a:r>
            <a:r>
              <a:rPr lang="en-CA" dirty="0"/>
              <a:t>(</a:t>
            </a:r>
            <a:r>
              <a:rPr lang="en-CA" dirty="0" err="1"/>
              <a:t>ifNull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('1.1.1.1')), </a:t>
            </a:r>
            <a:r>
              <a:rPr lang="en-CA" dirty="0" err="1"/>
              <a:t>multiIf</a:t>
            </a:r>
            <a:r>
              <a:rPr lang="en-CA" dirty="0"/>
              <a:t>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1), 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1)), and(equals(length(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2), </a:t>
            </a:r>
            <a:r>
              <a:rPr lang="en-CA" dirty="0" err="1"/>
              <a:t>isNotNull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isNotNull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</a:t>
            </a:r>
            <a:r>
              <a:rPr lang="en-CA" dirty="0" err="1"/>
              <a:t>tupleElement</a:t>
            </a:r>
            <a:r>
              <a:rPr lang="en-CA" dirty="0"/>
              <a:t>(IPv4CIDRToRange(</a:t>
            </a:r>
            <a:r>
              <a:rPr lang="en-CA" dirty="0" err="1"/>
              <a:t>assumeNotNull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assumeNotNull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1), NULL)), </a:t>
            </a:r>
            <a:r>
              <a:rPr lang="en-CA" dirty="0" err="1"/>
              <a:t>bitNot</a:t>
            </a:r>
            <a:r>
              <a:rPr lang="en-CA" dirty="0"/>
              <a:t>(toUInt32(minus(intExp2(minus(32, 32)), 1)))))), '')), equals(position(</a:t>
            </a:r>
            <a:r>
              <a:rPr lang="en-CA" dirty="0" err="1"/>
              <a:t>toTypeName</a:t>
            </a:r>
            <a:r>
              <a:rPr lang="en-CA" dirty="0"/>
              <a:t>(32), 'Int'), 0), not(and(</a:t>
            </a:r>
            <a:r>
              <a:rPr lang="en-CA" dirty="0" err="1"/>
              <a:t>greaterOrEquals</a:t>
            </a:r>
            <a:r>
              <a:rPr lang="en-CA" dirty="0"/>
              <a:t>(32, 0), </a:t>
            </a:r>
            <a:r>
              <a:rPr lang="en-CA" dirty="0" err="1"/>
              <a:t>lessOrEquals</a:t>
            </a:r>
            <a:r>
              <a:rPr lang="en-CA" dirty="0"/>
              <a:t>(32, 32)))), '', </a:t>
            </a:r>
            <a:r>
              <a:rPr lang="en-CA" dirty="0" err="1"/>
              <a:t>concat</a:t>
            </a:r>
            <a:r>
              <a:rPr lang="en-CA" dirty="0"/>
              <a:t>(</a:t>
            </a:r>
            <a:r>
              <a:rPr lang="en-CA" dirty="0" err="1"/>
              <a:t>ifNull</a:t>
            </a:r>
            <a:r>
              <a:rPr lang="en-CA" dirty="0"/>
              <a:t>(if(or(and(</a:t>
            </a:r>
            <a:r>
              <a:rPr lang="en-CA" dirty="0" err="1"/>
              <a:t>isNotNull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('1.1.1.1'))), equals(</a:t>
            </a:r>
            <a:r>
              <a:rPr lang="en-CA" dirty="0" err="1"/>
              <a:t>toTypeName</a:t>
            </a:r>
            <a:r>
              <a:rPr lang="en-CA" dirty="0"/>
              <a:t>('1.1.1.1'), 'String')), less(32, 0), </a:t>
            </a:r>
            <a:r>
              <a:rPr lang="en-CA" dirty="0" err="1"/>
              <a:t>isNull</a:t>
            </a:r>
            <a:r>
              <a:rPr lang="en-CA" dirty="0"/>
              <a:t>(</a:t>
            </a:r>
            <a:r>
              <a:rPr lang="en-CA" dirty="0" err="1"/>
              <a:t>ifNull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('1.1.1.1')), </a:t>
            </a:r>
            <a:r>
              <a:rPr lang="en-CA" dirty="0" err="1"/>
              <a:t>multiIf</a:t>
            </a:r>
            <a:r>
              <a:rPr lang="en-CA" dirty="0"/>
              <a:t>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1), 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1)), and(equals(length(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2), </a:t>
            </a:r>
            <a:r>
              <a:rPr lang="en-CA" dirty="0" err="1"/>
              <a:t>isNotNull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isNotNull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</a:t>
            </a:r>
            <a:r>
              <a:rPr lang="en-CA" dirty="0" err="1"/>
              <a:t>tupleElement</a:t>
            </a:r>
            <a:r>
              <a:rPr lang="en-CA" dirty="0"/>
              <a:t>(IPv4CIDRToRange(</a:t>
            </a:r>
            <a:r>
              <a:rPr lang="en-CA" dirty="0" err="1"/>
              <a:t>assumeNotNull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assumeNotNull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1), NULL)))), NULL, IPv4NumToString(</a:t>
            </a:r>
            <a:r>
              <a:rPr lang="en-CA" dirty="0" err="1"/>
              <a:t>bitAnd</a:t>
            </a:r>
            <a:r>
              <a:rPr lang="en-CA" dirty="0"/>
              <a:t>(</a:t>
            </a:r>
            <a:r>
              <a:rPr lang="en-CA" dirty="0" err="1"/>
              <a:t>ifNull</a:t>
            </a:r>
            <a:r>
              <a:rPr lang="en-CA" dirty="0"/>
              <a:t>(toUInt32OrNull(</a:t>
            </a:r>
            <a:r>
              <a:rPr lang="en-CA" dirty="0" err="1"/>
              <a:t>toString</a:t>
            </a:r>
            <a:r>
              <a:rPr lang="en-CA" dirty="0"/>
              <a:t>('1.1.1.1')), </a:t>
            </a:r>
            <a:r>
              <a:rPr lang="en-CA" dirty="0" err="1"/>
              <a:t>multiIf</a:t>
            </a:r>
            <a:r>
              <a:rPr lang="en-CA" dirty="0"/>
              <a:t>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1), 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1)), and(equals(length(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2), </a:t>
            </a:r>
            <a:r>
              <a:rPr lang="en-CA" dirty="0" err="1"/>
              <a:t>isNotNull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isNotNull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</a:t>
            </a:r>
            <a:r>
              <a:rPr lang="en-CA" dirty="0" err="1"/>
              <a:t>tupleElement</a:t>
            </a:r>
            <a:r>
              <a:rPr lang="en-CA" dirty="0"/>
              <a:t>(IPv4CIDRToRange(</a:t>
            </a:r>
            <a:r>
              <a:rPr lang="en-CA" dirty="0" err="1"/>
              <a:t>assumeNotNull</a:t>
            </a:r>
            <a:r>
              <a:rPr lang="en-CA" dirty="0"/>
              <a:t>(IPv4StringToNumOrNull(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1))), </a:t>
            </a:r>
            <a:r>
              <a:rPr lang="en-CA" dirty="0" err="1"/>
              <a:t>assumeNotNull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-1)))), 1), NULL)), </a:t>
            </a:r>
            <a:r>
              <a:rPr lang="en-CA" dirty="0" err="1"/>
              <a:t>bitNot</a:t>
            </a:r>
            <a:r>
              <a:rPr lang="en-CA" dirty="0"/>
              <a:t>(toUInt32(minus(intExp2(minus(32, 32)), 1)))))), ''), '/', </a:t>
            </a:r>
            <a:r>
              <a:rPr lang="en-CA" dirty="0" err="1"/>
              <a:t>toString</a:t>
            </a:r>
            <a:r>
              <a:rPr lang="en-CA" dirty="0"/>
              <a:t>(toInt64(min2(32,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multiIf</a:t>
            </a:r>
            <a:r>
              <a:rPr lang="en-CA" dirty="0"/>
              <a:t>(or(greater(length(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2), not(isIPv4String(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1)))), NULL, equals(length(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''))), 1), 32, </a:t>
            </a:r>
            <a:r>
              <a:rPr lang="en-CA" dirty="0" err="1"/>
              <a:t>isNull</a:t>
            </a:r>
            <a:r>
              <a:rPr lang="en-CA" dirty="0"/>
              <a:t>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-1))), NULL, toUInt8(min2(toUInt8OrNull(</a:t>
            </a:r>
            <a:r>
              <a:rPr lang="en-CA" dirty="0" err="1"/>
              <a:t>arrayElement</a:t>
            </a:r>
            <a:r>
              <a:rPr lang="en-CA" dirty="0"/>
              <a:t>(</a:t>
            </a:r>
            <a:r>
              <a:rPr lang="en-CA" dirty="0" err="1"/>
              <a:t>splitByChar</a:t>
            </a:r>
            <a:r>
              <a:rPr lang="en-CA" dirty="0"/>
              <a:t>('/', </a:t>
            </a:r>
            <a:r>
              <a:rPr lang="en-CA" dirty="0" err="1"/>
              <a:t>ifNull</a:t>
            </a:r>
            <a:r>
              <a:rPr lang="en-CA" dirty="0"/>
              <a:t>(</a:t>
            </a:r>
            <a:r>
              <a:rPr lang="en-CA" dirty="0" err="1"/>
              <a:t>kql_tostring</a:t>
            </a:r>
            <a:r>
              <a:rPr lang="en-CA" dirty="0"/>
              <a:t>('1.1.1.1'), '')), -1)), 32))), 32))))))─┐</a:t>
            </a:r>
          </a:p>
          <a:p>
            <a:pPr marL="0" indent="0">
              <a:buNone/>
            </a:pPr>
            <a:r>
              <a:rPr lang="en-CA" dirty="0"/>
              <a:t>│ 1.1.1.1/32                                                                                                                                                                                                                                                 │</a:t>
            </a:r>
          </a:p>
          <a:p>
            <a:pPr marL="0" indent="0">
              <a:buNone/>
            </a:pPr>
            <a:r>
              <a:rPr lang="en-CA" dirty="0"/>
              <a:t>└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endParaRPr lang="en-CA" sz="5500" dirty="0"/>
          </a:p>
          <a:p>
            <a:r>
              <a:rPr lang="en-CA" sz="5500" dirty="0"/>
              <a:t>after</a:t>
            </a:r>
          </a:p>
          <a:p>
            <a:pPr marL="0" indent="0">
              <a:buNone/>
            </a:pPr>
            <a:r>
              <a:rPr lang="en-CA" sz="50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┌─print_0────┐</a:t>
            </a:r>
          </a:p>
          <a:p>
            <a:pPr marL="0" indent="0">
              <a:buNone/>
            </a:pPr>
            <a:r>
              <a:rPr lang="en-CA" sz="50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1.1.1.1/32 │</a:t>
            </a:r>
          </a:p>
          <a:p>
            <a:pPr marL="0" indent="0">
              <a:buNone/>
            </a:pPr>
            <a:r>
              <a:rPr lang="en-CA" sz="50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87155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F355-8836-8A59-895F-3D78B6C3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available KQL features: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9672-A91D-60C7-DBDC-AAE31EC9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https://github.ibm.com/ClickHouse/issue-repo/blob/master/docs/features/KQL/IBM_KQL_Support_ClickHouse.md</a:t>
            </a:r>
          </a:p>
        </p:txBody>
      </p:sp>
    </p:spTree>
    <p:extLst>
      <p:ext uri="{BB962C8B-B14F-4D97-AF65-F5344CB8AC3E}">
        <p14:creationId xmlns:p14="http://schemas.microsoft.com/office/powerpoint/2010/main" val="1917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5D1A-09D4-9600-A303-4491F74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Update from December, 2022 to Feb 28 , 2023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DB1E-AD26-26BD-7A55-5CCE6C32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dirty="0"/>
              <a:t>New features :</a:t>
            </a:r>
          </a:p>
          <a:p>
            <a:pPr lvl="1"/>
            <a:r>
              <a:rPr lang="en-CA" sz="3200" dirty="0"/>
              <a:t>   3 operators  :  </a:t>
            </a:r>
            <a:r>
              <a:rPr lang="en-CA" sz="3200" dirty="0">
                <a:solidFill>
                  <a:schemeClr val="accent1"/>
                </a:solidFill>
              </a:rPr>
              <a:t>top-nested</a:t>
            </a:r>
            <a:r>
              <a:rPr lang="en-CA" sz="3200" dirty="0"/>
              <a:t>, </a:t>
            </a:r>
            <a:r>
              <a:rPr lang="en-CA" sz="3200" dirty="0">
                <a:solidFill>
                  <a:schemeClr val="accent1"/>
                </a:solidFill>
              </a:rPr>
              <a:t>range</a:t>
            </a:r>
            <a:r>
              <a:rPr lang="en-CA" sz="3200" dirty="0"/>
              <a:t>, </a:t>
            </a:r>
            <a:r>
              <a:rPr lang="en-CA" sz="3200" dirty="0">
                <a:solidFill>
                  <a:schemeClr val="accent1"/>
                </a:solidFill>
              </a:rPr>
              <a:t>project-away</a:t>
            </a:r>
          </a:p>
          <a:p>
            <a:pPr lvl="1"/>
            <a:r>
              <a:rPr lang="en-CA" sz="3200" dirty="0"/>
              <a:t>   36 functions : </a:t>
            </a:r>
            <a:r>
              <a:rPr lang="en-CA" sz="3200" dirty="0">
                <a:solidFill>
                  <a:schemeClr val="accent1"/>
                </a:solidFill>
              </a:rPr>
              <a:t>mathematic</a:t>
            </a:r>
            <a:r>
              <a:rPr lang="en-CA" sz="3200" dirty="0"/>
              <a:t>, </a:t>
            </a:r>
            <a:r>
              <a:rPr lang="en-CA" sz="3200" dirty="0">
                <a:solidFill>
                  <a:schemeClr val="accent1"/>
                </a:solidFill>
              </a:rPr>
              <a:t>aggregation</a:t>
            </a:r>
            <a:r>
              <a:rPr lang="en-CA" sz="3200" dirty="0"/>
              <a:t> </a:t>
            </a:r>
          </a:p>
          <a:p>
            <a:pPr lvl="1"/>
            <a:r>
              <a:rPr lang="en-CA" sz="3200" dirty="0"/>
              <a:t>   1 </a:t>
            </a:r>
            <a:r>
              <a:rPr lang="en-CA" sz="3200" i="0" dirty="0">
                <a:solidFill>
                  <a:srgbClr val="1D1C1D"/>
                </a:solidFill>
                <a:effectLst/>
              </a:rPr>
              <a:t>IBM-KQL Custom Function: </a:t>
            </a:r>
            <a:r>
              <a:rPr lang="en-CA" sz="3200" i="0" dirty="0">
                <a:solidFill>
                  <a:schemeClr val="accent1"/>
                </a:solidFill>
                <a:effectLst/>
              </a:rPr>
              <a:t>lookup</a:t>
            </a:r>
          </a:p>
          <a:p>
            <a:pPr lvl="1"/>
            <a:r>
              <a:rPr lang="en-CA" sz="3200" dirty="0">
                <a:solidFill>
                  <a:srgbClr val="1D1C1D"/>
                </a:solidFill>
              </a:rPr>
              <a:t>   4  case insensitive operators : </a:t>
            </a:r>
            <a:r>
              <a:rPr lang="en-CA" sz="3200" dirty="0">
                <a:solidFill>
                  <a:schemeClr val="accent1"/>
                </a:solidFill>
              </a:rPr>
              <a:t>in~ </a:t>
            </a:r>
            <a:r>
              <a:rPr lang="en-CA" sz="3200" dirty="0">
                <a:solidFill>
                  <a:srgbClr val="1D1C1D"/>
                </a:solidFill>
              </a:rPr>
              <a:t>, </a:t>
            </a:r>
            <a:r>
              <a:rPr lang="en-CA" sz="3200" dirty="0">
                <a:solidFill>
                  <a:schemeClr val="accent1"/>
                </a:solidFill>
              </a:rPr>
              <a:t>!in~ </a:t>
            </a:r>
            <a:r>
              <a:rPr lang="en-CA" sz="3200" dirty="0">
                <a:solidFill>
                  <a:srgbClr val="1D1C1D"/>
                </a:solidFill>
              </a:rPr>
              <a:t>,  </a:t>
            </a:r>
            <a:r>
              <a:rPr lang="en-CA" sz="3200" dirty="0">
                <a:solidFill>
                  <a:schemeClr val="accent1"/>
                </a:solidFill>
              </a:rPr>
              <a:t>=~</a:t>
            </a:r>
            <a:r>
              <a:rPr lang="en-CA" sz="3200" dirty="0">
                <a:solidFill>
                  <a:srgbClr val="1D1C1D"/>
                </a:solidFill>
              </a:rPr>
              <a:t> ,  </a:t>
            </a:r>
            <a:r>
              <a:rPr lang="en-CA" sz="3200" dirty="0">
                <a:solidFill>
                  <a:schemeClr val="accent1"/>
                </a:solidFill>
              </a:rPr>
              <a:t>!~</a:t>
            </a:r>
            <a:endParaRPr lang="en-CA" sz="3200" i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r>
              <a:rPr lang="en-CA" sz="4800" dirty="0"/>
              <a:t>Bug fix and improvement</a:t>
            </a:r>
          </a:p>
          <a:p>
            <a:pPr lvl="1"/>
            <a:r>
              <a:rPr lang="en-CA" sz="4400" dirty="0"/>
              <a:t> </a:t>
            </a:r>
            <a:r>
              <a:rPr lang="en-CA" sz="2800" dirty="0"/>
              <a:t>19 bugs fixed </a:t>
            </a:r>
          </a:p>
        </p:txBody>
      </p:sp>
    </p:spTree>
    <p:extLst>
      <p:ext uri="{BB962C8B-B14F-4D97-AF65-F5344CB8AC3E}">
        <p14:creationId xmlns:p14="http://schemas.microsoft.com/office/powerpoint/2010/main" val="18131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5283-AEA9-0D9B-6AA2-F1A5B68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: </a:t>
            </a:r>
            <a:r>
              <a:rPr lang="en-CA" b="0" i="0" u="none" strike="noStrike" dirty="0">
                <a:effectLst/>
                <a:latin typeface="-apple-system"/>
                <a:hlinkClick r:id="rId2"/>
              </a:rPr>
              <a:t>top-nested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93E8-AE38-AC61-6647-361536DC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4EBB6-BA39-7200-880C-D67110427C5E}"/>
              </a:ext>
            </a:extLst>
          </p:cNvPr>
          <p:cNvSpPr txBox="1"/>
          <p:nvPr/>
        </p:nvSpPr>
        <p:spPr>
          <a:xfrm>
            <a:off x="614680" y="1579880"/>
            <a:ext cx="9819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top-nested operator can be used to answer the following question: For a table containing sales figures, such as :    </a:t>
            </a:r>
            <a:r>
              <a:rPr lang="en-US" u="sng" dirty="0"/>
              <a:t>region</a:t>
            </a:r>
            <a:r>
              <a:rPr lang="en-US" dirty="0"/>
              <a:t>,  </a:t>
            </a:r>
            <a:r>
              <a:rPr lang="en-US" u="sng" dirty="0"/>
              <a:t>salesperson</a:t>
            </a:r>
            <a:r>
              <a:rPr lang="en-US" dirty="0"/>
              <a:t>,  </a:t>
            </a:r>
            <a:r>
              <a:rPr lang="en-US" u="sng" dirty="0"/>
              <a:t>amount sold </a:t>
            </a:r>
          </a:p>
          <a:p>
            <a:r>
              <a:rPr lang="en-US" dirty="0"/>
              <a:t>What are the top 3 regions by sales? </a:t>
            </a:r>
          </a:p>
          <a:p>
            <a:r>
              <a:rPr lang="en-US" dirty="0"/>
              <a:t>What are the top 2 salespeople in each of these regions?</a:t>
            </a:r>
          </a:p>
          <a:p>
            <a:r>
              <a:rPr lang="en-US" dirty="0"/>
              <a:t>What are t</a:t>
            </a:r>
            <a:r>
              <a:rPr lang="en-US" sz="1800" dirty="0"/>
              <a:t>op 3 and </a:t>
            </a:r>
            <a:r>
              <a:rPr lang="en-US" sz="1800" dirty="0">
                <a:solidFill>
                  <a:srgbClr val="FFC000"/>
                </a:solidFill>
              </a:rPr>
              <a:t>other</a:t>
            </a:r>
            <a:r>
              <a:rPr lang="en-US" sz="1800" dirty="0"/>
              <a:t> regions by sales and top 2 and  </a:t>
            </a:r>
            <a:r>
              <a:rPr lang="en-US" sz="1800" dirty="0">
                <a:solidFill>
                  <a:srgbClr val="FFC000"/>
                </a:solidFill>
              </a:rPr>
              <a:t>other</a:t>
            </a:r>
            <a:r>
              <a:rPr lang="en-US" sz="1800" dirty="0"/>
              <a:t> salespeople in each of these regions?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1FC18-5301-0895-F656-35A27E6C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5" y="3485763"/>
            <a:ext cx="4781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23D-16E5-CFB4-9A34-3FFE69AA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Sales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270FF-1CE5-A0E5-4F7F-6FB461D7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907" y="1547906"/>
            <a:ext cx="9826293" cy="4772771"/>
          </a:xfrm>
        </p:spPr>
      </p:pic>
    </p:spTree>
    <p:extLst>
      <p:ext uri="{BB962C8B-B14F-4D97-AF65-F5344CB8AC3E}">
        <p14:creationId xmlns:p14="http://schemas.microsoft.com/office/powerpoint/2010/main" val="11371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4BBC-F1F4-0192-825C-C4DED83D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sales | top-nested 3 of region by sum(amount)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┌─region──────┬─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aggregated_region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└─────────────┴───────────────────┘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65C2A1-9579-1A3F-9885-0AC76B889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32429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op 3 regions by sales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5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2C61DE6-9B42-11FD-36B7-036DA9959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88224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24292F"/>
                </a:solidFill>
                <a:latin typeface="ui-monospace"/>
              </a:rPr>
              <a:t>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op 2 salespeople in each of these regions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A6CCBF-9D9C-23ED-F9DE-FBEDB7107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760" y="1529966"/>
            <a:ext cx="10160000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ui-monospace"/>
              </a:rPr>
              <a:t>sales | top-nested 3 of region by sum(amount), top-nested 2 of salesperson by sum(amount);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┌─region──────┬─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aggregated_region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─┬─salesperson─┬─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aggregated_salesperson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 Robert      │                     42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 Steven      │                     38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 Steven      │                     64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 Joseph      │                     34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 Steven      │                     41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 Joseph      │                     33 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└─────────────┴───────────────────┴─────────────┴────────────────────────┘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F62-B8D1-E89C-3720-C82F7E11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3 and other regions by sales and top 2 and  other salespeople in each of these regions </a:t>
            </a:r>
            <a:endParaRPr lang="en-CA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3852B6-6EBC-B455-1963-5191879D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25" y="1357575"/>
            <a:ext cx="10596475" cy="50712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sales | top-nested 3 of region with others = 'all other region' by sum(amount),  top-nested 2 of salesperson by sum(amount)</a:t>
            </a:r>
          </a:p>
          <a:p>
            <a:pPr marL="0" indent="0">
              <a:buNone/>
            </a:pPr>
            <a:endParaRPr lang="en-CA" sz="4000" dirty="0"/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┌─region──────┬─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aggregated_region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─┬─salesperson─┬─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aggregated_salesperson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 Robert      │                     42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 Steven      │                     38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 Steven      │                     64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 Joseph      │                     34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 Steven      │                     41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 Joseph      │                     33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└─────────────┴───────────────────┴─────────────┴────────────────────────┘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┌─region──────┬─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aggregated_region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─┬─salesperson──────┬─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aggregated_salesperson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QC-Quebec   │               125 │ all other person │                     51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ON-Ontario  │               140 │ all other person │                     42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MA-Manitoba │               145 │ all other person │                     65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└─────────────┴───────────────────┴──────────────────┴────────────────────────┘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┌─region───────────┬─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aggregated_region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─┬─salesperson──────┬─</a:t>
            </a:r>
            <a:r>
              <a:rPr lang="en-CA" sz="3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aggregated_salesperson</a:t>
            </a: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│ all other region │                55 │ all other person │                     55 │</a:t>
            </a:r>
          </a:p>
          <a:p>
            <a:pPr marL="0" indent="0">
              <a:buNone/>
            </a:pPr>
            <a:r>
              <a:rPr lang="en-CA" sz="3500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└──────────────────┴───────────────────┴──────────────────┴────────────────────────┘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057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E82C-6F7D-7C11-A241-8211FDA7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: range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B305-E016-B759-42E2-6953FF78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Return a table with a single column</a:t>
            </a:r>
            <a:endParaRPr lang="en-US" b="0" i="1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b="0" i="1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1"/>
                </a:solidFill>
                <a:effectLst/>
                <a:latin typeface="SFMono-Regular"/>
              </a:rPr>
              <a:t>range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SFMono-Regular"/>
              </a:rPr>
              <a:t>LastWeek</a:t>
            </a:r>
            <a:r>
              <a:rPr lang="en-US" b="0" i="0" dirty="0">
                <a:solidFill>
                  <a:schemeClr val="accent1"/>
                </a:solidFill>
                <a:effectLst/>
                <a:latin typeface="SFMono-Regular"/>
              </a:rPr>
              <a:t> from ago(7d) to now() step 1d                           range Steps from 1 to 8 step 3                              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┌──────────────────────</a:t>
            </a:r>
            <a:r>
              <a:rPr lang="en-CA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LastWeek</a:t>
            </a: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─┐                  ┌─Steps─┐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2023-03-01 06:51:49.972387845 │			   │     1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2023-03-02 06:51:49.972387845 │		   	   │     4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2023-03-03 06:51:49.972387845 │			   │     7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2023-03-04 06:51:49.972387845 │			   └───────┘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2023-03-05 06:51:49.972387845 │ 			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2023-03-06 06:51:49.972387845 │			 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2023-03-07 06:51:49.972387845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│ 2023-03-08 06:51:49.972387845 │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└───────────────────────────────┘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711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2436</Words>
  <Application>Microsoft Office PowerPoint</Application>
  <PresentationFormat>Widescreen</PresentationFormat>
  <Paragraphs>310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Cascadia Code</vt:lpstr>
      <vt:lpstr>Consolas</vt:lpstr>
      <vt:lpstr>Segoe UI</vt:lpstr>
      <vt:lpstr>SFMono-Regular</vt:lpstr>
      <vt:lpstr>ui-monospace</vt:lpstr>
      <vt:lpstr>Office Theme</vt:lpstr>
      <vt:lpstr>Support Kusto Query Language natively in ClickHouse </vt:lpstr>
      <vt:lpstr>Contents</vt:lpstr>
      <vt:lpstr>Update from December, 2022 to Feb 28 , 2023  </vt:lpstr>
      <vt:lpstr>Operator : top-nested</vt:lpstr>
      <vt:lpstr>Sales table</vt:lpstr>
      <vt:lpstr>Top 3 regions by sales </vt:lpstr>
      <vt:lpstr>Top 2 salespeople in each of these regions </vt:lpstr>
      <vt:lpstr>Top 3 and other regions by sales and top 2 and  other salespeople in each of these regions </vt:lpstr>
      <vt:lpstr>Operator : range    </vt:lpstr>
      <vt:lpstr>Operator : project-away </vt:lpstr>
      <vt:lpstr>Functions:</vt:lpstr>
      <vt:lpstr>lookup()  function</vt:lpstr>
      <vt:lpstr>Lookup()</vt:lpstr>
      <vt:lpstr>Lookup()</vt:lpstr>
      <vt:lpstr>Lookup()</vt:lpstr>
      <vt:lpstr>Improvement</vt:lpstr>
      <vt:lpstr>Upcoming features for March 18, 2023.</vt:lpstr>
      <vt:lpstr>getschema</vt:lpstr>
      <vt:lpstr>getschema - table</vt:lpstr>
      <vt:lpstr>getschema - query</vt:lpstr>
      <vt:lpstr>Default alias of print operator</vt:lpstr>
      <vt:lpstr>All available KQL features: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Kusto Query Language natively in ClickHouse </dc:title>
  <dc:creator>Yong Wang</dc:creator>
  <cp:lastModifiedBy>Yong Wang</cp:lastModifiedBy>
  <cp:revision>90</cp:revision>
  <dcterms:created xsi:type="dcterms:W3CDTF">2022-07-20T20:04:35Z</dcterms:created>
  <dcterms:modified xsi:type="dcterms:W3CDTF">2023-03-09T13:23:25Z</dcterms:modified>
</cp:coreProperties>
</file>