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01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6D92-CE20-4BB1-AB95-649A1011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6DC97-CFCA-44C6-9627-82ABDC6C7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0ADC1-B8BA-417D-8D09-EF81751A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8719-7D70-411D-8A0D-8D42DADA6CF7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53FCF-F612-4EC1-B5E1-D1FF3AB7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E826-9089-4828-8B9A-D331C1D9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EDA4-731B-470C-940F-1AF245F23A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12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945C-A75D-4F56-AEA1-7FA06841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55C5-FF85-4EDF-A11D-31AD82160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9A6D-1326-455F-8C81-C9F458B5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8719-7D70-411D-8A0D-8D42DADA6CF7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7420C-FD72-4462-8F7E-419596EE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75DCF-292A-4117-AFAC-7C1E83BF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EDA4-731B-470C-940F-1AF245F23A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36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F75CC-B2DE-4F51-81BC-D111AC73F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C78F7-D3D3-443E-B28D-6B476DA8F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507B0-5B0F-4D71-8583-AB198487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8719-7D70-411D-8A0D-8D42DADA6CF7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119EC-828D-40AB-ADC5-D8688844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A3BB7-1114-4411-97FE-8120B182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EDA4-731B-470C-940F-1AF245F23A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81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A84B-AAC0-4A83-98FD-087A7F4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900F-CB14-441C-8C15-4C812EE4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0CD5-6671-4EF0-B081-6F096C64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8719-7D70-411D-8A0D-8D42DADA6CF7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F2B6A-12AC-4AAE-8234-4472545A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83002-14D4-4776-A3AD-45F3B53C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EDA4-731B-470C-940F-1AF245F23A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28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C605-2F12-4490-9737-82A83DC7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741C5-BAD9-4688-AD8A-F6498C483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CB938-1797-4358-A02D-4F2343BF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8719-7D70-411D-8A0D-8D42DADA6CF7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A2319-EA3F-4420-93AA-9AFB0327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66B1D-A4CE-42E8-B489-239928D7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EDA4-731B-470C-940F-1AF245F23A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34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0BBE-8A53-40A5-8646-3487443B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A424-3423-4F78-A778-EDAB1EB3C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B6779-63A1-483F-87F4-147AB1F3A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9D5D2-57AD-49BC-86EC-7F79C781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8719-7D70-411D-8A0D-8D42DADA6CF7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04B68-C5B5-426D-A131-B9092D85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B6184-AF14-4A40-9A22-87E69CBB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EDA4-731B-470C-940F-1AF245F23A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21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A3B9-1833-4552-B48B-88C65FD9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FDA02-5731-4E04-9B1F-451B2C75B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2EF52-ED4D-48ED-9B06-EBAA20E6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3DA0B-F637-4494-B3F4-A506B71BC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3D37F-596E-49A1-8BAA-AE5F27651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2548B-B5F3-42F7-AB7E-145D8AFF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8719-7D70-411D-8A0D-8D42DADA6CF7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3C938-6E05-4E69-A553-193CBC21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AC74D-E684-4B8C-82A3-2F5D28A0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EDA4-731B-470C-940F-1AF245F23A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86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823C-53B2-49EB-9718-29BFD866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A6B43-6ED8-4595-B669-2A1D0F08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8719-7D70-411D-8A0D-8D42DADA6CF7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92B39-2109-42B6-A9F1-C0F98BF9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E8514-C11B-465B-B0C7-A8728A8C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EDA4-731B-470C-940F-1AF245F23A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76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A55CD-5145-4AEB-A322-7AC399F8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8719-7D70-411D-8A0D-8D42DADA6CF7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DBF0F-D56B-43E5-A89E-47562413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AAB89-F83A-4B54-9E3A-E54F9AF3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EDA4-731B-470C-940F-1AF245F23A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91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07E3-AC1B-41E2-A725-36CB3393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713B3-F784-467D-B2EC-9E5F3155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57B6B-9A8A-4F1C-AE99-05499CDC9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53477-1FB2-471E-A267-4B861D55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8719-7D70-411D-8A0D-8D42DADA6CF7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FDFD9-A1DB-46A1-93A0-4B31E96B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31BD2-DB55-4635-A77C-1EBD38E7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EDA4-731B-470C-940F-1AF245F23A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96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295F-6462-4814-90F6-DABA807C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E8297-363A-4CAA-8A67-8ADE73399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2E8B7-B29B-4126-B9B4-B26B5DEBC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A987B-A576-4D50-B0DF-822B93D6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8719-7D70-411D-8A0D-8D42DADA6CF7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4837E-E3A2-4C10-AEFA-E8294D75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CB1B2-A2AB-45CE-9585-DF072A8F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EDA4-731B-470C-940F-1AF245F23A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27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65ADF-D673-4707-B1C4-7666F46D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730E2-21C5-42EA-B01D-5E7420EA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E5687-38BE-4BB6-AE59-630D1C6E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8719-7D70-411D-8A0D-8D42DADA6CF7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9AF68-C1D7-4259-B449-695BEE13A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E4E2-C35F-42FE-9DA1-A886C2C8A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AEDA4-731B-470C-940F-1AF245F23A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7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ibm.com/ClickHouse/issue-repo/blob/master/docs/features/multi_array_join/images/multi_array_join_class.p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ADF5-C665-48B0-93CF-5DBDB43C6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ClickHouse</a:t>
            </a:r>
            <a:r>
              <a:rPr lang="en-CA" dirty="0"/>
              <a:t> Multi Array Join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70ACA-D2D4-44F8-B932-881660BD7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per-row cartesian product of arrays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076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3C2C-677D-4D51-9AF6-2A60DBD4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757646"/>
          </a:xfrm>
        </p:spPr>
        <p:txBody>
          <a:bodyPr>
            <a:normAutofit fontScale="90000"/>
          </a:bodyPr>
          <a:lstStyle/>
          <a:p>
            <a:r>
              <a:rPr lang="en-CA" b="1" i="0" dirty="0">
                <a:solidFill>
                  <a:srgbClr val="24292E"/>
                </a:solidFill>
                <a:effectLst/>
                <a:latin typeface="-apple-system"/>
              </a:rPr>
              <a:t>New objects</a:t>
            </a:r>
            <a:br>
              <a:rPr lang="en-CA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860E-3E8A-4599-8C71-ACA08E204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AST of the Multi Array Join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struct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-apple-system"/>
              </a:rPr>
              <a:t>ASTMultiArrayJoin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 : public IAST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Parser to handle the multiple array join AST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-apple-system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-apple-system"/>
              </a:rPr>
              <a:t>ParserMultiArrayJoin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 : public </a:t>
            </a:r>
            <a:r>
              <a:rPr lang="en-US" dirty="0" err="1">
                <a:solidFill>
                  <a:srgbClr val="FF0000"/>
                </a:solidFill>
                <a:latin typeface="-apple-system"/>
              </a:rPr>
              <a:t>IParserBase</a:t>
            </a:r>
            <a:endParaRPr lang="en-US" dirty="0">
              <a:solidFill>
                <a:srgbClr val="FF0000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Action object to process the Multi Array Join details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class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-apple-system"/>
              </a:rPr>
              <a:t>MultiArrayJoinAction</a:t>
            </a:r>
            <a:endParaRPr lang="en-US" b="0" i="0" dirty="0">
              <a:solidFill>
                <a:srgbClr val="FF0000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Processor to Execute Multi ARRAY JOIN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-apple-system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-apple-system"/>
              </a:rPr>
              <a:t>MultiArrayJoinTransform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 : public </a:t>
            </a:r>
            <a:r>
              <a:rPr lang="en-US" dirty="0" err="1">
                <a:solidFill>
                  <a:srgbClr val="FF0000"/>
                </a:solidFill>
                <a:latin typeface="-apple-system"/>
              </a:rPr>
              <a:t>ISimpleTransform</a:t>
            </a:r>
            <a:endParaRPr lang="en-US" dirty="0">
              <a:solidFill>
                <a:srgbClr val="FF0000"/>
              </a:solidFill>
              <a:latin typeface="-apple-system"/>
            </a:endParaRPr>
          </a:p>
          <a:p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QueryPlanStep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object used to build Pipeline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class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-apple-system"/>
              </a:rPr>
              <a:t>MultiArrayJoinStep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 : public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-apple-system"/>
              </a:rPr>
              <a:t>ITransformingStep</a:t>
            </a:r>
            <a:endParaRPr lang="en-US" b="0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5738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CDD8-45A6-40AA-BD8F-7296E9CF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 Relationship: </a:t>
            </a:r>
            <a:r>
              <a:rPr lang="en-CA" dirty="0">
                <a:hlinkClick r:id="rId2"/>
              </a:rPr>
              <a:t>class diagram</a:t>
            </a:r>
            <a:endParaRPr lang="en-CA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77845F3F-1946-4579-A733-91334FE4D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343770"/>
            <a:ext cx="8969607" cy="5359180"/>
          </a:xfrm>
        </p:spPr>
      </p:pic>
    </p:spTree>
    <p:extLst>
      <p:ext uri="{BB962C8B-B14F-4D97-AF65-F5344CB8AC3E}">
        <p14:creationId xmlns:p14="http://schemas.microsoft.com/office/powerpoint/2010/main" val="330688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13C62-15EF-4F6A-B763-E47EB471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Build AST of Multi Array Join</a:t>
            </a:r>
            <a:endParaRPr lang="en-CA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85A4E0-F0E4-4D0D-97B9-2CE52E9E5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Current AST if there are multiple ARRAY JOIN</a:t>
            </a:r>
          </a:p>
          <a:p>
            <a:r>
              <a:rPr lang="en-US" sz="1800" dirty="0" err="1"/>
              <a:t>ClickHouse</a:t>
            </a:r>
            <a:r>
              <a:rPr lang="en-US" sz="1800" dirty="0"/>
              <a:t> will raise exception when building Query Plan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049C6CB-162B-4332-90BC-7CFBDE6DD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03" y="2734056"/>
            <a:ext cx="6221185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9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95B72-321B-4ADC-9E29-FF2C17D4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Build AST of Multi Array Join</a:t>
            </a:r>
            <a:endParaRPr lang="en-CA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69275E-92AB-416F-80B7-AE7972ADE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check the children of </a:t>
            </a:r>
            <a:r>
              <a:rPr lang="en-US" sz="1800" dirty="0" err="1"/>
              <a:t>ASTTablesInSelectQuery</a:t>
            </a:r>
            <a:endParaRPr lang="en-US" sz="1800" dirty="0"/>
          </a:p>
          <a:p>
            <a:r>
              <a:rPr lang="en-US" sz="1800" dirty="0"/>
              <a:t>if there's only one array join, do nothing</a:t>
            </a:r>
          </a:p>
          <a:p>
            <a:r>
              <a:rPr lang="en-US" sz="1800" dirty="0"/>
              <a:t>otherwise update the </a:t>
            </a:r>
            <a:r>
              <a:rPr lang="en-US" sz="1800" dirty="0" err="1"/>
              <a:t>ASTArrayJoin</a:t>
            </a:r>
            <a:r>
              <a:rPr lang="en-US" sz="1800" dirty="0"/>
              <a:t> with </a:t>
            </a:r>
            <a:r>
              <a:rPr lang="en-US" sz="1800" dirty="0" err="1"/>
              <a:t>ASTMultiArrayJoin</a:t>
            </a:r>
            <a:r>
              <a:rPr lang="en-US" sz="1800" dirty="0"/>
              <a:t>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F9C0481-23C5-4BE9-8AC6-7EFCDA20D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92" y="2734056"/>
            <a:ext cx="6481607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5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72280-2111-45FE-9DED-35C52A7E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Build AST of Multi Array Join</a:t>
            </a:r>
            <a:endParaRPr lang="en-CA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E0031F-643A-4E12-A330-E745DDE5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AST after rebuild Multi Array Join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1177A06-00B8-40B8-BD2C-9DA1C32C2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61" y="2734056"/>
            <a:ext cx="6421869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0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03CF-79C2-40F4-B2C6-C28EC484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8564-B5BF-466D-B9B6-D20D0A26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Get and format multi array join columns </a:t>
            </a:r>
          </a:p>
          <a:p>
            <a:endParaRPr lang="en-CA" dirty="0"/>
          </a:p>
          <a:p>
            <a:r>
              <a:rPr lang="en-CA" dirty="0"/>
              <a:t>Generate operation object for multi array join</a:t>
            </a:r>
          </a:p>
          <a:p>
            <a:pPr marL="457200" lvl="1" indent="0">
              <a:buNone/>
            </a:pPr>
            <a:r>
              <a:rPr lang="en-CA" dirty="0"/>
              <a:t>This object will do the real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cartesian product of arrays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Fill up Analysis Result</a:t>
            </a:r>
          </a:p>
          <a:p>
            <a:pPr marL="457200" lvl="1" indent="0">
              <a:buNone/>
            </a:pPr>
            <a:r>
              <a:rPr lang="en-CA" dirty="0"/>
              <a:t>If This result  has the  multi array join operation object  then can be added to query plan</a:t>
            </a:r>
          </a:p>
        </p:txBody>
      </p:sp>
    </p:spTree>
    <p:extLst>
      <p:ext uri="{BB962C8B-B14F-4D97-AF65-F5344CB8AC3E}">
        <p14:creationId xmlns:p14="http://schemas.microsoft.com/office/powerpoint/2010/main" val="698021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0E32-8434-4BC2-89FE-16B611AA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Related Objects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01D3-2042-4E67-8E54-8468C6AF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24292E"/>
                </a:solidFill>
                <a:effectLst/>
                <a:latin typeface="-apple-system"/>
              </a:rPr>
              <a:t>Class </a:t>
            </a:r>
            <a:r>
              <a:rPr lang="en-CA" b="0" i="0" dirty="0" err="1">
                <a:solidFill>
                  <a:srgbClr val="FF0000"/>
                </a:solidFill>
                <a:effectLst/>
                <a:latin typeface="-apple-system"/>
              </a:rPr>
              <a:t>TreeRewriter</a:t>
            </a:r>
            <a:r>
              <a:rPr lang="en-CA" b="0" i="0" dirty="0">
                <a:solidFill>
                  <a:srgbClr val="24292E"/>
                </a:solidFill>
                <a:effectLst/>
                <a:latin typeface="-apple-system"/>
              </a:rPr>
              <a:t> - rewrite AST  </a:t>
            </a:r>
          </a:p>
          <a:p>
            <a:r>
              <a:rPr lang="en-CA" b="0" i="0" dirty="0">
                <a:solidFill>
                  <a:srgbClr val="24292E"/>
                </a:solidFill>
                <a:effectLst/>
                <a:latin typeface="-apple-system"/>
              </a:rPr>
              <a:t>Function </a:t>
            </a:r>
            <a:r>
              <a:rPr lang="en-CA" b="0" i="0" dirty="0" err="1">
                <a:solidFill>
                  <a:srgbClr val="FF0000"/>
                </a:solidFill>
                <a:effectLst/>
                <a:latin typeface="-apple-system"/>
              </a:rPr>
              <a:t>getMultiArrayJoinedColumns</a:t>
            </a:r>
            <a:r>
              <a:rPr lang="en-CA" dirty="0">
                <a:solidFill>
                  <a:srgbClr val="24292E"/>
                </a:solidFill>
                <a:latin typeface="-apple-system"/>
              </a:rPr>
              <a:t> – get columns to  the </a:t>
            </a:r>
            <a:r>
              <a:rPr lang="en-CA" dirty="0" err="1">
                <a:solidFill>
                  <a:srgbClr val="24292E"/>
                </a:solidFill>
                <a:latin typeface="-apple-system"/>
              </a:rPr>
              <a:t>TreeRewriterResult</a:t>
            </a:r>
            <a:endParaRPr lang="en-CA" dirty="0">
              <a:solidFill>
                <a:srgbClr val="24292E"/>
              </a:solidFill>
              <a:latin typeface="-apple-system"/>
            </a:endParaRPr>
          </a:p>
          <a:p>
            <a:r>
              <a:rPr lang="en-CA" b="0" i="0" dirty="0">
                <a:solidFill>
                  <a:srgbClr val="24292E"/>
                </a:solidFill>
                <a:effectLst/>
                <a:latin typeface="-apple-system"/>
              </a:rPr>
              <a:t>Struct </a:t>
            </a:r>
            <a:r>
              <a:rPr lang="en-CA" b="0" i="0" dirty="0" err="1">
                <a:solidFill>
                  <a:srgbClr val="FF0000"/>
                </a:solidFill>
                <a:effectLst/>
                <a:latin typeface="-apple-system"/>
              </a:rPr>
              <a:t>TreeRewriterResult</a:t>
            </a:r>
            <a:r>
              <a:rPr lang="en-CA" b="0" i="0" dirty="0">
                <a:solidFill>
                  <a:srgbClr val="24292E"/>
                </a:solidFill>
                <a:effectLst/>
                <a:latin typeface="-apple-system"/>
              </a:rPr>
              <a:t> – hold </a:t>
            </a:r>
            <a:r>
              <a:rPr lang="en-CA" dirty="0">
                <a:solidFill>
                  <a:srgbClr val="24292E"/>
                </a:solidFill>
                <a:latin typeface="-apple-system"/>
              </a:rPr>
              <a:t>the c</a:t>
            </a:r>
            <a:r>
              <a:rPr lang="en-CA" b="0" i="0" dirty="0">
                <a:solidFill>
                  <a:srgbClr val="24292E"/>
                </a:solidFill>
                <a:effectLst/>
                <a:latin typeface="-apple-system"/>
              </a:rPr>
              <a:t>olumns info</a:t>
            </a:r>
          </a:p>
          <a:p>
            <a:r>
              <a:rPr lang="en-CA" b="0" i="0" dirty="0">
                <a:solidFill>
                  <a:srgbClr val="24292E"/>
                </a:solidFill>
                <a:effectLst/>
                <a:latin typeface="-apple-system"/>
              </a:rPr>
              <a:t>Class </a:t>
            </a:r>
            <a:r>
              <a:rPr lang="en-CA" b="0" i="0" dirty="0" err="1">
                <a:solidFill>
                  <a:srgbClr val="FF0000"/>
                </a:solidFill>
                <a:effectLst/>
                <a:latin typeface="-apple-system"/>
              </a:rPr>
              <a:t>ASTSelectQuery</a:t>
            </a:r>
            <a:r>
              <a:rPr lang="en-CA" dirty="0">
                <a:solidFill>
                  <a:srgbClr val="24292E"/>
                </a:solidFill>
                <a:latin typeface="-apple-system"/>
              </a:rPr>
              <a:t> – need to expose </a:t>
            </a:r>
            <a:r>
              <a:rPr lang="en-CA" b="0" i="0" dirty="0" err="1">
                <a:solidFill>
                  <a:srgbClr val="24292E"/>
                </a:solidFill>
                <a:effectLst/>
                <a:latin typeface="-apple-system"/>
              </a:rPr>
              <a:t>MultiArrayJoin</a:t>
            </a:r>
            <a:r>
              <a:rPr lang="en-CA" b="0" i="0" dirty="0">
                <a:solidFill>
                  <a:srgbClr val="24292E"/>
                </a:solidFill>
                <a:effectLst/>
                <a:latin typeface="-apple-system"/>
              </a:rPr>
              <a:t>  </a:t>
            </a:r>
          </a:p>
          <a:p>
            <a:r>
              <a:rPr lang="en-CA" b="0" i="0" dirty="0">
                <a:solidFill>
                  <a:srgbClr val="24292E"/>
                </a:solidFill>
                <a:effectLst/>
                <a:latin typeface="-apple-system"/>
              </a:rPr>
              <a:t>Class </a:t>
            </a:r>
            <a:r>
              <a:rPr lang="en-CA" b="0" i="0" dirty="0" err="1">
                <a:solidFill>
                  <a:srgbClr val="FF0000"/>
                </a:solidFill>
                <a:effectLst/>
                <a:latin typeface="-apple-system"/>
              </a:rPr>
              <a:t>SelectQueryExpressionAnalyzer</a:t>
            </a:r>
            <a:r>
              <a:rPr lang="en-CA" dirty="0">
                <a:solidFill>
                  <a:srgbClr val="24292E"/>
                </a:solidFill>
                <a:latin typeface="-apple-system"/>
              </a:rPr>
              <a:t> – Generate </a:t>
            </a:r>
            <a:r>
              <a:rPr lang="en-CA" dirty="0"/>
              <a:t>operation object  (</a:t>
            </a:r>
            <a:r>
              <a:rPr lang="en-CA" dirty="0" err="1"/>
              <a:t>MultiArrayJoinAction</a:t>
            </a:r>
            <a:r>
              <a:rPr lang="en-CA" dirty="0"/>
              <a:t>)</a:t>
            </a:r>
          </a:p>
          <a:p>
            <a:r>
              <a:rPr lang="en-CA" b="0" i="0" dirty="0">
                <a:solidFill>
                  <a:srgbClr val="24292E"/>
                </a:solidFill>
                <a:effectLst/>
                <a:latin typeface="-apple-system"/>
              </a:rPr>
              <a:t>Struct </a:t>
            </a:r>
            <a:r>
              <a:rPr lang="en-CA" b="0" i="0" dirty="0" err="1">
                <a:solidFill>
                  <a:srgbClr val="FF0000"/>
                </a:solidFill>
                <a:effectLst/>
                <a:latin typeface="-apple-system"/>
              </a:rPr>
              <a:t>ExpressionAnalysisResult</a:t>
            </a:r>
            <a:r>
              <a:rPr lang="en-CA" b="0" i="0" dirty="0">
                <a:solidFill>
                  <a:srgbClr val="24292E"/>
                </a:solidFill>
                <a:effectLst/>
                <a:latin typeface="-apple-system"/>
              </a:rPr>
              <a:t> -  holds info of </a:t>
            </a:r>
            <a:r>
              <a:rPr lang="en-CA" dirty="0" err="1"/>
              <a:t>MultiArrayJoinAction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5491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1C4CB-BB63-4381-B3F8-50D65EAE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CA" sz="3200" b="0" i="0">
                <a:effectLst/>
                <a:latin typeface="-apple-system"/>
              </a:rPr>
              <a:t>Analysis sequence</a:t>
            </a:r>
            <a:endParaRPr lang="en-CA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95A056-6DC2-43A7-B839-5B33A2D8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Return  </a:t>
            </a:r>
            <a:r>
              <a:rPr lang="en-US" sz="1800" dirty="0" err="1">
                <a:solidFill>
                  <a:srgbClr val="FF0000"/>
                </a:solidFill>
              </a:rPr>
              <a:t>MultiArrayJoinAction</a:t>
            </a:r>
            <a:r>
              <a:rPr lang="en-US" sz="1800" dirty="0"/>
              <a:t> </a:t>
            </a:r>
          </a:p>
          <a:p>
            <a:r>
              <a:rPr lang="en-US" sz="1800" dirty="0"/>
              <a:t>Fill up </a:t>
            </a:r>
            <a:r>
              <a:rPr lang="en-CA" sz="1800" b="0" i="0" dirty="0" err="1">
                <a:solidFill>
                  <a:srgbClr val="FF0000"/>
                </a:solidFill>
                <a:effectLst/>
                <a:latin typeface="-apple-system"/>
              </a:rPr>
              <a:t>ExpressionAnalysisResult</a:t>
            </a:r>
            <a:endParaRPr lang="en-US" sz="1800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1821317-A743-459E-BB3F-AD2B8BBEB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409645"/>
            <a:ext cx="9412157" cy="44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63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2C9D-6B77-47E9-8DE2-E3C4ED8F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query plan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D2FF9-2CCD-42FF-B9D2-CC577067E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Multi Array Join Step and add to query plan</a:t>
            </a:r>
          </a:p>
          <a:p>
            <a:endParaRPr lang="en-US" dirty="0"/>
          </a:p>
          <a:p>
            <a:pPr marL="0" indent="0">
              <a:buNone/>
            </a:pPr>
            <a:r>
              <a:rPr lang="en-CA" sz="2200" dirty="0">
                <a:solidFill>
                  <a:srgbClr val="FF0000"/>
                </a:solidFill>
              </a:rPr>
              <a:t>void </a:t>
            </a:r>
            <a:r>
              <a:rPr lang="en-CA" sz="2200" dirty="0" err="1">
                <a:solidFill>
                  <a:srgbClr val="FF0000"/>
                </a:solidFill>
              </a:rPr>
              <a:t>InterpreterSelectQuery</a:t>
            </a:r>
            <a:r>
              <a:rPr lang="en-CA" sz="2200" dirty="0">
                <a:solidFill>
                  <a:srgbClr val="FF0000"/>
                </a:solidFill>
              </a:rPr>
              <a:t>::</a:t>
            </a:r>
            <a:r>
              <a:rPr lang="en-CA" sz="2200" dirty="0" err="1">
                <a:solidFill>
                  <a:srgbClr val="FF0000"/>
                </a:solidFill>
              </a:rPr>
              <a:t>executeImpl</a:t>
            </a:r>
            <a:r>
              <a:rPr lang="en-CA" sz="2200" dirty="0">
                <a:solidFill>
                  <a:srgbClr val="FF0000"/>
                </a:solidFill>
              </a:rPr>
              <a:t>(</a:t>
            </a:r>
            <a:r>
              <a:rPr lang="en-CA" sz="2200" dirty="0" err="1">
                <a:solidFill>
                  <a:srgbClr val="FF0000"/>
                </a:solidFill>
              </a:rPr>
              <a:t>QueryPlan</a:t>
            </a:r>
            <a:r>
              <a:rPr lang="en-CA" sz="2200" dirty="0">
                <a:solidFill>
                  <a:srgbClr val="FF0000"/>
                </a:solidFill>
              </a:rPr>
              <a:t> &amp; </a:t>
            </a:r>
            <a:r>
              <a:rPr lang="en-CA" sz="2200" dirty="0" err="1">
                <a:solidFill>
                  <a:srgbClr val="FF0000"/>
                </a:solidFill>
              </a:rPr>
              <a:t>query_plan</a:t>
            </a:r>
            <a:r>
              <a:rPr lang="en-CA" sz="2200" dirty="0">
                <a:solidFill>
                  <a:srgbClr val="FF0000"/>
                </a:solidFill>
              </a:rPr>
              <a:t> ...)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FF0000"/>
                </a:solidFill>
              </a:rPr>
              <a:t>    ...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FF0000"/>
                </a:solidFill>
              </a:rPr>
              <a:t>    if </a:t>
            </a:r>
            <a:r>
              <a:rPr lang="en-CA" sz="2200" dirty="0" err="1">
                <a:solidFill>
                  <a:srgbClr val="FF0000"/>
                </a:solidFill>
              </a:rPr>
              <a:t>ExpressionAnalysisResult</a:t>
            </a:r>
            <a:r>
              <a:rPr lang="en-CA" sz="2200" dirty="0">
                <a:solidFill>
                  <a:srgbClr val="FF0000"/>
                </a:solidFill>
              </a:rPr>
              <a:t> has </a:t>
            </a:r>
            <a:r>
              <a:rPr lang="en-CA" sz="2200" dirty="0" err="1">
                <a:solidFill>
                  <a:srgbClr val="FF0000"/>
                </a:solidFill>
              </a:rPr>
              <a:t>multi_array_join</a:t>
            </a:r>
            <a:r>
              <a:rPr lang="en-CA" sz="2200" dirty="0">
                <a:solidFill>
                  <a:srgbClr val="FF0000"/>
                </a:solidFill>
              </a:rPr>
              <a:t> then :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FF0000"/>
                </a:solidFill>
              </a:rPr>
              <a:t>     generate object of </a:t>
            </a:r>
            <a:r>
              <a:rPr lang="en-CA" sz="2200" dirty="0" err="1">
                <a:solidFill>
                  <a:srgbClr val="FF0000"/>
                </a:solidFill>
              </a:rPr>
              <a:t>MultiArrayJoinStep</a:t>
            </a:r>
            <a:endParaRPr lang="en-CA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2200" dirty="0">
                <a:solidFill>
                  <a:srgbClr val="FF0000"/>
                </a:solidFill>
              </a:rPr>
              <a:t>     Add to query plan by </a:t>
            </a:r>
            <a:r>
              <a:rPr lang="en-CA" sz="2200" dirty="0" err="1">
                <a:solidFill>
                  <a:srgbClr val="FF0000"/>
                </a:solidFill>
              </a:rPr>
              <a:t>query_plan.addStep</a:t>
            </a:r>
            <a:endParaRPr lang="en-CA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2200" dirty="0">
                <a:solidFill>
                  <a:srgbClr val="FF0000"/>
                </a:solidFill>
              </a:rPr>
              <a:t>    ...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364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6661-5B9C-4334-A121-BDE64A12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C9F3-9C50-4801-AC5E-C8A475C52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During the pipeline building, </a:t>
            </a:r>
            <a:r>
              <a:rPr lang="en-CA" dirty="0" err="1"/>
              <a:t>ITransformingStep</a:t>
            </a:r>
            <a:r>
              <a:rPr lang="en-CA" dirty="0"/>
              <a:t>::</a:t>
            </a:r>
            <a:r>
              <a:rPr lang="en-CA" dirty="0" err="1"/>
              <a:t>updatePipeline</a:t>
            </a:r>
            <a:r>
              <a:rPr lang="en-CA" dirty="0"/>
              <a:t> is called.</a:t>
            </a:r>
          </a:p>
          <a:p>
            <a:r>
              <a:rPr lang="en-CA" dirty="0" err="1"/>
              <a:t>transformPipeline</a:t>
            </a:r>
            <a:r>
              <a:rPr lang="en-CA" dirty="0"/>
              <a:t> is called finally. </a:t>
            </a:r>
            <a:r>
              <a:rPr lang="en-CA" dirty="0" err="1"/>
              <a:t>MultiArrayJoinTransform</a:t>
            </a:r>
            <a:r>
              <a:rPr lang="en-CA" dirty="0"/>
              <a:t> is created.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FF0000"/>
                </a:solidFill>
              </a:rPr>
              <a:t>void </a:t>
            </a:r>
            <a:r>
              <a:rPr lang="en-CA" sz="2200" dirty="0" err="1">
                <a:solidFill>
                  <a:srgbClr val="FF0000"/>
                </a:solidFill>
              </a:rPr>
              <a:t>MultiArrayJoinStep</a:t>
            </a:r>
            <a:r>
              <a:rPr lang="en-CA" sz="2200" dirty="0">
                <a:solidFill>
                  <a:srgbClr val="FF0000"/>
                </a:solidFill>
              </a:rPr>
              <a:t>::</a:t>
            </a:r>
            <a:r>
              <a:rPr lang="en-CA" sz="2200" dirty="0" err="1">
                <a:solidFill>
                  <a:srgbClr val="FF0000"/>
                </a:solidFill>
              </a:rPr>
              <a:t>transformPipeline</a:t>
            </a:r>
            <a:r>
              <a:rPr lang="en-CA" sz="2200" dirty="0">
                <a:solidFill>
                  <a:srgbClr val="FF0000"/>
                </a:solidFill>
              </a:rPr>
              <a:t>(</a:t>
            </a:r>
            <a:r>
              <a:rPr lang="en-CA" sz="2200" dirty="0" err="1">
                <a:solidFill>
                  <a:srgbClr val="FF0000"/>
                </a:solidFill>
              </a:rPr>
              <a:t>QueryPipelineBuilder</a:t>
            </a:r>
            <a:r>
              <a:rPr lang="en-CA" sz="2200" dirty="0">
                <a:solidFill>
                  <a:srgbClr val="FF0000"/>
                </a:solidFill>
              </a:rPr>
              <a:t> &amp; pipeline, ...)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FF0000"/>
                </a:solidFill>
              </a:rPr>
              <a:t>    generate </a:t>
            </a:r>
            <a:r>
              <a:rPr lang="en-CA" sz="2200" dirty="0" err="1">
                <a:solidFill>
                  <a:srgbClr val="FF0000"/>
                </a:solidFill>
              </a:rPr>
              <a:t>MultiArrayJoinTransform</a:t>
            </a:r>
            <a:r>
              <a:rPr lang="en-CA" sz="2200" dirty="0">
                <a:solidFill>
                  <a:srgbClr val="FF0000"/>
                </a:solidFill>
              </a:rPr>
              <a:t> object;</a:t>
            </a:r>
          </a:p>
          <a:p>
            <a:pPr marL="0" indent="0">
              <a:buNone/>
            </a:pPr>
            <a:endParaRPr lang="en-CA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2200" dirty="0">
                <a:solidFill>
                  <a:srgbClr val="FF0000"/>
                </a:solidFill>
              </a:rPr>
              <a:t>    Add to pipeline by </a:t>
            </a:r>
            <a:r>
              <a:rPr lang="en-CA" sz="2200" dirty="0" err="1">
                <a:solidFill>
                  <a:srgbClr val="FF0000"/>
                </a:solidFill>
              </a:rPr>
              <a:t>pipeline.addSimpleTransform</a:t>
            </a:r>
            <a:endParaRPr lang="en-CA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22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276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2888-1E65-4FDA-959B-9BB6D7C2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Array Join in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ClickHouse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4B7E-D4C0-4963-BAD0-1B2F47263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Suppose we have a table: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restaurantid|meals</a:t>
            </a:r>
            <a:r>
              <a:rPr lang="en-CA" dirty="0">
                <a:latin typeface="Consolas" panose="020B0609020204030204" pitchFamily="49" charset="0"/>
              </a:rPr>
              <a:t>              |drinks          |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------------+-------------------+----------------+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1|['</a:t>
            </a:r>
            <a:r>
              <a:rPr lang="en-CA" dirty="0" err="1">
                <a:latin typeface="Consolas" panose="020B0609020204030204" pitchFamily="49" charset="0"/>
              </a:rPr>
              <a:t>Salmon','Steak</a:t>
            </a:r>
            <a:r>
              <a:rPr lang="en-CA" dirty="0">
                <a:latin typeface="Consolas" panose="020B0609020204030204" pitchFamily="49" charset="0"/>
              </a:rPr>
              <a:t>'] |['</a:t>
            </a:r>
            <a:r>
              <a:rPr lang="en-CA" dirty="0" err="1">
                <a:latin typeface="Consolas" panose="020B0609020204030204" pitchFamily="49" charset="0"/>
              </a:rPr>
              <a:t>Wine','Beer</a:t>
            </a:r>
            <a:r>
              <a:rPr lang="en-CA" dirty="0">
                <a:latin typeface="Consolas" panose="020B0609020204030204" pitchFamily="49" charset="0"/>
              </a:rPr>
              <a:t>’] |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2|['</a:t>
            </a:r>
            <a:r>
              <a:rPr lang="en-CA" dirty="0" err="1">
                <a:latin typeface="Consolas" panose="020B0609020204030204" pitchFamily="49" charset="0"/>
              </a:rPr>
              <a:t>Sushi','Chicken</a:t>
            </a:r>
            <a:r>
              <a:rPr lang="en-CA" dirty="0">
                <a:latin typeface="Consolas" panose="020B0609020204030204" pitchFamily="49" charset="0"/>
              </a:rPr>
              <a:t>']|['</a:t>
            </a:r>
            <a:r>
              <a:rPr lang="en-CA" dirty="0" err="1">
                <a:latin typeface="Consolas" panose="020B0609020204030204" pitchFamily="49" charset="0"/>
              </a:rPr>
              <a:t>Tea',’Coffee</a:t>
            </a:r>
            <a:r>
              <a:rPr lang="en-CA" dirty="0">
                <a:latin typeface="Consolas" panose="020B0609020204030204" pitchFamily="49" charset="0"/>
              </a:rPr>
              <a:t>’]|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Where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meals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Array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), drinks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Array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49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770B-C87C-449A-928B-A524D592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Excution</a:t>
            </a:r>
            <a:r>
              <a:rPr lang="en-CA" dirty="0"/>
              <a:t> of the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D458-D487-4AB9-9789-D4FDFB0D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the pipeline is executed, </a:t>
            </a:r>
            <a:r>
              <a:rPr lang="en-US" dirty="0" err="1"/>
              <a:t>MultiArrayJoinTransform</a:t>
            </a:r>
            <a:r>
              <a:rPr lang="en-US" dirty="0"/>
              <a:t>::transform will be called</a:t>
            </a:r>
          </a:p>
          <a:p>
            <a:r>
              <a:rPr lang="en-US" dirty="0"/>
              <a:t>The virtual method </a:t>
            </a:r>
            <a:r>
              <a:rPr lang="en-US" dirty="0">
                <a:solidFill>
                  <a:srgbClr val="FF0000"/>
                </a:solidFill>
              </a:rPr>
              <a:t>work() </a:t>
            </a:r>
            <a:r>
              <a:rPr lang="en-US" dirty="0"/>
              <a:t>of </a:t>
            </a:r>
            <a:r>
              <a:rPr lang="en-US" dirty="0" err="1"/>
              <a:t>IProcessor</a:t>
            </a:r>
            <a:r>
              <a:rPr lang="en-US" dirty="0"/>
              <a:t> is called to run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'transform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' of created instance of subclass.</a:t>
            </a:r>
          </a:p>
          <a:p>
            <a:r>
              <a:rPr lang="en-CA" dirty="0" err="1"/>
              <a:t>MultiArrayJoinAction</a:t>
            </a:r>
            <a:r>
              <a:rPr lang="en-CA" dirty="0"/>
              <a:t> is used to do final work.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FF0000"/>
                </a:solidFill>
              </a:rPr>
              <a:t>void </a:t>
            </a:r>
            <a:r>
              <a:rPr lang="en-CA" sz="2200" dirty="0" err="1">
                <a:solidFill>
                  <a:srgbClr val="FF0000"/>
                </a:solidFill>
              </a:rPr>
              <a:t>MultiArrayJoinTransform</a:t>
            </a:r>
            <a:r>
              <a:rPr lang="en-CA" sz="2200" dirty="0">
                <a:solidFill>
                  <a:srgbClr val="FF0000"/>
                </a:solidFill>
              </a:rPr>
              <a:t>::transform (Chunk &amp; chunk)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FF0000"/>
                </a:solidFill>
              </a:rPr>
              <a:t>    Get Block from the chunk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FF0000"/>
                </a:solidFill>
              </a:rPr>
              <a:t>    </a:t>
            </a:r>
            <a:r>
              <a:rPr lang="en-CA" sz="2200" dirty="0" err="1">
                <a:solidFill>
                  <a:srgbClr val="FF0000"/>
                </a:solidFill>
              </a:rPr>
              <a:t>Excute</a:t>
            </a:r>
            <a:r>
              <a:rPr lang="en-CA" sz="2200" dirty="0">
                <a:solidFill>
                  <a:srgbClr val="FF0000"/>
                </a:solidFill>
              </a:rPr>
              <a:t> the </a:t>
            </a:r>
            <a:r>
              <a:rPr lang="en-CA" sz="2200" dirty="0" err="1">
                <a:solidFill>
                  <a:srgbClr val="FF0000"/>
                </a:solidFill>
              </a:rPr>
              <a:t>MultiArrayJoinAction</a:t>
            </a:r>
            <a:endParaRPr lang="en-CA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2200" dirty="0">
                <a:solidFill>
                  <a:srgbClr val="FF0000"/>
                </a:solidFill>
              </a:rPr>
              <a:t>    update the chunk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5851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E423-E7EB-490C-BBB4-935DB47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Generate Result , update </a:t>
            </a:r>
            <a:r>
              <a:rPr lang="en-CA" dirty="0" err="1"/>
              <a:t>BLock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7C78-408C-49E2-99C3-6F9E3911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0" i="0" dirty="0" err="1">
                <a:solidFill>
                  <a:srgbClr val="24292E"/>
                </a:solidFill>
                <a:effectLst/>
                <a:latin typeface="SFMono-Regular"/>
              </a:rPr>
              <a:t>MultiArrayJoinAction</a:t>
            </a:r>
            <a:r>
              <a:rPr lang="en-CA" b="0" i="0" dirty="0">
                <a:solidFill>
                  <a:srgbClr val="24292E"/>
                </a:solidFill>
                <a:effectLst/>
                <a:latin typeface="SFMono-Regular"/>
              </a:rPr>
              <a:t> is executed by </a:t>
            </a:r>
            <a:r>
              <a:rPr lang="en-CA" b="0" i="0" dirty="0" err="1">
                <a:solidFill>
                  <a:srgbClr val="24292E"/>
                </a:solidFill>
                <a:effectLst/>
                <a:latin typeface="SFMono-Regular"/>
              </a:rPr>
              <a:t>MultiArrayJoinTransform</a:t>
            </a:r>
            <a:endParaRPr lang="en-CA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void </a:t>
            </a:r>
            <a:r>
              <a:rPr lang="en-US" sz="2200" dirty="0" err="1">
                <a:solidFill>
                  <a:srgbClr val="FF0000"/>
                </a:solidFill>
              </a:rPr>
              <a:t>MultiArrayJoinAction</a:t>
            </a:r>
            <a:r>
              <a:rPr lang="en-US" sz="2200" dirty="0">
                <a:solidFill>
                  <a:srgbClr val="FF0000"/>
                </a:solidFill>
              </a:rPr>
              <a:t>::execute(Block &amp; block)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Process unaligned column if required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Process Left Join if required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for every column in the block: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    if contained in the column list of array join then: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        do cartesian product join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update the block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}</a:t>
            </a:r>
            <a:endParaRPr lang="en-CA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672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82B7-2A53-4869-BC47-CD0FB5F2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A56D168-E4E1-4A76-9873-5B92C0E80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44" y="-17592"/>
            <a:ext cx="10992546" cy="6875592"/>
          </a:xfrm>
        </p:spPr>
      </p:pic>
    </p:spTree>
    <p:extLst>
      <p:ext uri="{BB962C8B-B14F-4D97-AF65-F5344CB8AC3E}">
        <p14:creationId xmlns:p14="http://schemas.microsoft.com/office/powerpoint/2010/main" val="119228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EC65-98C9-4BCE-BDD1-6CCDA5AE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Convert array element to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C2D2-7EB3-4FAD-BA48-95633C88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test_multi_array_join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ARRAY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meals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restaurantid|meals</a:t>
            </a:r>
            <a:r>
              <a:rPr lang="en-CA" dirty="0">
                <a:latin typeface="Consolas" panose="020B0609020204030204" pitchFamily="49" charset="0"/>
              </a:rPr>
              <a:t>  |drinks         |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------------+-------+---------------+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1|Salmon |['</a:t>
            </a:r>
            <a:r>
              <a:rPr lang="en-CA" dirty="0" err="1">
                <a:latin typeface="Consolas" panose="020B0609020204030204" pitchFamily="49" charset="0"/>
              </a:rPr>
              <a:t>Wine','Beer</a:t>
            </a:r>
            <a:r>
              <a:rPr lang="en-CA" dirty="0">
                <a:latin typeface="Consolas" panose="020B0609020204030204" pitchFamily="49" charset="0"/>
              </a:rPr>
              <a:t>']|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1|Steak  |['</a:t>
            </a:r>
            <a:r>
              <a:rPr lang="en-CA" dirty="0" err="1">
                <a:latin typeface="Consolas" panose="020B0609020204030204" pitchFamily="49" charset="0"/>
              </a:rPr>
              <a:t>Wine','Beer</a:t>
            </a:r>
            <a:r>
              <a:rPr lang="en-CA" dirty="0">
                <a:latin typeface="Consolas" panose="020B0609020204030204" pitchFamily="49" charset="0"/>
              </a:rPr>
              <a:t>']|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2|Sushi  |['Tea','</a:t>
            </a:r>
            <a:r>
              <a:rPr lang="en-CA" dirty="0" err="1">
                <a:latin typeface="Consolas" panose="020B0609020204030204" pitchFamily="49" charset="0"/>
              </a:rPr>
              <a:t>coffe</a:t>
            </a:r>
            <a:r>
              <a:rPr lang="en-CA" dirty="0">
                <a:latin typeface="Consolas" panose="020B0609020204030204" pitchFamily="49" charset="0"/>
              </a:rPr>
              <a:t>']|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2|Chicken|['Tea','</a:t>
            </a:r>
            <a:r>
              <a:rPr lang="en-CA" dirty="0" err="1">
                <a:latin typeface="Consolas" panose="020B0609020204030204" pitchFamily="49" charset="0"/>
              </a:rPr>
              <a:t>coffe</a:t>
            </a:r>
            <a:r>
              <a:rPr lang="en-CA" dirty="0">
                <a:latin typeface="Consolas" panose="020B0609020204030204" pitchFamily="49" charset="0"/>
              </a:rPr>
              <a:t>']|</a:t>
            </a:r>
          </a:p>
        </p:txBody>
      </p:sp>
    </p:spTree>
    <p:extLst>
      <p:ext uri="{BB962C8B-B14F-4D97-AF65-F5344CB8AC3E}">
        <p14:creationId xmlns:p14="http://schemas.microsoft.com/office/powerpoint/2010/main" val="330480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5FE3-11FF-44DF-A58D-AB9D37E4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arrays Join in </a:t>
            </a:r>
            <a:r>
              <a:rPr lang="en-CA" dirty="0" err="1"/>
              <a:t>ClickHouse</a:t>
            </a:r>
            <a:r>
              <a:rPr lang="en-CA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777C6-CB04-49F7-AAEB-401D268E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ARRAY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meals, drinks 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restaurantid|meals</a:t>
            </a:r>
            <a:r>
              <a:rPr lang="en-CA" dirty="0">
                <a:latin typeface="Consolas" panose="020B0609020204030204" pitchFamily="49" charset="0"/>
              </a:rPr>
              <a:t>  |drinks|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------------+-------+------+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1|Salmon |Wine  |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1|Steak  |Beer  |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2|Sushi  |Tea   |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2|Chicken|Coffee|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It’s sum of 2 arrays</a:t>
            </a:r>
          </a:p>
        </p:txBody>
      </p:sp>
    </p:spTree>
    <p:extLst>
      <p:ext uri="{BB962C8B-B14F-4D97-AF65-F5344CB8AC3E}">
        <p14:creationId xmlns:p14="http://schemas.microsoft.com/office/powerpoint/2010/main" val="357126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E1A5-A8A9-46CB-9CDB-8E4A2C80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Cartesian product of arrays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EAC8-F9E0-4FA3-A58A-288D6F64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Expected result of </a:t>
            </a:r>
            <a:r>
              <a:rPr lang="en-CA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ARRAY</a:t>
            </a:r>
            <a:r>
              <a:rPr lang="en-CA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CA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meals </a:t>
            </a:r>
            <a:r>
              <a:rPr lang="en-CA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ARRAY</a:t>
            </a:r>
            <a:r>
              <a:rPr lang="en-CA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CA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drinks 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restaurantid|meals</a:t>
            </a:r>
            <a:r>
              <a:rPr lang="en-CA" dirty="0">
                <a:latin typeface="Consolas" panose="020B0609020204030204" pitchFamily="49" charset="0"/>
              </a:rPr>
              <a:t>  |drinks|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------------+-------+------+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1|Salmon |Wine  |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1|Salmon |Beer  |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1|Steak  |Wine  |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1|Steak  |Beer  |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2|Sushi  |Tea   |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2|Sushi  |Coffee|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2|Chicken|Tea   |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2|Chicken|Coffe |</a:t>
            </a:r>
          </a:p>
        </p:txBody>
      </p:sp>
    </p:spTree>
    <p:extLst>
      <p:ext uri="{BB962C8B-B14F-4D97-AF65-F5344CB8AC3E}">
        <p14:creationId xmlns:p14="http://schemas.microsoft.com/office/powerpoint/2010/main" val="203182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23A9-081F-44A4-9A95-EE205C45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ClickHouse</a:t>
            </a:r>
            <a:r>
              <a:rPr lang="en-CA" dirty="0"/>
              <a:t> does not support multiple ARRAY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4818-D94F-4299-9548-FE8E18D90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Suppose the syntax of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cartesian product of arrays is:</a:t>
            </a:r>
          </a:p>
          <a:p>
            <a:pPr marL="0" indent="0">
              <a:buNone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ARRAY JOIN arr1 ARRAY JOIN arr2.</a:t>
            </a:r>
          </a:p>
          <a:p>
            <a:pPr marL="0" indent="0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Received exception from server (version 19.18.1):</a:t>
            </a:r>
          </a:p>
          <a:p>
            <a:pPr marL="0" indent="0">
              <a:buNone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Code: 48. DB::Exception: Received from localhost:9000. DB::Exception: Support for more than one ARRAY JOIN in query is not implemented.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299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0EBC-22FE-4EC8-B09D-66D22589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174E9-89CA-45BA-B127-FE0B99F8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Clauses are processed similarly, so do the Array Join</a:t>
            </a:r>
          </a:p>
          <a:p>
            <a:endParaRPr lang="en-CA" dirty="0"/>
          </a:p>
          <a:p>
            <a:r>
              <a:rPr lang="en-CA" dirty="0"/>
              <a:t>Follow the logic of current ARRAY JOIN.</a:t>
            </a:r>
          </a:p>
          <a:p>
            <a:endParaRPr lang="en-CA" dirty="0"/>
          </a:p>
          <a:p>
            <a:r>
              <a:rPr lang="en-CA" dirty="0"/>
              <a:t>Use a different set of objects for the feature</a:t>
            </a:r>
          </a:p>
          <a:p>
            <a:pPr lvl="1"/>
            <a:r>
              <a:rPr lang="en-CA" dirty="0"/>
              <a:t>Why? Will not touch the current code of the array join, will not break existing systems.</a:t>
            </a:r>
          </a:p>
        </p:txBody>
      </p:sp>
    </p:spTree>
    <p:extLst>
      <p:ext uri="{BB962C8B-B14F-4D97-AF65-F5344CB8AC3E}">
        <p14:creationId xmlns:p14="http://schemas.microsoft.com/office/powerpoint/2010/main" val="63305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8A3A1-A6CD-4171-85F9-6C39C66D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CA" sz="3200" dirty="0"/>
              <a:t>ARRAY JOIN Clause in the Query flow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E0B9C0-033E-4FEB-8198-5D350B53C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CA" sz="1800" dirty="0"/>
              <a:t>Objects in each stage</a:t>
            </a:r>
          </a:p>
          <a:p>
            <a:r>
              <a:rPr lang="en-CA" sz="1800" dirty="0"/>
              <a:t>Applies to most clauses</a:t>
            </a:r>
          </a:p>
          <a:p>
            <a:endParaRPr lang="en-CA" sz="1800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F3035A64-536D-4B22-8192-3A27B9FC7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982692"/>
            <a:ext cx="11164824" cy="298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9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52AD-7169-407B-A2E7-57AB8529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24292E"/>
                </a:solidFill>
                <a:latin typeface="-apple-system"/>
              </a:rPr>
              <a:t>T</a:t>
            </a:r>
            <a:r>
              <a:rPr lang="en-CA" b="0" i="0" dirty="0">
                <a:solidFill>
                  <a:srgbClr val="24292E"/>
                </a:solidFill>
                <a:effectLst/>
                <a:latin typeface="-apple-system"/>
              </a:rPr>
              <a:t>he implementation include: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BD11-F2D0-4820-845D-F33EBBFF1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Objects needed for Multi Array Join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Build AST of Multi Array Join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Query Analyze, optimization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Build query plan, pipeline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Execution of the functionality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590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16897</TotalTime>
  <Words>865</Words>
  <Application>Microsoft Office PowerPoint</Application>
  <PresentationFormat>Widescreen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Consolas</vt:lpstr>
      <vt:lpstr>SFMono-Regular</vt:lpstr>
      <vt:lpstr>Office Theme</vt:lpstr>
      <vt:lpstr>ClickHouse Multi Array Join</vt:lpstr>
      <vt:lpstr>Array Join in ClickHouse</vt:lpstr>
      <vt:lpstr>Convert array element to rows</vt:lpstr>
      <vt:lpstr>Multiple arrays Join in ClickHouse :</vt:lpstr>
      <vt:lpstr>Cartesian product of arrays </vt:lpstr>
      <vt:lpstr>ClickHouse does not support multiple ARRAY JOIN</vt:lpstr>
      <vt:lpstr>Ideas</vt:lpstr>
      <vt:lpstr>ARRAY JOIN Clause in the Query flow</vt:lpstr>
      <vt:lpstr>The implementation include:</vt:lpstr>
      <vt:lpstr>New objects </vt:lpstr>
      <vt:lpstr>Objects Relationship: class diagram</vt:lpstr>
      <vt:lpstr>Build AST of Multi Array Join</vt:lpstr>
      <vt:lpstr>Build AST of Multi Array Join</vt:lpstr>
      <vt:lpstr>Build AST of Multi Array Join</vt:lpstr>
      <vt:lpstr>Query Analysis</vt:lpstr>
      <vt:lpstr>Related Objects and functions</vt:lpstr>
      <vt:lpstr>Analysis sequence</vt:lpstr>
      <vt:lpstr>Build query plan</vt:lpstr>
      <vt:lpstr>Update Pipeline</vt:lpstr>
      <vt:lpstr>Excution of the functionality</vt:lpstr>
      <vt:lpstr>Generate Result , update BLock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ClickHouse Select path</dc:title>
  <dc:creator>Yong Wang</dc:creator>
  <cp:lastModifiedBy>Yong Wang</cp:lastModifiedBy>
  <cp:revision>17</cp:revision>
  <dcterms:created xsi:type="dcterms:W3CDTF">2022-01-27T15:37:56Z</dcterms:created>
  <dcterms:modified xsi:type="dcterms:W3CDTF">2022-03-22T14:19:45Z</dcterms:modified>
</cp:coreProperties>
</file>