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34dafdb93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34dafdb93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34dafdb93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34dafdb93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Neighborhoods experiencing higher temperatures tend to consume more energy, particularly for air conditioning and cooling, due to less tree cover and green space.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34dafdb93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34dafdb93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f4e6bf1a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f4e6bf1a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34dafdb93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34dafdb93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f4e6bf1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f4e6bf1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34dafdb93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34dafdb93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hicago-region-trees-initiative-mortonarb.hub.arcgis.com/datasets/f928e978aafe4d14a85315f046af51d6_0/explore" TargetMode="External"/><Relationship Id="rId4" Type="http://schemas.openxmlformats.org/officeDocument/2006/relationships/hyperlink" Target="https://chicago-region-trees-initiative-mortonarb.hub.arcgis.com/datasets/f928e978aafe4d14a85315f046af51d6_0/explo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ata.cityofchicago.org/Environment-Sustainable-Development/Chicago-Energy-Benchmarking/xq83-jr8c/data_preview" TargetMode="External"/><Relationship Id="rId4" Type="http://schemas.openxmlformats.org/officeDocument/2006/relationships/hyperlink" Target="https://data.cityofchicago.org/Environment-Sustainable-Development/Chicago-Energy-Benchmarking/xq83-jr8c/data_pre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39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322"/>
              <a:t>Green Canopy and Energy Dynamics: </a:t>
            </a:r>
            <a:endParaRPr sz="2322"/>
          </a:p>
          <a:p>
            <a:pPr indent="0" lvl="0" marL="0" rtl="0" algn="just">
              <a:spcBef>
                <a:spcPts val="0"/>
              </a:spcBef>
              <a:spcAft>
                <a:spcPts val="0"/>
              </a:spcAft>
              <a:buNone/>
            </a:pPr>
            <a:r>
              <a:rPr lang="en" sz="2322"/>
              <a:t>Visualizing the Interplay between Urban Tree Coverage, Air Quality, and Energy Consumption in Chicago</a:t>
            </a:r>
            <a:endParaRPr sz="2322"/>
          </a:p>
          <a:p>
            <a:pPr indent="0" lvl="0" marL="0" rtl="0" algn="l">
              <a:spcBef>
                <a:spcPts val="0"/>
              </a:spcBef>
              <a:spcAft>
                <a:spcPts val="0"/>
              </a:spcAft>
              <a:buNone/>
            </a:pPr>
            <a:r>
              <a:t/>
            </a:r>
            <a:endParaRPr sz="4000"/>
          </a:p>
        </p:txBody>
      </p:sp>
      <p:sp>
        <p:nvSpPr>
          <p:cNvPr id="87" name="Google Shape;87;p13"/>
          <p:cNvSpPr txBox="1"/>
          <p:nvPr>
            <p:ph idx="1" type="subTitle"/>
          </p:nvPr>
        </p:nvSpPr>
        <p:spPr>
          <a:xfrm>
            <a:off x="729450" y="3035250"/>
            <a:ext cx="7371900" cy="915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000"/>
              <a:t>By</a:t>
            </a:r>
            <a:endParaRPr b="1" sz="4000"/>
          </a:p>
          <a:p>
            <a:pPr indent="0" lvl="0" marL="0" rtl="0" algn="l">
              <a:spcBef>
                <a:spcPts val="0"/>
              </a:spcBef>
              <a:spcAft>
                <a:spcPts val="0"/>
              </a:spcAft>
              <a:buNone/>
            </a:pPr>
            <a:r>
              <a:t/>
            </a:r>
            <a:endParaRPr b="1" sz="4000"/>
          </a:p>
          <a:p>
            <a:pPr indent="0" lvl="0" marL="0" rtl="0" algn="l">
              <a:spcBef>
                <a:spcPts val="0"/>
              </a:spcBef>
              <a:spcAft>
                <a:spcPts val="0"/>
              </a:spcAft>
              <a:buNone/>
            </a:pPr>
            <a:r>
              <a:rPr b="1" lang="en" sz="4000"/>
              <a:t>Harishobith Reddy Anantha</a:t>
            </a:r>
            <a:endParaRPr b="1" sz="4000"/>
          </a:p>
          <a:p>
            <a:pPr indent="0" lvl="0" marL="0" rtl="0" algn="l">
              <a:spcBef>
                <a:spcPts val="0"/>
              </a:spcBef>
              <a:spcAft>
                <a:spcPts val="0"/>
              </a:spcAft>
              <a:buNone/>
            </a:pPr>
            <a:r>
              <a:t/>
            </a:r>
            <a:endParaRPr b="1" sz="4000"/>
          </a:p>
          <a:p>
            <a:pPr indent="0" lvl="0" marL="0" rtl="0" algn="l">
              <a:spcBef>
                <a:spcPts val="0"/>
              </a:spcBef>
              <a:spcAft>
                <a:spcPts val="0"/>
              </a:spcAft>
              <a:buNone/>
            </a:pPr>
            <a:r>
              <a:rPr b="1" lang="en" sz="4000"/>
              <a:t>Munukutla Durga Venkata Kashyap</a:t>
            </a:r>
            <a:endParaRPr b="1" sz="4000"/>
          </a:p>
          <a:p>
            <a:pPr indent="0" lvl="0" marL="0" rtl="0" algn="l">
              <a:spcBef>
                <a:spcPts val="0"/>
              </a:spcBef>
              <a:spcAft>
                <a:spcPts val="0"/>
              </a:spcAft>
              <a:buNone/>
            </a:pPr>
            <a:r>
              <a:t/>
            </a:r>
            <a:endParaRPr b="1" sz="4000"/>
          </a:p>
          <a:p>
            <a:pPr indent="0" lvl="0" marL="0" rtl="0" algn="l">
              <a:spcBef>
                <a:spcPts val="0"/>
              </a:spcBef>
              <a:spcAft>
                <a:spcPts val="0"/>
              </a:spcAft>
              <a:buNone/>
            </a:pPr>
            <a:r>
              <a:rPr b="1" lang="en" sz="4000"/>
              <a:t>Tejodbhav Koduru</a:t>
            </a:r>
            <a:endParaRPr b="1" sz="4000"/>
          </a:p>
          <a:p>
            <a:pPr indent="0" lvl="0" marL="0" rtl="0" algn="l">
              <a:spcBef>
                <a:spcPts val="0"/>
              </a:spcBef>
              <a:spcAft>
                <a:spcPts val="0"/>
              </a:spcAft>
              <a:buNone/>
            </a:pPr>
            <a:r>
              <a:t/>
            </a:r>
            <a:endParaRPr b="1" sz="4000"/>
          </a:p>
          <a:p>
            <a:pPr indent="0" lvl="0" marL="0" rtl="0" algn="l">
              <a:spcBef>
                <a:spcPts val="0"/>
              </a:spcBef>
              <a:spcAft>
                <a:spcPts val="0"/>
              </a:spcAft>
              <a:buNone/>
            </a:pPr>
            <a:r>
              <a:rPr b="1" lang="en" sz="4000"/>
              <a:t>(Team 6)</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91300" y="547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7650" y="1465200"/>
            <a:ext cx="7688700" cy="28749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chemeClr val="dk2"/>
              </a:buClr>
              <a:buSzPts val="1300"/>
              <a:buChar char="●"/>
            </a:pPr>
            <a:r>
              <a:rPr lang="en">
                <a:solidFill>
                  <a:schemeClr val="dk2"/>
                </a:solidFill>
              </a:rPr>
              <a:t>Urban environments are influenced by factors like tree cover, pollution, and energy consumption.</a:t>
            </a:r>
            <a:br>
              <a:rPr lang="en">
                <a:solidFill>
                  <a:schemeClr val="dk2"/>
                </a:solidFill>
              </a:rPr>
            </a:br>
            <a:endParaRPr>
              <a:solidFill>
                <a:schemeClr val="dk2"/>
              </a:solidFill>
            </a:endParaRPr>
          </a:p>
          <a:p>
            <a:pPr indent="-311150" lvl="0" marL="457200" rtl="0" algn="just">
              <a:spcBef>
                <a:spcPts val="0"/>
              </a:spcBef>
              <a:spcAft>
                <a:spcPts val="0"/>
              </a:spcAft>
              <a:buClr>
                <a:schemeClr val="dk2"/>
              </a:buClr>
              <a:buSzPts val="1300"/>
              <a:buChar char="●"/>
            </a:pPr>
            <a:r>
              <a:rPr lang="en">
                <a:solidFill>
                  <a:schemeClr val="dk2"/>
                </a:solidFill>
              </a:rPr>
              <a:t>In a city like Chicago, understanding how these elements interact is essential for improving sustainability and quality of life.</a:t>
            </a:r>
            <a:br>
              <a:rPr lang="en">
                <a:solidFill>
                  <a:schemeClr val="dk2"/>
                </a:solidFill>
              </a:rPr>
            </a:br>
            <a:endParaRPr>
              <a:solidFill>
                <a:schemeClr val="dk2"/>
              </a:solidFill>
            </a:endParaRPr>
          </a:p>
          <a:p>
            <a:pPr indent="-311150" lvl="0" marL="457200" rtl="0" algn="just">
              <a:spcBef>
                <a:spcPts val="0"/>
              </a:spcBef>
              <a:spcAft>
                <a:spcPts val="0"/>
              </a:spcAft>
              <a:buClr>
                <a:schemeClr val="dk2"/>
              </a:buClr>
              <a:buSzPts val="1300"/>
              <a:buChar char="●"/>
            </a:pPr>
            <a:r>
              <a:rPr lang="en">
                <a:solidFill>
                  <a:schemeClr val="dk2"/>
                </a:solidFill>
              </a:rPr>
              <a:t>This project aims to explore and visualize Chicago’s tree canopy coverage, air quality, and energy usage. Analyzing neighborhood and zip code data can reveal patterns that can influence sustainable urban design and public health activities, reducing pollution and improving energy efficiency through urban greening</a:t>
            </a:r>
            <a:endParaRPr>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5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99" name="Google Shape;99;p15"/>
          <p:cNvSpPr txBox="1"/>
          <p:nvPr>
            <p:ph idx="1" type="body"/>
          </p:nvPr>
        </p:nvSpPr>
        <p:spPr>
          <a:xfrm>
            <a:off x="729450" y="1625475"/>
            <a:ext cx="7688700" cy="2714400"/>
          </a:xfrm>
          <a:prstGeom prst="rect">
            <a:avLst/>
          </a:prstGeom>
        </p:spPr>
        <p:txBody>
          <a:bodyPr anchorCtr="0" anchor="t" bIns="91425" lIns="91425" spcFirstLastPara="1" rIns="91425" wrap="square" tIns="91425">
            <a:normAutofit/>
          </a:bodyPr>
          <a:lstStyle/>
          <a:p>
            <a:pPr indent="-311150" lvl="0" marL="457200" rtl="0" algn="just">
              <a:lnSpc>
                <a:spcPct val="200000"/>
              </a:lnSpc>
              <a:spcBef>
                <a:spcPts val="0"/>
              </a:spcBef>
              <a:spcAft>
                <a:spcPts val="0"/>
              </a:spcAft>
              <a:buClr>
                <a:schemeClr val="dk2"/>
              </a:buClr>
              <a:buSzPts val="1300"/>
              <a:buChar char="●"/>
            </a:pPr>
            <a:r>
              <a:rPr lang="en">
                <a:solidFill>
                  <a:schemeClr val="dk2"/>
                </a:solidFill>
              </a:rPr>
              <a:t>Increased tree canopy coverage is associated with improved air quality and reduced energy consumption in urban communities due to the moderating effects of vegetation on temperature and air pollution.</a:t>
            </a:r>
            <a:endParaRPr>
              <a:solidFill>
                <a:schemeClr val="dk2"/>
              </a:solidFill>
            </a:endParaRPr>
          </a:p>
          <a:p>
            <a:pPr indent="-311150" lvl="0" marL="457200" rtl="0" algn="just">
              <a:lnSpc>
                <a:spcPct val="200000"/>
              </a:lnSpc>
              <a:spcBef>
                <a:spcPts val="0"/>
              </a:spcBef>
              <a:spcAft>
                <a:spcPts val="0"/>
              </a:spcAft>
              <a:buClr>
                <a:schemeClr val="dk2"/>
              </a:buClr>
              <a:buSzPts val="1300"/>
              <a:buChar char="●"/>
            </a:pPr>
            <a:r>
              <a:rPr lang="en">
                <a:solidFill>
                  <a:schemeClr val="dk2"/>
                </a:solidFill>
              </a:rPr>
              <a:t>Areas with higher energy consumption have poorer air quality, but this relationship is moderated by the presence of substantial tree coverage.</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9450" y="1480475"/>
            <a:ext cx="7688700" cy="3561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05"/>
              <a:buNone/>
            </a:pPr>
            <a:r>
              <a:rPr b="1" lang="en">
                <a:solidFill>
                  <a:srgbClr val="0E0E0E"/>
                </a:solidFill>
              </a:rPr>
              <a:t>Dataset 1: Tree Canopy and Air Quality Data</a:t>
            </a:r>
            <a:endParaRPr b="1">
              <a:solidFill>
                <a:srgbClr val="0E0E0E"/>
              </a:solidFill>
            </a:endParaRPr>
          </a:p>
          <a:p>
            <a:pPr indent="-311150" lvl="0" marL="457200" rtl="0" algn="just">
              <a:lnSpc>
                <a:spcPct val="95000"/>
              </a:lnSpc>
              <a:spcBef>
                <a:spcPts val="0"/>
              </a:spcBef>
              <a:spcAft>
                <a:spcPts val="0"/>
              </a:spcAft>
              <a:buSzPts val="1300"/>
              <a:buChar char="●"/>
            </a:pPr>
            <a:r>
              <a:rPr b="1" lang="en">
                <a:solidFill>
                  <a:srgbClr val="0E0E0E"/>
                </a:solidFill>
              </a:rPr>
              <a:t>Source:</a:t>
            </a:r>
            <a:r>
              <a:rPr lang="en">
                <a:solidFill>
                  <a:srgbClr val="0E0E0E"/>
                </a:solidFill>
                <a:uFill>
                  <a:noFill/>
                </a:uFill>
                <a:hlinkClick r:id="rId3">
                  <a:extLst>
                    <a:ext uri="{A12FA001-AC4F-418D-AE19-62706E023703}">
                      <ahyp:hlinkClr val="tx"/>
                    </a:ext>
                  </a:extLst>
                </a:hlinkClick>
              </a:rPr>
              <a:t> </a:t>
            </a:r>
            <a:r>
              <a:rPr lang="en" u="sng">
                <a:solidFill>
                  <a:schemeClr val="hlink"/>
                </a:solidFill>
                <a:hlinkClick r:id="rId4"/>
              </a:rPr>
              <a:t>Chicago Region Trees Initiative</a:t>
            </a:r>
            <a:endParaRPr u="sng">
              <a:solidFill>
                <a:schemeClr val="hlink"/>
              </a:solidFill>
            </a:endParaRPr>
          </a:p>
          <a:p>
            <a:pPr indent="-311150" lvl="0" marL="457200" rtl="0" algn="just">
              <a:lnSpc>
                <a:spcPct val="95000"/>
              </a:lnSpc>
              <a:spcBef>
                <a:spcPts val="0"/>
              </a:spcBef>
              <a:spcAft>
                <a:spcPts val="0"/>
              </a:spcAft>
              <a:buClr>
                <a:srgbClr val="0E0E0E"/>
              </a:buClr>
              <a:buSzPts val="1300"/>
              <a:buChar char="●"/>
            </a:pPr>
            <a:r>
              <a:rPr b="1" lang="en">
                <a:solidFill>
                  <a:srgbClr val="0E0E0E"/>
                </a:solidFill>
              </a:rPr>
              <a:t>Resolution:</a:t>
            </a:r>
            <a:r>
              <a:rPr lang="en">
                <a:solidFill>
                  <a:srgbClr val="0E0E0E"/>
                </a:solidFill>
              </a:rPr>
              <a:t> Data is segmented by community areas and zip codes, offering granular insights into local conditions.</a:t>
            </a:r>
            <a:endParaRPr>
              <a:solidFill>
                <a:srgbClr val="0E0E0E"/>
              </a:solidFill>
            </a:endParaRPr>
          </a:p>
          <a:p>
            <a:pPr indent="-311150" lvl="0" marL="457200" rtl="0" algn="just">
              <a:lnSpc>
                <a:spcPct val="95000"/>
              </a:lnSpc>
              <a:spcBef>
                <a:spcPts val="0"/>
              </a:spcBef>
              <a:spcAft>
                <a:spcPts val="0"/>
              </a:spcAft>
              <a:buClr>
                <a:srgbClr val="0E0E0E"/>
              </a:buClr>
              <a:buSzPts val="1300"/>
              <a:buChar char="●"/>
            </a:pPr>
            <a:r>
              <a:rPr b="1" lang="en">
                <a:solidFill>
                  <a:srgbClr val="0E0E0E"/>
                </a:solidFill>
              </a:rPr>
              <a:t>Data Points:</a:t>
            </a:r>
            <a:r>
              <a:rPr lang="en">
                <a:solidFill>
                  <a:srgbClr val="0E0E0E"/>
                </a:solidFill>
              </a:rPr>
              <a:t> 1,983 entries.</a:t>
            </a:r>
            <a:endParaRPr>
              <a:solidFill>
                <a:srgbClr val="0E0E0E"/>
              </a:solidFill>
            </a:endParaRPr>
          </a:p>
          <a:p>
            <a:pPr indent="-311150" lvl="0" marL="457200" rtl="0" algn="just">
              <a:lnSpc>
                <a:spcPct val="95000"/>
              </a:lnSpc>
              <a:spcBef>
                <a:spcPts val="0"/>
              </a:spcBef>
              <a:spcAft>
                <a:spcPts val="0"/>
              </a:spcAft>
              <a:buClr>
                <a:srgbClr val="0E0E0E"/>
              </a:buClr>
              <a:buSzPts val="1300"/>
              <a:buChar char="●"/>
            </a:pPr>
            <a:r>
              <a:rPr b="1" lang="en">
                <a:solidFill>
                  <a:srgbClr val="0E0E0E"/>
                </a:solidFill>
              </a:rPr>
              <a:t>Parameters:</a:t>
            </a:r>
            <a:endParaRPr b="1">
              <a:solidFill>
                <a:srgbClr val="0E0E0E"/>
              </a:solidFill>
            </a:endParaRPr>
          </a:p>
          <a:p>
            <a:pPr indent="-298450" lvl="1" marL="914400" rtl="0" algn="just">
              <a:lnSpc>
                <a:spcPct val="95000"/>
              </a:lnSpc>
              <a:spcBef>
                <a:spcPts val="0"/>
              </a:spcBef>
              <a:spcAft>
                <a:spcPts val="0"/>
              </a:spcAft>
              <a:buClr>
                <a:srgbClr val="0E0E0E"/>
              </a:buClr>
              <a:buSzPts val="1100"/>
              <a:buChar char="○"/>
            </a:pPr>
            <a:r>
              <a:rPr b="1" lang="en">
                <a:solidFill>
                  <a:srgbClr val="0E0E0E"/>
                </a:solidFill>
              </a:rPr>
              <a:t>FID:</a:t>
            </a:r>
            <a:r>
              <a:rPr lang="en">
                <a:solidFill>
                  <a:srgbClr val="0E0E0E"/>
                </a:solidFill>
              </a:rPr>
              <a:t> Unique identifier for data records.</a:t>
            </a:r>
            <a:endParaRPr>
              <a:solidFill>
                <a:srgbClr val="0E0E0E"/>
              </a:solidFill>
            </a:endParaRPr>
          </a:p>
          <a:p>
            <a:pPr indent="-298450" lvl="1" marL="914400" rtl="0" algn="just">
              <a:lnSpc>
                <a:spcPct val="95000"/>
              </a:lnSpc>
              <a:spcBef>
                <a:spcPts val="0"/>
              </a:spcBef>
              <a:spcAft>
                <a:spcPts val="0"/>
              </a:spcAft>
              <a:buClr>
                <a:srgbClr val="0E0E0E"/>
              </a:buClr>
              <a:buSzPts val="1100"/>
              <a:buChar char="○"/>
            </a:pPr>
            <a:r>
              <a:rPr b="1" lang="en">
                <a:solidFill>
                  <a:srgbClr val="0E0E0E"/>
                </a:solidFill>
              </a:rPr>
              <a:t>AFFGEOID:</a:t>
            </a:r>
            <a:r>
              <a:rPr lang="en">
                <a:solidFill>
                  <a:srgbClr val="0E0E0E"/>
                </a:solidFill>
              </a:rPr>
              <a:t> Geographic locator for data points.</a:t>
            </a:r>
            <a:endParaRPr>
              <a:solidFill>
                <a:srgbClr val="0E0E0E"/>
              </a:solidFill>
            </a:endParaRPr>
          </a:p>
          <a:p>
            <a:pPr indent="-298450" lvl="1" marL="914400" rtl="0" algn="just">
              <a:lnSpc>
                <a:spcPct val="95000"/>
              </a:lnSpc>
              <a:spcBef>
                <a:spcPts val="0"/>
              </a:spcBef>
              <a:spcAft>
                <a:spcPts val="0"/>
              </a:spcAft>
              <a:buClr>
                <a:srgbClr val="0E0E0E"/>
              </a:buClr>
              <a:buSzPts val="1100"/>
              <a:buChar char="○"/>
            </a:pPr>
            <a:r>
              <a:rPr b="1" lang="en">
                <a:solidFill>
                  <a:srgbClr val="0E0E0E"/>
                </a:solidFill>
              </a:rPr>
              <a:t>Vulnerable:</a:t>
            </a:r>
            <a:r>
              <a:rPr lang="en">
                <a:solidFill>
                  <a:srgbClr val="0E0E0E"/>
                </a:solidFill>
              </a:rPr>
              <a:t> Vulnerability index based on environmental factors.</a:t>
            </a:r>
            <a:endParaRPr>
              <a:solidFill>
                <a:srgbClr val="0E0E0E"/>
              </a:solidFill>
            </a:endParaRPr>
          </a:p>
          <a:p>
            <a:pPr indent="-298450" lvl="1" marL="914400" rtl="0" algn="just">
              <a:lnSpc>
                <a:spcPct val="95000"/>
              </a:lnSpc>
              <a:spcBef>
                <a:spcPts val="0"/>
              </a:spcBef>
              <a:spcAft>
                <a:spcPts val="0"/>
              </a:spcAft>
              <a:buClr>
                <a:srgbClr val="0E0E0E"/>
              </a:buClr>
              <a:buSzPts val="1100"/>
              <a:buChar char="○"/>
            </a:pPr>
            <a:r>
              <a:rPr b="1" lang="en">
                <a:solidFill>
                  <a:srgbClr val="0E0E0E"/>
                </a:solidFill>
              </a:rPr>
              <a:t>Flood Susceptibility:</a:t>
            </a:r>
            <a:r>
              <a:rPr lang="en">
                <a:solidFill>
                  <a:srgbClr val="0E0E0E"/>
                </a:solidFill>
              </a:rPr>
              <a:t> Ratings for potential flood risks.</a:t>
            </a:r>
            <a:endParaRPr>
              <a:solidFill>
                <a:srgbClr val="0E0E0E"/>
              </a:solidFill>
            </a:endParaRPr>
          </a:p>
          <a:p>
            <a:pPr indent="-298450" lvl="1" marL="914400" rtl="0" algn="just">
              <a:lnSpc>
                <a:spcPct val="95000"/>
              </a:lnSpc>
              <a:spcBef>
                <a:spcPts val="0"/>
              </a:spcBef>
              <a:spcAft>
                <a:spcPts val="0"/>
              </a:spcAft>
              <a:buClr>
                <a:srgbClr val="0E0E0E"/>
              </a:buClr>
              <a:buSzPts val="1100"/>
              <a:buChar char="○"/>
            </a:pPr>
            <a:r>
              <a:rPr b="1" lang="en">
                <a:solidFill>
                  <a:srgbClr val="0E0E0E"/>
                </a:solidFill>
              </a:rPr>
              <a:t>Surface Temperature:</a:t>
            </a:r>
            <a:r>
              <a:rPr lang="en">
                <a:solidFill>
                  <a:srgbClr val="0E0E0E"/>
                </a:solidFill>
              </a:rPr>
              <a:t> Recorded temperatures at surface level.</a:t>
            </a:r>
            <a:endParaRPr>
              <a:solidFill>
                <a:srgbClr val="0E0E0E"/>
              </a:solidFill>
            </a:endParaRPr>
          </a:p>
          <a:p>
            <a:pPr indent="-298450" lvl="1" marL="914400" rtl="0" algn="just">
              <a:lnSpc>
                <a:spcPct val="95000"/>
              </a:lnSpc>
              <a:spcBef>
                <a:spcPts val="0"/>
              </a:spcBef>
              <a:spcAft>
                <a:spcPts val="0"/>
              </a:spcAft>
              <a:buClr>
                <a:srgbClr val="0E0E0E"/>
              </a:buClr>
              <a:buSzPts val="1100"/>
              <a:buChar char="○"/>
            </a:pPr>
            <a:r>
              <a:rPr b="1" lang="en">
                <a:solidFill>
                  <a:srgbClr val="0E0E0E"/>
                </a:solidFill>
              </a:rPr>
              <a:t>Air Toxins:</a:t>
            </a:r>
            <a:r>
              <a:rPr lang="en">
                <a:solidFill>
                  <a:srgbClr val="0E0E0E"/>
                </a:solidFill>
              </a:rPr>
              <a:t> Concentration levels of key air pollutants.</a:t>
            </a:r>
            <a:endParaRPr>
              <a:solidFill>
                <a:srgbClr val="0E0E0E"/>
              </a:solidFill>
            </a:endParaRPr>
          </a:p>
          <a:p>
            <a:pPr indent="-298450" lvl="1" marL="914400" rtl="0" algn="just">
              <a:lnSpc>
                <a:spcPct val="95000"/>
              </a:lnSpc>
              <a:spcBef>
                <a:spcPts val="0"/>
              </a:spcBef>
              <a:spcAft>
                <a:spcPts val="0"/>
              </a:spcAft>
              <a:buClr>
                <a:srgbClr val="0E0E0E"/>
              </a:buClr>
              <a:buSzPts val="1100"/>
              <a:buChar char="○"/>
            </a:pPr>
            <a:r>
              <a:rPr b="1" lang="en">
                <a:solidFill>
                  <a:srgbClr val="0E0E0E"/>
                </a:solidFill>
              </a:rPr>
              <a:t>Percent Canopy:</a:t>
            </a:r>
            <a:r>
              <a:rPr lang="en">
                <a:solidFill>
                  <a:srgbClr val="0E0E0E"/>
                </a:solidFill>
              </a:rPr>
              <a:t> Coverage percentage of tree canopy.</a:t>
            </a:r>
            <a:endParaRPr>
              <a:solidFill>
                <a:srgbClr val="0E0E0E"/>
              </a:solidFill>
            </a:endParaRPr>
          </a:p>
          <a:p>
            <a:pPr indent="-298450" lvl="1" marL="914400" rtl="0" algn="just">
              <a:lnSpc>
                <a:spcPct val="95000"/>
              </a:lnSpc>
              <a:spcBef>
                <a:spcPts val="0"/>
              </a:spcBef>
              <a:spcAft>
                <a:spcPts val="0"/>
              </a:spcAft>
              <a:buClr>
                <a:srgbClr val="0E0E0E"/>
              </a:buClr>
              <a:buSzPts val="1100"/>
              <a:buChar char="○"/>
            </a:pPr>
            <a:r>
              <a:rPr b="1" lang="en">
                <a:solidFill>
                  <a:srgbClr val="0E0E0E"/>
                </a:solidFill>
              </a:rPr>
              <a:t>Priority:</a:t>
            </a:r>
            <a:r>
              <a:rPr lang="en">
                <a:solidFill>
                  <a:srgbClr val="0E0E0E"/>
                </a:solidFill>
              </a:rPr>
              <a:t> Priority index for urban planning initiatives.</a:t>
            </a:r>
            <a:endParaRPr>
              <a:solidFill>
                <a:srgbClr val="0E0E0E"/>
              </a:solidFill>
            </a:endParaRPr>
          </a:p>
          <a:p>
            <a:pPr indent="-298450" lvl="1" marL="914400" rtl="0" algn="just">
              <a:lnSpc>
                <a:spcPct val="95000"/>
              </a:lnSpc>
              <a:spcBef>
                <a:spcPts val="0"/>
              </a:spcBef>
              <a:spcAft>
                <a:spcPts val="0"/>
              </a:spcAft>
              <a:buClr>
                <a:srgbClr val="0E0E0E"/>
              </a:buClr>
              <a:buSzPts val="1100"/>
              <a:buChar char="○"/>
            </a:pPr>
            <a:r>
              <a:rPr b="1" lang="en">
                <a:solidFill>
                  <a:srgbClr val="0E0E0E"/>
                </a:solidFill>
              </a:rPr>
              <a:t>Community:</a:t>
            </a:r>
            <a:r>
              <a:rPr lang="en">
                <a:solidFill>
                  <a:srgbClr val="0E0E0E"/>
                </a:solidFill>
              </a:rPr>
              <a:t> Associated community area names.</a:t>
            </a:r>
            <a:endParaRPr>
              <a:solidFill>
                <a:srgbClr val="0E0E0E"/>
              </a:solidFill>
            </a:endParaRPr>
          </a:p>
          <a:p>
            <a:pPr indent="-298450" lvl="1" marL="914400" rtl="0" algn="just">
              <a:lnSpc>
                <a:spcPct val="95000"/>
              </a:lnSpc>
              <a:spcBef>
                <a:spcPts val="0"/>
              </a:spcBef>
              <a:spcAft>
                <a:spcPts val="0"/>
              </a:spcAft>
              <a:buClr>
                <a:srgbClr val="0E0E0E"/>
              </a:buClr>
              <a:buSzPts val="1100"/>
              <a:buChar char="○"/>
            </a:pPr>
            <a:r>
              <a:rPr b="1" lang="en">
                <a:solidFill>
                  <a:srgbClr val="0E0E0E"/>
                </a:solidFill>
              </a:rPr>
              <a:t>Shape Area and Length:</a:t>
            </a:r>
            <a:r>
              <a:rPr lang="en">
                <a:solidFill>
                  <a:srgbClr val="0E0E0E"/>
                </a:solidFill>
              </a:rPr>
              <a:t> Geometric dimensions of each data point.</a:t>
            </a:r>
            <a:endParaRPr/>
          </a:p>
        </p:txBody>
      </p:sp>
      <p:sp>
        <p:nvSpPr>
          <p:cNvPr id="105" name="Google Shape;105;p16"/>
          <p:cNvSpPr txBox="1"/>
          <p:nvPr>
            <p:ph type="title"/>
          </p:nvPr>
        </p:nvSpPr>
        <p:spPr>
          <a:xfrm>
            <a:off x="727650" y="593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93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111" name="Google Shape;111;p17"/>
          <p:cNvSpPr txBox="1"/>
          <p:nvPr>
            <p:ph idx="1" type="body"/>
          </p:nvPr>
        </p:nvSpPr>
        <p:spPr>
          <a:xfrm>
            <a:off x="729450" y="1480475"/>
            <a:ext cx="7688700" cy="332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a:solidFill>
                  <a:srgbClr val="0E0E0E"/>
                </a:solidFill>
              </a:rPr>
              <a:t>Dataset 2: Energy Consumption Data</a:t>
            </a:r>
            <a:endParaRPr b="1">
              <a:solidFill>
                <a:srgbClr val="0E0E0E"/>
              </a:solidFill>
            </a:endParaRPr>
          </a:p>
          <a:p>
            <a:pPr indent="-311150" lvl="0" marL="457200" rtl="0" algn="l">
              <a:lnSpc>
                <a:spcPct val="95000"/>
              </a:lnSpc>
              <a:spcBef>
                <a:spcPts val="0"/>
              </a:spcBef>
              <a:spcAft>
                <a:spcPts val="0"/>
              </a:spcAft>
              <a:buSzPts val="1300"/>
              <a:buChar char="●"/>
            </a:pPr>
            <a:r>
              <a:rPr b="1" lang="en">
                <a:solidFill>
                  <a:srgbClr val="0E0E0E"/>
                </a:solidFill>
              </a:rPr>
              <a:t>Source:</a:t>
            </a:r>
            <a:r>
              <a:rPr lang="en">
                <a:solidFill>
                  <a:srgbClr val="0E0E0E"/>
                </a:solidFill>
                <a:uFill>
                  <a:noFill/>
                </a:uFill>
                <a:hlinkClick r:id="rId3">
                  <a:extLst>
                    <a:ext uri="{A12FA001-AC4F-418D-AE19-62706E023703}">
                      <ahyp:hlinkClr val="tx"/>
                    </a:ext>
                  </a:extLst>
                </a:hlinkClick>
              </a:rPr>
              <a:t> </a:t>
            </a:r>
            <a:r>
              <a:rPr lang="en" u="sng">
                <a:solidFill>
                  <a:schemeClr val="hlink"/>
                </a:solidFill>
                <a:hlinkClick r:id="rId4"/>
              </a:rPr>
              <a:t>Chicago Energy Benchmarking</a:t>
            </a:r>
            <a:endParaRPr u="sng">
              <a:solidFill>
                <a:schemeClr val="hlink"/>
              </a:solidFill>
            </a:endParaRPr>
          </a:p>
          <a:p>
            <a:pPr indent="-311150" lvl="0" marL="457200" rtl="0" algn="l">
              <a:lnSpc>
                <a:spcPct val="95000"/>
              </a:lnSpc>
              <a:spcBef>
                <a:spcPts val="0"/>
              </a:spcBef>
              <a:spcAft>
                <a:spcPts val="0"/>
              </a:spcAft>
              <a:buClr>
                <a:srgbClr val="0E0E0E"/>
              </a:buClr>
              <a:buSzPts val="1300"/>
              <a:buChar char="●"/>
            </a:pPr>
            <a:r>
              <a:rPr b="1" lang="en">
                <a:solidFill>
                  <a:srgbClr val="0E0E0E"/>
                </a:solidFill>
              </a:rPr>
              <a:t>Resolution:</a:t>
            </a:r>
            <a:r>
              <a:rPr lang="en">
                <a:solidFill>
                  <a:srgbClr val="0E0E0E"/>
                </a:solidFill>
              </a:rPr>
              <a:t> Detailed property-level data, allowing for precise analysis of energy metrics within       specific locations.</a:t>
            </a:r>
            <a:endParaRPr>
              <a:solidFill>
                <a:srgbClr val="0E0E0E"/>
              </a:solidFill>
            </a:endParaRPr>
          </a:p>
          <a:p>
            <a:pPr indent="-311150" lvl="0" marL="457200" rtl="0" algn="just">
              <a:lnSpc>
                <a:spcPct val="95000"/>
              </a:lnSpc>
              <a:spcBef>
                <a:spcPts val="0"/>
              </a:spcBef>
              <a:spcAft>
                <a:spcPts val="0"/>
              </a:spcAft>
              <a:buClr>
                <a:srgbClr val="0E0E0E"/>
              </a:buClr>
              <a:buSzPts val="1300"/>
              <a:buChar char="●"/>
            </a:pPr>
            <a:r>
              <a:rPr b="1" lang="en">
                <a:solidFill>
                  <a:srgbClr val="0E0E0E"/>
                </a:solidFill>
              </a:rPr>
              <a:t>Data Points:</a:t>
            </a:r>
            <a:r>
              <a:rPr lang="en">
                <a:solidFill>
                  <a:srgbClr val="0E0E0E"/>
                </a:solidFill>
              </a:rPr>
              <a:t> 24,891 entries.</a:t>
            </a:r>
            <a:endParaRPr>
              <a:solidFill>
                <a:srgbClr val="0E0E0E"/>
              </a:solidFill>
            </a:endParaRPr>
          </a:p>
          <a:p>
            <a:pPr indent="-311150" lvl="0" marL="457200" rtl="0" algn="l">
              <a:lnSpc>
                <a:spcPct val="95000"/>
              </a:lnSpc>
              <a:spcBef>
                <a:spcPts val="0"/>
              </a:spcBef>
              <a:spcAft>
                <a:spcPts val="0"/>
              </a:spcAft>
              <a:buClr>
                <a:srgbClr val="0E0E0E"/>
              </a:buClr>
              <a:buSzPts val="1300"/>
              <a:buChar char="●"/>
            </a:pPr>
            <a:r>
              <a:rPr b="1" lang="en">
                <a:solidFill>
                  <a:srgbClr val="0E0E0E"/>
                </a:solidFill>
              </a:rPr>
              <a:t>Parameters:</a:t>
            </a:r>
            <a:endParaRPr b="1">
              <a:solidFill>
                <a:srgbClr val="0E0E0E"/>
              </a:solidFill>
            </a:endParaRPr>
          </a:p>
          <a:p>
            <a:pPr indent="-298450" lvl="1" marL="914400" rtl="0" algn="l">
              <a:lnSpc>
                <a:spcPct val="95000"/>
              </a:lnSpc>
              <a:spcBef>
                <a:spcPts val="0"/>
              </a:spcBef>
              <a:spcAft>
                <a:spcPts val="0"/>
              </a:spcAft>
              <a:buClr>
                <a:srgbClr val="0E0E0E"/>
              </a:buClr>
              <a:buSzPts val="1100"/>
              <a:buChar char="○"/>
            </a:pPr>
            <a:r>
              <a:rPr b="1" lang="en">
                <a:solidFill>
                  <a:srgbClr val="0E0E0E"/>
                </a:solidFill>
              </a:rPr>
              <a:t>Data Year:</a:t>
            </a:r>
            <a:r>
              <a:rPr lang="en">
                <a:solidFill>
                  <a:srgbClr val="0E0E0E"/>
                </a:solidFill>
              </a:rPr>
              <a:t> The collection year for the data.</a:t>
            </a:r>
            <a:endParaRPr>
              <a:solidFill>
                <a:srgbClr val="0E0E0E"/>
              </a:solidFill>
            </a:endParaRPr>
          </a:p>
          <a:p>
            <a:pPr indent="-298450" lvl="1" marL="914400" rtl="0" algn="l">
              <a:lnSpc>
                <a:spcPct val="95000"/>
              </a:lnSpc>
              <a:spcBef>
                <a:spcPts val="0"/>
              </a:spcBef>
              <a:spcAft>
                <a:spcPts val="0"/>
              </a:spcAft>
              <a:buClr>
                <a:srgbClr val="0E0E0E"/>
              </a:buClr>
              <a:buSzPts val="1100"/>
              <a:buChar char="○"/>
            </a:pPr>
            <a:r>
              <a:rPr b="1" lang="en">
                <a:solidFill>
                  <a:srgbClr val="0E0E0E"/>
                </a:solidFill>
              </a:rPr>
              <a:t>Property Name and ID:</a:t>
            </a:r>
            <a:r>
              <a:rPr lang="en">
                <a:solidFill>
                  <a:srgbClr val="0E0E0E"/>
                </a:solidFill>
              </a:rPr>
              <a:t> Identifiers for specific properties.</a:t>
            </a:r>
            <a:endParaRPr>
              <a:solidFill>
                <a:srgbClr val="0E0E0E"/>
              </a:solidFill>
            </a:endParaRPr>
          </a:p>
          <a:p>
            <a:pPr indent="-298450" lvl="1" marL="914400" rtl="0" algn="l">
              <a:lnSpc>
                <a:spcPct val="95000"/>
              </a:lnSpc>
              <a:spcBef>
                <a:spcPts val="0"/>
              </a:spcBef>
              <a:spcAft>
                <a:spcPts val="0"/>
              </a:spcAft>
              <a:buClr>
                <a:srgbClr val="0E0E0E"/>
              </a:buClr>
              <a:buSzPts val="1100"/>
              <a:buChar char="○"/>
            </a:pPr>
            <a:r>
              <a:rPr b="1" lang="en">
                <a:solidFill>
                  <a:srgbClr val="0E0E0E"/>
                </a:solidFill>
              </a:rPr>
              <a:t>ZIP Code and Community Area:</a:t>
            </a:r>
            <a:r>
              <a:rPr lang="en">
                <a:solidFill>
                  <a:srgbClr val="0E0E0E"/>
                </a:solidFill>
              </a:rPr>
              <a:t> Geographic identifiers.</a:t>
            </a:r>
            <a:endParaRPr>
              <a:solidFill>
                <a:srgbClr val="0E0E0E"/>
              </a:solidFill>
            </a:endParaRPr>
          </a:p>
          <a:p>
            <a:pPr indent="-298450" lvl="1" marL="914400" rtl="0" algn="l">
              <a:lnSpc>
                <a:spcPct val="95000"/>
              </a:lnSpc>
              <a:spcBef>
                <a:spcPts val="0"/>
              </a:spcBef>
              <a:spcAft>
                <a:spcPts val="0"/>
              </a:spcAft>
              <a:buClr>
                <a:srgbClr val="0E0E0E"/>
              </a:buClr>
              <a:buSzPts val="1100"/>
              <a:buChar char="○"/>
            </a:pPr>
            <a:r>
              <a:rPr b="1" lang="en">
                <a:solidFill>
                  <a:srgbClr val="0E0E0E"/>
                </a:solidFill>
              </a:rPr>
              <a:t>Energy Ratings:</a:t>
            </a:r>
            <a:r>
              <a:rPr lang="en">
                <a:solidFill>
                  <a:srgbClr val="0E0E0E"/>
                </a:solidFill>
              </a:rPr>
              <a:t> Ratings including Chicago Energy ratings and exemptions.</a:t>
            </a:r>
            <a:endParaRPr>
              <a:solidFill>
                <a:srgbClr val="0E0E0E"/>
              </a:solidFill>
            </a:endParaRPr>
          </a:p>
          <a:p>
            <a:pPr indent="-298450" lvl="1" marL="914400" rtl="0" algn="l">
              <a:lnSpc>
                <a:spcPct val="95000"/>
              </a:lnSpc>
              <a:spcBef>
                <a:spcPts val="0"/>
              </a:spcBef>
              <a:spcAft>
                <a:spcPts val="0"/>
              </a:spcAft>
              <a:buClr>
                <a:srgbClr val="0E0E0E"/>
              </a:buClr>
              <a:buSzPts val="1100"/>
              <a:buChar char="○"/>
            </a:pPr>
            <a:r>
              <a:rPr b="1" lang="en">
                <a:solidFill>
                  <a:srgbClr val="0E0E0E"/>
                </a:solidFill>
              </a:rPr>
              <a:t>Gross Floor Area:</a:t>
            </a:r>
            <a:r>
              <a:rPr lang="en">
                <a:solidFill>
                  <a:srgbClr val="0E0E0E"/>
                </a:solidFill>
              </a:rPr>
              <a:t> Property sizes in square feet.</a:t>
            </a:r>
            <a:endParaRPr>
              <a:solidFill>
                <a:srgbClr val="0E0E0E"/>
              </a:solidFill>
            </a:endParaRPr>
          </a:p>
          <a:p>
            <a:pPr indent="-298450" lvl="1" marL="914400" rtl="0" algn="l">
              <a:lnSpc>
                <a:spcPct val="95000"/>
              </a:lnSpc>
              <a:spcBef>
                <a:spcPts val="0"/>
              </a:spcBef>
              <a:spcAft>
                <a:spcPts val="0"/>
              </a:spcAft>
              <a:buClr>
                <a:srgbClr val="0E0E0E"/>
              </a:buClr>
              <a:buSzPts val="1100"/>
              <a:buChar char="○"/>
            </a:pPr>
            <a:r>
              <a:rPr b="1" lang="en">
                <a:solidFill>
                  <a:srgbClr val="0E0E0E"/>
                </a:solidFill>
              </a:rPr>
              <a:t>Electricity Use:</a:t>
            </a:r>
            <a:r>
              <a:rPr lang="en">
                <a:solidFill>
                  <a:srgbClr val="0E0E0E"/>
                </a:solidFill>
              </a:rPr>
              <a:t> Detailed consumption figures in kBtu.</a:t>
            </a:r>
            <a:endParaRPr>
              <a:solidFill>
                <a:srgbClr val="0E0E0E"/>
              </a:solidFill>
            </a:endParaRPr>
          </a:p>
          <a:p>
            <a:pPr indent="-298450" lvl="1" marL="914400" rtl="0" algn="l">
              <a:lnSpc>
                <a:spcPct val="95000"/>
              </a:lnSpc>
              <a:spcBef>
                <a:spcPts val="0"/>
              </a:spcBef>
              <a:spcAft>
                <a:spcPts val="0"/>
              </a:spcAft>
              <a:buClr>
                <a:srgbClr val="0E0E0E"/>
              </a:buClr>
              <a:buSzPts val="1100"/>
              <a:buChar char="○"/>
            </a:pPr>
            <a:r>
              <a:rPr b="1" lang="en">
                <a:solidFill>
                  <a:srgbClr val="0E0E0E"/>
                </a:solidFill>
              </a:rPr>
              <a:t>Gas Use:</a:t>
            </a:r>
            <a:r>
              <a:rPr lang="en">
                <a:solidFill>
                  <a:srgbClr val="0E0E0E"/>
                </a:solidFill>
              </a:rPr>
              <a:t> Detailed consumption figures in kBtu.</a:t>
            </a:r>
            <a:endParaRPr>
              <a:solidFill>
                <a:srgbClr val="0E0E0E"/>
              </a:solidFill>
            </a:endParaRPr>
          </a:p>
          <a:p>
            <a:pPr indent="-298450" lvl="1" marL="914400" rtl="0" algn="l">
              <a:lnSpc>
                <a:spcPct val="95000"/>
              </a:lnSpc>
              <a:spcBef>
                <a:spcPts val="0"/>
              </a:spcBef>
              <a:spcAft>
                <a:spcPts val="0"/>
              </a:spcAft>
              <a:buClr>
                <a:srgbClr val="0E0E0E"/>
              </a:buClr>
              <a:buSzPts val="1100"/>
              <a:buChar char="○"/>
            </a:pPr>
            <a:r>
              <a:rPr b="1" lang="en">
                <a:solidFill>
                  <a:srgbClr val="0E0E0E"/>
                </a:solidFill>
              </a:rPr>
              <a:t>ENERGY STAR Score:</a:t>
            </a:r>
            <a:r>
              <a:rPr lang="en">
                <a:solidFill>
                  <a:srgbClr val="0E0E0E"/>
                </a:solidFill>
              </a:rPr>
              <a:t> Ratings reflecting energy efficiency.</a:t>
            </a:r>
            <a:endParaRPr>
              <a:solidFill>
                <a:srgbClr val="0E0E0E"/>
              </a:solidFill>
            </a:endParaRPr>
          </a:p>
          <a:p>
            <a:pPr indent="-298450" lvl="1" marL="914400" rtl="0" algn="l">
              <a:lnSpc>
                <a:spcPct val="95000"/>
              </a:lnSpc>
              <a:spcBef>
                <a:spcPts val="0"/>
              </a:spcBef>
              <a:spcAft>
                <a:spcPts val="0"/>
              </a:spcAft>
              <a:buClr>
                <a:srgbClr val="0E0E0E"/>
              </a:buClr>
              <a:buSzPts val="1100"/>
              <a:buChar char="○"/>
            </a:pPr>
            <a:r>
              <a:rPr b="1" lang="en">
                <a:solidFill>
                  <a:srgbClr val="0E0E0E"/>
                </a:solidFill>
              </a:rPr>
              <a:t>GHG Emissions:</a:t>
            </a:r>
            <a:r>
              <a:rPr lang="en">
                <a:solidFill>
                  <a:srgbClr val="0E0E0E"/>
                </a:solidFill>
              </a:rPr>
              <a:t> Total greenhouse gas emissions in metric tons of CO2 equivalent.</a:t>
            </a:r>
            <a:endParaRPr>
              <a:solidFill>
                <a:srgbClr val="0E0E0E"/>
              </a:solidFill>
            </a:endParaRPr>
          </a:p>
          <a:p>
            <a:pPr indent="-298450" lvl="1" marL="914400" rtl="0" algn="l">
              <a:lnSpc>
                <a:spcPct val="95000"/>
              </a:lnSpc>
              <a:spcBef>
                <a:spcPts val="0"/>
              </a:spcBef>
              <a:spcAft>
                <a:spcPts val="0"/>
              </a:spcAft>
              <a:buClr>
                <a:srgbClr val="0E0E0E"/>
              </a:buClr>
              <a:buSzPts val="1100"/>
              <a:buChar char="○"/>
            </a:pPr>
            <a:r>
              <a:rPr b="1" lang="en">
                <a:solidFill>
                  <a:srgbClr val="0E0E0E"/>
                </a:solidFill>
              </a:rPr>
              <a:t>Site and Source EUI:</a:t>
            </a:r>
            <a:r>
              <a:rPr lang="en">
                <a:solidFill>
                  <a:srgbClr val="0E0E0E"/>
                </a:solidFill>
              </a:rPr>
              <a:t> Energy Use Intensity per square foot at the site and from all energy sources.</a:t>
            </a:r>
            <a:endParaRPr>
              <a:solidFill>
                <a:srgbClr val="0E0E0E"/>
              </a:solidFill>
            </a:endParaRPr>
          </a:p>
          <a:p>
            <a:pPr indent="-298450" lvl="1" marL="914400" rtl="0" algn="l">
              <a:lnSpc>
                <a:spcPct val="95000"/>
              </a:lnSpc>
              <a:spcBef>
                <a:spcPts val="0"/>
              </a:spcBef>
              <a:spcAft>
                <a:spcPts val="0"/>
              </a:spcAft>
              <a:buClr>
                <a:srgbClr val="0E0E0E"/>
              </a:buClr>
              <a:buSzPts val="1100"/>
              <a:buChar char="○"/>
            </a:pPr>
            <a:r>
              <a:rPr b="1" lang="en">
                <a:solidFill>
                  <a:srgbClr val="0E0E0E"/>
                </a:solidFill>
              </a:rPr>
              <a:t>Latitude and Longitude:</a:t>
            </a:r>
            <a:r>
              <a:rPr lang="en">
                <a:solidFill>
                  <a:srgbClr val="0E0E0E"/>
                </a:solidFill>
              </a:rPr>
              <a:t> Coordinates for spatial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601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Methods</a:t>
            </a:r>
            <a:endParaRPr/>
          </a:p>
        </p:txBody>
      </p:sp>
      <p:sp>
        <p:nvSpPr>
          <p:cNvPr id="117" name="Google Shape;117;p18"/>
          <p:cNvSpPr txBox="1"/>
          <p:nvPr>
            <p:ph idx="1" type="body"/>
          </p:nvPr>
        </p:nvSpPr>
        <p:spPr>
          <a:xfrm>
            <a:off x="727650" y="1412525"/>
            <a:ext cx="7688700" cy="2279700"/>
          </a:xfrm>
          <a:prstGeom prst="rect">
            <a:avLst/>
          </a:prstGeom>
        </p:spPr>
        <p:txBody>
          <a:bodyPr anchorCtr="0" anchor="t" bIns="91425" lIns="91425" spcFirstLastPara="1" rIns="91425" wrap="square" tIns="91425">
            <a:noAutofit/>
          </a:bodyPr>
          <a:lstStyle/>
          <a:p>
            <a:pPr indent="-203200" lvl="0" marL="203200" rtl="0" algn="just">
              <a:spcBef>
                <a:spcPts val="0"/>
              </a:spcBef>
              <a:spcAft>
                <a:spcPts val="0"/>
              </a:spcAft>
              <a:buNone/>
            </a:pPr>
            <a:r>
              <a:rPr lang="en" sz="1100">
                <a:solidFill>
                  <a:srgbClr val="0E0E0E"/>
                </a:solidFill>
              </a:rPr>
              <a:t>1.	</a:t>
            </a:r>
            <a:r>
              <a:rPr b="1" lang="en" sz="1100">
                <a:solidFill>
                  <a:srgbClr val="0E0E0E"/>
                </a:solidFill>
              </a:rPr>
              <a:t>Environmental Monitoring Systems [1]</a:t>
            </a:r>
            <a:endParaRPr b="1" sz="1100">
              <a:solidFill>
                <a:srgbClr val="0E0E0E"/>
              </a:solidFill>
            </a:endParaRPr>
          </a:p>
          <a:p>
            <a:pPr indent="-317500" lvl="0" marL="317500" rtl="0" algn="just">
              <a:spcBef>
                <a:spcPts val="0"/>
              </a:spcBef>
              <a:spcAft>
                <a:spcPts val="0"/>
              </a:spcAft>
              <a:buNone/>
            </a:pPr>
            <a:r>
              <a:rPr lang="en" sz="1100">
                <a:solidFill>
                  <a:srgbClr val="0E0E0E"/>
                </a:solidFill>
              </a:rPr>
              <a:t>	•	</a:t>
            </a:r>
            <a:r>
              <a:rPr b="1" lang="en" sz="1100">
                <a:solidFill>
                  <a:srgbClr val="0E0E0E"/>
                </a:solidFill>
              </a:rPr>
              <a:t>Usage:</a:t>
            </a:r>
            <a:r>
              <a:rPr lang="en" sz="1100">
                <a:solidFill>
                  <a:srgbClr val="0E0E0E"/>
                </a:solidFill>
              </a:rPr>
              <a:t> Widely used by agencies for real-time environmental monitoring.</a:t>
            </a:r>
            <a:endParaRPr sz="1100">
              <a:solidFill>
                <a:srgbClr val="0E0E0E"/>
              </a:solidFill>
            </a:endParaRPr>
          </a:p>
          <a:p>
            <a:pPr indent="-317500" lvl="0" marL="317500" rtl="0" algn="just">
              <a:spcBef>
                <a:spcPts val="0"/>
              </a:spcBef>
              <a:spcAft>
                <a:spcPts val="0"/>
              </a:spcAft>
              <a:buNone/>
            </a:pPr>
            <a:r>
              <a:rPr lang="en" sz="1100">
                <a:solidFill>
                  <a:srgbClr val="0E0E0E"/>
                </a:solidFill>
              </a:rPr>
              <a:t>	•	</a:t>
            </a:r>
            <a:r>
              <a:rPr b="1" lang="en" sz="1100">
                <a:solidFill>
                  <a:srgbClr val="0E0E0E"/>
                </a:solidFill>
              </a:rPr>
              <a:t>Limitations:</a:t>
            </a:r>
            <a:r>
              <a:rPr lang="en" sz="1100">
                <a:solidFill>
                  <a:srgbClr val="0E0E0E"/>
                </a:solidFill>
              </a:rPr>
              <a:t> Lack integration with broader urban planning data.</a:t>
            </a:r>
            <a:endParaRPr sz="1100">
              <a:solidFill>
                <a:srgbClr val="0E0E0E"/>
              </a:solidFill>
            </a:endParaRPr>
          </a:p>
          <a:p>
            <a:pPr indent="-203200" lvl="0" marL="203200" rtl="0" algn="just">
              <a:spcBef>
                <a:spcPts val="0"/>
              </a:spcBef>
              <a:spcAft>
                <a:spcPts val="0"/>
              </a:spcAft>
              <a:buNone/>
            </a:pPr>
            <a:r>
              <a:rPr lang="en" sz="1100">
                <a:solidFill>
                  <a:srgbClr val="0E0E0E"/>
                </a:solidFill>
              </a:rPr>
              <a:t>2.	</a:t>
            </a:r>
            <a:r>
              <a:rPr b="1" lang="en" sz="1100">
                <a:solidFill>
                  <a:srgbClr val="0E0E0E"/>
                </a:solidFill>
              </a:rPr>
              <a:t>Energy Audits and Benchmarking [2]</a:t>
            </a:r>
            <a:endParaRPr b="1" sz="1100">
              <a:solidFill>
                <a:srgbClr val="0E0E0E"/>
              </a:solidFill>
            </a:endParaRPr>
          </a:p>
          <a:p>
            <a:pPr indent="-317500" lvl="0" marL="317500" rtl="0" algn="just">
              <a:spcBef>
                <a:spcPts val="0"/>
              </a:spcBef>
              <a:spcAft>
                <a:spcPts val="0"/>
              </a:spcAft>
              <a:buNone/>
            </a:pPr>
            <a:r>
              <a:rPr lang="en" sz="1100">
                <a:solidFill>
                  <a:srgbClr val="0E0E0E"/>
                </a:solidFill>
              </a:rPr>
              <a:t>	•	</a:t>
            </a:r>
            <a:r>
              <a:rPr b="1" lang="en" sz="1100">
                <a:solidFill>
                  <a:srgbClr val="0E0E0E"/>
                </a:solidFill>
              </a:rPr>
              <a:t>Usage:</a:t>
            </a:r>
            <a:r>
              <a:rPr lang="en" sz="1100">
                <a:solidFill>
                  <a:srgbClr val="0E0E0E"/>
                </a:solidFill>
              </a:rPr>
              <a:t> Assess and benchmark energy consumption in buildings.</a:t>
            </a:r>
            <a:endParaRPr sz="1100">
              <a:solidFill>
                <a:srgbClr val="0E0E0E"/>
              </a:solidFill>
            </a:endParaRPr>
          </a:p>
          <a:p>
            <a:pPr indent="-317500" lvl="0" marL="317500" rtl="0" algn="just">
              <a:spcBef>
                <a:spcPts val="0"/>
              </a:spcBef>
              <a:spcAft>
                <a:spcPts val="0"/>
              </a:spcAft>
              <a:buNone/>
            </a:pPr>
            <a:r>
              <a:rPr lang="en" sz="1100">
                <a:solidFill>
                  <a:srgbClr val="0E0E0E"/>
                </a:solidFill>
              </a:rPr>
              <a:t>	•	</a:t>
            </a:r>
            <a:r>
              <a:rPr b="1" lang="en" sz="1100">
                <a:solidFill>
                  <a:srgbClr val="0E0E0E"/>
                </a:solidFill>
              </a:rPr>
              <a:t>Limitations:</a:t>
            </a:r>
            <a:r>
              <a:rPr lang="en" sz="1100">
                <a:solidFill>
                  <a:srgbClr val="0E0E0E"/>
                </a:solidFill>
              </a:rPr>
              <a:t> Limited application at a broader urban scale.</a:t>
            </a:r>
            <a:endParaRPr sz="1100">
              <a:solidFill>
                <a:srgbClr val="0E0E0E"/>
              </a:solidFill>
            </a:endParaRPr>
          </a:p>
          <a:p>
            <a:pPr indent="-203200" lvl="0" marL="203200" rtl="0" algn="just">
              <a:spcBef>
                <a:spcPts val="0"/>
              </a:spcBef>
              <a:spcAft>
                <a:spcPts val="0"/>
              </a:spcAft>
              <a:buNone/>
            </a:pPr>
            <a:r>
              <a:rPr lang="en" sz="1100">
                <a:solidFill>
                  <a:srgbClr val="0E0E0E"/>
                </a:solidFill>
              </a:rPr>
              <a:t>3.	</a:t>
            </a:r>
            <a:r>
              <a:rPr b="1" lang="en" sz="1100">
                <a:solidFill>
                  <a:srgbClr val="0E0E0E"/>
                </a:solidFill>
              </a:rPr>
              <a:t>Public Engagement Platforms [3]</a:t>
            </a:r>
            <a:endParaRPr b="1" sz="1100">
              <a:solidFill>
                <a:srgbClr val="0E0E0E"/>
              </a:solidFill>
            </a:endParaRPr>
          </a:p>
          <a:p>
            <a:pPr indent="-317500" lvl="0" marL="317500" rtl="0" algn="just">
              <a:spcBef>
                <a:spcPts val="0"/>
              </a:spcBef>
              <a:spcAft>
                <a:spcPts val="0"/>
              </a:spcAft>
              <a:buNone/>
            </a:pPr>
            <a:r>
              <a:rPr lang="en" sz="1100">
                <a:solidFill>
                  <a:srgbClr val="0E0E0E"/>
                </a:solidFill>
              </a:rPr>
              <a:t>	•	</a:t>
            </a:r>
            <a:r>
              <a:rPr b="1" lang="en" sz="1100">
                <a:solidFill>
                  <a:srgbClr val="0E0E0E"/>
                </a:solidFill>
              </a:rPr>
              <a:t>Usage:</a:t>
            </a:r>
            <a:r>
              <a:rPr lang="en" sz="1100">
                <a:solidFill>
                  <a:srgbClr val="0E0E0E"/>
                </a:solidFill>
              </a:rPr>
              <a:t> Engage the public in </a:t>
            </a:r>
            <a:r>
              <a:rPr lang="en" sz="1100">
                <a:solidFill>
                  <a:srgbClr val="0E0E0E"/>
                </a:solidFill>
              </a:rPr>
              <a:t>environmental</a:t>
            </a:r>
            <a:r>
              <a:rPr lang="en" sz="1100">
                <a:solidFill>
                  <a:srgbClr val="0E0E0E"/>
                </a:solidFill>
              </a:rPr>
              <a:t> monitoring.</a:t>
            </a:r>
            <a:endParaRPr sz="1100">
              <a:solidFill>
                <a:srgbClr val="0E0E0E"/>
              </a:solidFill>
            </a:endParaRPr>
          </a:p>
          <a:p>
            <a:pPr indent="-317500" lvl="0" marL="317500" rtl="0" algn="just">
              <a:spcBef>
                <a:spcPts val="0"/>
              </a:spcBef>
              <a:spcAft>
                <a:spcPts val="0"/>
              </a:spcAft>
              <a:buNone/>
            </a:pPr>
            <a:r>
              <a:rPr lang="en" sz="1100">
                <a:solidFill>
                  <a:srgbClr val="0E0E0E"/>
                </a:solidFill>
              </a:rPr>
              <a:t>	•	</a:t>
            </a:r>
            <a:r>
              <a:rPr b="1" lang="en" sz="1100">
                <a:solidFill>
                  <a:srgbClr val="0E0E0E"/>
                </a:solidFill>
              </a:rPr>
              <a:t>Limitations:</a:t>
            </a:r>
            <a:r>
              <a:rPr lang="en" sz="1100">
                <a:solidFill>
                  <a:srgbClr val="0E0E0E"/>
                </a:solidFill>
              </a:rPr>
              <a:t> Variable data quality and limited public participation.</a:t>
            </a:r>
            <a:endParaRPr sz="1100">
              <a:solidFill>
                <a:srgbClr val="0E0E0E"/>
              </a:solidFill>
            </a:endParaRPr>
          </a:p>
          <a:p>
            <a:pPr indent="0" lvl="0" marL="0" rtl="0" algn="l">
              <a:spcBef>
                <a:spcPts val="0"/>
              </a:spcBef>
              <a:spcAft>
                <a:spcPts val="0"/>
              </a:spcAft>
              <a:buNone/>
            </a:pPr>
            <a:r>
              <a:t/>
            </a:r>
            <a:endParaRPr sz="1100">
              <a:solidFill>
                <a:srgbClr val="0E0E0E"/>
              </a:solidFill>
            </a:endParaRPr>
          </a:p>
          <a:p>
            <a:pPr indent="0" lvl="0" marL="0" rtl="0" algn="l">
              <a:spcBef>
                <a:spcPts val="0"/>
              </a:spcBef>
              <a:spcAft>
                <a:spcPts val="1200"/>
              </a:spcAft>
              <a:buNone/>
            </a:pPr>
            <a:r>
              <a:t/>
            </a:r>
            <a:endParaRPr sz="1100"/>
          </a:p>
        </p:txBody>
      </p:sp>
      <p:sp>
        <p:nvSpPr>
          <p:cNvPr id="118" name="Google Shape;118;p18"/>
          <p:cNvSpPr txBox="1"/>
          <p:nvPr>
            <p:ph idx="1" type="body"/>
          </p:nvPr>
        </p:nvSpPr>
        <p:spPr>
          <a:xfrm>
            <a:off x="729450" y="4244225"/>
            <a:ext cx="7688700" cy="89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solidFill>
                  <a:srgbClr val="0E0E0E"/>
                </a:solidFill>
              </a:rPr>
              <a:t>[1] Apte, J. S., Messier, K. P., Gani, S., Brauer, M., Kirchstetter, T. W., Lunden, M. M., … &amp; Marshall, J. D. (2017). High-Resolution Air Pollution Mapping with Google Street View Cars: Exploiting Big Data. Environmental Science &amp; Technology, 51(12), 6999-7008.</a:t>
            </a:r>
            <a:endParaRPr sz="700">
              <a:solidFill>
                <a:srgbClr val="0E0E0E"/>
              </a:solidFill>
            </a:endParaRPr>
          </a:p>
          <a:p>
            <a:pPr indent="0" lvl="0" marL="0" rtl="0" algn="l">
              <a:lnSpc>
                <a:spcPct val="100000"/>
              </a:lnSpc>
              <a:spcBef>
                <a:spcPts val="1200"/>
              </a:spcBef>
              <a:spcAft>
                <a:spcPts val="0"/>
              </a:spcAft>
              <a:buNone/>
            </a:pPr>
            <a:r>
              <a:rPr lang="en" sz="700">
                <a:solidFill>
                  <a:srgbClr val="0E0E0E"/>
                </a:solidFill>
              </a:rPr>
              <a:t>[2] Pérez-Lombard, L., Ortiz, J., &amp; Pout, C. (2008). A review on buildings energy consumption information. Energy and Buildings, 40(3), 394-398.</a:t>
            </a:r>
            <a:endParaRPr sz="700">
              <a:solidFill>
                <a:srgbClr val="0E0E0E"/>
              </a:solidFill>
            </a:endParaRPr>
          </a:p>
          <a:p>
            <a:pPr indent="0" lvl="0" marL="0" rtl="0" algn="l">
              <a:lnSpc>
                <a:spcPct val="100000"/>
              </a:lnSpc>
              <a:spcBef>
                <a:spcPts val="1200"/>
              </a:spcBef>
              <a:spcAft>
                <a:spcPts val="1200"/>
              </a:spcAft>
              <a:buNone/>
            </a:pPr>
            <a:r>
              <a:rPr lang="en" sz="700">
                <a:solidFill>
                  <a:srgbClr val="0E0E0E"/>
                </a:solidFill>
              </a:rPr>
              <a:t>[3] Kim, S., &amp; Lee, J. H. (2017). E-participation, transparency, and trust in local government. </a:t>
            </a:r>
            <a:r>
              <a:rPr i="1" lang="en" sz="700">
                <a:solidFill>
                  <a:srgbClr val="0E0E0E"/>
                </a:solidFill>
              </a:rPr>
              <a:t>Public Administration Review</a:t>
            </a:r>
            <a:r>
              <a:rPr lang="en" sz="700">
                <a:solidFill>
                  <a:srgbClr val="0E0E0E"/>
                </a:solidFill>
              </a:rPr>
              <a:t>, 77(6), 851-860.</a:t>
            </a:r>
            <a:endParaRPr sz="700">
              <a:solidFill>
                <a:srgbClr val="0E0E0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555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124" name="Google Shape;124;p19"/>
          <p:cNvSpPr txBox="1"/>
          <p:nvPr>
            <p:ph idx="1" type="body"/>
          </p:nvPr>
        </p:nvSpPr>
        <p:spPr>
          <a:xfrm>
            <a:off x="729450" y="1460050"/>
            <a:ext cx="7688700" cy="28800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chemeClr val="dk2"/>
              </a:buClr>
              <a:buSzPts val="1300"/>
              <a:buChar char="●"/>
            </a:pPr>
            <a:r>
              <a:rPr lang="en">
                <a:solidFill>
                  <a:schemeClr val="dk2"/>
                </a:solidFill>
              </a:rPr>
              <a:t>To i</a:t>
            </a:r>
            <a:r>
              <a:rPr lang="en">
                <a:solidFill>
                  <a:schemeClr val="dk2"/>
                </a:solidFill>
              </a:rPr>
              <a:t>ntegrate and analyze tree canopy coverage, air quality, and energy consumption data at the neighborhood and zip code levels</a:t>
            </a:r>
            <a:r>
              <a:rPr lang="en">
                <a:solidFill>
                  <a:schemeClr val="dk2"/>
                </a:solidFill>
              </a:rPr>
              <a:t>.</a:t>
            </a:r>
            <a:br>
              <a:rPr lang="en">
                <a:solidFill>
                  <a:schemeClr val="dk2"/>
                </a:solidFill>
              </a:rPr>
            </a:br>
            <a:endParaRPr>
              <a:solidFill>
                <a:schemeClr val="dk2"/>
              </a:solidFill>
            </a:endParaRPr>
          </a:p>
          <a:p>
            <a:pPr indent="-311150" lvl="0" marL="457200" rtl="0" algn="just">
              <a:spcBef>
                <a:spcPts val="0"/>
              </a:spcBef>
              <a:spcAft>
                <a:spcPts val="0"/>
              </a:spcAft>
              <a:buClr>
                <a:schemeClr val="dk2"/>
              </a:buClr>
              <a:buSzPts val="1300"/>
              <a:buChar char="●"/>
            </a:pPr>
            <a:r>
              <a:rPr lang="en">
                <a:solidFill>
                  <a:schemeClr val="dk2"/>
                </a:solidFill>
              </a:rPr>
              <a:t>M</a:t>
            </a:r>
            <a:r>
              <a:rPr lang="en">
                <a:solidFill>
                  <a:schemeClr val="dk2"/>
                </a:solidFill>
              </a:rPr>
              <a:t>ap and overlay datasets to identify patterns and correlations between tree cover, air quality, and energy usage.</a:t>
            </a:r>
            <a:br>
              <a:rPr lang="en">
                <a:solidFill>
                  <a:schemeClr val="dk2"/>
                </a:solidFill>
              </a:rPr>
            </a:br>
            <a:endParaRPr>
              <a:solidFill>
                <a:schemeClr val="dk2"/>
              </a:solidFill>
            </a:endParaRPr>
          </a:p>
          <a:p>
            <a:pPr indent="-311150" lvl="0" marL="457200" rtl="0" algn="just">
              <a:spcBef>
                <a:spcPts val="0"/>
              </a:spcBef>
              <a:spcAft>
                <a:spcPts val="0"/>
              </a:spcAft>
              <a:buClr>
                <a:schemeClr val="dk2"/>
              </a:buClr>
              <a:buSzPts val="1300"/>
              <a:buChar char="●"/>
            </a:pPr>
            <a:r>
              <a:rPr lang="en">
                <a:solidFill>
                  <a:schemeClr val="dk2"/>
                </a:solidFill>
              </a:rPr>
              <a:t>To Use interactive visualizations to explore how tree coverage impacts air quality and energy consumption and provide insights for urban planners and policymakers to promote sustainable design and public health initiatives.</a:t>
            </a:r>
            <a:endParaRPr>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ctrTitle"/>
          </p:nvPr>
        </p:nvSpPr>
        <p:spPr>
          <a:xfrm>
            <a:off x="2637275" y="1864275"/>
            <a:ext cx="7688100" cy="30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