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d0e009c2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d0e009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2d0e009c2_0_1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96" name="Google Shape;96;gb2d0e009c2_0_1:notes"/>
          <p:cNvSpPr/>
          <p:nvPr>
            <p:ph idx="2" type="sldImg"/>
          </p:nvPr>
        </p:nvSpPr>
        <p:spPr>
          <a:xfrm>
            <a:off x="-4186238" y="1265238"/>
            <a:ext cx="14935200" cy="8400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b2d0e009c2_0_1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Hypothesis: 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1200"/>
              <a:t>S – Specific, M – Measurable, A – Achievable, R – Realistic, T – Timebound). </a:t>
            </a:r>
            <a:r>
              <a:rPr b="0" i="0" lang="en" sz="1200"/>
              <a:t>If you cannot do this, you </a:t>
            </a:r>
            <a:r>
              <a:rPr b="1" i="0" lang="en" sz="1200"/>
              <a:t>do not</a:t>
            </a:r>
            <a:r>
              <a:rPr b="0" i="0" lang="en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Context: </a:t>
            </a:r>
            <a:r>
              <a:rPr lang="en" sz="1200"/>
              <a:t>With context, we have </a:t>
            </a:r>
            <a:r>
              <a:rPr b="1" lang="en" sz="1200" u="sng"/>
              <a:t>clearly identified the problem at hand </a:t>
            </a:r>
            <a:r>
              <a:rPr lang="en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Criteria for Success</a:t>
            </a:r>
            <a:r>
              <a:rPr b="0" lang="en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Scope of Solution Space: </a:t>
            </a:r>
            <a:r>
              <a:rPr b="0" lang="en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Constraints within Solution Space: </a:t>
            </a:r>
            <a:r>
              <a:rPr b="0" lang="en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Stakeholders to provide key insight: </a:t>
            </a:r>
            <a:r>
              <a:rPr b="0" lang="en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What key data sources are required</a:t>
            </a:r>
            <a:r>
              <a:rPr b="0"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d0e009c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d0e009c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2d0e009c2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2d0e009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2d0e009c2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2d0e009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2d0e009c2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2d0e009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74945" y="176147"/>
            <a:ext cx="8794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Skiing Resort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price and features optimisation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Kashyap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Summary and conclusion</a:t>
            </a:r>
            <a:endParaRPr sz="3800"/>
          </a:p>
        </p:txBody>
      </p:sp>
      <p:sp>
        <p:nvSpPr>
          <p:cNvPr id="180" name="Google Shape;18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summary, the model created predicts a higher ticket price, based on existing feature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usage of the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Predicting price increase based on changes to features: use the function 'predict_increase' in this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Retraining and accounting for change in data: can retrain the model: 'ski_resort_pricing_model.pkl', pass different data for our resort, in case of changes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3009400" y="2037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137949" y="1182010"/>
            <a:ext cx="4344300" cy="351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4587388" y="1182010"/>
            <a:ext cx="4344300" cy="351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218936" y="1213595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668375" y="1213595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01195" y="1237636"/>
            <a:ext cx="35976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050634" y="1237636"/>
            <a:ext cx="35976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668375" y="2405322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18936" y="2557722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1195" y="2581764"/>
            <a:ext cx="35976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050634" y="2429364"/>
            <a:ext cx="35976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18936" y="3598264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4668375" y="3598264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01195" y="3623979"/>
            <a:ext cx="35976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050634" y="3622306"/>
            <a:ext cx="35976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43108" y="1473732"/>
            <a:ext cx="43245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70"/>
              <a:t>Big Mountain resort is operating at a higher than average market price and with the lack of a data driven approach to pricing, there is a lack of insight over the right mix of facilities being offered.  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sz="1070"/>
          </a:p>
        </p:txBody>
      </p:sp>
      <p:sp>
        <p:nvSpPr>
          <p:cNvPr id="114" name="Google Shape;114;p16"/>
          <p:cNvSpPr txBox="1"/>
          <p:nvPr/>
        </p:nvSpPr>
        <p:spPr>
          <a:xfrm>
            <a:off x="143108" y="2806555"/>
            <a:ext cx="4324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71"/>
              <a:t>Price of ticket is optimised, or even increased with same of more revenue at lesser costs. 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1"/>
          </a:p>
        </p:txBody>
      </p:sp>
      <p:sp>
        <p:nvSpPr>
          <p:cNvPr id="115" name="Google Shape;115;p16"/>
          <p:cNvSpPr txBox="1"/>
          <p:nvPr/>
        </p:nvSpPr>
        <p:spPr>
          <a:xfrm>
            <a:off x="186842" y="3888604"/>
            <a:ext cx="4324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71"/>
              <a:t>Analysing the data to identify the correlation b/w the different facilities (such as type of chair lift), cost of ticket and the total runs, to arrive at a better facilities mix and ticket price for the resort</a:t>
            </a:r>
            <a:endParaRPr sz="1071"/>
          </a:p>
        </p:txBody>
      </p:sp>
      <p:sp>
        <p:nvSpPr>
          <p:cNvPr id="116" name="Google Shape;116;p16"/>
          <p:cNvSpPr txBox="1"/>
          <p:nvPr/>
        </p:nvSpPr>
        <p:spPr>
          <a:xfrm>
            <a:off x="4558232" y="1472939"/>
            <a:ext cx="4324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AutoNum type="arabicPeriod"/>
            </a:pPr>
            <a:r>
              <a:rPr lang="en" sz="1070"/>
              <a:t>There is considerable price variation based on location of different resorts, and would be difficult to  capture this in modelling our prices</a:t>
            </a:r>
            <a:endParaRPr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AutoNum type="arabicPeriod"/>
            </a:pPr>
            <a:r>
              <a:rPr lang="en" sz="1070"/>
              <a:t>Data on T-bars and magic carpet is absent</a:t>
            </a:r>
            <a:endParaRPr sz="107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70"/>
          </a:p>
        </p:txBody>
      </p:sp>
      <p:sp>
        <p:nvSpPr>
          <p:cNvPr id="117" name="Google Shape;117;p16"/>
          <p:cNvSpPr txBox="1"/>
          <p:nvPr/>
        </p:nvSpPr>
        <p:spPr>
          <a:xfrm>
            <a:off x="4590928" y="3813880"/>
            <a:ext cx="4324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" sz="1070"/>
              <a:t>Our facilities: The facilities: 11 lifts, 2 T-bars, 1 magic carpet and an additional chair which increases their operating costs by $1,540,000 </a:t>
            </a:r>
            <a:endParaRPr sz="107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lang="en" sz="1070"/>
              <a:t>Our capacity: 105 trails, 350,000 annual footfall, 3.3 miles length, base elevation  4,464 ft, summit 6,817 ft, vertical drop of 2,353 ft. Similar data for the 330 resorts provided</a:t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t/>
            </a:r>
            <a:endParaRPr sz="1070"/>
          </a:p>
        </p:txBody>
      </p:sp>
      <p:sp>
        <p:nvSpPr>
          <p:cNvPr id="118" name="Google Shape;118;p16"/>
          <p:cNvSpPr/>
          <p:nvPr/>
        </p:nvSpPr>
        <p:spPr>
          <a:xfrm>
            <a:off x="6633337" y="4893313"/>
            <a:ext cx="432000" cy="153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7028512" y="4885283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452320" y="4877253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846662" y="4881061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8245692" y="4877253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8099130" y="530346"/>
            <a:ext cx="432000" cy="153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21750" y="87475"/>
            <a:ext cx="7725000" cy="10086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184140" y="142193"/>
            <a:ext cx="8793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4607126" y="2660700"/>
            <a:ext cx="4324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71"/>
              <a:t>Director of Operations- </a:t>
            </a:r>
            <a:r>
              <a:rPr lang="en" sz="1071"/>
              <a:t>Jimmy Blackburn,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71"/>
              <a:t>Alesha Eisen-</a:t>
            </a:r>
            <a:r>
              <a:rPr lang="en" sz="1071"/>
              <a:t> the Database Manager.</a:t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b="1"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t/>
            </a:r>
            <a:endParaRPr sz="1071"/>
          </a:p>
        </p:txBody>
      </p:sp>
      <p:sp>
        <p:nvSpPr>
          <p:cNvPr id="127" name="Google Shape;127;p16"/>
          <p:cNvSpPr txBox="1"/>
          <p:nvPr/>
        </p:nvSpPr>
        <p:spPr>
          <a:xfrm>
            <a:off x="184150" y="405674"/>
            <a:ext cx="8560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Predict ticket prices to maximise revenue based on market information of 330 resorts, 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and identify the facilities mix for the same </a:t>
            </a:r>
            <a:r>
              <a:rPr b="1" lang="en"/>
              <a:t>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265500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Recommendation and key findings</a:t>
            </a:r>
            <a:endParaRPr sz="3800"/>
          </a:p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odelled price is USD 92.80, Current price is USD 81.00.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mean absolute error of $10.41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Recommendation: experiment with increased 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854750" y="2037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exploratory insights</a:t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32350" y="1304875"/>
            <a:ext cx="33462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432350" y="1451576"/>
            <a:ext cx="30588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Raw data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432350" y="2070575"/>
            <a:ext cx="334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330 rows, including our own resort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27 columns, from which 2 (AdultWeekday and AdultWeekend) could be target features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7" name="Google Shape;147;p19"/>
          <p:cNvSpPr/>
          <p:nvPr/>
        </p:nvSpPr>
        <p:spPr>
          <a:xfrm>
            <a:off x="4263975" y="1304875"/>
            <a:ext cx="34527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4555350" y="1451575"/>
            <a:ext cx="3161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issues and wrangling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4555351" y="2070575"/>
            <a:ext cx="334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Silverton Mountain resort had a wrong entry for SkiableTerrain_ac of 26819 (only value &gt; 10k sq mi), replaced it with the correct one as per Wiki: 1819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Fasteight column was dropped as it has ~50% missing values and rest are 0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transformations</a:t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32350" y="1304875"/>
            <a:ext cx="33462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432350" y="1451575"/>
            <a:ext cx="3346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Incorporating State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intelligence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432350" y="2070575"/>
            <a:ext cx="334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Aggregated State wise data and added population and state size data to create a new csv file, as the prices as well as other features looked state dependent.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58" name="Google Shape;158;p20"/>
          <p:cNvSpPr/>
          <p:nvPr/>
        </p:nvSpPr>
        <p:spPr>
          <a:xfrm>
            <a:off x="4263975" y="1304875"/>
            <a:ext cx="34527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4555350" y="1451575"/>
            <a:ext cx="3161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Zeroing in on target variable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4555351" y="2070575"/>
            <a:ext cx="33495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Considered Weekend prices as the target feature as the values for weekend and weekday are almost equal for ticket prices &gt;100 dollars (Including our resort), and it has less missing values.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</a:t>
            </a:r>
            <a:r>
              <a:rPr lang="en" sz="3600"/>
              <a:t>cenario 1</a:t>
            </a:r>
            <a:r>
              <a:rPr lang="en" sz="3600"/>
              <a:t>: dropping runs</a:t>
            </a:r>
            <a:endParaRPr sz="3600"/>
          </a:p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Recommendation:</a:t>
            </a:r>
            <a:r>
              <a:rPr lang="en" sz="1200"/>
              <a:t> suggest dropping one run in scenario 1 (Permanently closing down up to 10 of the least used runs), as the model suggests no change in price/ revenue. For further closes, the suggestion is to start with reducing 4 or 5 and observing the effect on prices/ revenue, as the model predicts almost the same drop for 2 through 4/5 run drops. Do not recommend further run deduction.</a:t>
            </a:r>
            <a:endParaRPr sz="1200"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75" y="1299575"/>
            <a:ext cx="4415199" cy="22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</a:t>
            </a:r>
            <a:r>
              <a:rPr lang="en" sz="3600"/>
              <a:t>cenario 2: </a:t>
            </a:r>
            <a:r>
              <a:rPr lang="en" sz="3600"/>
              <a:t>Increase vertical drop</a:t>
            </a:r>
            <a:endParaRPr sz="3600"/>
          </a:p>
        </p:txBody>
      </p:sp>
      <p:sp>
        <p:nvSpPr>
          <p:cNvPr id="173" name="Google Shape;173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Increase the vertical drop by adding a run to a point 150 feet lower down but requiring the installation of an additional chair lift to bring skiers back up, without additional snow making coverage</a:t>
            </a:r>
            <a:endParaRPr sz="1200"/>
          </a:p>
        </p:txBody>
      </p:sp>
      <p:sp>
        <p:nvSpPr>
          <p:cNvPr id="174" name="Google Shape;174;p22"/>
          <p:cNvSpPr txBox="1"/>
          <p:nvPr>
            <p:ph idx="1" type="subTitle"/>
          </p:nvPr>
        </p:nvSpPr>
        <p:spPr>
          <a:xfrm>
            <a:off x="4827950" y="14463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Recommend</a:t>
            </a:r>
            <a:r>
              <a:rPr lang="en" sz="1200">
                <a:solidFill>
                  <a:srgbClr val="FFFFFF"/>
                </a:solidFill>
              </a:rPr>
              <a:t> as the model predicts an increase in USD 1.33 per ticket, translating to USD 2,333,333 increase in revenue, assuming 350,000 visitors over the season, with an average of 5 tickets per visitor. Increased operating cost/ ticket for the additional chair is:  1,540,000/(5∗ 350,000) = $0.88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