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add52240994d737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add52240994d737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add52240994d73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add52240994d73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08f7734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08f773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add52240994d73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add52240994d73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08f7734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08f7734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add52240994d737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add52240994d737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08f7734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08f7734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add52240994d737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add52240994d737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add52240994d73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add52240994d73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3afa8a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3afa8a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add52240994d737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add52240994d737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12731" y="4586275"/>
            <a:ext cx="353399" cy="3023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eeexplore.ieee.org/document/7742298" TargetMode="External"/><Relationship Id="rId4" Type="http://schemas.openxmlformats.org/officeDocument/2006/relationships/hyperlink" Target="https://ieeexplore.ieee.org/document/906444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AlArv2PgkKI"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55475"/>
            <a:ext cx="8520600" cy="66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80">
                <a:solidFill>
                  <a:srgbClr val="C27BA0"/>
                </a:solidFill>
                <a:latin typeface="Roboto"/>
                <a:ea typeface="Roboto"/>
                <a:cs typeface="Roboto"/>
                <a:sym typeface="Roboto"/>
              </a:rPr>
              <a:t>Analysis of Docker From a Security Perspective</a:t>
            </a:r>
            <a:endParaRPr sz="2680">
              <a:solidFill>
                <a:srgbClr val="C27BA0"/>
              </a:solidFill>
              <a:latin typeface="Roboto"/>
              <a:ea typeface="Roboto"/>
              <a:cs typeface="Roboto"/>
              <a:sym typeface="Roboto"/>
            </a:endParaRPr>
          </a:p>
        </p:txBody>
      </p:sp>
      <p:sp>
        <p:nvSpPr>
          <p:cNvPr id="68" name="Google Shape;68;p13"/>
          <p:cNvSpPr txBox="1"/>
          <p:nvPr>
            <p:ph idx="1" type="subTitle"/>
          </p:nvPr>
        </p:nvSpPr>
        <p:spPr>
          <a:xfrm>
            <a:off x="311700" y="880975"/>
            <a:ext cx="8520600" cy="37053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t/>
            </a:r>
            <a:endParaRPr sz="1650">
              <a:highlight>
                <a:srgbClr val="FFFFFF"/>
              </a:highlight>
            </a:endParaRPr>
          </a:p>
          <a:p>
            <a:pPr indent="0" lvl="0" marL="0" rtl="0" algn="ctr">
              <a:lnSpc>
                <a:spcPct val="150000"/>
              </a:lnSpc>
              <a:spcBef>
                <a:spcPts val="0"/>
              </a:spcBef>
              <a:spcAft>
                <a:spcPts val="0"/>
              </a:spcAft>
              <a:buNone/>
            </a:pPr>
            <a:r>
              <a:rPr lang="en" sz="1650">
                <a:highlight>
                  <a:srgbClr val="FFFFFF"/>
                </a:highlight>
                <a:latin typeface="Roboto"/>
                <a:ea typeface="Roboto"/>
                <a:cs typeface="Roboto"/>
                <a:sym typeface="Roboto"/>
              </a:rPr>
              <a:t>b</a:t>
            </a:r>
            <a:r>
              <a:rPr lang="en" sz="1650">
                <a:highlight>
                  <a:srgbClr val="FFFFFF"/>
                </a:highlight>
                <a:latin typeface="Roboto"/>
                <a:ea typeface="Roboto"/>
                <a:cs typeface="Roboto"/>
                <a:sym typeface="Roboto"/>
              </a:rPr>
              <a:t>ased on the research papers </a:t>
            </a:r>
            <a:r>
              <a:rPr i="1" lang="en" sz="1650">
                <a:highlight>
                  <a:srgbClr val="FFFFFF"/>
                </a:highlight>
                <a:latin typeface="Roboto"/>
                <a:ea typeface="Roboto"/>
                <a:cs typeface="Roboto"/>
                <a:sym typeface="Roboto"/>
              </a:rPr>
              <a:t> </a:t>
            </a:r>
            <a:endParaRPr i="1" sz="1650">
              <a:highlight>
                <a:srgbClr val="FFFFFF"/>
              </a:highlight>
              <a:latin typeface="Roboto"/>
              <a:ea typeface="Roboto"/>
              <a:cs typeface="Roboto"/>
              <a:sym typeface="Roboto"/>
            </a:endParaRPr>
          </a:p>
          <a:p>
            <a:pPr indent="0" lvl="0" marL="0" rtl="0" algn="ctr">
              <a:lnSpc>
                <a:spcPct val="150000"/>
              </a:lnSpc>
              <a:spcBef>
                <a:spcPts val="0"/>
              </a:spcBef>
              <a:spcAft>
                <a:spcPts val="0"/>
              </a:spcAft>
              <a:buNone/>
            </a:pPr>
            <a:r>
              <a:rPr i="1" lang="en" sz="1650">
                <a:highlight>
                  <a:srgbClr val="FFFFFF"/>
                </a:highlight>
                <a:latin typeface="Roboto"/>
                <a:ea typeface="Roboto"/>
                <a:cs typeface="Roboto"/>
                <a:sym typeface="Roboto"/>
              </a:rPr>
              <a:t>‘</a:t>
            </a:r>
            <a:r>
              <a:rPr i="1" lang="en" sz="1650">
                <a:solidFill>
                  <a:schemeClr val="hlink"/>
                </a:solidFill>
                <a:highlight>
                  <a:srgbClr val="FFFFFF"/>
                </a:highlight>
                <a:uFill>
                  <a:noFill/>
                </a:uFill>
                <a:latin typeface="Roboto"/>
                <a:ea typeface="Roboto"/>
                <a:cs typeface="Roboto"/>
                <a:sym typeface="Roboto"/>
                <a:hlinkClick r:id="rId3"/>
              </a:rPr>
              <a:t>To Docker or Not to Docker :A security perspective</a:t>
            </a:r>
            <a:r>
              <a:rPr i="1" lang="en" sz="1650">
                <a:highlight>
                  <a:srgbClr val="FFFFFF"/>
                </a:highlight>
                <a:latin typeface="Roboto"/>
                <a:ea typeface="Roboto"/>
                <a:cs typeface="Roboto"/>
                <a:sym typeface="Roboto"/>
              </a:rPr>
              <a:t>‘</a:t>
            </a:r>
            <a:endParaRPr i="1" sz="1650">
              <a:highlight>
                <a:srgbClr val="FFFFFF"/>
              </a:highlight>
              <a:latin typeface="Roboto"/>
              <a:ea typeface="Roboto"/>
              <a:cs typeface="Roboto"/>
              <a:sym typeface="Roboto"/>
            </a:endParaRPr>
          </a:p>
          <a:p>
            <a:pPr indent="0" lvl="0" marL="0" rtl="0" algn="ctr">
              <a:lnSpc>
                <a:spcPct val="150000"/>
              </a:lnSpc>
              <a:spcBef>
                <a:spcPts val="0"/>
              </a:spcBef>
              <a:spcAft>
                <a:spcPts val="0"/>
              </a:spcAft>
              <a:buNone/>
            </a:pPr>
            <a:r>
              <a:rPr lang="en" sz="1650">
                <a:highlight>
                  <a:srgbClr val="FFFFFF"/>
                </a:highlight>
                <a:latin typeface="Roboto"/>
                <a:ea typeface="Roboto"/>
                <a:cs typeface="Roboto"/>
                <a:sym typeface="Roboto"/>
              </a:rPr>
              <a:t>and</a:t>
            </a:r>
            <a:r>
              <a:rPr i="1" lang="en" sz="1650">
                <a:highlight>
                  <a:srgbClr val="FFFFFF"/>
                </a:highlight>
                <a:latin typeface="Roboto"/>
                <a:ea typeface="Roboto"/>
                <a:cs typeface="Roboto"/>
                <a:sym typeface="Roboto"/>
              </a:rPr>
              <a:t> </a:t>
            </a:r>
            <a:endParaRPr i="1" sz="1650">
              <a:highlight>
                <a:srgbClr val="FFFFFF"/>
              </a:highlight>
              <a:latin typeface="Roboto"/>
              <a:ea typeface="Roboto"/>
              <a:cs typeface="Roboto"/>
              <a:sym typeface="Roboto"/>
            </a:endParaRPr>
          </a:p>
          <a:p>
            <a:pPr indent="0" lvl="0" marL="0" rtl="0" algn="ctr">
              <a:lnSpc>
                <a:spcPct val="150000"/>
              </a:lnSpc>
              <a:spcBef>
                <a:spcPts val="0"/>
              </a:spcBef>
              <a:spcAft>
                <a:spcPts val="0"/>
              </a:spcAft>
              <a:buNone/>
            </a:pPr>
            <a:r>
              <a:rPr i="1" lang="en" sz="1650">
                <a:highlight>
                  <a:srgbClr val="FFFFFF"/>
                </a:highlight>
                <a:latin typeface="Roboto"/>
                <a:ea typeface="Roboto"/>
                <a:cs typeface="Roboto"/>
                <a:sym typeface="Roboto"/>
              </a:rPr>
              <a:t>‘</a:t>
            </a:r>
            <a:r>
              <a:rPr i="1" lang="en" sz="1650">
                <a:solidFill>
                  <a:schemeClr val="hlink"/>
                </a:solidFill>
                <a:highlight>
                  <a:srgbClr val="FFFFFF"/>
                </a:highlight>
                <a:uFill>
                  <a:noFill/>
                </a:uFill>
                <a:latin typeface="Roboto"/>
                <a:ea typeface="Roboto"/>
                <a:cs typeface="Roboto"/>
                <a:sym typeface="Roboto"/>
                <a:hlinkClick r:id="rId4"/>
              </a:rPr>
              <a:t>Security Analysis and Threats Detection Techniques on Docker Container</a:t>
            </a:r>
            <a:r>
              <a:rPr i="1" lang="en" sz="2050">
                <a:highlight>
                  <a:srgbClr val="FFFFFF"/>
                </a:highlight>
                <a:latin typeface="Roboto"/>
                <a:ea typeface="Roboto"/>
                <a:cs typeface="Roboto"/>
                <a:sym typeface="Roboto"/>
              </a:rPr>
              <a:t>’</a:t>
            </a:r>
            <a:endParaRPr i="1" sz="2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b="1" sz="1450">
              <a:solidFill>
                <a:srgbClr val="333333"/>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p:txBody>
      </p:sp>
      <p:sp>
        <p:nvSpPr>
          <p:cNvPr id="69" name="Google Shape;69;p13"/>
          <p:cNvSpPr txBox="1"/>
          <p:nvPr/>
        </p:nvSpPr>
        <p:spPr>
          <a:xfrm>
            <a:off x="1288950" y="3247225"/>
            <a:ext cx="22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Roboto"/>
                <a:ea typeface="Roboto"/>
                <a:cs typeface="Roboto"/>
                <a:sym typeface="Roboto"/>
              </a:rPr>
              <a:t>Abhijit S Iyer</a:t>
            </a:r>
            <a:br>
              <a:rPr lang="en">
                <a:solidFill>
                  <a:srgbClr val="434343"/>
                </a:solidFill>
                <a:latin typeface="Roboto"/>
                <a:ea typeface="Roboto"/>
                <a:cs typeface="Roboto"/>
                <a:sym typeface="Roboto"/>
              </a:rPr>
            </a:br>
            <a:r>
              <a:rPr lang="en">
                <a:solidFill>
                  <a:srgbClr val="434343"/>
                </a:solidFill>
                <a:latin typeface="Roboto"/>
                <a:ea typeface="Roboto"/>
                <a:cs typeface="Roboto"/>
                <a:sym typeface="Roboto"/>
              </a:rPr>
              <a:t>M21CS001</a:t>
            </a:r>
            <a:endParaRPr>
              <a:solidFill>
                <a:srgbClr val="434343"/>
              </a:solidFill>
              <a:latin typeface="Roboto"/>
              <a:ea typeface="Roboto"/>
              <a:cs typeface="Roboto"/>
              <a:sym typeface="Roboto"/>
            </a:endParaRPr>
          </a:p>
        </p:txBody>
      </p:sp>
      <p:sp>
        <p:nvSpPr>
          <p:cNvPr id="70" name="Google Shape;70;p13"/>
          <p:cNvSpPr txBox="1"/>
          <p:nvPr/>
        </p:nvSpPr>
        <p:spPr>
          <a:xfrm>
            <a:off x="6498125" y="3247225"/>
            <a:ext cx="22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Roboto"/>
                <a:ea typeface="Roboto"/>
                <a:cs typeface="Roboto"/>
                <a:sym typeface="Roboto"/>
              </a:rPr>
              <a:t>Poonam Kashyap</a:t>
            </a:r>
            <a:br>
              <a:rPr lang="en">
                <a:solidFill>
                  <a:srgbClr val="434343"/>
                </a:solidFill>
                <a:latin typeface="Roboto"/>
                <a:ea typeface="Roboto"/>
                <a:cs typeface="Roboto"/>
                <a:sym typeface="Roboto"/>
              </a:rPr>
            </a:br>
            <a:r>
              <a:rPr lang="en">
                <a:solidFill>
                  <a:srgbClr val="434343"/>
                </a:solidFill>
                <a:latin typeface="Roboto"/>
                <a:ea typeface="Roboto"/>
                <a:cs typeface="Roboto"/>
                <a:sym typeface="Roboto"/>
              </a:rPr>
              <a:t>M21CS012</a:t>
            </a:r>
            <a:endParaRPr>
              <a:solidFill>
                <a:srgbClr val="43434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Results &amp; </a:t>
            </a:r>
            <a:r>
              <a:rPr lang="en">
                <a:solidFill>
                  <a:srgbClr val="C27BA0"/>
                </a:solidFill>
              </a:rPr>
              <a:t>Analysis</a:t>
            </a:r>
            <a:endParaRPr>
              <a:solidFill>
                <a:srgbClr val="C27BA0"/>
              </a:solidFill>
            </a:endParaRPr>
          </a:p>
        </p:txBody>
      </p:sp>
      <p:sp>
        <p:nvSpPr>
          <p:cNvPr id="124" name="Google Shape;124;p22"/>
          <p:cNvSpPr txBox="1"/>
          <p:nvPr>
            <p:ph idx="1" type="body"/>
          </p:nvPr>
        </p:nvSpPr>
        <p:spPr>
          <a:xfrm>
            <a:off x="259875" y="1152425"/>
            <a:ext cx="8520600" cy="3783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Security of Docker components such as Docker clients, daemon and Register and </a:t>
            </a:r>
            <a:r>
              <a:rPr lang="en" sz="1700">
                <a:solidFill>
                  <a:srgbClr val="000000"/>
                </a:solidFill>
                <a:latin typeface="Roboto"/>
                <a:ea typeface="Roboto"/>
                <a:cs typeface="Roboto"/>
                <a:sym typeface="Roboto"/>
              </a:rPr>
              <a:t>their collective activities which creates vulnerabilities in case of existence of some exposures. Based on following aspects :</a:t>
            </a:r>
            <a:endParaRPr sz="1700">
              <a:solidFill>
                <a:srgbClr val="000000"/>
              </a:solidFill>
              <a:latin typeface="Roboto"/>
              <a:ea typeface="Roboto"/>
              <a:cs typeface="Roboto"/>
              <a:sym typeface="Roboto"/>
            </a:endParaRPr>
          </a:p>
          <a:p>
            <a:pPr indent="-336550" lvl="1" marL="9144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Container Escape Attacks</a:t>
            </a:r>
            <a:endParaRPr sz="1700">
              <a:solidFill>
                <a:srgbClr val="000000"/>
              </a:solidFill>
              <a:latin typeface="Roboto"/>
              <a:ea typeface="Roboto"/>
              <a:cs typeface="Roboto"/>
              <a:sym typeface="Roboto"/>
            </a:endParaRPr>
          </a:p>
          <a:p>
            <a:pPr indent="-336550" lvl="1" marL="9144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Sensitive Information Leakage </a:t>
            </a:r>
            <a:endParaRPr sz="1700">
              <a:solidFill>
                <a:srgbClr val="000000"/>
              </a:solidFill>
              <a:latin typeface="Roboto"/>
              <a:ea typeface="Roboto"/>
              <a:cs typeface="Roboto"/>
              <a:sym typeface="Roboto"/>
            </a:endParaRPr>
          </a:p>
          <a:p>
            <a:pPr indent="-336550" lvl="1" marL="9144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Network Mode Security</a:t>
            </a:r>
            <a:endParaRPr sz="1700">
              <a:solidFill>
                <a:srgbClr val="000000"/>
              </a:solidFill>
              <a:latin typeface="Roboto"/>
              <a:ea typeface="Roboto"/>
              <a:cs typeface="Roboto"/>
              <a:sym typeface="Roboto"/>
            </a:endParaRPr>
          </a:p>
          <a:p>
            <a:pPr indent="-336550" lvl="1" marL="9144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Existing Security Mechanism for Docker Container includes resource isolation, resource control, kernel capabilities are utilized for security enforcement.</a:t>
            </a:r>
            <a:endParaRPr sz="1700">
              <a:solidFill>
                <a:srgbClr val="000000"/>
              </a:solidFill>
              <a:latin typeface="Roboto"/>
              <a:ea typeface="Roboto"/>
              <a:cs typeface="Roboto"/>
              <a:sym typeface="Roboto"/>
            </a:endParaRPr>
          </a:p>
          <a:p>
            <a:pPr indent="-336550" lvl="0" marL="4572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Docker also allows developers to make use of third party plugins such as </a:t>
            </a:r>
            <a:r>
              <a:rPr b="1" lang="en" sz="1700">
                <a:solidFill>
                  <a:srgbClr val="000000"/>
                </a:solidFill>
                <a:latin typeface="Roboto"/>
                <a:ea typeface="Roboto"/>
                <a:cs typeface="Roboto"/>
                <a:sym typeface="Roboto"/>
              </a:rPr>
              <a:t>Snyk</a:t>
            </a:r>
            <a:r>
              <a:rPr lang="en" sz="1700">
                <a:solidFill>
                  <a:srgbClr val="000000"/>
                </a:solidFill>
                <a:latin typeface="Roboto"/>
                <a:ea typeface="Roboto"/>
                <a:cs typeface="Roboto"/>
                <a:sym typeface="Roboto"/>
              </a:rPr>
              <a:t>, that scans existing images for vulnerabilities.</a:t>
            </a:r>
            <a:endParaRPr sz="1700">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Demonstration</a:t>
            </a:r>
            <a:endParaRPr>
              <a:solidFill>
                <a:srgbClr val="C27BA0"/>
              </a:solidFill>
            </a:endParaRPr>
          </a:p>
        </p:txBody>
      </p:sp>
      <p:pic>
        <p:nvPicPr>
          <p:cNvPr descr="This video shows a demonstration of a possible security flaw in Docker containers, where the container gets full access to the host's file system and can exploit it according to it's will." id="130" name="Google Shape;130;p23" title="Demonstration of sharing host system files between a Docker container and host system">
            <a:hlinkClick r:id="rId3"/>
          </p:cNvPr>
          <p:cNvPicPr preferRelativeResize="0"/>
          <p:nvPr/>
        </p:nvPicPr>
        <p:blipFill>
          <a:blip r:embed="rId4">
            <a:alphaModFix/>
          </a:blip>
          <a:stretch>
            <a:fillRect/>
          </a:stretch>
        </p:blipFill>
        <p:spPr>
          <a:xfrm>
            <a:off x="2286000" y="1342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Background</a:t>
            </a:r>
            <a:r>
              <a:rPr lang="en"/>
              <a:t> </a:t>
            </a:r>
            <a:endParaRPr/>
          </a:p>
        </p:txBody>
      </p:sp>
      <p:sp>
        <p:nvSpPr>
          <p:cNvPr id="76" name="Google Shape;76;p14"/>
          <p:cNvSpPr txBox="1"/>
          <p:nvPr>
            <p:ph idx="1" type="body"/>
          </p:nvPr>
        </p:nvSpPr>
        <p:spPr>
          <a:xfrm>
            <a:off x="311700" y="1075350"/>
            <a:ext cx="8520600" cy="3886800"/>
          </a:xfrm>
          <a:prstGeom prst="rect">
            <a:avLst/>
          </a:prstGeom>
        </p:spPr>
        <p:txBody>
          <a:bodyPr anchorCtr="0" anchor="t" bIns="91425" lIns="91425" spcFirstLastPara="1" rIns="91425" wrap="square" tIns="91425">
            <a:noAutofit/>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Over the last few years, the use of virtualization technologies has increased dramatically and as a result, the demand for efficient and secure virtualization solutions shoots up.</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Container based virtualization and Hypervisor based virtualization (Virtual Machines) are the two main types of virtualization that have emerged to the market.</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Container based solutions provide a more lightweight and efficient virtual environment.</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Among all container solutions,</a:t>
            </a:r>
            <a:r>
              <a:rPr b="1" lang="en" sz="1700">
                <a:solidFill>
                  <a:srgbClr val="434343"/>
                </a:solidFill>
                <a:highlight>
                  <a:srgbClr val="FFFFFF"/>
                </a:highlight>
                <a:latin typeface="Roboto"/>
                <a:ea typeface="Roboto"/>
                <a:cs typeface="Roboto"/>
                <a:sym typeface="Roboto"/>
              </a:rPr>
              <a:t> </a:t>
            </a:r>
            <a:r>
              <a:rPr b="1" i="1" lang="en" sz="1700">
                <a:solidFill>
                  <a:srgbClr val="434343"/>
                </a:solidFill>
                <a:highlight>
                  <a:srgbClr val="FFFFFF"/>
                </a:highlight>
                <a:latin typeface="Roboto"/>
                <a:ea typeface="Roboto"/>
                <a:cs typeface="Roboto"/>
                <a:sym typeface="Roboto"/>
              </a:rPr>
              <a:t>Docker</a:t>
            </a:r>
            <a:r>
              <a:rPr lang="en" sz="1700">
                <a:solidFill>
                  <a:srgbClr val="434343"/>
                </a:solidFill>
                <a:highlight>
                  <a:srgbClr val="FFFFFF"/>
                </a:highlight>
                <a:latin typeface="Roboto"/>
                <a:ea typeface="Roboto"/>
                <a:cs typeface="Roboto"/>
                <a:sym typeface="Roboto"/>
              </a:rPr>
              <a:t>, a complete packaging and software delivery tool, is leading the market.</a:t>
            </a:r>
            <a:endParaRPr sz="1700">
              <a:solidFill>
                <a:srgbClr val="43434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6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6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6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600"/>
                                        <p:tgtEl>
                                          <p:spTgt spid="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Background (contd.)</a:t>
            </a:r>
            <a:endParaRPr>
              <a:solidFill>
                <a:srgbClr val="C27BA0"/>
              </a:solidFill>
            </a:endParaRPr>
          </a:p>
        </p:txBody>
      </p:sp>
      <p:sp>
        <p:nvSpPr>
          <p:cNvPr id="82" name="Google Shape;82;p15"/>
          <p:cNvSpPr txBox="1"/>
          <p:nvPr>
            <p:ph idx="1" type="body"/>
          </p:nvPr>
        </p:nvSpPr>
        <p:spPr>
          <a:xfrm>
            <a:off x="311700" y="1053275"/>
            <a:ext cx="8520600" cy="3886800"/>
          </a:xfrm>
          <a:prstGeom prst="rect">
            <a:avLst/>
          </a:prstGeom>
        </p:spPr>
        <p:txBody>
          <a:bodyPr anchorCtr="0" anchor="t" bIns="91425" lIns="91425" spcFirstLastPara="1" rIns="91425" wrap="square" tIns="91425">
            <a:noAutofit/>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Docker security relies on three factors: </a:t>
            </a:r>
            <a:endParaRPr sz="1700">
              <a:solidFill>
                <a:srgbClr val="43434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434343"/>
              </a:buClr>
              <a:buSzPts val="1700"/>
              <a:buFont typeface="Roboto"/>
              <a:buChar char="❏"/>
            </a:pPr>
            <a:r>
              <a:rPr b="1" lang="en" sz="1700">
                <a:solidFill>
                  <a:srgbClr val="434343"/>
                </a:solidFill>
                <a:highlight>
                  <a:srgbClr val="FFFFFF"/>
                </a:highlight>
                <a:latin typeface="Roboto"/>
                <a:ea typeface="Roboto"/>
                <a:cs typeface="Roboto"/>
                <a:sym typeface="Roboto"/>
              </a:rPr>
              <a:t>Isolation</a:t>
            </a:r>
            <a:r>
              <a:rPr lang="en" sz="1700">
                <a:solidFill>
                  <a:srgbClr val="434343"/>
                </a:solidFill>
                <a:highlight>
                  <a:srgbClr val="FFFFFF"/>
                </a:highlight>
                <a:latin typeface="Roboto"/>
                <a:ea typeface="Roboto"/>
                <a:cs typeface="Roboto"/>
                <a:sym typeface="Roboto"/>
              </a:rPr>
              <a:t> of processes at the user-space level managed by the Docker daemon</a:t>
            </a:r>
            <a:endParaRPr sz="1700">
              <a:solidFill>
                <a:srgbClr val="43434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Enforcement of this isolation by the kernel</a:t>
            </a:r>
            <a:endParaRPr sz="1700">
              <a:solidFill>
                <a:srgbClr val="43434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434343"/>
              </a:buClr>
              <a:buSzPts val="1700"/>
              <a:buFont typeface="Roboto"/>
              <a:buChar char="❏"/>
            </a:pPr>
            <a:r>
              <a:rPr b="1" lang="en" sz="1700">
                <a:solidFill>
                  <a:srgbClr val="434343"/>
                </a:solidFill>
                <a:highlight>
                  <a:srgbClr val="FFFFFF"/>
                </a:highlight>
                <a:latin typeface="Roboto"/>
                <a:ea typeface="Roboto"/>
                <a:cs typeface="Roboto"/>
                <a:sym typeface="Roboto"/>
              </a:rPr>
              <a:t>Network Security</a:t>
            </a:r>
            <a:r>
              <a:rPr lang="en" sz="1700">
                <a:solidFill>
                  <a:srgbClr val="434343"/>
                </a:solidFill>
                <a:highlight>
                  <a:srgbClr val="FFFFFF"/>
                </a:highlight>
                <a:latin typeface="Roboto"/>
                <a:ea typeface="Roboto"/>
                <a:cs typeface="Roboto"/>
                <a:sym typeface="Roboto"/>
              </a:rPr>
              <a:t> operations.</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Docker is safe if used with default configuration.  It provides isolation between containers and restricts containers' access to the host.</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In contrast, widespread usages take advantage of options—given either to the Docker daemon on startup or to the command launching a container—that give containers extended access to the host. When used with untrusted containers, these options trigger many security concerns</a:t>
            </a:r>
            <a:endParaRPr sz="1700">
              <a:solidFill>
                <a:srgbClr val="43434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Methodology</a:t>
            </a:r>
            <a:endParaRPr>
              <a:solidFill>
                <a:srgbClr val="C27BA0"/>
              </a:solidFill>
            </a:endParaRPr>
          </a:p>
        </p:txBody>
      </p:sp>
      <p:sp>
        <p:nvSpPr>
          <p:cNvPr id="88" name="Google Shape;88;p16"/>
          <p:cNvSpPr txBox="1"/>
          <p:nvPr>
            <p:ph idx="1" type="body"/>
          </p:nvPr>
        </p:nvSpPr>
        <p:spPr>
          <a:xfrm>
            <a:off x="311700" y="1266325"/>
            <a:ext cx="8520600" cy="3695700"/>
          </a:xfrm>
          <a:prstGeom prst="rect">
            <a:avLst/>
          </a:prstGeom>
        </p:spPr>
        <p:txBody>
          <a:bodyPr anchorCtr="0" anchor="t" bIns="91425" lIns="91425" spcFirstLastPara="1" rIns="91425" wrap="square" tIns="91425">
            <a:noAutofit/>
          </a:bodyPr>
          <a:lstStyle/>
          <a:p>
            <a:pPr indent="-336550" lvl="0" marL="4572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rgbClr val="FFFFFF"/>
                </a:highlight>
                <a:latin typeface="Roboto"/>
                <a:ea typeface="Roboto"/>
                <a:cs typeface="Roboto"/>
                <a:sym typeface="Roboto"/>
              </a:rPr>
              <a:t>Docker provides users with many options to start and run docker images with various options, that expose the host system, the host network and other docker containers in vulnerable positions from which there may be no recovery.</a:t>
            </a:r>
            <a:endParaRPr sz="1700">
              <a:solidFill>
                <a:srgbClr val="33333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rgbClr val="FFFFFF"/>
                </a:highlight>
                <a:latin typeface="Roboto"/>
                <a:ea typeface="Roboto"/>
                <a:cs typeface="Roboto"/>
                <a:sym typeface="Roboto"/>
              </a:rPr>
              <a:t>In our implementation, we take a look at giving </a:t>
            </a:r>
            <a:r>
              <a:rPr lang="en" sz="1700">
                <a:solidFill>
                  <a:srgbClr val="434343"/>
                </a:solidFill>
                <a:highlight>
                  <a:srgbClr val="FFFFFF"/>
                </a:highlight>
                <a:latin typeface="Roboto"/>
                <a:ea typeface="Roboto"/>
                <a:cs typeface="Roboto"/>
                <a:sym typeface="Roboto"/>
              </a:rPr>
              <a:t>we take a look at giving the capability/ status of accessing the host file system to the Docker container with which will be able to access full authority over the specific directory of the host system</a:t>
            </a:r>
            <a:r>
              <a:rPr lang="en" sz="2200">
                <a:solidFill>
                  <a:srgbClr val="333333"/>
                </a:solidFill>
                <a:highlight>
                  <a:srgbClr val="FFFFFF"/>
                </a:highlight>
                <a:latin typeface="Roboto"/>
                <a:ea typeface="Roboto"/>
                <a:cs typeface="Roboto"/>
                <a:sym typeface="Roboto"/>
              </a:rPr>
              <a:t>.</a:t>
            </a:r>
            <a:r>
              <a:rPr lang="en" sz="1700">
                <a:solidFill>
                  <a:srgbClr val="333333"/>
                </a:solidFill>
                <a:highlight>
                  <a:srgbClr val="FFFFFF"/>
                </a:highlight>
                <a:latin typeface="Roboto"/>
                <a:ea typeface="Roboto"/>
                <a:cs typeface="Roboto"/>
                <a:sym typeface="Roboto"/>
              </a:rPr>
              <a:t> </a:t>
            </a:r>
            <a:endParaRPr sz="1700">
              <a:solidFill>
                <a:srgbClr val="33333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rgbClr val="FFFFFF"/>
                </a:highlight>
                <a:latin typeface="Roboto"/>
                <a:ea typeface="Roboto"/>
                <a:cs typeface="Roboto"/>
                <a:sym typeface="Roboto"/>
              </a:rPr>
              <a:t>mounting and unmounting of the host file system to the docker container, </a:t>
            </a:r>
            <a:endParaRPr sz="1700">
              <a:solidFill>
                <a:srgbClr val="33333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rgbClr val="FFFFFF"/>
                </a:highlight>
                <a:latin typeface="Roboto"/>
                <a:ea typeface="Roboto"/>
                <a:cs typeface="Roboto"/>
                <a:sym typeface="Roboto"/>
              </a:rPr>
              <a:t>executing privileged OS kernel instructions as the system administrator</a:t>
            </a:r>
            <a:endParaRPr sz="1700">
              <a:solidFill>
                <a:srgbClr val="333333"/>
              </a:solidFill>
              <a:highlight>
                <a:srgbClr val="FFFFFF"/>
              </a:highlight>
              <a:latin typeface="Roboto"/>
              <a:ea typeface="Roboto"/>
              <a:cs typeface="Roboto"/>
              <a:sym typeface="Roboto"/>
            </a:endParaRPr>
          </a:p>
          <a:p>
            <a:pPr indent="-336550" lvl="1" marL="9144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rgbClr val="FFFFFF"/>
                </a:highlight>
                <a:latin typeface="Roboto"/>
                <a:ea typeface="Roboto"/>
                <a:cs typeface="Roboto"/>
                <a:sym typeface="Roboto"/>
              </a:rPr>
              <a:t>changing the IP address and network mask of the host machine</a:t>
            </a:r>
            <a:endParaRPr sz="1700">
              <a:solidFill>
                <a:srgbClr val="333333"/>
              </a:solidFill>
              <a:highlight>
                <a:srgbClr val="FFFFFF"/>
              </a:highlight>
              <a:latin typeface="Roboto"/>
              <a:ea typeface="Roboto"/>
              <a:cs typeface="Roboto"/>
              <a:sym typeface="Roboto"/>
            </a:endParaRPr>
          </a:p>
          <a:p>
            <a:pPr indent="0" lvl="0" marL="0" marR="13639" rtl="0" algn="just">
              <a:lnSpc>
                <a:spcPct val="135000"/>
              </a:lnSpc>
              <a:spcBef>
                <a:spcPts val="0"/>
              </a:spcBef>
              <a:spcAft>
                <a:spcPts val="0"/>
              </a:spcAft>
              <a:buNone/>
            </a:pPr>
            <a:r>
              <a:t/>
            </a:r>
            <a:endParaRPr sz="1300">
              <a:solidFill>
                <a:srgbClr val="333333"/>
              </a:solidFill>
              <a:highlight>
                <a:srgbClr val="FFFFFF"/>
              </a:highlight>
              <a:latin typeface="Roboto"/>
              <a:ea typeface="Roboto"/>
              <a:cs typeface="Roboto"/>
              <a:sym typeface="Roboto"/>
            </a:endParaRPr>
          </a:p>
          <a:p>
            <a:pPr indent="0" lvl="0" marL="0" marR="13639" rtl="0" algn="just">
              <a:lnSpc>
                <a:spcPct val="135000"/>
              </a:lnSpc>
              <a:spcBef>
                <a:spcPts val="0"/>
              </a:spcBef>
              <a:spcAft>
                <a:spcPts val="0"/>
              </a:spcAft>
              <a:buNone/>
            </a:pPr>
            <a:r>
              <a:t/>
            </a:r>
            <a:endParaRPr sz="1300">
              <a:solidFill>
                <a:srgbClr val="33333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1000"/>
                                        <p:tgtEl>
                                          <p:spTgt spid="8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Methodology (Contd.)</a:t>
            </a:r>
            <a:endParaRPr>
              <a:solidFill>
                <a:srgbClr val="C27BA0"/>
              </a:solidFill>
            </a:endParaRPr>
          </a:p>
        </p:txBody>
      </p:sp>
      <p:sp>
        <p:nvSpPr>
          <p:cNvPr id="94" name="Google Shape;94;p17"/>
          <p:cNvSpPr txBox="1"/>
          <p:nvPr>
            <p:ph idx="1" type="body"/>
          </p:nvPr>
        </p:nvSpPr>
        <p:spPr>
          <a:xfrm>
            <a:off x="311700" y="1266325"/>
            <a:ext cx="8520600" cy="3695700"/>
          </a:xfrm>
          <a:prstGeom prst="rect">
            <a:avLst/>
          </a:prstGeom>
        </p:spPr>
        <p:txBody>
          <a:bodyPr anchorCtr="0" anchor="t" bIns="91425" lIns="91425" spcFirstLastPara="1" rIns="91425" wrap="square" tIns="91425">
            <a:noAutofit/>
          </a:bodyPr>
          <a:lstStyle/>
          <a:p>
            <a:pPr indent="-336550" lvl="0" marL="4572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chemeClr val="lt1"/>
                </a:highlight>
                <a:latin typeface="Roboto"/>
                <a:ea typeface="Roboto"/>
                <a:cs typeface="Roboto"/>
                <a:sym typeface="Roboto"/>
              </a:rPr>
              <a:t>To start with, we wrote and built a docker image which runs a python application that tries to gain access to a directory present in the host’s file system, by reading content from a file and writing to a file in the same directory.</a:t>
            </a:r>
            <a:endParaRPr sz="1700">
              <a:solidFill>
                <a:srgbClr val="333333"/>
              </a:solidFill>
              <a:highlight>
                <a:schemeClr val="lt1"/>
              </a:highlight>
              <a:latin typeface="Roboto"/>
              <a:ea typeface="Roboto"/>
              <a:cs typeface="Roboto"/>
              <a:sym typeface="Roboto"/>
            </a:endParaRPr>
          </a:p>
          <a:p>
            <a:pPr indent="-336550" lvl="0" marL="457200" marR="13639" rtl="0" algn="just">
              <a:lnSpc>
                <a:spcPct val="135000"/>
              </a:lnSpc>
              <a:spcBef>
                <a:spcPts val="0"/>
              </a:spcBef>
              <a:spcAft>
                <a:spcPts val="0"/>
              </a:spcAft>
              <a:buClr>
                <a:srgbClr val="333333"/>
              </a:buClr>
              <a:buSzPts val="1700"/>
              <a:buFont typeface="Roboto"/>
              <a:buChar char="●"/>
            </a:pPr>
            <a:r>
              <a:rPr lang="en" sz="1700">
                <a:solidFill>
                  <a:srgbClr val="333333"/>
                </a:solidFill>
                <a:highlight>
                  <a:schemeClr val="lt1"/>
                </a:highlight>
                <a:latin typeface="Roboto"/>
                <a:ea typeface="Roboto"/>
                <a:cs typeface="Roboto"/>
                <a:sym typeface="Roboto"/>
              </a:rPr>
              <a:t>We then launched the image that was built using the following command:</a:t>
            </a:r>
            <a:endParaRPr sz="1700">
              <a:solidFill>
                <a:srgbClr val="333333"/>
              </a:solidFill>
              <a:highlight>
                <a:schemeClr val="lt1"/>
              </a:highlight>
              <a:latin typeface="Roboto"/>
              <a:ea typeface="Roboto"/>
              <a:cs typeface="Roboto"/>
              <a:sym typeface="Roboto"/>
            </a:endParaRPr>
          </a:p>
          <a:p>
            <a:pPr indent="0" lvl="0" marL="457200" marR="13639" rtl="0" algn="ctr">
              <a:lnSpc>
                <a:spcPct val="135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457200" marR="13639" rtl="0" algn="ctr">
              <a:lnSpc>
                <a:spcPct val="135000"/>
              </a:lnSpc>
              <a:spcBef>
                <a:spcPts val="0"/>
              </a:spcBef>
              <a:spcAft>
                <a:spcPts val="0"/>
              </a:spcAft>
              <a:buNone/>
            </a:pPr>
            <a:r>
              <a:rPr lang="en" sz="1400">
                <a:solidFill>
                  <a:srgbClr val="434343"/>
                </a:solidFill>
                <a:highlight>
                  <a:srgbClr val="FFFFFF"/>
                </a:highlight>
                <a:latin typeface="Courier New"/>
                <a:ea typeface="Courier New"/>
                <a:cs typeface="Courier New"/>
                <a:sym typeface="Courier New"/>
              </a:rPr>
              <a:t>docker run --volume "E:\Abhijit\MTech\Semester 1\Virtualization and Cloud Computing\Project\Code":/usr/app/src  host_file_write_demonstration</a:t>
            </a:r>
            <a:endParaRPr sz="2000">
              <a:solidFill>
                <a:srgbClr val="333333"/>
              </a:solidFill>
              <a:highlight>
                <a:schemeClr val="lt1"/>
              </a:highlight>
              <a:latin typeface="Roboto"/>
              <a:ea typeface="Roboto"/>
              <a:cs typeface="Roboto"/>
              <a:sym typeface="Roboto"/>
            </a:endParaRPr>
          </a:p>
        </p:txBody>
      </p:sp>
    </p:spTree>
  </p:cSld>
  <p:clrMapOvr>
    <a:masterClrMapping/>
  </p:clrMapOvr>
  <mc:AlternateContent>
    <mc:Choice Requires="p14">
      <p:transition spd="med" p14:dur="600">
        <p:fad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03400"/>
            <a:ext cx="8520600" cy="4651200"/>
          </a:xfrm>
          <a:prstGeom prst="rect">
            <a:avLst/>
          </a:prstGeom>
        </p:spPr>
        <p:txBody>
          <a:bodyPr anchorCtr="0" anchor="t" bIns="91425" lIns="91425" spcFirstLastPara="1" rIns="91425" wrap="square" tIns="91425">
            <a:noAutofit/>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A file in the host system, named ‘File_from_Host.txt’ was created in the host machine with certain text written into it. Upon the creation of this container, the container with its privileges was able to read this file.</a:t>
            </a:r>
            <a:endParaRPr sz="1700">
              <a:solidFill>
                <a:srgbClr val="434343"/>
              </a:solidFill>
              <a:highlight>
                <a:srgbClr val="FFFFFF"/>
              </a:highlight>
              <a:latin typeface="Roboto"/>
              <a:ea typeface="Roboto"/>
              <a:cs typeface="Roboto"/>
              <a:sym typeface="Roboto"/>
            </a:endParaRPr>
          </a:p>
          <a:p>
            <a:pPr indent="-336550" lvl="0" marL="457200" marR="13639" rtl="0" algn="l">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Similarly, a file was created by the container and was placed in the host’s file directory with some content written to this. This shows the two way access that a container has over the host system’s file directory. It also demonstrates a vulnerable security flaw in the docker system.</a:t>
            </a:r>
            <a:endParaRPr sz="1700">
              <a:solidFill>
                <a:srgbClr val="434343"/>
              </a:solidFill>
              <a:highlight>
                <a:srgbClr val="FFFFFF"/>
              </a:highlight>
              <a:latin typeface="Roboto"/>
              <a:ea typeface="Roboto"/>
              <a:cs typeface="Roboto"/>
              <a:sym typeface="Roboto"/>
            </a:endParaRPr>
          </a:p>
          <a:p>
            <a:pPr indent="0" lvl="0" marL="457200" marR="13639" rtl="0" algn="just">
              <a:lnSpc>
                <a:spcPct val="135000"/>
              </a:lnSpc>
              <a:spcBef>
                <a:spcPts val="0"/>
              </a:spcBef>
              <a:spcAft>
                <a:spcPts val="0"/>
              </a:spcAft>
              <a:buNone/>
            </a:pPr>
            <a:r>
              <a:t/>
            </a:r>
            <a:endParaRPr sz="1400">
              <a:solidFill>
                <a:srgbClr val="434343"/>
              </a:solidFill>
              <a:highlight>
                <a:srgbClr val="FFFFFF"/>
              </a:highlight>
              <a:latin typeface="Roboto"/>
              <a:ea typeface="Roboto"/>
              <a:cs typeface="Roboto"/>
              <a:sym typeface="Roboto"/>
            </a:endParaRPr>
          </a:p>
          <a:p>
            <a:pPr indent="0" lvl="0" marL="0" marR="13639" rtl="0" algn="just">
              <a:lnSpc>
                <a:spcPct val="135000"/>
              </a:lnSpc>
              <a:spcBef>
                <a:spcPts val="0"/>
              </a:spcBef>
              <a:spcAft>
                <a:spcPts val="0"/>
              </a:spcAft>
              <a:buNone/>
            </a:pPr>
            <a:r>
              <a:t/>
            </a:r>
            <a:endParaRPr sz="1200">
              <a:solidFill>
                <a:srgbClr val="434343"/>
              </a:solidFill>
              <a:highlight>
                <a:srgbClr val="FFFFFF"/>
              </a:highlight>
              <a:latin typeface="Roboto"/>
              <a:ea typeface="Roboto"/>
              <a:cs typeface="Roboto"/>
              <a:sym typeface="Roboto"/>
            </a:endParaRPr>
          </a:p>
        </p:txBody>
      </p:sp>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Methodology (Contd.)</a:t>
            </a:r>
            <a:endParaRPr>
              <a:solidFill>
                <a:srgbClr val="C27BA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59125"/>
            <a:ext cx="8520600" cy="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Results &amp; Analysis</a:t>
            </a:r>
            <a:endParaRPr>
              <a:solidFill>
                <a:srgbClr val="C27BA0"/>
              </a:solidFill>
            </a:endParaRPr>
          </a:p>
        </p:txBody>
      </p:sp>
      <p:sp>
        <p:nvSpPr>
          <p:cNvPr id="106" name="Google Shape;106;p19"/>
          <p:cNvSpPr txBox="1"/>
          <p:nvPr>
            <p:ph idx="1" type="body"/>
          </p:nvPr>
        </p:nvSpPr>
        <p:spPr>
          <a:xfrm>
            <a:off x="311700" y="1049425"/>
            <a:ext cx="8520600" cy="3925500"/>
          </a:xfrm>
          <a:prstGeom prst="rect">
            <a:avLst/>
          </a:prstGeom>
        </p:spPr>
        <p:txBody>
          <a:bodyPr anchorCtr="0" anchor="t" bIns="91425" lIns="91425" spcFirstLastPara="1" rIns="91425" wrap="square" tIns="91425">
            <a:normAutofit/>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From the experiments done, it was observed that the</a:t>
            </a:r>
            <a:r>
              <a:rPr b="1" lang="en" sz="1700">
                <a:solidFill>
                  <a:srgbClr val="434343"/>
                </a:solidFill>
                <a:latin typeface="Roboto"/>
                <a:ea typeface="Roboto"/>
                <a:cs typeface="Roboto"/>
                <a:sym typeface="Roboto"/>
              </a:rPr>
              <a:t> Docker container was able to gain full access to the file system of the host computer, which puts many critical files and folders of the host system at a high risk</a:t>
            </a:r>
            <a:r>
              <a:rPr lang="en" sz="1700">
                <a:solidFill>
                  <a:srgbClr val="434343"/>
                </a:solidFill>
                <a:highlight>
                  <a:srgbClr val="FFFFFF"/>
                </a:highlight>
                <a:latin typeface="Roboto"/>
                <a:ea typeface="Roboto"/>
                <a:cs typeface="Roboto"/>
                <a:sym typeface="Roboto"/>
              </a:rPr>
              <a:t> of being compromised by a container.</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This is because </a:t>
            </a:r>
            <a:r>
              <a:rPr b="1" lang="en" sz="1650">
                <a:solidFill>
                  <a:srgbClr val="434343"/>
                </a:solidFill>
                <a:highlight>
                  <a:srgbClr val="FFFFFF"/>
                </a:highlight>
                <a:latin typeface="Roboto"/>
                <a:ea typeface="Roboto"/>
                <a:cs typeface="Roboto"/>
                <a:sym typeface="Roboto"/>
              </a:rPr>
              <a:t>Docker Engine</a:t>
            </a:r>
            <a:r>
              <a:rPr lang="en" sz="1650">
                <a:solidFill>
                  <a:srgbClr val="434343"/>
                </a:solidFill>
                <a:highlight>
                  <a:srgbClr val="FFFFFF"/>
                </a:highlight>
                <a:latin typeface="Roboto"/>
                <a:ea typeface="Roboto"/>
                <a:cs typeface="Roboto"/>
                <a:sym typeface="Roboto"/>
              </a:rPr>
              <a:t> can be run with root privileges, and hence if a process breaks out of the container, it will have the same privileges as a system administrator. Therefore, we need to be extremely careful about the privileges that we give a container during its execution.</a:t>
            </a:r>
            <a:endParaRPr sz="1650">
              <a:solidFill>
                <a:srgbClr val="434343"/>
              </a:solidFill>
              <a:highlight>
                <a:srgbClr val="FFFFFF"/>
              </a:highlight>
              <a:latin typeface="Roboto"/>
              <a:ea typeface="Roboto"/>
              <a:cs typeface="Roboto"/>
              <a:sym typeface="Roboto"/>
            </a:endParaRPr>
          </a:p>
          <a:p>
            <a:pPr indent="-333375" lvl="0" marL="457200" marR="13639" rtl="0" algn="just">
              <a:lnSpc>
                <a:spcPct val="135000"/>
              </a:lnSpc>
              <a:spcBef>
                <a:spcPts val="0"/>
              </a:spcBef>
              <a:spcAft>
                <a:spcPts val="0"/>
              </a:spcAft>
              <a:buClr>
                <a:srgbClr val="434343"/>
              </a:buClr>
              <a:buSzPts val="1650"/>
              <a:buFont typeface="Roboto"/>
              <a:buChar char="●"/>
            </a:pPr>
            <a:r>
              <a:rPr lang="en" sz="1650">
                <a:solidFill>
                  <a:srgbClr val="434343"/>
                </a:solidFill>
                <a:highlight>
                  <a:srgbClr val="FFFFFF"/>
                </a:highlight>
                <a:latin typeface="Roboto"/>
                <a:ea typeface="Roboto"/>
                <a:cs typeface="Roboto"/>
                <a:sym typeface="Roboto"/>
              </a:rPr>
              <a:t>A container is not a trust boundary. The only difference between a normal process that runs in the </a:t>
            </a:r>
            <a:r>
              <a:rPr lang="en" sz="1650">
                <a:solidFill>
                  <a:srgbClr val="434343"/>
                </a:solidFill>
                <a:highlight>
                  <a:srgbClr val="FFFFFF"/>
                </a:highlight>
                <a:latin typeface="Roboto"/>
                <a:ea typeface="Roboto"/>
                <a:cs typeface="Roboto"/>
                <a:sym typeface="Roboto"/>
              </a:rPr>
              <a:t>system</a:t>
            </a:r>
            <a:r>
              <a:rPr lang="en" sz="1650">
                <a:solidFill>
                  <a:srgbClr val="434343"/>
                </a:solidFill>
                <a:highlight>
                  <a:srgbClr val="FFFFFF"/>
                </a:highlight>
                <a:latin typeface="Roboto"/>
                <a:ea typeface="Roboto"/>
                <a:cs typeface="Roboto"/>
                <a:sym typeface="Roboto"/>
              </a:rPr>
              <a:t> and a docker container process is the metadata that declares it as a container process.</a:t>
            </a:r>
            <a:endParaRPr sz="1650">
              <a:solidFill>
                <a:srgbClr val="43434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59125"/>
            <a:ext cx="8520600" cy="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Results &amp; Analysis</a:t>
            </a:r>
            <a:endParaRPr>
              <a:solidFill>
                <a:srgbClr val="C27BA0"/>
              </a:solidFill>
            </a:endParaRPr>
          </a:p>
        </p:txBody>
      </p:sp>
      <p:sp>
        <p:nvSpPr>
          <p:cNvPr id="112" name="Google Shape;112;p20"/>
          <p:cNvSpPr txBox="1"/>
          <p:nvPr>
            <p:ph idx="1" type="body"/>
          </p:nvPr>
        </p:nvSpPr>
        <p:spPr>
          <a:xfrm>
            <a:off x="311700" y="1049425"/>
            <a:ext cx="8520600" cy="3925500"/>
          </a:xfrm>
          <a:prstGeom prst="rect">
            <a:avLst/>
          </a:prstGeom>
        </p:spPr>
        <p:txBody>
          <a:bodyPr anchorCtr="0" anchor="t" bIns="91425" lIns="91425" spcFirstLastPara="1" rIns="91425" wrap="square" tIns="91425">
            <a:normAutofit/>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chemeClr val="lt1"/>
                </a:highlight>
                <a:latin typeface="Roboto"/>
                <a:ea typeface="Roboto"/>
                <a:cs typeface="Roboto"/>
                <a:sym typeface="Roboto"/>
              </a:rPr>
              <a:t>We can control the container from getting any sort of root privileges by provisioning it with a </a:t>
            </a:r>
            <a:r>
              <a:rPr b="1" lang="en" sz="1700">
                <a:solidFill>
                  <a:srgbClr val="434343"/>
                </a:solidFill>
                <a:highlight>
                  <a:schemeClr val="lt1"/>
                </a:highlight>
                <a:latin typeface="Roboto"/>
                <a:ea typeface="Roboto"/>
                <a:cs typeface="Roboto"/>
                <a:sym typeface="Roboto"/>
              </a:rPr>
              <a:t>User ID (UID) </a:t>
            </a:r>
            <a:r>
              <a:rPr lang="en" sz="1700">
                <a:solidFill>
                  <a:srgbClr val="434343"/>
                </a:solidFill>
                <a:highlight>
                  <a:schemeClr val="lt1"/>
                </a:highlight>
                <a:latin typeface="Roboto"/>
                <a:ea typeface="Roboto"/>
                <a:cs typeface="Roboto"/>
                <a:sym typeface="Roboto"/>
              </a:rPr>
              <a:t>or a </a:t>
            </a:r>
            <a:r>
              <a:rPr b="1" lang="en" sz="1700">
                <a:solidFill>
                  <a:srgbClr val="434343"/>
                </a:solidFill>
                <a:highlight>
                  <a:schemeClr val="lt1"/>
                </a:highlight>
                <a:latin typeface="Roboto"/>
                <a:ea typeface="Roboto"/>
                <a:cs typeface="Roboto"/>
                <a:sym typeface="Roboto"/>
              </a:rPr>
              <a:t>Group ID (GID)</a:t>
            </a:r>
            <a:r>
              <a:rPr lang="en" sz="1700">
                <a:solidFill>
                  <a:srgbClr val="434343"/>
                </a:solidFill>
                <a:highlight>
                  <a:schemeClr val="lt1"/>
                </a:highlight>
                <a:latin typeface="Roboto"/>
                <a:ea typeface="Roboto"/>
                <a:cs typeface="Roboto"/>
                <a:sym typeface="Roboto"/>
              </a:rPr>
              <a:t>, which can be supplied to the container by making it a part of the dockerfile.</a:t>
            </a:r>
            <a:endParaRPr sz="1700">
              <a:solidFill>
                <a:srgbClr val="434343"/>
              </a:solidFill>
              <a:highlight>
                <a:srgbClr val="FFFFFF"/>
              </a:highlight>
              <a:latin typeface="Roboto"/>
              <a:ea typeface="Roboto"/>
              <a:cs typeface="Roboto"/>
              <a:sym typeface="Roboto"/>
            </a:endParaRPr>
          </a:p>
          <a:p>
            <a:pPr indent="-342900" lvl="0" marL="457200" marR="13639" rtl="0" algn="just">
              <a:lnSpc>
                <a:spcPct val="135000"/>
              </a:lnSpc>
              <a:spcBef>
                <a:spcPts val="0"/>
              </a:spcBef>
              <a:spcAft>
                <a:spcPts val="0"/>
              </a:spcAft>
              <a:buClr>
                <a:srgbClr val="434343"/>
              </a:buClr>
              <a:buSzPts val="1800"/>
              <a:buFont typeface="Roboto"/>
              <a:buChar char="●"/>
            </a:pPr>
            <a:r>
              <a:rPr lang="en" sz="1700">
                <a:solidFill>
                  <a:srgbClr val="434343"/>
                </a:solidFill>
                <a:highlight>
                  <a:srgbClr val="FFFFFF"/>
                </a:highlight>
                <a:latin typeface="Roboto"/>
                <a:ea typeface="Roboto"/>
                <a:cs typeface="Roboto"/>
                <a:sym typeface="Roboto"/>
              </a:rPr>
              <a:t>It’s been detected that thousands of </a:t>
            </a:r>
            <a:r>
              <a:rPr b="1" lang="en" sz="1700">
                <a:solidFill>
                  <a:srgbClr val="434343"/>
                </a:solidFill>
                <a:highlight>
                  <a:srgbClr val="FFFFFF"/>
                </a:highlight>
                <a:latin typeface="Roboto"/>
                <a:ea typeface="Roboto"/>
                <a:cs typeface="Roboto"/>
                <a:sym typeface="Roboto"/>
              </a:rPr>
              <a:t>Docker images</a:t>
            </a:r>
            <a:r>
              <a:rPr lang="en" sz="1700">
                <a:solidFill>
                  <a:srgbClr val="434343"/>
                </a:solidFill>
                <a:highlight>
                  <a:srgbClr val="FFFFFF"/>
                </a:highlight>
                <a:latin typeface="Roboto"/>
                <a:ea typeface="Roboto"/>
                <a:cs typeface="Roboto"/>
                <a:sym typeface="Roboto"/>
              </a:rPr>
              <a:t> present in </a:t>
            </a:r>
            <a:r>
              <a:rPr b="1" lang="en" sz="1700">
                <a:solidFill>
                  <a:srgbClr val="434343"/>
                </a:solidFill>
                <a:highlight>
                  <a:srgbClr val="FFFFFF"/>
                </a:highlight>
                <a:latin typeface="Roboto"/>
                <a:ea typeface="Roboto"/>
                <a:cs typeface="Roboto"/>
                <a:sym typeface="Roboto"/>
              </a:rPr>
              <a:t>DockerHub</a:t>
            </a:r>
            <a:r>
              <a:rPr lang="en" sz="1700">
                <a:solidFill>
                  <a:srgbClr val="434343"/>
                </a:solidFill>
                <a:highlight>
                  <a:srgbClr val="FFFFFF"/>
                </a:highlight>
                <a:latin typeface="Roboto"/>
                <a:ea typeface="Roboto"/>
                <a:cs typeface="Roboto"/>
                <a:sym typeface="Roboto"/>
              </a:rPr>
              <a:t> have critical vulnerabilities, which may give enough cues for attackers to </a:t>
            </a:r>
            <a:r>
              <a:rPr i="1" lang="en" sz="1700">
                <a:solidFill>
                  <a:srgbClr val="434343"/>
                </a:solidFill>
                <a:highlight>
                  <a:srgbClr val="FFFFFF"/>
                </a:highlight>
                <a:latin typeface="Roboto"/>
                <a:ea typeface="Roboto"/>
                <a:cs typeface="Roboto"/>
                <a:sym typeface="Roboto"/>
              </a:rPr>
              <a:t>attack critica</a:t>
            </a:r>
            <a:r>
              <a:rPr lang="en" sz="1700">
                <a:solidFill>
                  <a:srgbClr val="434343"/>
                </a:solidFill>
                <a:highlight>
                  <a:srgbClr val="FFFFFF"/>
                </a:highlight>
                <a:latin typeface="Roboto"/>
                <a:ea typeface="Roboto"/>
                <a:cs typeface="Roboto"/>
                <a:sym typeface="Roboto"/>
              </a:rPr>
              <a:t>l </a:t>
            </a:r>
            <a:r>
              <a:rPr i="1" lang="en" sz="1700">
                <a:solidFill>
                  <a:srgbClr val="434343"/>
                </a:solidFill>
                <a:highlight>
                  <a:srgbClr val="FFFFFF"/>
                </a:highlight>
                <a:latin typeface="Roboto"/>
                <a:ea typeface="Roboto"/>
                <a:cs typeface="Roboto"/>
                <a:sym typeface="Roboto"/>
              </a:rPr>
              <a:t>systems</a:t>
            </a:r>
            <a:r>
              <a:rPr lang="en" sz="1700">
                <a:solidFill>
                  <a:srgbClr val="434343"/>
                </a:solidFill>
                <a:highlight>
                  <a:srgbClr val="FFFFFF"/>
                </a:highlight>
                <a:latin typeface="Roboto"/>
                <a:ea typeface="Roboto"/>
                <a:cs typeface="Roboto"/>
                <a:sym typeface="Roboto"/>
              </a:rPr>
              <a:t> and </a:t>
            </a:r>
            <a:r>
              <a:rPr i="1" lang="en" sz="1700">
                <a:solidFill>
                  <a:srgbClr val="434343"/>
                </a:solidFill>
                <a:highlight>
                  <a:srgbClr val="FFFFFF"/>
                </a:highlight>
                <a:latin typeface="Roboto"/>
                <a:ea typeface="Roboto"/>
                <a:cs typeface="Roboto"/>
                <a:sym typeface="Roboto"/>
              </a:rPr>
              <a:t>expose critical data</a:t>
            </a:r>
            <a:r>
              <a:rPr lang="en" sz="1700">
                <a:solidFill>
                  <a:srgbClr val="434343"/>
                </a:solidFill>
                <a:highlight>
                  <a:srgbClr val="FFFFFF"/>
                </a:highlight>
                <a:latin typeface="Roboto"/>
                <a:ea typeface="Roboto"/>
                <a:cs typeface="Roboto"/>
                <a:sym typeface="Roboto"/>
              </a:rPr>
              <a:t>.</a:t>
            </a:r>
            <a:r>
              <a:rPr lang="en" sz="1600">
                <a:solidFill>
                  <a:srgbClr val="434343"/>
                </a:solidFill>
                <a:highlight>
                  <a:srgbClr val="FFFFFF"/>
                </a:highlight>
                <a:latin typeface="Roboto"/>
                <a:ea typeface="Roboto"/>
                <a:cs typeface="Roboto"/>
                <a:sym typeface="Roboto"/>
              </a:rPr>
              <a:t> </a:t>
            </a:r>
            <a:endParaRPr sz="1600">
              <a:solidFill>
                <a:srgbClr val="434343"/>
              </a:solidFill>
              <a:highlight>
                <a:srgbClr val="FFFFFF"/>
              </a:highlight>
              <a:latin typeface="Roboto"/>
              <a:ea typeface="Roboto"/>
              <a:cs typeface="Roboto"/>
              <a:sym typeface="Roboto"/>
            </a:endParaRPr>
          </a:p>
          <a:p>
            <a:pPr indent="-330200" lvl="0" marL="457200" marR="13639" rtl="0" algn="just">
              <a:lnSpc>
                <a:spcPct val="135000"/>
              </a:lnSpc>
              <a:spcBef>
                <a:spcPts val="0"/>
              </a:spcBef>
              <a:spcAft>
                <a:spcPts val="0"/>
              </a:spcAft>
              <a:buClr>
                <a:srgbClr val="434343"/>
              </a:buClr>
              <a:buSzPts val="1600"/>
              <a:buFont typeface="Roboto"/>
              <a:buChar char="●"/>
            </a:pPr>
            <a:r>
              <a:rPr lang="en" sz="1600">
                <a:solidFill>
                  <a:srgbClr val="434343"/>
                </a:solidFill>
                <a:highlight>
                  <a:schemeClr val="lt1"/>
                </a:highlight>
                <a:latin typeface="Roboto"/>
                <a:ea typeface="Roboto"/>
                <a:cs typeface="Roboto"/>
                <a:sym typeface="Roboto"/>
              </a:rPr>
              <a:t>I</a:t>
            </a:r>
            <a:r>
              <a:rPr lang="en" sz="1700">
                <a:solidFill>
                  <a:srgbClr val="434343"/>
                </a:solidFill>
                <a:highlight>
                  <a:schemeClr val="lt1"/>
                </a:highlight>
                <a:latin typeface="Roboto"/>
                <a:ea typeface="Roboto"/>
                <a:cs typeface="Roboto"/>
                <a:sym typeface="Roboto"/>
              </a:rPr>
              <a:t>t was also observed that applications being hosted by the container and the libraries that are present in the container also put other containers and host systems at high risk of direct and indirect adversaries. </a:t>
            </a:r>
            <a:endParaRPr sz="1600">
              <a:solidFill>
                <a:srgbClr val="43434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27BA0"/>
                </a:solidFill>
              </a:rPr>
              <a:t>Results &amp; </a:t>
            </a:r>
            <a:r>
              <a:rPr lang="en">
                <a:solidFill>
                  <a:srgbClr val="C27BA0"/>
                </a:solidFill>
              </a:rPr>
              <a:t>Analysis</a:t>
            </a:r>
            <a:endParaRPr>
              <a:solidFill>
                <a:srgbClr val="C27BA0"/>
              </a:solidFill>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Using Docker containers for automated build systems creates another security flaw i.e. When changes are pushed to a github repository, an automated build system would be triggered through Jenkins which would build an image and immediately push it to Docker Hub within a span of 5 to 10 minutes. This is again a highly risky methodology because the image would not have been checked for vulnerabilities and is directly being pushed onto production.</a:t>
            </a:r>
            <a:endParaRPr sz="1700">
              <a:solidFill>
                <a:srgbClr val="434343"/>
              </a:solidFill>
              <a:highlight>
                <a:srgbClr val="FFFFFF"/>
              </a:highlight>
              <a:latin typeface="Roboto"/>
              <a:ea typeface="Roboto"/>
              <a:cs typeface="Roboto"/>
              <a:sym typeface="Roboto"/>
            </a:endParaRPr>
          </a:p>
          <a:p>
            <a:pPr indent="-336550" lvl="0" marL="457200" marR="13639" rtl="0" algn="just">
              <a:lnSpc>
                <a:spcPct val="135000"/>
              </a:lnSpc>
              <a:spcBef>
                <a:spcPts val="0"/>
              </a:spcBef>
              <a:spcAft>
                <a:spcPts val="0"/>
              </a:spcAft>
              <a:buClr>
                <a:srgbClr val="434343"/>
              </a:buClr>
              <a:buSzPts val="1700"/>
              <a:buFont typeface="Roboto"/>
              <a:buChar char="●"/>
            </a:pPr>
            <a:r>
              <a:rPr lang="en" sz="1700">
                <a:solidFill>
                  <a:srgbClr val="434343"/>
                </a:solidFill>
                <a:highlight>
                  <a:srgbClr val="FFFFFF"/>
                </a:highlight>
                <a:latin typeface="Roboto"/>
                <a:ea typeface="Roboto"/>
                <a:cs typeface="Roboto"/>
                <a:sym typeface="Roboto"/>
              </a:rPr>
              <a:t>Docker by default does not expose security vulnerabilities, it does allow users to take advantage of the available features in docker daemon to be utilized and put important components of a system such as file system, network configurations, kernel parameters at high risk.</a:t>
            </a:r>
            <a:endParaRPr sz="1700">
              <a:solidFill>
                <a:srgbClr val="43434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