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72" r:id="rId5"/>
    <p:sldId id="260" r:id="rId6"/>
    <p:sldId id="259" r:id="rId7"/>
    <p:sldId id="267" r:id="rId8"/>
    <p:sldId id="261" r:id="rId9"/>
    <p:sldId id="262" r:id="rId10"/>
    <p:sldId id="263" r:id="rId11"/>
    <p:sldId id="264" r:id="rId12"/>
    <p:sldId id="273" r:id="rId13"/>
    <p:sldId id="274" r:id="rId14"/>
    <p:sldId id="275" r:id="rId15"/>
    <p:sldId id="276" r:id="rId16"/>
    <p:sldId id="265" r:id="rId17"/>
    <p:sldId id="268"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p:cViewPr>
        <p:scale>
          <a:sx n="92" d="100"/>
          <a:sy n="92" d="100"/>
        </p:scale>
        <p:origin x="-912"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10/26/2020</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medium.com/@Intellica.AI/a-guide-for-building-your-own-face-detection-recognition-system-910560fe3eb7" TargetMode="External"/><Relationship Id="rId2" Type="http://schemas.openxmlformats.org/officeDocument/2006/relationships/hyperlink" Target="https://medium.com/@ageitgey/machine-learning-is-fun-part-4-modern-face-recognition-with-deep-learning-c3cffc121d78" TargetMode="External"/><Relationship Id="rId1" Type="http://schemas.openxmlformats.org/officeDocument/2006/relationships/slideLayout" Target="../slideLayouts/slideLayout2.xml"/><Relationship Id="rId4" Type="http://schemas.openxmlformats.org/officeDocument/2006/relationships/hyperlink" Target="https://www.youtube.com/c/TechWithTi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8153400" cy="1135380"/>
          </a:xfrm>
        </p:spPr>
        <p:txBody>
          <a:bodyPr>
            <a:normAutofit fontScale="90000"/>
          </a:bodyPr>
          <a:lstStyle/>
          <a:p>
            <a:r>
              <a:rPr lang="en-US" b="1" dirty="0" smtClean="0">
                <a:ln w="1905"/>
                <a:effectLst>
                  <a:innerShdw blurRad="69850" dist="43180" dir="5400000">
                    <a:srgbClr val="000000">
                      <a:alpha val="65000"/>
                    </a:srgbClr>
                  </a:innerShdw>
                </a:effectLst>
                <a:latin typeface="Arial" pitchFamily="34" charset="0"/>
                <a:cs typeface="Arial" pitchFamily="34" charset="0"/>
              </a:rPr>
              <a:t>Class </a:t>
            </a:r>
            <a:r>
              <a:rPr lang="en-US" b="1" dirty="0">
                <a:ln w="1905"/>
                <a:effectLst>
                  <a:innerShdw blurRad="69850" dist="43180" dir="5400000">
                    <a:srgbClr val="000000">
                      <a:alpha val="65000"/>
                    </a:srgbClr>
                  </a:innerShdw>
                </a:effectLst>
                <a:latin typeface="Arial" pitchFamily="34" charset="0"/>
                <a:cs typeface="Arial" pitchFamily="34" charset="0"/>
              </a:rPr>
              <a:t>Attendance System Based On Face Detection And Recognition</a:t>
            </a:r>
            <a:endParaRPr lang="en-US" b="1" dirty="0">
              <a:ln w="1905"/>
              <a:effectLst>
                <a:innerShdw blurRad="69850" dist="43180" dir="5400000">
                  <a:srgbClr val="000000">
                    <a:alpha val="65000"/>
                  </a:srgbClr>
                </a:innerShdw>
              </a:effectLst>
            </a:endParaRPr>
          </a:p>
        </p:txBody>
      </p:sp>
      <p:sp>
        <p:nvSpPr>
          <p:cNvPr id="3" name="Subtitle 2"/>
          <p:cNvSpPr>
            <a:spLocks noGrp="1"/>
          </p:cNvSpPr>
          <p:nvPr>
            <p:ph type="subTitle" idx="1"/>
          </p:nvPr>
        </p:nvSpPr>
        <p:spPr>
          <a:xfrm>
            <a:off x="18011" y="2133600"/>
            <a:ext cx="4781656" cy="2590800"/>
          </a:xfrm>
        </p:spPr>
        <p:txBody>
          <a:bodyPr>
            <a:normAutofit/>
          </a:bodyPr>
          <a:lstStyle/>
          <a:p>
            <a:r>
              <a:rPr lang="en-US" sz="2400" dirty="0" smtClean="0"/>
              <a:t>CE352 Software Group </a:t>
            </a:r>
            <a:r>
              <a:rPr lang="en-US" sz="2400" dirty="0" smtClean="0"/>
              <a:t>project-III</a:t>
            </a:r>
            <a:endParaRPr lang="en-US" sz="2400" dirty="0"/>
          </a:p>
          <a:p>
            <a:endParaRPr lang="en-US" sz="1200" dirty="0" smtClean="0"/>
          </a:p>
          <a:p>
            <a:r>
              <a:rPr lang="en-US" sz="1700" dirty="0" smtClean="0">
                <a:latin typeface="Times New Roman" pitchFamily="18" charset="0"/>
                <a:cs typeface="Times New Roman" pitchFamily="18" charset="0"/>
              </a:rPr>
              <a:t>Presented By: </a:t>
            </a:r>
          </a:p>
          <a:p>
            <a:r>
              <a:rPr lang="en-US" sz="1700" dirty="0" err="1" smtClean="0">
                <a:latin typeface="Times New Roman" pitchFamily="18" charset="0"/>
                <a:cs typeface="Times New Roman" pitchFamily="18" charset="0"/>
              </a:rPr>
              <a:t>Parthiv</a:t>
            </a:r>
            <a:r>
              <a:rPr lang="en-US" sz="1700" dirty="0" smtClean="0">
                <a:latin typeface="Times New Roman" pitchFamily="18" charset="0"/>
                <a:cs typeface="Times New Roman" pitchFamily="18" charset="0"/>
              </a:rPr>
              <a:t> Patel   (18DCE084)</a:t>
            </a:r>
          </a:p>
          <a:p>
            <a:r>
              <a:rPr lang="en-US" sz="1700" dirty="0" err="1" smtClean="0">
                <a:latin typeface="Times New Roman" pitchFamily="18" charset="0"/>
                <a:cs typeface="Times New Roman" pitchFamily="18" charset="0"/>
              </a:rPr>
              <a:t>Shaunak</a:t>
            </a:r>
            <a:r>
              <a:rPr lang="en-US" sz="1700" dirty="0" smtClean="0">
                <a:latin typeface="Times New Roman" pitchFamily="18" charset="0"/>
                <a:cs typeface="Times New Roman" pitchFamily="18" charset="0"/>
              </a:rPr>
              <a:t> Patel (18DCE086)</a:t>
            </a:r>
            <a:endParaRPr lang="en-US" sz="1700" dirty="0">
              <a:latin typeface="Times New Roman" pitchFamily="18" charset="0"/>
              <a:cs typeface="Times New Roman" pitchFamily="18" charset="0"/>
            </a:endParaRPr>
          </a:p>
          <a:p>
            <a:r>
              <a:rPr lang="en-US" sz="1700" dirty="0" err="1" smtClean="0">
                <a:latin typeface="Times New Roman" pitchFamily="18" charset="0"/>
                <a:cs typeface="Times New Roman" pitchFamily="18" charset="0"/>
              </a:rPr>
              <a:t>Saumya</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Raval</a:t>
            </a:r>
            <a:r>
              <a:rPr lang="en-US" sz="1700" dirty="0" smtClean="0">
                <a:latin typeface="Times New Roman" pitchFamily="18" charset="0"/>
                <a:cs typeface="Times New Roman" pitchFamily="18" charset="0"/>
              </a:rPr>
              <a:t>  (18DCE103)</a:t>
            </a:r>
            <a:endParaRPr lang="en-US" sz="1700" dirty="0">
              <a:latin typeface="Times New Roman" pitchFamily="18" charset="0"/>
              <a:cs typeface="Times New Roman" pitchFamily="18" charset="0"/>
            </a:endParaRPr>
          </a:p>
          <a:p>
            <a:r>
              <a:rPr lang="en-US" sz="1700" dirty="0" err="1" smtClean="0">
                <a:latin typeface="Times New Roman" pitchFamily="18" charset="0"/>
                <a:cs typeface="Times New Roman" pitchFamily="18" charset="0"/>
              </a:rPr>
              <a:t>Kashyap</a:t>
            </a:r>
            <a:r>
              <a:rPr lang="en-US" sz="1700" dirty="0" smtClean="0">
                <a:latin typeface="Times New Roman" pitchFamily="18" charset="0"/>
                <a:cs typeface="Times New Roman" pitchFamily="18" charset="0"/>
              </a:rPr>
              <a:t> Shah  </a:t>
            </a:r>
            <a:r>
              <a:rPr lang="en-US" sz="1700" dirty="0">
                <a:latin typeface="Times New Roman" pitchFamily="18" charset="0"/>
                <a:cs typeface="Times New Roman" pitchFamily="18" charset="0"/>
              </a:rPr>
              <a:t>(</a:t>
            </a:r>
            <a:r>
              <a:rPr lang="en-US" sz="1700" dirty="0" smtClean="0">
                <a:latin typeface="Times New Roman" pitchFamily="18" charset="0"/>
                <a:cs typeface="Times New Roman" pitchFamily="18" charset="0"/>
              </a:rPr>
              <a:t>18DCE115)</a:t>
            </a:r>
            <a:endParaRPr lang="en-US" sz="1700" dirty="0">
              <a:latin typeface="Times New Roman" pitchFamily="18" charset="0"/>
              <a:cs typeface="Times New Roman" pitchFamily="18" charset="0"/>
            </a:endParaRPr>
          </a:p>
          <a:p>
            <a:endParaRPr lang="en-US" dirty="0"/>
          </a:p>
        </p:txBody>
      </p:sp>
      <p:pic>
        <p:nvPicPr>
          <p:cNvPr id="4" name="Picture 3">
            <a:extLst>
              <a:ext uri="{FF2B5EF4-FFF2-40B4-BE49-F238E27FC236}">
                <a16:creationId xmlns:lc="http://schemas.openxmlformats.org/drawingml/2006/lockedCanvas" xmlns:a16="http://schemas.microsoft.com/office/drawing/2014/main" xmlns="" id="{5A9C8B2E-8098-4752-A928-56BFD06ACC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5147861"/>
            <a:ext cx="2743200" cy="1042416"/>
          </a:xfrm>
          <a:prstGeom prst="rect">
            <a:avLst/>
          </a:prstGeom>
        </p:spPr>
      </p:pic>
      <p:pic>
        <p:nvPicPr>
          <p:cNvPr id="6" name="Picture 5" descr="DEPSTAR - Devang Patel Institute of Advance Technology and Research">
            <a:extLst>
              <a:ext uri="{FF2B5EF4-FFF2-40B4-BE49-F238E27FC236}">
                <a16:creationId xmlns:lc="http://schemas.openxmlformats.org/drawingml/2006/lockedCanvas" xmlns:a16="http://schemas.microsoft.com/office/drawing/2014/main" xmlns="" id="{A67F85DB-08B4-4366-83E9-7EF63BDC46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5147861"/>
            <a:ext cx="1602591" cy="10424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24366" y="6262255"/>
            <a:ext cx="3580467" cy="307777"/>
          </a:xfrm>
          <a:prstGeom prst="rect">
            <a:avLst/>
          </a:prstGeom>
          <a:noFill/>
        </p:spPr>
        <p:txBody>
          <a:bodyPr wrap="none" rtlCol="0">
            <a:spAutoFit/>
          </a:bodyPr>
          <a:lstStyle/>
          <a:p>
            <a:r>
              <a:rPr lang="en-US" sz="1400" dirty="0" err="1" smtClean="0"/>
              <a:t>Charotar</a:t>
            </a:r>
            <a:r>
              <a:rPr lang="en-US" sz="1400" dirty="0" smtClean="0"/>
              <a:t> University of Science and Technology</a:t>
            </a:r>
            <a:endParaRPr lang="en-US" sz="1400" dirty="0"/>
          </a:p>
        </p:txBody>
      </p:sp>
      <p:sp>
        <p:nvSpPr>
          <p:cNvPr id="8" name="TextBox 7"/>
          <p:cNvSpPr txBox="1"/>
          <p:nvPr/>
        </p:nvSpPr>
        <p:spPr>
          <a:xfrm>
            <a:off x="4773544" y="6138251"/>
            <a:ext cx="3790301" cy="523220"/>
          </a:xfrm>
          <a:prstGeom prst="rect">
            <a:avLst/>
          </a:prstGeom>
          <a:noFill/>
        </p:spPr>
        <p:txBody>
          <a:bodyPr wrap="square" rtlCol="0">
            <a:spAutoFit/>
          </a:bodyPr>
          <a:lstStyle/>
          <a:p>
            <a:pPr algn="ctr"/>
            <a:r>
              <a:rPr lang="en-US" sz="1400" dirty="0" err="1" smtClean="0"/>
              <a:t>Devang</a:t>
            </a:r>
            <a:r>
              <a:rPr lang="en-US" sz="1400" dirty="0" smtClean="0"/>
              <a:t> Patel Institute of Advanced Technology and Research</a:t>
            </a:r>
            <a:endParaRPr lang="en-US" sz="1400" dirty="0"/>
          </a:p>
        </p:txBody>
      </p:sp>
      <p:sp>
        <p:nvSpPr>
          <p:cNvPr id="9" name="TextBox 8"/>
          <p:cNvSpPr txBox="1"/>
          <p:nvPr/>
        </p:nvSpPr>
        <p:spPr>
          <a:xfrm>
            <a:off x="-15240" y="4433455"/>
            <a:ext cx="4752185" cy="369332"/>
          </a:xfrm>
          <a:prstGeom prst="rect">
            <a:avLst/>
          </a:prstGeom>
          <a:noFill/>
        </p:spPr>
        <p:txBody>
          <a:bodyPr wrap="square" rtlCol="0">
            <a:spAutoFit/>
          </a:bodyPr>
          <a:lstStyle/>
          <a:p>
            <a:r>
              <a:rPr lang="en-IN" dirty="0" smtClean="0"/>
              <a:t>Guided By: </a:t>
            </a:r>
            <a:r>
              <a:rPr lang="en-US" b="1" dirty="0" err="1" smtClean="0"/>
              <a:t>Atufaali</a:t>
            </a:r>
            <a:r>
              <a:rPr lang="en-US" b="1" dirty="0" smtClean="0"/>
              <a:t> </a:t>
            </a:r>
            <a:r>
              <a:rPr lang="en-US" b="1" dirty="0" err="1" smtClean="0"/>
              <a:t>Saiyed</a:t>
            </a:r>
            <a:r>
              <a:rPr lang="en-US" b="1" dirty="0" smtClean="0"/>
              <a:t> (</a:t>
            </a:r>
            <a:r>
              <a:rPr lang="en-US" b="1" dirty="0"/>
              <a:t>Assistant Prof</a:t>
            </a:r>
            <a:r>
              <a:rPr lang="en-US" b="1" dirty="0" smtClean="0"/>
              <a:t>. - IT)</a:t>
            </a:r>
            <a:endParaRPr lang="en-US" dirty="0"/>
          </a:p>
        </p:txBody>
      </p:sp>
    </p:spTree>
    <p:extLst>
      <p:ext uri="{BB962C8B-B14F-4D97-AF65-F5344CB8AC3E}">
        <p14:creationId xmlns:p14="http://schemas.microsoft.com/office/powerpoint/2010/main" val="30532356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tretch>
            <a:fillRect/>
          </a:stretch>
        </p:blipFill>
        <p:spPr bwMode="auto">
          <a:xfrm>
            <a:off x="762000" y="533400"/>
            <a:ext cx="7661775" cy="4648200"/>
          </a:xfrm>
          <a:prstGeom prst="rect">
            <a:avLst/>
          </a:prstGeom>
          <a:noFill/>
          <a:ln w="9525">
            <a:noFill/>
            <a:miter lim="800000"/>
            <a:headEnd/>
            <a:tailEnd/>
          </a:ln>
          <a:effectLst/>
        </p:spPr>
      </p:pic>
      <p:sp>
        <p:nvSpPr>
          <p:cNvPr id="3" name="TextBox 2"/>
          <p:cNvSpPr txBox="1"/>
          <p:nvPr/>
        </p:nvSpPr>
        <p:spPr>
          <a:xfrm>
            <a:off x="609600" y="5563985"/>
            <a:ext cx="7924800" cy="369332"/>
          </a:xfrm>
          <a:prstGeom prst="rect">
            <a:avLst/>
          </a:prstGeom>
          <a:noFill/>
        </p:spPr>
        <p:txBody>
          <a:bodyPr wrap="square" rtlCol="0">
            <a:spAutoFit/>
          </a:bodyPr>
          <a:lstStyle/>
          <a:p>
            <a:pPr algn="ctr"/>
            <a:r>
              <a:rPr lang="en-US" u="sng" dirty="0" smtClean="0">
                <a:latin typeface="Times New Roman" pitchFamily="18" charset="0"/>
                <a:cs typeface="Times New Roman" pitchFamily="18" charset="0"/>
              </a:rPr>
              <a:t>Fig. 3</a:t>
            </a:r>
            <a:r>
              <a:rPr lang="en-US" dirty="0" smtClean="0">
                <a:latin typeface="Times New Roman" pitchFamily="18" charset="0"/>
                <a:cs typeface="Times New Roman" pitchFamily="18" charset="0"/>
              </a:rPr>
              <a:t> Attendance </a:t>
            </a:r>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aking Process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27371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563562"/>
          </a:xfrm>
        </p:spPr>
        <p:txBody>
          <a:bodyPr>
            <a:normAutofit fontScale="90000"/>
          </a:bodyPr>
          <a:lstStyle/>
          <a:p>
            <a:r>
              <a:rPr lang="en-US" dirty="0"/>
              <a:t>Flowchart</a:t>
            </a:r>
          </a:p>
        </p:txBody>
      </p:sp>
      <p:sp>
        <p:nvSpPr>
          <p:cNvPr id="5" name="Flowchart: Process 4"/>
          <p:cNvSpPr/>
          <p:nvPr/>
        </p:nvSpPr>
        <p:spPr>
          <a:xfrm>
            <a:off x="3276600" y="1759527"/>
            <a:ext cx="2133600" cy="38100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smtClean="0">
                <a:latin typeface="Times New Roman" pitchFamily="18" charset="0"/>
                <a:cs typeface="Times New Roman" pitchFamily="18" charset="0"/>
              </a:rPr>
              <a:t>Acquire RCB Image</a:t>
            </a:r>
            <a:endParaRPr lang="en-US" sz="1200" dirty="0">
              <a:latin typeface="Times New Roman" pitchFamily="18" charset="0"/>
              <a:cs typeface="Times New Roman" pitchFamily="18" charset="0"/>
            </a:endParaRPr>
          </a:p>
        </p:txBody>
      </p:sp>
      <p:sp>
        <p:nvSpPr>
          <p:cNvPr id="7" name="Flowchart: Process 6"/>
          <p:cNvSpPr/>
          <p:nvPr/>
        </p:nvSpPr>
        <p:spPr>
          <a:xfrm>
            <a:off x="3284008" y="2271156"/>
            <a:ext cx="2133600" cy="38100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smtClean="0">
                <a:latin typeface="Times New Roman" pitchFamily="18" charset="0"/>
                <a:cs typeface="Times New Roman" pitchFamily="18" charset="0"/>
              </a:rPr>
              <a:t>Convert RCB Image to </a:t>
            </a:r>
            <a:r>
              <a:rPr lang="en-IN" sz="1200" dirty="0" err="1" smtClean="0">
                <a:latin typeface="Times New Roman" pitchFamily="18" charset="0"/>
                <a:cs typeface="Times New Roman" pitchFamily="18" charset="0"/>
              </a:rPr>
              <a:t>gray</a:t>
            </a:r>
            <a:r>
              <a:rPr lang="en-IN" sz="1200" dirty="0" smtClean="0">
                <a:latin typeface="Times New Roman" pitchFamily="18" charset="0"/>
                <a:cs typeface="Times New Roman" pitchFamily="18" charset="0"/>
              </a:rPr>
              <a:t> scale</a:t>
            </a:r>
            <a:endParaRPr lang="en-US" sz="1200" dirty="0">
              <a:latin typeface="Times New Roman" pitchFamily="18" charset="0"/>
              <a:cs typeface="Times New Roman" pitchFamily="18" charset="0"/>
            </a:endParaRPr>
          </a:p>
        </p:txBody>
      </p:sp>
      <p:sp>
        <p:nvSpPr>
          <p:cNvPr id="8" name="Flowchart: Process 7"/>
          <p:cNvSpPr/>
          <p:nvPr/>
        </p:nvSpPr>
        <p:spPr>
          <a:xfrm>
            <a:off x="3291416" y="2782785"/>
            <a:ext cx="2133600" cy="38100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smtClean="0">
                <a:latin typeface="Times New Roman" pitchFamily="18" charset="0"/>
                <a:cs typeface="Times New Roman" pitchFamily="18" charset="0"/>
              </a:rPr>
              <a:t>Apply Detection</a:t>
            </a:r>
            <a:endParaRPr lang="en-US" sz="1200" dirty="0">
              <a:latin typeface="Times New Roman" pitchFamily="18" charset="0"/>
              <a:cs typeface="Times New Roman" pitchFamily="18" charset="0"/>
            </a:endParaRPr>
          </a:p>
        </p:txBody>
      </p:sp>
      <p:sp>
        <p:nvSpPr>
          <p:cNvPr id="9" name="Flowchart: Process 8"/>
          <p:cNvSpPr/>
          <p:nvPr/>
        </p:nvSpPr>
        <p:spPr>
          <a:xfrm>
            <a:off x="3298824" y="3294414"/>
            <a:ext cx="2133600" cy="38100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smtClean="0">
                <a:latin typeface="Times New Roman" pitchFamily="18" charset="0"/>
                <a:cs typeface="Times New Roman" pitchFamily="18" charset="0"/>
              </a:rPr>
              <a:t>Extract face from image</a:t>
            </a:r>
            <a:endParaRPr lang="en-US" sz="1200" dirty="0">
              <a:latin typeface="Times New Roman" pitchFamily="18" charset="0"/>
              <a:cs typeface="Times New Roman" pitchFamily="18" charset="0"/>
            </a:endParaRPr>
          </a:p>
        </p:txBody>
      </p:sp>
      <p:sp>
        <p:nvSpPr>
          <p:cNvPr id="10" name="Flowchart: Process 9"/>
          <p:cNvSpPr/>
          <p:nvPr/>
        </p:nvSpPr>
        <p:spPr>
          <a:xfrm>
            <a:off x="3296958" y="3815741"/>
            <a:ext cx="2133600" cy="38100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smtClean="0">
                <a:latin typeface="Times New Roman" pitchFamily="18" charset="0"/>
                <a:cs typeface="Times New Roman" pitchFamily="18" charset="0"/>
              </a:rPr>
              <a:t>Resize extracted face image</a:t>
            </a:r>
            <a:endParaRPr lang="en-US" sz="1200" dirty="0">
              <a:latin typeface="Times New Roman" pitchFamily="18" charset="0"/>
              <a:cs typeface="Times New Roman" pitchFamily="18" charset="0"/>
            </a:endParaRPr>
          </a:p>
        </p:txBody>
      </p:sp>
      <p:sp>
        <p:nvSpPr>
          <p:cNvPr id="11" name="Flowchart: Process 10"/>
          <p:cNvSpPr/>
          <p:nvPr/>
        </p:nvSpPr>
        <p:spPr>
          <a:xfrm>
            <a:off x="3306232" y="4317672"/>
            <a:ext cx="2133600" cy="38100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smtClean="0">
                <a:latin typeface="Times New Roman" pitchFamily="18" charset="0"/>
                <a:cs typeface="Times New Roman" pitchFamily="18" charset="0"/>
              </a:rPr>
              <a:t>Recognize face</a:t>
            </a:r>
            <a:endParaRPr lang="en-US" sz="1200" dirty="0">
              <a:latin typeface="Times New Roman" pitchFamily="18" charset="0"/>
              <a:cs typeface="Times New Roman" pitchFamily="18" charset="0"/>
            </a:endParaRPr>
          </a:p>
        </p:txBody>
      </p:sp>
      <p:sp>
        <p:nvSpPr>
          <p:cNvPr id="12" name="Flowchart: Process 11"/>
          <p:cNvSpPr/>
          <p:nvPr/>
        </p:nvSpPr>
        <p:spPr>
          <a:xfrm>
            <a:off x="3313640" y="4829301"/>
            <a:ext cx="2133600" cy="38100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smtClean="0">
                <a:latin typeface="Times New Roman" pitchFamily="18" charset="0"/>
                <a:cs typeface="Times New Roman" pitchFamily="18" charset="0"/>
              </a:rPr>
              <a:t>Compare recognize face details with dataset</a:t>
            </a:r>
            <a:endParaRPr lang="en-US" sz="1200" dirty="0">
              <a:latin typeface="Times New Roman" pitchFamily="18" charset="0"/>
              <a:cs typeface="Times New Roman" pitchFamily="18" charset="0"/>
            </a:endParaRPr>
          </a:p>
        </p:txBody>
      </p:sp>
      <p:sp>
        <p:nvSpPr>
          <p:cNvPr id="13" name="Flowchart: Process 12"/>
          <p:cNvSpPr/>
          <p:nvPr/>
        </p:nvSpPr>
        <p:spPr>
          <a:xfrm>
            <a:off x="3321048" y="5340927"/>
            <a:ext cx="2133600" cy="38100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smtClean="0">
                <a:latin typeface="Times New Roman" pitchFamily="18" charset="0"/>
                <a:cs typeface="Times New Roman" pitchFamily="18" charset="0"/>
              </a:rPr>
              <a:t>Attendance updated</a:t>
            </a:r>
            <a:endParaRPr lang="en-US" sz="1200" dirty="0">
              <a:latin typeface="Times New Roman" pitchFamily="18" charset="0"/>
              <a:cs typeface="Times New Roman" pitchFamily="18" charset="0"/>
            </a:endParaRPr>
          </a:p>
        </p:txBody>
      </p:sp>
      <p:cxnSp>
        <p:nvCxnSpPr>
          <p:cNvPr id="14" name="Straight Connector 13"/>
          <p:cNvCxnSpPr>
            <a:stCxn id="7" idx="0"/>
            <a:endCxn id="5" idx="2"/>
          </p:cNvCxnSpPr>
          <p:nvPr/>
        </p:nvCxnSpPr>
        <p:spPr>
          <a:xfrm flipH="1" flipV="1">
            <a:off x="4343400" y="2140527"/>
            <a:ext cx="7408" cy="130629"/>
          </a:xfrm>
          <a:prstGeom prst="line">
            <a:avLst/>
          </a:prstGeom>
        </p:spPr>
        <p:style>
          <a:lnRef idx="1">
            <a:schemeClr val="accent3"/>
          </a:lnRef>
          <a:fillRef idx="2">
            <a:schemeClr val="accent3"/>
          </a:fillRef>
          <a:effectRef idx="1">
            <a:schemeClr val="accent3"/>
          </a:effectRef>
          <a:fontRef idx="minor">
            <a:schemeClr val="dk1"/>
          </a:fontRef>
        </p:style>
      </p:cxnSp>
      <p:cxnSp>
        <p:nvCxnSpPr>
          <p:cNvPr id="15" name="Straight Connector 14"/>
          <p:cNvCxnSpPr>
            <a:stCxn id="7" idx="2"/>
            <a:endCxn id="8" idx="0"/>
          </p:cNvCxnSpPr>
          <p:nvPr/>
        </p:nvCxnSpPr>
        <p:spPr>
          <a:xfrm>
            <a:off x="4350808" y="2652156"/>
            <a:ext cx="7408" cy="130629"/>
          </a:xfrm>
          <a:prstGeom prst="line">
            <a:avLst/>
          </a:prstGeom>
        </p:spPr>
        <p:style>
          <a:lnRef idx="1">
            <a:schemeClr val="accent3"/>
          </a:lnRef>
          <a:fillRef idx="2">
            <a:schemeClr val="accent3"/>
          </a:fillRef>
          <a:effectRef idx="1">
            <a:schemeClr val="accent3"/>
          </a:effectRef>
          <a:fontRef idx="minor">
            <a:schemeClr val="dk1"/>
          </a:fontRef>
        </p:style>
      </p:cxnSp>
      <p:cxnSp>
        <p:nvCxnSpPr>
          <p:cNvPr id="16" name="Straight Connector 15"/>
          <p:cNvCxnSpPr>
            <a:stCxn id="8" idx="2"/>
            <a:endCxn id="9" idx="0"/>
          </p:cNvCxnSpPr>
          <p:nvPr/>
        </p:nvCxnSpPr>
        <p:spPr>
          <a:xfrm>
            <a:off x="4358216" y="3163785"/>
            <a:ext cx="7408" cy="130629"/>
          </a:xfrm>
          <a:prstGeom prst="line">
            <a:avLst/>
          </a:prstGeom>
        </p:spPr>
        <p:style>
          <a:lnRef idx="1">
            <a:schemeClr val="accent3"/>
          </a:lnRef>
          <a:fillRef idx="2">
            <a:schemeClr val="accent3"/>
          </a:fillRef>
          <a:effectRef idx="1">
            <a:schemeClr val="accent3"/>
          </a:effectRef>
          <a:fontRef idx="minor">
            <a:schemeClr val="dk1"/>
          </a:fontRef>
        </p:style>
      </p:cxnSp>
      <p:cxnSp>
        <p:nvCxnSpPr>
          <p:cNvPr id="17" name="Straight Connector 16"/>
          <p:cNvCxnSpPr>
            <a:stCxn id="9" idx="2"/>
            <a:endCxn id="10" idx="0"/>
          </p:cNvCxnSpPr>
          <p:nvPr/>
        </p:nvCxnSpPr>
        <p:spPr>
          <a:xfrm flipH="1">
            <a:off x="4363758" y="3675414"/>
            <a:ext cx="1866" cy="140327"/>
          </a:xfrm>
          <a:prstGeom prst="line">
            <a:avLst/>
          </a:prstGeom>
        </p:spPr>
        <p:style>
          <a:lnRef idx="1">
            <a:schemeClr val="accent3"/>
          </a:lnRef>
          <a:fillRef idx="2">
            <a:schemeClr val="accent3"/>
          </a:fillRef>
          <a:effectRef idx="1">
            <a:schemeClr val="accent3"/>
          </a:effectRef>
          <a:fontRef idx="minor">
            <a:schemeClr val="dk1"/>
          </a:fontRef>
        </p:style>
      </p:cxnSp>
      <p:cxnSp>
        <p:nvCxnSpPr>
          <p:cNvPr id="18" name="Straight Connector 17"/>
          <p:cNvCxnSpPr>
            <a:stCxn id="11" idx="0"/>
            <a:endCxn id="10" idx="2"/>
          </p:cNvCxnSpPr>
          <p:nvPr/>
        </p:nvCxnSpPr>
        <p:spPr>
          <a:xfrm flipH="1" flipV="1">
            <a:off x="4363758" y="4196741"/>
            <a:ext cx="9274" cy="120931"/>
          </a:xfrm>
          <a:prstGeom prst="line">
            <a:avLst/>
          </a:prstGeom>
        </p:spPr>
        <p:style>
          <a:lnRef idx="1">
            <a:schemeClr val="accent3"/>
          </a:lnRef>
          <a:fillRef idx="2">
            <a:schemeClr val="accent3"/>
          </a:fillRef>
          <a:effectRef idx="1">
            <a:schemeClr val="accent3"/>
          </a:effectRef>
          <a:fontRef idx="minor">
            <a:schemeClr val="dk1"/>
          </a:fontRef>
        </p:style>
      </p:cxnSp>
      <p:cxnSp>
        <p:nvCxnSpPr>
          <p:cNvPr id="19" name="Straight Connector 18"/>
          <p:cNvCxnSpPr>
            <a:stCxn id="11" idx="2"/>
            <a:endCxn id="12" idx="0"/>
          </p:cNvCxnSpPr>
          <p:nvPr/>
        </p:nvCxnSpPr>
        <p:spPr>
          <a:xfrm>
            <a:off x="4373032" y="4698672"/>
            <a:ext cx="7408" cy="130629"/>
          </a:xfrm>
          <a:prstGeom prst="line">
            <a:avLst/>
          </a:prstGeom>
        </p:spPr>
        <p:style>
          <a:lnRef idx="1">
            <a:schemeClr val="accent3"/>
          </a:lnRef>
          <a:fillRef idx="2">
            <a:schemeClr val="accent3"/>
          </a:fillRef>
          <a:effectRef idx="1">
            <a:schemeClr val="accent3"/>
          </a:effectRef>
          <a:fontRef idx="minor">
            <a:schemeClr val="dk1"/>
          </a:fontRef>
        </p:style>
      </p:cxnSp>
      <p:cxnSp>
        <p:nvCxnSpPr>
          <p:cNvPr id="20" name="Straight Connector 19"/>
          <p:cNvCxnSpPr>
            <a:stCxn id="12" idx="2"/>
            <a:endCxn id="13" idx="0"/>
          </p:cNvCxnSpPr>
          <p:nvPr/>
        </p:nvCxnSpPr>
        <p:spPr>
          <a:xfrm>
            <a:off x="4380440" y="5210301"/>
            <a:ext cx="7408" cy="130626"/>
          </a:xfrm>
          <a:prstGeom prst="line">
            <a:avLst/>
          </a:prstGeom>
        </p:spPr>
        <p:style>
          <a:lnRef idx="1">
            <a:schemeClr val="accent3"/>
          </a:lnRef>
          <a:fillRef idx="2">
            <a:schemeClr val="accent3"/>
          </a:fillRef>
          <a:effectRef idx="1">
            <a:schemeClr val="accent3"/>
          </a:effectRef>
          <a:fontRef idx="minor">
            <a:schemeClr val="dk1"/>
          </a:fontRef>
        </p:style>
      </p:cxnSp>
    </p:spTree>
    <p:extLst>
      <p:ext uri="{BB962C8B-B14F-4D97-AF65-F5344CB8AC3E}">
        <p14:creationId xmlns:p14="http://schemas.microsoft.com/office/powerpoint/2010/main" val="2857538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 Screenshots</a:t>
            </a:r>
            <a:endParaRPr lang="en-US" dirty="0"/>
          </a:p>
        </p:txBody>
      </p:sp>
      <p:pic>
        <p:nvPicPr>
          <p:cNvPr id="4" name="Content Placeholder 3"/>
          <p:cNvPicPr>
            <a:picLocks noGrp="1"/>
          </p:cNvPicPr>
          <p:nvPr>
            <p:ph idx="1"/>
          </p:nvPr>
        </p:nvPicPr>
        <p:blipFill>
          <a:blip r:embed="rId2"/>
          <a:stretch>
            <a:fillRect/>
          </a:stretch>
        </p:blipFill>
        <p:spPr>
          <a:xfrm>
            <a:off x="548922" y="1600201"/>
            <a:ext cx="8046156" cy="3733800"/>
          </a:xfrm>
          <a:prstGeom prst="rect">
            <a:avLst/>
          </a:prstGeom>
        </p:spPr>
      </p:pic>
      <p:sp>
        <p:nvSpPr>
          <p:cNvPr id="5" name="TextBox 4"/>
          <p:cNvSpPr txBox="1"/>
          <p:nvPr/>
        </p:nvSpPr>
        <p:spPr>
          <a:xfrm>
            <a:off x="609600" y="5563985"/>
            <a:ext cx="7924800" cy="369332"/>
          </a:xfrm>
          <a:prstGeom prst="rect">
            <a:avLst/>
          </a:prstGeom>
          <a:noFill/>
        </p:spPr>
        <p:txBody>
          <a:bodyPr wrap="square" rtlCol="0">
            <a:spAutoFit/>
          </a:bodyPr>
          <a:lstStyle/>
          <a:p>
            <a:r>
              <a:rPr lang="en-US" u="sng" dirty="0" smtClean="0">
                <a:latin typeface="Times New Roman" pitchFamily="18" charset="0"/>
                <a:cs typeface="Times New Roman" pitchFamily="18" charset="0"/>
              </a:rPr>
              <a:t>Fig. 4</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dataset folder (captured images are converted into </a:t>
            </a:r>
            <a:r>
              <a:rPr lang="en-US" dirty="0" err="1">
                <a:latin typeface="Times New Roman" pitchFamily="18" charset="0"/>
                <a:cs typeface="Times New Roman" pitchFamily="18" charset="0"/>
              </a:rPr>
              <a:t>greyscale</a:t>
            </a:r>
            <a:r>
              <a:rPr lang="en-US" dirty="0">
                <a:latin typeface="Times New Roman" pitchFamily="18" charset="0"/>
                <a:cs typeface="Times New Roman" pitchFamily="18" charset="0"/>
              </a:rPr>
              <a:t> and then stored) </a:t>
            </a:r>
          </a:p>
        </p:txBody>
      </p:sp>
    </p:spTree>
    <p:extLst>
      <p:ext uri="{BB962C8B-B14F-4D97-AF65-F5344CB8AC3E}">
        <p14:creationId xmlns:p14="http://schemas.microsoft.com/office/powerpoint/2010/main" val="121041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 </a:t>
            </a:r>
            <a:r>
              <a:rPr lang="en-IN" dirty="0" smtClean="0"/>
              <a:t>Screenshots Continue..</a:t>
            </a:r>
            <a:endParaRPr lang="en-US" dirty="0"/>
          </a:p>
        </p:txBody>
      </p:sp>
      <p:pic>
        <p:nvPicPr>
          <p:cNvPr id="4" name="Picture 3"/>
          <p:cNvPicPr/>
          <p:nvPr/>
        </p:nvPicPr>
        <p:blipFill>
          <a:blip r:embed="rId2"/>
          <a:stretch>
            <a:fillRect/>
          </a:stretch>
        </p:blipFill>
        <p:spPr>
          <a:xfrm>
            <a:off x="838200" y="1496291"/>
            <a:ext cx="7391400" cy="4038600"/>
          </a:xfrm>
          <a:prstGeom prst="rect">
            <a:avLst/>
          </a:prstGeom>
        </p:spPr>
      </p:pic>
      <p:sp>
        <p:nvSpPr>
          <p:cNvPr id="5" name="TextBox 4"/>
          <p:cNvSpPr txBox="1"/>
          <p:nvPr/>
        </p:nvSpPr>
        <p:spPr>
          <a:xfrm>
            <a:off x="609600" y="5638800"/>
            <a:ext cx="7924800" cy="369332"/>
          </a:xfrm>
          <a:prstGeom prst="rect">
            <a:avLst/>
          </a:prstGeom>
          <a:noFill/>
        </p:spPr>
        <p:txBody>
          <a:bodyPr wrap="square" rtlCol="0">
            <a:spAutoFit/>
          </a:bodyPr>
          <a:lstStyle/>
          <a:p>
            <a:pPr algn="ctr"/>
            <a:r>
              <a:rPr lang="en-US" u="sng" dirty="0" smtClean="0">
                <a:latin typeface="Times New Roman" pitchFamily="18" charset="0"/>
                <a:cs typeface="Times New Roman" pitchFamily="18" charset="0"/>
              </a:rPr>
              <a:t>Fig. 5</a:t>
            </a:r>
            <a:r>
              <a:rPr lang="en-US" dirty="0" smtClean="0">
                <a:latin typeface="Times New Roman" pitchFamily="18" charset="0"/>
                <a:cs typeface="Times New Roman" pitchFamily="18" charset="0"/>
              </a:rPr>
              <a:t> </a:t>
            </a:r>
            <a:r>
              <a:rPr lang="en-US" dirty="0" smtClean="0"/>
              <a:t>Face </a:t>
            </a:r>
            <a:r>
              <a:rPr lang="en-US" dirty="0"/>
              <a:t>Training </a:t>
            </a:r>
          </a:p>
        </p:txBody>
      </p:sp>
    </p:spTree>
    <p:extLst>
      <p:ext uri="{BB962C8B-B14F-4D97-AF65-F5344CB8AC3E}">
        <p14:creationId xmlns:p14="http://schemas.microsoft.com/office/powerpoint/2010/main" val="1064366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 </a:t>
            </a:r>
            <a:r>
              <a:rPr lang="en-IN" dirty="0" smtClean="0"/>
              <a:t>Screenshots Continue..</a:t>
            </a:r>
            <a:endParaRPr lang="en-US" dirty="0"/>
          </a:p>
        </p:txBody>
      </p:sp>
      <p:sp>
        <p:nvSpPr>
          <p:cNvPr id="5" name="TextBox 4"/>
          <p:cNvSpPr txBox="1"/>
          <p:nvPr/>
        </p:nvSpPr>
        <p:spPr>
          <a:xfrm>
            <a:off x="609600" y="5638800"/>
            <a:ext cx="7924800" cy="369332"/>
          </a:xfrm>
          <a:prstGeom prst="rect">
            <a:avLst/>
          </a:prstGeom>
          <a:noFill/>
        </p:spPr>
        <p:txBody>
          <a:bodyPr wrap="square" rtlCol="0">
            <a:spAutoFit/>
          </a:bodyPr>
          <a:lstStyle/>
          <a:p>
            <a:pPr algn="ctr"/>
            <a:r>
              <a:rPr lang="en-US" u="sng" dirty="0" smtClean="0">
                <a:latin typeface="Times New Roman" pitchFamily="18" charset="0"/>
                <a:cs typeface="Times New Roman" pitchFamily="18" charset="0"/>
              </a:rPr>
              <a:t>Fig. 6</a:t>
            </a:r>
            <a:r>
              <a:rPr lang="en-US" dirty="0" smtClean="0">
                <a:latin typeface="Times New Roman" pitchFamily="18" charset="0"/>
                <a:cs typeface="Times New Roman" pitchFamily="18" charset="0"/>
              </a:rPr>
              <a:t> </a:t>
            </a:r>
            <a:r>
              <a:rPr lang="en-US" dirty="0" err="1"/>
              <a:t>Webapp</a:t>
            </a:r>
            <a:r>
              <a:rPr lang="en-US" dirty="0"/>
              <a:t>, Face is detected but not recognized, so unknown</a:t>
            </a:r>
            <a:r>
              <a:rPr lang="en-US" dirty="0" smtClean="0"/>
              <a:t> </a:t>
            </a:r>
            <a:endParaRPr lang="en-US" dirty="0"/>
          </a:p>
        </p:txBody>
      </p:sp>
      <p:pic>
        <p:nvPicPr>
          <p:cNvPr id="6" name="Picture 5"/>
          <p:cNvPicPr/>
          <p:nvPr/>
        </p:nvPicPr>
        <p:blipFill>
          <a:blip r:embed="rId2"/>
          <a:stretch>
            <a:fillRect/>
          </a:stretch>
        </p:blipFill>
        <p:spPr>
          <a:xfrm>
            <a:off x="996315" y="1402426"/>
            <a:ext cx="7151370" cy="4210050"/>
          </a:xfrm>
          <a:prstGeom prst="rect">
            <a:avLst/>
          </a:prstGeom>
        </p:spPr>
      </p:pic>
    </p:spTree>
    <p:extLst>
      <p:ext uri="{BB962C8B-B14F-4D97-AF65-F5344CB8AC3E}">
        <p14:creationId xmlns:p14="http://schemas.microsoft.com/office/powerpoint/2010/main" val="3751056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a:t>
            </a:r>
            <a:endParaRPr lang="en-US" dirty="0"/>
          </a:p>
        </p:txBody>
      </p:sp>
      <p:sp>
        <p:nvSpPr>
          <p:cNvPr id="3" name="Content Placeholder 2"/>
          <p:cNvSpPr>
            <a:spLocks noGrp="1"/>
          </p:cNvSpPr>
          <p:nvPr>
            <p:ph idx="1"/>
          </p:nvPr>
        </p:nvSpPr>
        <p:spPr/>
        <p:txBody>
          <a:bodyPr>
            <a:normAutofit/>
          </a:bodyPr>
          <a:lstStyle/>
          <a:p>
            <a:pPr lvl="0"/>
            <a:r>
              <a:rPr lang="en-US" sz="1600" dirty="0">
                <a:latin typeface="Times New Roman" pitchFamily="18" charset="0"/>
                <a:cs typeface="Times New Roman" pitchFamily="18" charset="0"/>
              </a:rPr>
              <a:t>The input image for the proposed approach has to be frontal, upright and only a single face. Although the system is designed to be able to recognize the student with glasses and without glasses, student should provide both facial images with and without glasses to be trained to increase the accuracy to be recognized without glasses. The training image and testing image should be captured by using the same device to avoid quality difference. The students have to register in order to be recognized. The enrolment can be done on the spot through the user-friendly interface. These conditions have to be satisfied to ensure that the proposed approach can perform well.</a:t>
            </a:r>
          </a:p>
          <a:p>
            <a:pPr lvl="0"/>
            <a:r>
              <a:rPr lang="en-US" sz="1600" dirty="0">
                <a:latin typeface="Times New Roman" pitchFamily="18" charset="0"/>
                <a:cs typeface="Times New Roman" pitchFamily="18" charset="0"/>
              </a:rPr>
              <a:t>Different level of brightness or lighting could be a challenging problem for face recognition. </a:t>
            </a:r>
          </a:p>
          <a:p>
            <a:pPr lvl="0"/>
            <a:r>
              <a:rPr lang="en-US" sz="1600" dirty="0">
                <a:latin typeface="Times New Roman" pitchFamily="18" charset="0"/>
                <a:cs typeface="Times New Roman" pitchFamily="18" charset="0"/>
              </a:rPr>
              <a:t>One of the problems in real-time face recognition is the difficulty to obtain sufficient and suitable images for training and testing purpose. It is hard to obtain in real-time databases with a variety of variables, and it is hard to obtain publicly available databases</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386074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Role</a:t>
            </a:r>
            <a:endParaRPr lang="en-US" dirty="0"/>
          </a:p>
        </p:txBody>
      </p:sp>
      <p:sp>
        <p:nvSpPr>
          <p:cNvPr id="3" name="Content Placeholder 2"/>
          <p:cNvSpPr>
            <a:spLocks noGrp="1"/>
          </p:cNvSpPr>
          <p:nvPr>
            <p:ph idx="1"/>
          </p:nvPr>
        </p:nvSpPr>
        <p:spPr>
          <a:xfrm>
            <a:off x="685800" y="1371600"/>
            <a:ext cx="7714488" cy="5105400"/>
          </a:xfrm>
        </p:spPr>
        <p:txBody>
          <a:bodyPr>
            <a:noAutofit/>
          </a:bodyPr>
          <a:lstStyle/>
          <a:p>
            <a:r>
              <a:rPr lang="en-US" sz="2400" dirty="0" err="1" smtClean="0"/>
              <a:t>Saumya</a:t>
            </a:r>
            <a:r>
              <a:rPr lang="en-US" sz="2400" dirty="0" smtClean="0"/>
              <a:t> </a:t>
            </a:r>
            <a:r>
              <a:rPr lang="en-US" sz="2400" dirty="0" err="1" smtClean="0"/>
              <a:t>Raval</a:t>
            </a:r>
            <a:r>
              <a:rPr lang="en-US" sz="2400" dirty="0" smtClean="0"/>
              <a:t>:</a:t>
            </a:r>
          </a:p>
          <a:p>
            <a:pPr marL="82296" indent="0">
              <a:buNone/>
            </a:pPr>
            <a:r>
              <a:rPr lang="en-US" sz="2400" dirty="0" smtClean="0"/>
              <a:t> 	Installation of all libraries and setting up the IDE(i.e. </a:t>
            </a:r>
            <a:r>
              <a:rPr lang="en-US" sz="2400" dirty="0" err="1"/>
              <a:t>P</a:t>
            </a:r>
            <a:r>
              <a:rPr lang="en-US" sz="2400" dirty="0" err="1" smtClean="0"/>
              <a:t>ycharm</a:t>
            </a:r>
            <a:r>
              <a:rPr lang="en-US" sz="2400" dirty="0" smtClean="0"/>
              <a:t>)</a:t>
            </a:r>
          </a:p>
          <a:p>
            <a:pPr marL="82296" indent="0">
              <a:buNone/>
            </a:pPr>
            <a:r>
              <a:rPr lang="en-US" sz="2400" dirty="0" smtClean="0"/>
              <a:t> </a:t>
            </a:r>
          </a:p>
          <a:p>
            <a:r>
              <a:rPr lang="en-US" sz="2400" dirty="0" err="1" smtClean="0"/>
              <a:t>Shaunak</a:t>
            </a:r>
            <a:r>
              <a:rPr lang="en-US" sz="2400" dirty="0" smtClean="0"/>
              <a:t> </a:t>
            </a:r>
            <a:r>
              <a:rPr lang="en-US" sz="2400" dirty="0"/>
              <a:t>P</a:t>
            </a:r>
            <a:r>
              <a:rPr lang="en-US" sz="2400" dirty="0" smtClean="0"/>
              <a:t>atel:</a:t>
            </a:r>
          </a:p>
          <a:p>
            <a:pPr marL="82296" indent="0">
              <a:buNone/>
            </a:pPr>
            <a:r>
              <a:rPr lang="en-US" sz="2400" dirty="0"/>
              <a:t>	</a:t>
            </a:r>
            <a:r>
              <a:rPr lang="en-US" sz="2400" dirty="0" smtClean="0"/>
              <a:t>Understanding how face det. &amp; recognition works </a:t>
            </a:r>
          </a:p>
          <a:p>
            <a:pPr lvl="2"/>
            <a:endParaRPr lang="en-US" dirty="0" smtClean="0"/>
          </a:p>
          <a:p>
            <a:r>
              <a:rPr lang="en-US" sz="2400" dirty="0" err="1" smtClean="0"/>
              <a:t>Parthiv</a:t>
            </a:r>
            <a:r>
              <a:rPr lang="en-US" sz="2400" dirty="0" smtClean="0"/>
              <a:t> </a:t>
            </a:r>
            <a:r>
              <a:rPr lang="en-US" sz="2400" dirty="0"/>
              <a:t>P</a:t>
            </a:r>
            <a:r>
              <a:rPr lang="en-US" sz="2400" dirty="0" smtClean="0"/>
              <a:t>atel:</a:t>
            </a:r>
          </a:p>
          <a:p>
            <a:pPr marL="82296" indent="0">
              <a:buNone/>
            </a:pPr>
            <a:r>
              <a:rPr lang="en-US" sz="2400" dirty="0" smtClean="0"/>
              <a:t>	Research on image processing and labeling.</a:t>
            </a:r>
            <a:endParaRPr lang="en-US" sz="2400" dirty="0"/>
          </a:p>
          <a:p>
            <a:r>
              <a:rPr lang="en-US" sz="2400" dirty="0" err="1" smtClean="0"/>
              <a:t>Kashyap</a:t>
            </a:r>
            <a:r>
              <a:rPr lang="en-US" sz="2400" dirty="0"/>
              <a:t> </a:t>
            </a:r>
            <a:r>
              <a:rPr lang="en-US" sz="2400" dirty="0" smtClean="0"/>
              <a:t>Shah</a:t>
            </a:r>
            <a:r>
              <a:rPr lang="en-US" dirty="0" smtClean="0"/>
              <a:t>:</a:t>
            </a:r>
          </a:p>
          <a:p>
            <a:pPr marL="658368" lvl="2" indent="0">
              <a:buNone/>
            </a:pPr>
            <a:r>
              <a:rPr lang="en-US" dirty="0" smtClean="0"/>
              <a:t>  Simple </a:t>
            </a:r>
            <a:r>
              <a:rPr lang="en-US" dirty="0"/>
              <a:t>Program to detect faces and recognize </a:t>
            </a:r>
            <a:r>
              <a:rPr lang="en-US" dirty="0" smtClean="0"/>
              <a:t>them, developing project report and presentation.</a:t>
            </a:r>
            <a:endParaRPr lang="en-US" dirty="0"/>
          </a:p>
          <a:p>
            <a:pPr lvl="2"/>
            <a:endParaRPr lang="en-US" dirty="0" smtClean="0"/>
          </a:p>
        </p:txBody>
      </p:sp>
    </p:spTree>
    <p:extLst>
      <p:ext uri="{BB962C8B-B14F-4D97-AF65-F5344CB8AC3E}">
        <p14:creationId xmlns:p14="http://schemas.microsoft.com/office/powerpoint/2010/main" val="2890390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https://medium.com/@</a:t>
            </a:r>
            <a:r>
              <a:rPr lang="en-US" sz="1600" dirty="0" smtClean="0">
                <a:hlinkClick r:id="rId2"/>
              </a:rPr>
              <a:t>ageitgey/machine-learning-is-fun-part-4-modern-face-recognition-with-deep-learning-c3cffc121d78</a:t>
            </a:r>
            <a:endParaRPr lang="en-US" sz="1600" dirty="0" smtClean="0"/>
          </a:p>
          <a:p>
            <a:pPr lvl="0"/>
            <a:r>
              <a:rPr lang="en-US" sz="1600" u="sng" dirty="0">
                <a:hlinkClick r:id="rId3"/>
              </a:rPr>
              <a:t>https://medium.com/@Intellica.AI/a-guide-for-building-your-own-face-detection-recognition-system-910560fe3eb7</a:t>
            </a:r>
            <a:r>
              <a:rPr lang="en-US" sz="1600" dirty="0"/>
              <a:t> </a:t>
            </a:r>
          </a:p>
          <a:p>
            <a:pPr lvl="0"/>
            <a:r>
              <a:rPr lang="en-US" sz="1600" u="sng" dirty="0">
                <a:hlinkClick r:id="rId4"/>
              </a:rPr>
              <a:t>https://www.youtube.com/c/TechWithTim</a:t>
            </a:r>
            <a:r>
              <a:rPr lang="en-US" sz="1600" dirty="0"/>
              <a:t> </a:t>
            </a:r>
          </a:p>
        </p:txBody>
      </p:sp>
    </p:spTree>
    <p:extLst>
      <p:ext uri="{BB962C8B-B14F-4D97-AF65-F5344CB8AC3E}">
        <p14:creationId xmlns:p14="http://schemas.microsoft.com/office/powerpoint/2010/main" val="908719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0" y="2743200"/>
            <a:ext cx="5334000" cy="1107996"/>
          </a:xfrm>
          <a:prstGeom prst="rect">
            <a:avLst/>
          </a:prstGeom>
          <a:noFill/>
        </p:spPr>
        <p:txBody>
          <a:bodyPr wrap="square" rtlCol="0">
            <a:spAutoFit/>
          </a:bodyPr>
          <a:lstStyle/>
          <a:p>
            <a:r>
              <a:rPr lang="en-US" sz="6600" dirty="0" smtClean="0"/>
              <a:t>THANK YOU </a:t>
            </a:r>
            <a:endParaRPr lang="en-US" sz="6600" dirty="0"/>
          </a:p>
        </p:txBody>
      </p:sp>
    </p:spTree>
    <p:extLst>
      <p:ext uri="{BB962C8B-B14F-4D97-AF65-F5344CB8AC3E}">
        <p14:creationId xmlns:p14="http://schemas.microsoft.com/office/powerpoint/2010/main" val="161615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Introduction</a:t>
            </a:r>
          </a:p>
          <a:p>
            <a:r>
              <a:rPr lang="en-IN" sz="2000" dirty="0" smtClean="0">
                <a:latin typeface="Times New Roman" pitchFamily="18" charset="0"/>
                <a:cs typeface="Times New Roman" pitchFamily="18" charset="0"/>
              </a:rPr>
              <a:t>Objective</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Current </a:t>
            </a:r>
            <a:r>
              <a:rPr lang="en-US" sz="2000" dirty="0">
                <a:latin typeface="Times New Roman" pitchFamily="18" charset="0"/>
                <a:cs typeface="Times New Roman" pitchFamily="18" charset="0"/>
              </a:rPr>
              <a:t>system &amp; problems of the system</a:t>
            </a:r>
          </a:p>
          <a:p>
            <a:r>
              <a:rPr lang="en-US" sz="2000" dirty="0" smtClean="0">
                <a:latin typeface="Times New Roman" pitchFamily="18" charset="0"/>
                <a:cs typeface="Times New Roman" pitchFamily="18" charset="0"/>
              </a:rPr>
              <a:t>Project Work Scheduling </a:t>
            </a:r>
          </a:p>
          <a:p>
            <a:r>
              <a:rPr lang="en-US" sz="2000" dirty="0" smtClean="0">
                <a:latin typeface="Times New Roman" pitchFamily="18" charset="0"/>
                <a:cs typeface="Times New Roman" pitchFamily="18" charset="0"/>
              </a:rPr>
              <a:t>Proposed system and scope of the system</a:t>
            </a:r>
          </a:p>
          <a:p>
            <a:r>
              <a:rPr lang="en-US" sz="2000" dirty="0">
                <a:latin typeface="Times New Roman" pitchFamily="18" charset="0"/>
                <a:cs typeface="Times New Roman" pitchFamily="18" charset="0"/>
              </a:rPr>
              <a:t>Hardware and software </a:t>
            </a:r>
            <a:r>
              <a:rPr lang="en-US" sz="2000" dirty="0" smtClean="0">
                <a:latin typeface="Times New Roman" pitchFamily="18" charset="0"/>
                <a:cs typeface="Times New Roman" pitchFamily="18" charset="0"/>
              </a:rPr>
              <a:t>requirements</a:t>
            </a:r>
          </a:p>
          <a:p>
            <a:r>
              <a:rPr lang="en-US" sz="2000" dirty="0" smtClean="0">
                <a:latin typeface="Times New Roman" pitchFamily="18" charset="0"/>
                <a:cs typeface="Times New Roman" pitchFamily="18" charset="0"/>
              </a:rPr>
              <a:t>Flowchart</a:t>
            </a:r>
          </a:p>
          <a:p>
            <a:r>
              <a:rPr lang="en-IN" sz="2000" dirty="0" smtClean="0">
                <a:latin typeface="Times New Roman" pitchFamily="18" charset="0"/>
                <a:cs typeface="Times New Roman" pitchFamily="18" charset="0"/>
              </a:rPr>
              <a:t>Implementation Screenshots</a:t>
            </a:r>
            <a:endParaRPr lang="en-US"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Limitations</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Role </a:t>
            </a:r>
          </a:p>
          <a:p>
            <a:r>
              <a:rPr lang="en-IN" sz="2000" dirty="0" smtClean="0">
                <a:latin typeface="Times New Roman" pitchFamily="18" charset="0"/>
                <a:cs typeface="Times New Roman" pitchFamily="18" charset="0"/>
              </a:rPr>
              <a:t>References</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899972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9" name="TextBox 8"/>
          <p:cNvSpPr txBox="1"/>
          <p:nvPr/>
        </p:nvSpPr>
        <p:spPr>
          <a:xfrm>
            <a:off x="1447800" y="1447800"/>
            <a:ext cx="7391400" cy="2554545"/>
          </a:xfrm>
          <a:prstGeom prst="rect">
            <a:avLst/>
          </a:prstGeom>
          <a:noFill/>
        </p:spPr>
        <p:txBody>
          <a:bodyPr wrap="square" rtlCol="0">
            <a:spAutoFit/>
          </a:bodyPr>
          <a:lstStyle/>
          <a:p>
            <a:pPr marL="285750" indent="-285750">
              <a:buFont typeface="Arial" pitchFamily="34" charset="0"/>
              <a:buChar char="•"/>
            </a:pPr>
            <a:r>
              <a:rPr lang="en-US" sz="2000" dirty="0" smtClean="0"/>
              <a:t>As we know that the current way of manually taking attendance of each student is not efficient .</a:t>
            </a:r>
          </a:p>
          <a:p>
            <a:pPr marL="285750" indent="-285750">
              <a:buFont typeface="Arial" pitchFamily="34" charset="0"/>
              <a:buChar char="•"/>
            </a:pPr>
            <a:endParaRPr lang="en-US" sz="2000" dirty="0"/>
          </a:p>
          <a:p>
            <a:pPr marL="285750" indent="-285750">
              <a:buFont typeface="Arial" pitchFamily="34" charset="0"/>
              <a:buChar char="•"/>
            </a:pPr>
            <a:r>
              <a:rPr lang="en-US" sz="2000" dirty="0" smtClean="0"/>
              <a:t>To overcome this we will implement class attendance system that uses face detection and recognition technique. </a:t>
            </a:r>
          </a:p>
          <a:p>
            <a:endParaRPr lang="en-US" sz="2000" dirty="0" smtClean="0"/>
          </a:p>
          <a:p>
            <a:pPr marL="285750" indent="-285750">
              <a:buFont typeface="Arial" pitchFamily="34" charset="0"/>
              <a:buChar char="•"/>
            </a:pPr>
            <a:r>
              <a:rPr lang="en-US" sz="2000" dirty="0" smtClean="0"/>
              <a:t>This will be a very quick way to take attendance of the class, Also chances of proxy will be zero.</a:t>
            </a:r>
            <a:endParaRPr lang="en-US" sz="2000" dirty="0"/>
          </a:p>
        </p:txBody>
      </p:sp>
    </p:spTree>
    <p:extLst>
      <p:ext uri="{BB962C8B-B14F-4D97-AF65-F5344CB8AC3E}">
        <p14:creationId xmlns:p14="http://schemas.microsoft.com/office/powerpoint/2010/main" val="1514229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a:latin typeface="Times New Roman" pitchFamily="18" charset="0"/>
                <a:cs typeface="Times New Roman" pitchFamily="18" charset="0"/>
              </a:rPr>
              <a:t>The main objective of this project is to develop face recognition based automated student attendance system. In order to achieve better performance, the test images and training images of this proposed approach are limited to frontal and upright facial images that consist of a single face only. The test images and training images have to be captured by using the same device to ensure no quality difference. In addition, the students have to register in the database to be recognized. The enrolment can be done on the spot through the user-friendly interface.</a:t>
            </a:r>
          </a:p>
          <a:p>
            <a:pPr marL="0" indent="0">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458425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9525"/>
            <a:ext cx="8153400" cy="1371600"/>
          </a:xfrm>
        </p:spPr>
        <p:txBody>
          <a:bodyPr>
            <a:normAutofit/>
          </a:bodyPr>
          <a:lstStyle/>
          <a:p>
            <a:r>
              <a:rPr lang="en-US" sz="3600" dirty="0" smtClean="0"/>
              <a:t>Current system &amp; problems of the system</a:t>
            </a:r>
            <a:endParaRPr lang="en-US" sz="3600" dirty="0"/>
          </a:p>
        </p:txBody>
      </p:sp>
      <p:sp>
        <p:nvSpPr>
          <p:cNvPr id="3" name="Content Placeholder 2"/>
          <p:cNvSpPr>
            <a:spLocks noGrp="1"/>
          </p:cNvSpPr>
          <p:nvPr>
            <p:ph idx="1"/>
          </p:nvPr>
        </p:nvSpPr>
        <p:spPr>
          <a:xfrm>
            <a:off x="1219200" y="1447800"/>
            <a:ext cx="7498080" cy="4800600"/>
          </a:xfrm>
        </p:spPr>
        <p:txBody>
          <a:bodyPr>
            <a:normAutofit/>
          </a:bodyPr>
          <a:lstStyle/>
          <a:p>
            <a:r>
              <a:rPr lang="en-US" sz="2400" dirty="0" smtClean="0"/>
              <a:t>Traditionally attendance is marked manually by teachers and they must make sure correct attendance is marked for respective student.</a:t>
            </a:r>
          </a:p>
          <a:p>
            <a:pPr marL="82296" indent="0">
              <a:buNone/>
            </a:pPr>
            <a:endParaRPr lang="en-US" sz="2400" dirty="0" smtClean="0"/>
          </a:p>
          <a:p>
            <a:pPr marL="82296" indent="0">
              <a:buNone/>
            </a:pPr>
            <a:endParaRPr lang="en-US" sz="2400" dirty="0" smtClean="0"/>
          </a:p>
          <a:p>
            <a:pPr marL="82296" indent="0">
              <a:buNone/>
            </a:pPr>
            <a:endParaRPr lang="en-US" sz="2400" dirty="0"/>
          </a:p>
          <a:p>
            <a:pPr marL="82296" indent="0">
              <a:buNone/>
            </a:pPr>
            <a:endParaRPr lang="en-US" sz="2400" dirty="0"/>
          </a:p>
          <a:p>
            <a:pPr marL="82296" indent="0">
              <a:buNone/>
            </a:pPr>
            <a:endParaRPr lang="en-US" sz="2400" dirty="0" smtClean="0"/>
          </a:p>
          <a:p>
            <a:r>
              <a:rPr lang="en-US" sz="2400" dirty="0" smtClean="0"/>
              <a:t>This whole process wastes some of lecture time and part of correct information is missed due to fraudulent and proxy cases.   </a:t>
            </a:r>
            <a:endParaRPr lang="en-US" sz="2400" dirty="0"/>
          </a:p>
        </p:txBody>
      </p:sp>
      <p:pic>
        <p:nvPicPr>
          <p:cNvPr id="4" name="Content Placeholder 3"/>
          <p:cNvPicPr>
            <a:picLocks noChangeAspect="1" noChangeArrowheads="1"/>
          </p:cNvPicPr>
          <p:nvPr/>
        </p:nvPicPr>
        <p:blipFill>
          <a:blip r:embed="rId2"/>
          <a:srcRect/>
          <a:stretch>
            <a:fillRect/>
          </a:stretch>
        </p:blipFill>
        <p:spPr bwMode="auto">
          <a:xfrm>
            <a:off x="2647950" y="2830830"/>
            <a:ext cx="1600200" cy="1569720"/>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5715000" y="2830830"/>
            <a:ext cx="1704975" cy="1381125"/>
          </a:xfrm>
          <a:prstGeom prst="rect">
            <a:avLst/>
          </a:prstGeom>
          <a:noFill/>
          <a:ln w="9525">
            <a:noFill/>
            <a:miter lim="800000"/>
            <a:headEnd/>
            <a:tailEnd/>
          </a:ln>
          <a:effectLst/>
        </p:spPr>
      </p:pic>
    </p:spTree>
    <p:extLst>
      <p:ext uri="{BB962C8B-B14F-4D97-AF65-F5344CB8AC3E}">
        <p14:creationId xmlns:p14="http://schemas.microsoft.com/office/powerpoint/2010/main" val="876022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Work Scheduling</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29409" y="2281894"/>
            <a:ext cx="6485182" cy="3162574"/>
          </a:xfrm>
          <a:prstGeom prst="rect">
            <a:avLst/>
          </a:prstGeom>
        </p:spPr>
      </p:pic>
      <p:sp>
        <p:nvSpPr>
          <p:cNvPr id="5" name="TextBox 4"/>
          <p:cNvSpPr txBox="1"/>
          <p:nvPr/>
        </p:nvSpPr>
        <p:spPr>
          <a:xfrm>
            <a:off x="609600" y="5563985"/>
            <a:ext cx="7924800" cy="369332"/>
          </a:xfrm>
          <a:prstGeom prst="rect">
            <a:avLst/>
          </a:prstGeom>
          <a:noFill/>
        </p:spPr>
        <p:txBody>
          <a:bodyPr wrap="square" rtlCol="0">
            <a:spAutoFit/>
          </a:bodyPr>
          <a:lstStyle/>
          <a:p>
            <a:pPr algn="ctr"/>
            <a:r>
              <a:rPr lang="en-US" u="sng" dirty="0" smtClean="0">
                <a:latin typeface="Times New Roman" pitchFamily="18" charset="0"/>
                <a:cs typeface="Times New Roman" pitchFamily="18" charset="0"/>
              </a:rPr>
              <a:t>Fig. 1</a:t>
            </a:r>
            <a:r>
              <a:rPr lang="en-US" dirty="0" smtClean="0">
                <a:latin typeface="Times New Roman" pitchFamily="18" charset="0"/>
                <a:cs typeface="Times New Roman" pitchFamily="18" charset="0"/>
              </a:rPr>
              <a:t> Gantt Chart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41626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Proposed System and scope of the system </a:t>
            </a:r>
            <a:endParaRPr lang="en-US" dirty="0"/>
          </a:p>
        </p:txBody>
      </p:sp>
      <p:sp>
        <p:nvSpPr>
          <p:cNvPr id="3" name="Content Placeholder 2"/>
          <p:cNvSpPr>
            <a:spLocks noGrp="1"/>
          </p:cNvSpPr>
          <p:nvPr>
            <p:ph idx="1"/>
          </p:nvPr>
        </p:nvSpPr>
        <p:spPr>
          <a:xfrm>
            <a:off x="838200" y="1524000"/>
            <a:ext cx="7498080" cy="4800600"/>
          </a:xfrm>
        </p:spPr>
        <p:txBody>
          <a:bodyPr>
            <a:normAutofit/>
          </a:bodyPr>
          <a:lstStyle/>
          <a:p>
            <a:r>
              <a:rPr lang="en-US" sz="2400" dirty="0" smtClean="0"/>
              <a:t>The proposed system will automatically mark attendance of the students present inside the classroom at given particular time.</a:t>
            </a:r>
          </a:p>
          <a:p>
            <a:r>
              <a:rPr lang="en-US" sz="2400" dirty="0"/>
              <a:t>Whenever a we put an image as input it first detects the faces in the </a:t>
            </a:r>
            <a:r>
              <a:rPr lang="en-US" sz="2400" dirty="0" smtClean="0"/>
              <a:t>image.</a:t>
            </a:r>
          </a:p>
          <a:p>
            <a:r>
              <a:rPr lang="en-US" sz="2400" dirty="0" smtClean="0"/>
              <a:t>Then it takes around 128 measurement values from each face and matches these values with the database images.</a:t>
            </a:r>
          </a:p>
          <a:p>
            <a:r>
              <a:rPr lang="en-US" sz="2400" dirty="0" smtClean="0"/>
              <a:t>A frame of around the person is formed when it is matched with a picture from database.</a:t>
            </a:r>
          </a:p>
          <a:p>
            <a:pPr lvl="0"/>
            <a:r>
              <a:rPr lang="en-US" dirty="0"/>
              <a:t>Less paper work gives environmental effect</a:t>
            </a:r>
          </a:p>
          <a:p>
            <a:endParaRPr lang="en-US" sz="2400" dirty="0" smtClean="0"/>
          </a:p>
          <a:p>
            <a:endParaRPr lang="en-US" sz="2400" dirty="0" smtClean="0"/>
          </a:p>
        </p:txBody>
      </p:sp>
    </p:spTree>
    <p:extLst>
      <p:ext uri="{BB962C8B-B14F-4D97-AF65-F5344CB8AC3E}">
        <p14:creationId xmlns:p14="http://schemas.microsoft.com/office/powerpoint/2010/main" val="1100588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36638"/>
          </a:xfrm>
        </p:spPr>
        <p:txBody>
          <a:bodyPr>
            <a:normAutofit/>
          </a:bodyPr>
          <a:lstStyle/>
          <a:p>
            <a:r>
              <a:rPr lang="en-US" dirty="0" smtClean="0"/>
              <a:t>Hardware </a:t>
            </a:r>
            <a:r>
              <a:rPr lang="en-US" dirty="0"/>
              <a:t>and software requirements</a:t>
            </a:r>
          </a:p>
        </p:txBody>
      </p:sp>
      <p:sp>
        <p:nvSpPr>
          <p:cNvPr id="22" name="Content Placeholder 5"/>
          <p:cNvSpPr>
            <a:spLocks noGrp="1"/>
          </p:cNvSpPr>
          <p:nvPr>
            <p:ph idx="1"/>
          </p:nvPr>
        </p:nvSpPr>
        <p:spPr>
          <a:xfrm>
            <a:off x="762000" y="1447800"/>
            <a:ext cx="7714488" cy="4953000"/>
          </a:xfrm>
        </p:spPr>
        <p:txBody>
          <a:bodyPr>
            <a:normAutofit/>
          </a:bodyPr>
          <a:lstStyle/>
          <a:p>
            <a:r>
              <a:rPr lang="en-US" sz="2000" dirty="0" smtClean="0">
                <a:latin typeface="Times New Roman" pitchFamily="18" charset="0"/>
                <a:cs typeface="Times New Roman" pitchFamily="18" charset="0"/>
              </a:rPr>
              <a:t>Software </a:t>
            </a:r>
          </a:p>
          <a:p>
            <a:pPr lvl="1">
              <a:buFont typeface="Wingdings" pitchFamily="2" charset="2"/>
              <a:buChar char="Ø"/>
            </a:pPr>
            <a:r>
              <a:rPr lang="en-US" sz="1600" dirty="0" err="1" smtClean="0">
                <a:latin typeface="Times New Roman" pitchFamily="18" charset="0"/>
                <a:cs typeface="Times New Roman" pitchFamily="18" charset="0"/>
              </a:rPr>
              <a:t>Pycharm</a:t>
            </a:r>
            <a:r>
              <a:rPr lang="en-US" sz="1600" dirty="0" smtClean="0">
                <a:latin typeface="Times New Roman" pitchFamily="18" charset="0"/>
                <a:cs typeface="Times New Roman" pitchFamily="18" charset="0"/>
              </a:rPr>
              <a:t>(IDE),Desktop developer for C++</a:t>
            </a:r>
          </a:p>
          <a:p>
            <a:pPr lvl="1">
              <a:buFont typeface="Wingdings" pitchFamily="2" charset="2"/>
              <a:buChar char="Ø"/>
            </a:pPr>
            <a:r>
              <a:rPr lang="en-US" sz="1600" dirty="0">
                <a:latin typeface="Times New Roman" pitchFamily="18" charset="0"/>
                <a:cs typeface="Times New Roman" pitchFamily="18" charset="0"/>
              </a:rPr>
              <a:t>Windows </a:t>
            </a:r>
            <a:r>
              <a:rPr lang="en-US" sz="1600" dirty="0" smtClean="0">
                <a:latin typeface="Times New Roman" pitchFamily="18" charset="0"/>
                <a:cs typeface="Times New Roman" pitchFamily="18" charset="0"/>
              </a:rPr>
              <a:t>7/8/10</a:t>
            </a:r>
            <a:endParaRPr lang="en-US" sz="1600" dirty="0" smtClean="0">
              <a:latin typeface="Times New Roman" pitchFamily="18" charset="0"/>
              <a:cs typeface="Times New Roman" pitchFamily="18" charset="0"/>
            </a:endParaRPr>
          </a:p>
          <a:p>
            <a:pPr lvl="1"/>
            <a:r>
              <a:rPr lang="en-IN" sz="1600" u="sng" dirty="0" smtClean="0">
                <a:latin typeface="Times New Roman" pitchFamily="18" charset="0"/>
                <a:cs typeface="Times New Roman" pitchFamily="18" charset="0"/>
              </a:rPr>
              <a:t>Framework Used:</a:t>
            </a:r>
          </a:p>
          <a:p>
            <a:pPr marL="822960" lvl="1" indent="-457200">
              <a:buFont typeface="+mj-lt"/>
              <a:buAutoNum type="arabicPeriod"/>
            </a:pPr>
            <a:r>
              <a:rPr lang="en-US" sz="1600" dirty="0" err="1" smtClean="0">
                <a:latin typeface="Times New Roman" pitchFamily="18" charset="0"/>
                <a:cs typeface="Times New Roman" pitchFamily="18" charset="0"/>
              </a:rPr>
              <a:t>Streamlit</a:t>
            </a:r>
            <a:endParaRPr lang="en-US" sz="1600" u="sng" dirty="0" smtClean="0">
              <a:latin typeface="Times New Roman" pitchFamily="18" charset="0"/>
              <a:cs typeface="Times New Roman" pitchFamily="18" charset="0"/>
            </a:endParaRPr>
          </a:p>
          <a:p>
            <a:pPr lvl="1"/>
            <a:r>
              <a:rPr lang="en-US" sz="1600" u="sng" dirty="0" smtClean="0">
                <a:latin typeface="Times New Roman" pitchFamily="18" charset="0"/>
                <a:cs typeface="Times New Roman" pitchFamily="18" charset="0"/>
              </a:rPr>
              <a:t>Library: </a:t>
            </a:r>
          </a:p>
          <a:p>
            <a:pPr lvl="2"/>
            <a:r>
              <a:rPr lang="en-US" sz="1600" dirty="0" err="1" smtClean="0">
                <a:latin typeface="Times New Roman" pitchFamily="18" charset="0"/>
                <a:cs typeface="Times New Roman" pitchFamily="18" charset="0"/>
              </a:rPr>
              <a:t>openCV</a:t>
            </a:r>
            <a:endParaRPr lang="en-US" sz="1600" dirty="0" smtClean="0">
              <a:latin typeface="Times New Roman" pitchFamily="18" charset="0"/>
              <a:cs typeface="Times New Roman" pitchFamily="18" charset="0"/>
            </a:endParaRPr>
          </a:p>
          <a:p>
            <a:pPr lvl="2"/>
            <a:r>
              <a:rPr lang="en-US" sz="1600" dirty="0" err="1" smtClean="0">
                <a:latin typeface="Times New Roman" pitchFamily="18" charset="0"/>
                <a:cs typeface="Times New Roman" pitchFamily="18" charset="0"/>
              </a:rPr>
              <a:t>Face_detection</a:t>
            </a:r>
            <a:endParaRPr lang="en-US" sz="1600" dirty="0" smtClean="0">
              <a:latin typeface="Times New Roman" pitchFamily="18" charset="0"/>
              <a:cs typeface="Times New Roman" pitchFamily="18" charset="0"/>
            </a:endParaRPr>
          </a:p>
          <a:p>
            <a:pPr lvl="2"/>
            <a:r>
              <a:rPr lang="en-US" sz="1600" dirty="0" err="1" smtClean="0">
                <a:latin typeface="Times New Roman" pitchFamily="18" charset="0"/>
                <a:cs typeface="Times New Roman" pitchFamily="18" charset="0"/>
              </a:rPr>
              <a:t>Numpy</a:t>
            </a:r>
            <a:endParaRPr lang="en-US" sz="1600" dirty="0" smtClean="0">
              <a:latin typeface="Times New Roman" pitchFamily="18" charset="0"/>
              <a:cs typeface="Times New Roman" pitchFamily="18" charset="0"/>
            </a:endParaRPr>
          </a:p>
          <a:p>
            <a:pPr lvl="2"/>
            <a:r>
              <a:rPr lang="en-US" sz="1600" dirty="0" err="1" smtClean="0">
                <a:latin typeface="Times New Roman" pitchFamily="18" charset="0"/>
                <a:cs typeface="Times New Roman" pitchFamily="18" charset="0"/>
              </a:rPr>
              <a:t>Cmake</a:t>
            </a:r>
            <a:endParaRPr lang="en-US" sz="1600" dirty="0" smtClean="0">
              <a:latin typeface="Times New Roman" pitchFamily="18" charset="0"/>
              <a:cs typeface="Times New Roman" pitchFamily="18" charset="0"/>
            </a:endParaRPr>
          </a:p>
          <a:p>
            <a:pPr lvl="2"/>
            <a:r>
              <a:rPr lang="en-US" sz="1600" dirty="0" err="1" smtClean="0">
                <a:latin typeface="Times New Roman" pitchFamily="18" charset="0"/>
                <a:cs typeface="Times New Roman" pitchFamily="18" charset="0"/>
              </a:rPr>
              <a:t>Dlib</a:t>
            </a:r>
            <a:endParaRPr lang="en-US" sz="16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Hardware</a:t>
            </a:r>
          </a:p>
          <a:p>
            <a:pPr lvl="0"/>
            <a:r>
              <a:rPr lang="en-US" sz="1600" dirty="0">
                <a:latin typeface="Times New Roman" pitchFamily="18" charset="0"/>
                <a:cs typeface="Times New Roman" pitchFamily="18" charset="0"/>
              </a:rPr>
              <a:t>500 GB Hard Disk</a:t>
            </a:r>
          </a:p>
          <a:p>
            <a:pPr lvl="0"/>
            <a:r>
              <a:rPr lang="en-US" sz="1600" dirty="0">
                <a:latin typeface="Times New Roman" pitchFamily="18" charset="0"/>
                <a:cs typeface="Times New Roman" pitchFamily="18" charset="0"/>
              </a:rPr>
              <a:t>Standard LED Monitor </a:t>
            </a:r>
          </a:p>
          <a:p>
            <a:r>
              <a:rPr lang="en-US" sz="1600" dirty="0">
                <a:latin typeface="Times New Roman" pitchFamily="18" charset="0"/>
                <a:cs typeface="Times New Roman" pitchFamily="18" charset="0"/>
              </a:rPr>
              <a:t>Min. 4gb ram Laptop/PC with Webcam and keyboard</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027232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762000" y="609600"/>
            <a:ext cx="7576741" cy="4343400"/>
          </a:xfrm>
          <a:prstGeom prst="rect">
            <a:avLst/>
          </a:prstGeom>
          <a:noFill/>
          <a:ln w="9525">
            <a:noFill/>
            <a:miter lim="800000"/>
            <a:headEnd/>
            <a:tailEnd/>
          </a:ln>
          <a:effectLst/>
        </p:spPr>
      </p:pic>
      <p:sp>
        <p:nvSpPr>
          <p:cNvPr id="3" name="TextBox 2"/>
          <p:cNvSpPr txBox="1"/>
          <p:nvPr/>
        </p:nvSpPr>
        <p:spPr>
          <a:xfrm>
            <a:off x="609600" y="5563985"/>
            <a:ext cx="7924800" cy="369332"/>
          </a:xfrm>
          <a:prstGeom prst="rect">
            <a:avLst/>
          </a:prstGeom>
          <a:noFill/>
        </p:spPr>
        <p:txBody>
          <a:bodyPr wrap="square" rtlCol="0">
            <a:spAutoFit/>
          </a:bodyPr>
          <a:lstStyle/>
          <a:p>
            <a:pPr algn="ctr"/>
            <a:r>
              <a:rPr lang="en-US" u="sng" dirty="0" smtClean="0">
                <a:latin typeface="Times New Roman" pitchFamily="18" charset="0"/>
                <a:cs typeface="Times New Roman" pitchFamily="18" charset="0"/>
              </a:rPr>
              <a:t>Fig. 2</a:t>
            </a:r>
            <a:r>
              <a:rPr lang="en-US" dirty="0" smtClean="0">
                <a:latin typeface="Times New Roman" pitchFamily="18" charset="0"/>
                <a:cs typeface="Times New Roman" pitchFamily="18" charset="0"/>
              </a:rPr>
              <a:t> Basic Structure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27437624"/>
      </p:ext>
    </p:extLst>
  </p:cSld>
  <p:clrMapOvr>
    <a:masterClrMapping/>
  </p:clrMapOvr>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586</TotalTime>
  <Words>725</Words>
  <Application>Microsoft Office PowerPoint</Application>
  <PresentationFormat>On-screen Show (4:3)</PresentationFormat>
  <Paragraphs>100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Thatch</vt:lpstr>
      <vt:lpstr>Class Attendance System Based On Face Detection And Recognition</vt:lpstr>
      <vt:lpstr>OUTLINE</vt:lpstr>
      <vt:lpstr>Introduction</vt:lpstr>
      <vt:lpstr>Objective</vt:lpstr>
      <vt:lpstr>Current system &amp; problems of the system</vt:lpstr>
      <vt:lpstr>Project Work Scheduling</vt:lpstr>
      <vt:lpstr>Proposed System and scope of the system </vt:lpstr>
      <vt:lpstr>Hardware and software requirements</vt:lpstr>
      <vt:lpstr>PowerPoint Presentation</vt:lpstr>
      <vt:lpstr>PowerPoint Presentation</vt:lpstr>
      <vt:lpstr>Flowchart</vt:lpstr>
      <vt:lpstr>Implementation Screenshots</vt:lpstr>
      <vt:lpstr>Implementation Screenshots Continue..</vt:lpstr>
      <vt:lpstr>Implementation Screenshots Continue..</vt:lpstr>
      <vt:lpstr>Limitations</vt:lpstr>
      <vt:lpstr>Role</vt:lpstr>
      <vt:lpstr>References: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Detection Attendance</dc:title>
  <dc:creator>Admin</dc:creator>
  <cp:lastModifiedBy>smart</cp:lastModifiedBy>
  <cp:revision>44</cp:revision>
  <dcterms:created xsi:type="dcterms:W3CDTF">2006-08-16T00:00:00Z</dcterms:created>
  <dcterms:modified xsi:type="dcterms:W3CDTF">2020-10-26T18:31:24Z</dcterms:modified>
</cp:coreProperties>
</file>