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lear Sans Regular Bold" charset="0"/>
      <p:regular r:id="rId16"/>
    </p:embeddedFont>
    <p:embeddedFont>
      <p:font typeface="Calibri" pitchFamily="34" charset="0"/>
      <p:regular r:id="rId17"/>
      <p:bold r:id="rId18"/>
      <p:italic r:id="rId19"/>
      <p:boldItalic r:id="rId20"/>
    </p:embeddedFont>
    <p:embeddedFont>
      <p:font typeface="Arimo Bold" charset="0"/>
      <p:regular r:id="rId21"/>
    </p:embeddedFont>
    <p:embeddedFont>
      <p:font typeface="Clear Sans Regular" charset="0"/>
      <p:regular r:id="rId22"/>
    </p:embeddedFont>
    <p:embeddedFont>
      <p:font typeface="Arimo"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869" y="-1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2237193" y="3291539"/>
            <a:ext cx="5841760" cy="6861452"/>
          </a:xfrm>
          <a:prstGeom prst="rect">
            <a:avLst/>
          </a:prstGeom>
          <a:solidFill>
            <a:srgbClr val="FFB923"/>
          </a:solidFill>
        </p:spPr>
      </p:sp>
      <p:sp>
        <p:nvSpPr>
          <p:cNvPr id="3" name="AutoShape 3"/>
          <p:cNvSpPr/>
          <p:nvPr/>
        </p:nvSpPr>
        <p:spPr>
          <a:xfrm>
            <a:off x="13100876" y="6433245"/>
            <a:ext cx="3909677" cy="0"/>
          </a:xfrm>
          <a:prstGeom prst="line">
            <a:avLst/>
          </a:prstGeom>
          <a:ln w="19050" cap="rnd">
            <a:solidFill>
              <a:srgbClr val="000000"/>
            </a:solidFill>
            <a:prstDash val="solid"/>
            <a:headEnd type="none" w="sm" len="sm"/>
            <a:tailEnd type="none" w="sm" len="sm"/>
          </a:ln>
        </p:spPr>
      </p:sp>
      <p:grpSp>
        <p:nvGrpSpPr>
          <p:cNvPr id="4" name="Group 4"/>
          <p:cNvGrpSpPr/>
          <p:nvPr/>
        </p:nvGrpSpPr>
        <p:grpSpPr>
          <a:xfrm>
            <a:off x="1028700" y="4024094"/>
            <a:ext cx="10509034" cy="5234206"/>
            <a:chOff x="0" y="0"/>
            <a:chExt cx="14012045" cy="6978942"/>
          </a:xfrm>
        </p:grpSpPr>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6348102"/>
              <a:ext cx="8535982" cy="630839"/>
            </a:xfrm>
            <a:prstGeom prst="rect">
              <a:avLst/>
            </a:prstGeom>
          </p:spPr>
        </p:pic>
        <p:sp>
          <p:nvSpPr>
            <p:cNvPr id="6" name="TextBox 6"/>
            <p:cNvSpPr txBox="1"/>
            <p:nvPr/>
          </p:nvSpPr>
          <p:spPr>
            <a:xfrm>
              <a:off x="0" y="114300"/>
              <a:ext cx="14012045" cy="5859780"/>
            </a:xfrm>
            <a:prstGeom prst="rect">
              <a:avLst/>
            </a:prstGeom>
          </p:spPr>
          <p:txBody>
            <a:bodyPr lIns="0" tIns="0" rIns="0" bIns="0" rtlCol="0" anchor="t">
              <a:spAutoFit/>
            </a:bodyPr>
            <a:lstStyle/>
            <a:p>
              <a:pPr marL="0" lvl="0" indent="0">
                <a:lnSpc>
                  <a:spcPts val="11340"/>
                </a:lnSpc>
                <a:spcBef>
                  <a:spcPct val="0"/>
                </a:spcBef>
              </a:pPr>
              <a:r>
                <a:rPr lang="en-US" sz="10500" spc="-105">
                  <a:solidFill>
                    <a:srgbClr val="000000"/>
                  </a:solidFill>
                  <a:latin typeface="Hammersmith One Bold"/>
                </a:rPr>
                <a:t>Malware: Key Logger and File Deletor</a:t>
              </a:r>
            </a:p>
          </p:txBody>
        </p:sp>
      </p:grpSp>
      <p:pic>
        <p:nvPicPr>
          <p:cNvPr id="7" name="Picture 7"/>
          <p:cNvPicPr>
            <a:picLocks noChangeAspect="1"/>
          </p:cNvPicPr>
          <p:nvPr/>
        </p:nvPicPr>
        <p:blipFill>
          <a:blip r:embed="rId4"/>
          <a:srcRect b="26698"/>
          <a:stretch>
            <a:fillRect/>
          </a:stretch>
        </p:blipFill>
        <p:spPr>
          <a:xfrm>
            <a:off x="280558" y="364777"/>
            <a:ext cx="7034933" cy="1327846"/>
          </a:xfrm>
          <a:prstGeom prst="rect">
            <a:avLst/>
          </a:prstGeom>
        </p:spPr>
      </p:pic>
      <p:pic>
        <p:nvPicPr>
          <p:cNvPr id="8" name="Picture 8"/>
          <p:cNvPicPr>
            <a:picLocks noChangeAspect="1"/>
          </p:cNvPicPr>
          <p:nvPr/>
        </p:nvPicPr>
        <p:blipFill>
          <a:blip r:embed="rId5"/>
          <a:srcRect/>
          <a:stretch>
            <a:fillRect/>
          </a:stretch>
        </p:blipFill>
        <p:spPr>
          <a:xfrm>
            <a:off x="16330912" y="166281"/>
            <a:ext cx="1748041" cy="1724837"/>
          </a:xfrm>
          <a:prstGeom prst="rect">
            <a:avLst/>
          </a:prstGeom>
        </p:spPr>
      </p:pic>
      <p:sp>
        <p:nvSpPr>
          <p:cNvPr id="9" name="TextBox 9"/>
          <p:cNvSpPr txBox="1"/>
          <p:nvPr/>
        </p:nvSpPr>
        <p:spPr>
          <a:xfrm>
            <a:off x="12680039" y="4330617"/>
            <a:ext cx="4985149" cy="1615827"/>
          </a:xfrm>
          <a:prstGeom prst="rect">
            <a:avLst/>
          </a:prstGeom>
        </p:spPr>
        <p:txBody>
          <a:bodyPr lIns="0" tIns="0" rIns="0" bIns="0" rtlCol="0" anchor="t">
            <a:spAutoFit/>
          </a:bodyPr>
          <a:lstStyle/>
          <a:p>
            <a:pPr>
              <a:lnSpc>
                <a:spcPts val="4201"/>
              </a:lnSpc>
            </a:pPr>
            <a:r>
              <a:rPr lang="en-US" sz="3001" dirty="0">
                <a:solidFill>
                  <a:srgbClr val="000000"/>
                </a:solidFill>
                <a:latin typeface="Hammersmith One Bold"/>
              </a:rPr>
              <a:t>Presented BY: </a:t>
            </a:r>
          </a:p>
          <a:p>
            <a:pPr>
              <a:lnSpc>
                <a:spcPts val="4201"/>
              </a:lnSpc>
            </a:pPr>
            <a:r>
              <a:rPr lang="en-US" sz="3001" dirty="0" err="1" smtClean="0">
                <a:solidFill>
                  <a:srgbClr val="000000"/>
                </a:solidFill>
                <a:latin typeface="Hammersmith One Bold"/>
              </a:rPr>
              <a:t>Kashyap</a:t>
            </a:r>
            <a:r>
              <a:rPr lang="en-US" sz="3001" dirty="0">
                <a:solidFill>
                  <a:srgbClr val="000000"/>
                </a:solidFill>
                <a:latin typeface="Hammersmith One Bold"/>
              </a:rPr>
              <a:t> </a:t>
            </a:r>
            <a:r>
              <a:rPr lang="en-US" sz="3001" dirty="0" smtClean="0">
                <a:solidFill>
                  <a:srgbClr val="000000"/>
                </a:solidFill>
                <a:latin typeface="Hammersmith One Bold"/>
              </a:rPr>
              <a:t>shah </a:t>
            </a:r>
            <a:r>
              <a:rPr lang="en-US" sz="3001" dirty="0">
                <a:solidFill>
                  <a:srgbClr val="000000"/>
                </a:solidFill>
                <a:latin typeface="Hammersmith One Bold"/>
              </a:rPr>
              <a:t>(</a:t>
            </a:r>
            <a:r>
              <a:rPr lang="en-US" sz="3001" dirty="0" smtClean="0">
                <a:solidFill>
                  <a:srgbClr val="000000"/>
                </a:solidFill>
                <a:latin typeface="Hammersmith One Bold"/>
              </a:rPr>
              <a:t>18DCE115</a:t>
            </a:r>
            <a:r>
              <a:rPr lang="en-US" sz="3001" dirty="0">
                <a:solidFill>
                  <a:srgbClr val="000000"/>
                </a:solidFill>
                <a:latin typeface="Hammersmith One Bold"/>
              </a:rPr>
              <a:t>)</a:t>
            </a:r>
          </a:p>
          <a:p>
            <a:pPr>
              <a:lnSpc>
                <a:spcPts val="4201"/>
              </a:lnSpc>
            </a:pPr>
            <a:r>
              <a:rPr lang="en-US" sz="3001" dirty="0" smtClean="0">
                <a:solidFill>
                  <a:srgbClr val="000000"/>
                </a:solidFill>
                <a:latin typeface="Hammersmith One Bold"/>
              </a:rPr>
              <a:t>Meer Shah (18DCE117)</a:t>
            </a:r>
            <a:endParaRPr lang="en-US" sz="1200" dirty="0">
              <a:solidFill>
                <a:srgbClr val="000000"/>
              </a:solidFill>
              <a:latin typeface="Arimo Bold"/>
            </a:endParaRPr>
          </a:p>
        </p:txBody>
      </p:sp>
      <p:sp>
        <p:nvSpPr>
          <p:cNvPr id="10" name="TextBox 10"/>
          <p:cNvSpPr txBox="1"/>
          <p:nvPr/>
        </p:nvSpPr>
        <p:spPr>
          <a:xfrm>
            <a:off x="12680039" y="7628269"/>
            <a:ext cx="4985149" cy="457200"/>
          </a:xfrm>
          <a:prstGeom prst="rect">
            <a:avLst/>
          </a:prstGeom>
        </p:spPr>
        <p:txBody>
          <a:bodyPr lIns="0" tIns="0" rIns="0" bIns="0" rtlCol="0" anchor="t">
            <a:spAutoFit/>
          </a:bodyPr>
          <a:lstStyle/>
          <a:p>
            <a:pPr>
              <a:lnSpc>
                <a:spcPts val="3600"/>
              </a:lnSpc>
              <a:spcBef>
                <a:spcPct val="0"/>
              </a:spcBef>
            </a:pPr>
            <a:r>
              <a:rPr lang="en-US" sz="2999">
                <a:solidFill>
                  <a:srgbClr val="000000"/>
                </a:solidFill>
                <a:latin typeface="Clear Sans Regular Bold"/>
              </a:rPr>
              <a:t>Guided BY: DR. Chirag patel</a:t>
            </a:r>
          </a:p>
        </p:txBody>
      </p:sp>
      <p:sp>
        <p:nvSpPr>
          <p:cNvPr id="11" name="TextBox 11"/>
          <p:cNvSpPr txBox="1"/>
          <p:nvPr/>
        </p:nvSpPr>
        <p:spPr>
          <a:xfrm>
            <a:off x="1438683" y="2519441"/>
            <a:ext cx="9689068" cy="826770"/>
          </a:xfrm>
          <a:prstGeom prst="rect">
            <a:avLst/>
          </a:prstGeom>
        </p:spPr>
        <p:txBody>
          <a:bodyPr lIns="0" tIns="0" rIns="0" bIns="0" rtlCol="0" anchor="t">
            <a:spAutoFit/>
          </a:bodyPr>
          <a:lstStyle/>
          <a:p>
            <a:pPr algn="ctr">
              <a:lnSpc>
                <a:spcPts val="6719"/>
              </a:lnSpc>
            </a:pPr>
            <a:r>
              <a:rPr lang="en-US" sz="4800" dirty="0">
                <a:solidFill>
                  <a:srgbClr val="000000"/>
                </a:solidFill>
                <a:latin typeface="Clear Sans Regular"/>
              </a:rPr>
              <a:t>CE 448: Software Group Project -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 y="0"/>
            <a:ext cx="6053034" cy="10287000"/>
          </a:xfrm>
          <a:prstGeom prst="rect">
            <a:avLst/>
          </a:prstGeom>
          <a:solidFill>
            <a:srgbClr val="FFB923"/>
          </a:solidFill>
        </p:spPr>
      </p:sp>
      <p:grpSp>
        <p:nvGrpSpPr>
          <p:cNvPr id="3" name="Group 3"/>
          <p:cNvGrpSpPr/>
          <p:nvPr/>
        </p:nvGrpSpPr>
        <p:grpSpPr>
          <a:xfrm>
            <a:off x="457239" y="1028700"/>
            <a:ext cx="4856052" cy="2241940"/>
            <a:chOff x="0" y="0"/>
            <a:chExt cx="6474737" cy="2989254"/>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2569774"/>
              <a:ext cx="5676050" cy="419480"/>
            </a:xfrm>
            <a:prstGeom prst="rect">
              <a:avLst/>
            </a:prstGeom>
          </p:spPr>
        </p:pic>
        <p:sp>
          <p:nvSpPr>
            <p:cNvPr id="5" name="TextBox 5"/>
            <p:cNvSpPr txBox="1"/>
            <p:nvPr/>
          </p:nvSpPr>
          <p:spPr>
            <a:xfrm>
              <a:off x="0" y="57150"/>
              <a:ext cx="6474737" cy="2102226"/>
            </a:xfrm>
            <a:prstGeom prst="rect">
              <a:avLst/>
            </a:prstGeom>
          </p:spPr>
          <p:txBody>
            <a:bodyPr lIns="0" tIns="0" rIns="0" bIns="0" rtlCol="0" anchor="t">
              <a:spAutoFit/>
            </a:bodyPr>
            <a:lstStyle/>
            <a:p>
              <a:pPr marL="0" lvl="0" indent="0" algn="l">
                <a:lnSpc>
                  <a:spcPts val="6110"/>
                </a:lnSpc>
                <a:spcBef>
                  <a:spcPct val="0"/>
                </a:spcBef>
              </a:pPr>
              <a:r>
                <a:rPr lang="en-US" sz="5554">
                  <a:solidFill>
                    <a:srgbClr val="FFFFFF"/>
                  </a:solidFill>
                  <a:latin typeface="Hammersmith One Bold"/>
                </a:rPr>
                <a:t>Functionalities Continue...</a:t>
              </a:r>
            </a:p>
          </p:txBody>
        </p:sp>
      </p:grpSp>
      <p:pic>
        <p:nvPicPr>
          <p:cNvPr id="6" name="Picture 6"/>
          <p:cNvPicPr>
            <a:picLocks noChangeAspect="1"/>
          </p:cNvPicPr>
          <p:nvPr/>
        </p:nvPicPr>
        <p:blipFill>
          <a:blip r:embed="rId4"/>
          <a:srcRect l="9198" t="2691" r="25122" b="20262"/>
          <a:stretch>
            <a:fillRect/>
          </a:stretch>
        </p:blipFill>
        <p:spPr>
          <a:xfrm>
            <a:off x="175641" y="5874638"/>
            <a:ext cx="5717997" cy="2121266"/>
          </a:xfrm>
          <a:prstGeom prst="rect">
            <a:avLst/>
          </a:prstGeom>
        </p:spPr>
      </p:pic>
      <p:sp>
        <p:nvSpPr>
          <p:cNvPr id="7" name="TextBox 7"/>
          <p:cNvSpPr txBox="1"/>
          <p:nvPr/>
        </p:nvSpPr>
        <p:spPr>
          <a:xfrm>
            <a:off x="6621682" y="1009650"/>
            <a:ext cx="10637618" cy="8254805"/>
          </a:xfrm>
          <a:prstGeom prst="rect">
            <a:avLst/>
          </a:prstGeom>
        </p:spPr>
        <p:txBody>
          <a:bodyPr lIns="0" tIns="0" rIns="0" bIns="0" rtlCol="0" anchor="t">
            <a:spAutoFit/>
          </a:bodyPr>
          <a:lstStyle/>
          <a:p>
            <a:pPr marL="643502" lvl="1" indent="-321751">
              <a:lnSpc>
                <a:spcPts val="3874"/>
              </a:lnSpc>
              <a:buFont typeface="Arial"/>
              <a:buChar char="•"/>
            </a:pPr>
            <a:r>
              <a:rPr lang="en-US" sz="2980">
                <a:solidFill>
                  <a:srgbClr val="000000"/>
                </a:solidFill>
                <a:latin typeface="Clear Sans Regular"/>
              </a:rPr>
              <a:t>Screenshot capturing when google chrome is open:</a:t>
            </a:r>
          </a:p>
          <a:p>
            <a:pPr marL="643502" lvl="1" indent="-321751">
              <a:lnSpc>
                <a:spcPts val="3874"/>
              </a:lnSpc>
              <a:buFont typeface="Arial"/>
              <a:buChar char="•"/>
            </a:pPr>
            <a:r>
              <a:rPr lang="en-US" sz="2980">
                <a:solidFill>
                  <a:srgbClr val="000000"/>
                </a:solidFill>
                <a:latin typeface="Clear Sans Regular"/>
              </a:rPr>
              <a:t>It is a feature that will take screenshots of the victim’s google chrome browser activity at specific time intervals.</a:t>
            </a:r>
          </a:p>
          <a:p>
            <a:pPr marL="643502" lvl="1" indent="-321751">
              <a:lnSpc>
                <a:spcPts val="3874"/>
              </a:lnSpc>
              <a:buFont typeface="Arial"/>
              <a:buChar char="•"/>
            </a:pPr>
            <a:r>
              <a:rPr lang="en-US" sz="2980">
                <a:solidFill>
                  <a:srgbClr val="000000"/>
                </a:solidFill>
                <a:latin typeface="Clear Sans Regular"/>
              </a:rPr>
              <a:t>For example: if a browser is open then the method will call and take a screenshot of the device screen after every 5 seconds.</a:t>
            </a:r>
          </a:p>
          <a:p>
            <a:pPr marL="643502" lvl="1" indent="-321751">
              <a:lnSpc>
                <a:spcPts val="3874"/>
              </a:lnSpc>
              <a:buFont typeface="Arial"/>
              <a:buChar char="•"/>
            </a:pPr>
            <a:r>
              <a:rPr lang="en-US" sz="2980">
                <a:solidFill>
                  <a:srgbClr val="000000"/>
                </a:solidFill>
                <a:latin typeface="Clear Sans Regular"/>
              </a:rPr>
              <a:t>After that when all these screenshots will be gathered and send_mail will execute then it will convert into zip and then it will send it.</a:t>
            </a:r>
          </a:p>
          <a:p>
            <a:pPr marL="643502" lvl="1" indent="-321751">
              <a:lnSpc>
                <a:spcPts val="3874"/>
              </a:lnSpc>
              <a:buFont typeface="Arial"/>
              <a:buChar char="•"/>
            </a:pPr>
            <a:r>
              <a:rPr lang="en-US" sz="2980">
                <a:solidFill>
                  <a:srgbClr val="000000"/>
                </a:solidFill>
                <a:latin typeface="Clear Sans Regular"/>
              </a:rPr>
              <a:t>System information of victim’s device:</a:t>
            </a:r>
          </a:p>
          <a:p>
            <a:pPr marL="643502" lvl="1" indent="-321751">
              <a:lnSpc>
                <a:spcPts val="3874"/>
              </a:lnSpc>
              <a:buFont typeface="Arial"/>
              <a:buChar char="•"/>
            </a:pPr>
            <a:r>
              <a:rPr lang="en-US" sz="2980">
                <a:solidFill>
                  <a:srgbClr val="000000"/>
                </a:solidFill>
                <a:latin typeface="Clear Sans Regular"/>
              </a:rPr>
              <a:t>S</a:t>
            </a:r>
            <a:r>
              <a:rPr lang="en-US" sz="2980">
                <a:solidFill>
                  <a:srgbClr val="000000"/>
                </a:solidFill>
                <a:latin typeface="Arimo"/>
              </a:rPr>
              <a:t>ystem information of the victim’s device will save to the systeminfo.txt file.</a:t>
            </a:r>
          </a:p>
          <a:p>
            <a:pPr marL="643502" lvl="1" indent="-321751">
              <a:lnSpc>
                <a:spcPts val="3874"/>
              </a:lnSpc>
              <a:buFont typeface="Arial"/>
              <a:buChar char="•"/>
            </a:pPr>
            <a:r>
              <a:rPr lang="en-US" sz="2980">
                <a:solidFill>
                  <a:srgbClr val="000000"/>
                </a:solidFill>
                <a:latin typeface="Arimo"/>
              </a:rPr>
              <a:t>Example: Username, Public IP, model information, and all other information about device.</a:t>
            </a:r>
          </a:p>
          <a:p>
            <a:pPr marL="643502" lvl="1" indent="-321751" algn="l">
              <a:lnSpc>
                <a:spcPts val="3874"/>
              </a:lnSpc>
              <a:buFont typeface="Arial"/>
              <a:buChar char="•"/>
            </a:pPr>
            <a:r>
              <a:rPr lang="en-US" sz="2980">
                <a:solidFill>
                  <a:srgbClr val="000000"/>
                </a:solidFill>
                <a:latin typeface="Clear Sans Regular"/>
              </a:rPr>
              <a:t>All of this functionality is implemented with the use of multithreading so that all these functionality work simultaneously and record all information.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rot="5400000">
            <a:off x="-4874443" y="4843567"/>
            <a:ext cx="10460177" cy="773043"/>
          </a:xfrm>
          <a:prstGeom prst="rect">
            <a:avLst/>
          </a:prstGeom>
        </p:spPr>
      </p:pic>
      <p:sp>
        <p:nvSpPr>
          <p:cNvPr id="3" name="TextBox 3"/>
          <p:cNvSpPr txBox="1"/>
          <p:nvPr/>
        </p:nvSpPr>
        <p:spPr>
          <a:xfrm>
            <a:off x="1385501" y="1104900"/>
            <a:ext cx="12769772" cy="1212850"/>
          </a:xfrm>
          <a:prstGeom prst="rect">
            <a:avLst/>
          </a:prstGeom>
        </p:spPr>
        <p:txBody>
          <a:bodyPr lIns="0" tIns="0" rIns="0" bIns="0" rtlCol="0" anchor="t">
            <a:spAutoFit/>
          </a:bodyPr>
          <a:lstStyle/>
          <a:p>
            <a:pPr marL="0" lvl="0" indent="0" algn="l">
              <a:lnSpc>
                <a:spcPts val="9349"/>
              </a:lnSpc>
              <a:spcBef>
                <a:spcPct val="0"/>
              </a:spcBef>
            </a:pPr>
            <a:r>
              <a:rPr lang="en-US" sz="8499">
                <a:solidFill>
                  <a:srgbClr val="000000"/>
                </a:solidFill>
                <a:latin typeface="Hammersmith One Bold"/>
              </a:rPr>
              <a:t>Demo Video</a:t>
            </a:r>
          </a:p>
        </p:txBody>
      </p:sp>
      <p:sp>
        <p:nvSpPr>
          <p:cNvPr id="4" name="TextBox 4"/>
          <p:cNvSpPr txBox="1"/>
          <p:nvPr/>
        </p:nvSpPr>
        <p:spPr>
          <a:xfrm>
            <a:off x="990600" y="5068986"/>
            <a:ext cx="16713155" cy="322204"/>
          </a:xfrm>
          <a:prstGeom prst="rect">
            <a:avLst/>
          </a:prstGeom>
        </p:spPr>
        <p:txBody>
          <a:bodyPr wrap="square" lIns="0" tIns="0" rIns="0" bIns="0" rtlCol="0" anchor="t">
            <a:spAutoFit/>
          </a:bodyPr>
          <a:lstStyle/>
          <a:p>
            <a:pPr algn="ctr">
              <a:lnSpc>
                <a:spcPts val="2520"/>
              </a:lnSpc>
            </a:pPr>
            <a:r>
              <a:rPr lang="en-US" sz="2800" u="sng" dirty="0">
                <a:solidFill>
                  <a:srgbClr val="000000"/>
                </a:solidFill>
                <a:latin typeface="Arimo"/>
              </a:rPr>
              <a:t>https://drive.google.com/file/d/13oXiSDLVeSnQ-WQdOvf_geqQSIEiopLO/view?usp=sharing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2852" y="2561479"/>
            <a:ext cx="4912356" cy="1990282"/>
            <a:chOff x="0" y="0"/>
            <a:chExt cx="6549808" cy="2653710"/>
          </a:xfrm>
        </p:grpSpPr>
        <p:sp>
          <p:nvSpPr>
            <p:cNvPr id="3" name="TextBox 3"/>
            <p:cNvSpPr txBox="1"/>
            <p:nvPr/>
          </p:nvSpPr>
          <p:spPr>
            <a:xfrm>
              <a:off x="0" y="66675"/>
              <a:ext cx="6549808" cy="1430232"/>
            </a:xfrm>
            <a:prstGeom prst="rect">
              <a:avLst/>
            </a:prstGeom>
          </p:spPr>
          <p:txBody>
            <a:bodyPr lIns="0" tIns="0" rIns="0" bIns="0" rtlCol="0" anchor="t">
              <a:spAutoFit/>
            </a:bodyPr>
            <a:lstStyle/>
            <a:p>
              <a:pPr marL="0" lvl="0" indent="0" algn="l">
                <a:lnSpc>
                  <a:spcPts val="8140"/>
                </a:lnSpc>
                <a:spcBef>
                  <a:spcPct val="0"/>
                </a:spcBef>
              </a:pPr>
              <a:r>
                <a:rPr lang="en-US" sz="7400">
                  <a:solidFill>
                    <a:srgbClr val="000000"/>
                  </a:solidFill>
                  <a:latin typeface="Hammersmith One Bold"/>
                </a:rPr>
                <a:t>References</a:t>
              </a:r>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2274187"/>
              <a:ext cx="5135377" cy="379522"/>
            </a:xfrm>
            <a:prstGeom prst="rect">
              <a:avLst/>
            </a:prstGeom>
          </p:spPr>
        </p:pic>
      </p:grpSp>
      <p:grpSp>
        <p:nvGrpSpPr>
          <p:cNvPr id="5" name="Group 5"/>
          <p:cNvGrpSpPr/>
          <p:nvPr/>
        </p:nvGrpSpPr>
        <p:grpSpPr>
          <a:xfrm>
            <a:off x="7972315" y="2896508"/>
            <a:ext cx="8771798" cy="718145"/>
            <a:chOff x="0" y="-38100"/>
            <a:chExt cx="11695731" cy="957527"/>
          </a:xfrm>
        </p:grpSpPr>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50" r="34"/>
            <a:stretch>
              <a:fillRect/>
            </a:stretch>
          </p:blipFill>
          <p:spPr>
            <a:xfrm rot="5400000">
              <a:off x="226" y="-226"/>
              <a:ext cx="532260" cy="532712"/>
            </a:xfrm>
            <a:prstGeom prst="rect">
              <a:avLst/>
            </a:prstGeom>
          </p:spPr>
        </p:pic>
        <p:sp>
          <p:nvSpPr>
            <p:cNvPr id="7" name="TextBox 7"/>
            <p:cNvSpPr txBox="1"/>
            <p:nvPr/>
          </p:nvSpPr>
          <p:spPr>
            <a:xfrm>
              <a:off x="1093551" y="-38100"/>
              <a:ext cx="10602180" cy="957527"/>
            </a:xfrm>
            <a:prstGeom prst="rect">
              <a:avLst/>
            </a:prstGeom>
          </p:spPr>
          <p:txBody>
            <a:bodyPr lIns="0" tIns="0" rIns="0" bIns="0" rtlCol="0" anchor="t">
              <a:spAutoFit/>
            </a:bodyPr>
            <a:lstStyle/>
            <a:p>
              <a:pPr>
                <a:lnSpc>
                  <a:spcPts val="2799"/>
                </a:lnSpc>
              </a:pPr>
              <a:r>
                <a:rPr lang="en-US" sz="2000" dirty="0">
                  <a:solidFill>
                    <a:srgbClr val="000000"/>
                  </a:solidFill>
                  <a:latin typeface="Arimo"/>
                </a:rPr>
                <a:t>https://www.cisco.com/c/en_in/products/security/advanced-malware-protection/what-is-malware.html </a:t>
              </a:r>
            </a:p>
          </p:txBody>
        </p:sp>
      </p:grpSp>
      <p:grpSp>
        <p:nvGrpSpPr>
          <p:cNvPr id="8" name="Group 8"/>
          <p:cNvGrpSpPr/>
          <p:nvPr/>
        </p:nvGrpSpPr>
        <p:grpSpPr>
          <a:xfrm>
            <a:off x="7972315" y="4222206"/>
            <a:ext cx="8771798" cy="690958"/>
            <a:chOff x="0" y="-38100"/>
            <a:chExt cx="11695731" cy="921278"/>
          </a:xfrm>
        </p:grpSpPr>
        <p:pic>
          <p:nvPicPr>
            <p:cNvPr id="9" name="Picture 9"/>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50" r="34"/>
            <a:stretch>
              <a:fillRect/>
            </a:stretch>
          </p:blipFill>
          <p:spPr>
            <a:xfrm rot="5400000">
              <a:off x="226" y="40137"/>
              <a:ext cx="532260" cy="532712"/>
            </a:xfrm>
            <a:prstGeom prst="rect">
              <a:avLst/>
            </a:prstGeom>
          </p:spPr>
        </p:pic>
        <p:sp>
          <p:nvSpPr>
            <p:cNvPr id="10" name="TextBox 10"/>
            <p:cNvSpPr txBox="1"/>
            <p:nvPr/>
          </p:nvSpPr>
          <p:spPr>
            <a:xfrm>
              <a:off x="1093551" y="-38100"/>
              <a:ext cx="10602180" cy="921278"/>
            </a:xfrm>
            <a:prstGeom prst="rect">
              <a:avLst/>
            </a:prstGeom>
          </p:spPr>
          <p:txBody>
            <a:bodyPr lIns="0" tIns="0" rIns="0" bIns="0" rtlCol="0" anchor="t">
              <a:spAutoFit/>
            </a:bodyPr>
            <a:lstStyle/>
            <a:p>
              <a:pPr>
                <a:lnSpc>
                  <a:spcPts val="2799"/>
                </a:lnSpc>
              </a:pPr>
              <a:r>
                <a:rPr lang="en-US" sz="1999" dirty="0">
                  <a:solidFill>
                    <a:srgbClr val="000000"/>
                  </a:solidFill>
                  <a:latin typeface="Arimo" charset="0"/>
                  <a:ea typeface="Arimo" charset="0"/>
                  <a:cs typeface="Arimo" charset="0"/>
                </a:rPr>
                <a:t>https://securelist.com/keyloggers-how-they-work-and-how-to-detect-them-part-1/36138/ </a:t>
              </a:r>
            </a:p>
          </p:txBody>
        </p:sp>
      </p:grpSp>
      <p:grpSp>
        <p:nvGrpSpPr>
          <p:cNvPr id="11" name="Group 11"/>
          <p:cNvGrpSpPr/>
          <p:nvPr/>
        </p:nvGrpSpPr>
        <p:grpSpPr>
          <a:xfrm>
            <a:off x="7972315" y="5608449"/>
            <a:ext cx="8771798" cy="427770"/>
            <a:chOff x="0" y="-38100"/>
            <a:chExt cx="11695731" cy="570360"/>
          </a:xfrm>
        </p:grpSpPr>
        <p:pic>
          <p:nvPicPr>
            <p:cNvPr id="12" name="Picture 12"/>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50" r="34"/>
            <a:stretch>
              <a:fillRect/>
            </a:stretch>
          </p:blipFill>
          <p:spPr>
            <a:xfrm rot="5400000">
              <a:off x="226" y="-226"/>
              <a:ext cx="532260" cy="532712"/>
            </a:xfrm>
            <a:prstGeom prst="rect">
              <a:avLst/>
            </a:prstGeom>
          </p:spPr>
        </p:pic>
        <p:sp>
          <p:nvSpPr>
            <p:cNvPr id="13" name="TextBox 13"/>
            <p:cNvSpPr txBox="1"/>
            <p:nvPr/>
          </p:nvSpPr>
          <p:spPr>
            <a:xfrm>
              <a:off x="1093551" y="-38100"/>
              <a:ext cx="10602180" cy="436957"/>
            </a:xfrm>
            <a:prstGeom prst="rect">
              <a:avLst/>
            </a:prstGeom>
          </p:spPr>
          <p:txBody>
            <a:bodyPr lIns="0" tIns="0" rIns="0" bIns="0" rtlCol="0" anchor="t">
              <a:spAutoFit/>
            </a:bodyPr>
            <a:lstStyle/>
            <a:p>
              <a:pPr>
                <a:lnSpc>
                  <a:spcPts val="2799"/>
                </a:lnSpc>
              </a:pPr>
              <a:r>
                <a:rPr lang="en-US" sz="2000" dirty="0">
                  <a:solidFill>
                    <a:srgbClr val="000000"/>
                  </a:solidFill>
                  <a:latin typeface="Arimo"/>
                </a:rPr>
                <a:t>https://selenium-python.readthedocs.io/</a:t>
              </a:r>
            </a:p>
          </p:txBody>
        </p:sp>
      </p:grpSp>
      <p:grpSp>
        <p:nvGrpSpPr>
          <p:cNvPr id="14" name="Group 14"/>
          <p:cNvGrpSpPr/>
          <p:nvPr/>
        </p:nvGrpSpPr>
        <p:grpSpPr>
          <a:xfrm>
            <a:off x="7972315" y="6962722"/>
            <a:ext cx="8771798" cy="399195"/>
            <a:chOff x="0" y="0"/>
            <a:chExt cx="11695731" cy="532260"/>
          </a:xfrm>
        </p:grpSpPr>
        <p:pic>
          <p:nvPicPr>
            <p:cNvPr id="15" name="Picture 15"/>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50" r="34"/>
            <a:stretch>
              <a:fillRect/>
            </a:stretch>
          </p:blipFill>
          <p:spPr>
            <a:xfrm rot="5400000">
              <a:off x="226" y="-226"/>
              <a:ext cx="532260" cy="532712"/>
            </a:xfrm>
            <a:prstGeom prst="rect">
              <a:avLst/>
            </a:prstGeom>
          </p:spPr>
        </p:pic>
        <p:sp>
          <p:nvSpPr>
            <p:cNvPr id="16" name="TextBox 16"/>
            <p:cNvSpPr txBox="1"/>
            <p:nvPr/>
          </p:nvSpPr>
          <p:spPr>
            <a:xfrm>
              <a:off x="1093551" y="-38100"/>
              <a:ext cx="10602180" cy="437727"/>
            </a:xfrm>
            <a:prstGeom prst="rect">
              <a:avLst/>
            </a:prstGeom>
          </p:spPr>
          <p:txBody>
            <a:bodyPr lIns="0" tIns="0" rIns="0" bIns="0" rtlCol="0" anchor="t">
              <a:spAutoFit/>
            </a:bodyPr>
            <a:lstStyle/>
            <a:p>
              <a:pPr>
                <a:lnSpc>
                  <a:spcPts val="2799"/>
                </a:lnSpc>
              </a:pPr>
              <a:r>
                <a:rPr lang="en-US" sz="2000" dirty="0">
                  <a:solidFill>
                    <a:srgbClr val="000000"/>
                  </a:solidFill>
                  <a:latin typeface="Arimo"/>
                </a:rPr>
                <a:t>https://geekflare.com/python-delete-files/</a:t>
              </a:r>
            </a:p>
          </p:txBody>
        </p:sp>
      </p:grpSp>
      <p:grpSp>
        <p:nvGrpSpPr>
          <p:cNvPr id="17" name="Group 17"/>
          <p:cNvGrpSpPr/>
          <p:nvPr/>
        </p:nvGrpSpPr>
        <p:grpSpPr>
          <a:xfrm>
            <a:off x="7972315" y="8191265"/>
            <a:ext cx="8771798" cy="429468"/>
            <a:chOff x="0" y="0"/>
            <a:chExt cx="11695731" cy="572623"/>
          </a:xfrm>
        </p:grpSpPr>
        <p:pic>
          <p:nvPicPr>
            <p:cNvPr id="18" name="Picture 18"/>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l="50" r="34"/>
            <a:stretch>
              <a:fillRect/>
            </a:stretch>
          </p:blipFill>
          <p:spPr>
            <a:xfrm rot="5400000">
              <a:off x="226" y="40137"/>
              <a:ext cx="532260" cy="532712"/>
            </a:xfrm>
            <a:prstGeom prst="rect">
              <a:avLst/>
            </a:prstGeom>
          </p:spPr>
        </p:pic>
        <p:sp>
          <p:nvSpPr>
            <p:cNvPr id="19" name="TextBox 19"/>
            <p:cNvSpPr txBox="1"/>
            <p:nvPr/>
          </p:nvSpPr>
          <p:spPr>
            <a:xfrm>
              <a:off x="1093551" y="-38100"/>
              <a:ext cx="10602180" cy="437727"/>
            </a:xfrm>
            <a:prstGeom prst="rect">
              <a:avLst/>
            </a:prstGeom>
          </p:spPr>
          <p:txBody>
            <a:bodyPr lIns="0" tIns="0" rIns="0" bIns="0" rtlCol="0" anchor="t">
              <a:spAutoFit/>
            </a:bodyPr>
            <a:lstStyle/>
            <a:p>
              <a:pPr>
                <a:lnSpc>
                  <a:spcPts val="2799"/>
                </a:lnSpc>
              </a:pPr>
              <a:r>
                <a:rPr lang="en-US" sz="2000" dirty="0">
                  <a:solidFill>
                    <a:srgbClr val="000000"/>
                  </a:solidFill>
                  <a:latin typeface="Arimo"/>
                </a:rPr>
                <a:t>https://en.wikipedia.org/wiki/Keystroke_logging</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7166694" cy="10287000"/>
          </a:xfrm>
          <a:prstGeom prst="rect">
            <a:avLst/>
          </a:prstGeom>
          <a:solidFill>
            <a:srgbClr val="FFB923"/>
          </a:solidFill>
        </p:spPr>
      </p:sp>
      <p:sp>
        <p:nvSpPr>
          <p:cNvPr id="3" name="TextBox 3"/>
          <p:cNvSpPr txBox="1"/>
          <p:nvPr/>
        </p:nvSpPr>
        <p:spPr>
          <a:xfrm>
            <a:off x="8324896" y="971550"/>
            <a:ext cx="8711383" cy="8026236"/>
          </a:xfrm>
          <a:prstGeom prst="rect">
            <a:avLst/>
          </a:prstGeom>
        </p:spPr>
        <p:txBody>
          <a:bodyPr lIns="0" tIns="0" rIns="0" bIns="0" rtlCol="0" anchor="t">
            <a:spAutoFit/>
          </a:bodyPr>
          <a:lstStyle/>
          <a:p>
            <a:pPr marL="647700" lvl="1" indent="-323850">
              <a:lnSpc>
                <a:spcPts val="4200"/>
              </a:lnSpc>
              <a:buFont typeface="Arial"/>
              <a:buChar char="•"/>
            </a:pPr>
            <a:r>
              <a:rPr lang="en-US" sz="2800" dirty="0">
                <a:solidFill>
                  <a:srgbClr val="000000"/>
                </a:solidFill>
                <a:latin typeface="Clear Sans Regular"/>
              </a:rPr>
              <a:t>Malware like </a:t>
            </a:r>
            <a:r>
              <a:rPr lang="en-US" sz="2800" dirty="0" err="1">
                <a:solidFill>
                  <a:srgbClr val="000000"/>
                </a:solidFill>
                <a:latin typeface="Clear Sans Regular"/>
              </a:rPr>
              <a:t>Keyloggers</a:t>
            </a:r>
            <a:r>
              <a:rPr lang="en-US" sz="2800" dirty="0">
                <a:solidFill>
                  <a:srgbClr val="000000"/>
                </a:solidFill>
                <a:latin typeface="Clear Sans Regular"/>
              </a:rPr>
              <a:t> designed by implementing different functionality can collect all of the user's activities in order to the keystrokes, microphone, screenshot, system information and provide attackers with a user account, identity, and sensitive information. The results are stored automatically in a dedicated path which attacker has created. On the other hand, they are useful investigative tools.</a:t>
            </a:r>
          </a:p>
          <a:p>
            <a:pPr marL="647700" lvl="1" indent="-323850" algn="l">
              <a:lnSpc>
                <a:spcPts val="4200"/>
              </a:lnSpc>
              <a:buFont typeface="Arial"/>
              <a:buChar char="•"/>
            </a:pPr>
            <a:r>
              <a:rPr lang="en-US" sz="2800" dirty="0">
                <a:solidFill>
                  <a:srgbClr val="000000"/>
                </a:solidFill>
                <a:latin typeface="Arimo"/>
              </a:rPr>
              <a:t>File </a:t>
            </a:r>
            <a:r>
              <a:rPr lang="en-US" sz="2800" dirty="0" err="1">
                <a:solidFill>
                  <a:srgbClr val="000000"/>
                </a:solidFill>
                <a:latin typeface="Arimo"/>
              </a:rPr>
              <a:t>Deleter</a:t>
            </a:r>
            <a:r>
              <a:rPr lang="en-US" sz="2800" dirty="0">
                <a:solidFill>
                  <a:srgbClr val="000000"/>
                </a:solidFill>
                <a:latin typeface="Arimo"/>
              </a:rPr>
              <a:t> is one virus that is implemented so that it can change a user's root directory by deleting files, converting your files into shortcuts, and even destroying your system and can remove all the intellectual property information files from the victim's device.</a:t>
            </a:r>
          </a:p>
        </p:txBody>
      </p:sp>
      <p:grpSp>
        <p:nvGrpSpPr>
          <p:cNvPr id="4" name="Group 4"/>
          <p:cNvGrpSpPr/>
          <p:nvPr/>
        </p:nvGrpSpPr>
        <p:grpSpPr>
          <a:xfrm>
            <a:off x="935917" y="1302490"/>
            <a:ext cx="5294859" cy="2126271"/>
            <a:chOff x="0" y="0"/>
            <a:chExt cx="7059812" cy="2835028"/>
          </a:xfrm>
        </p:grpSpPr>
        <p:sp>
          <p:nvSpPr>
            <p:cNvPr id="5" name="TextBox 5"/>
            <p:cNvSpPr txBox="1"/>
            <p:nvPr/>
          </p:nvSpPr>
          <p:spPr>
            <a:xfrm>
              <a:off x="0" y="76200"/>
              <a:ext cx="7059812" cy="1608667"/>
            </a:xfrm>
            <a:prstGeom prst="rect">
              <a:avLst/>
            </a:prstGeom>
          </p:spPr>
          <p:txBody>
            <a:bodyPr lIns="0" tIns="0" rIns="0" bIns="0" rtlCol="0" anchor="t">
              <a:spAutoFit/>
            </a:bodyPr>
            <a:lstStyle/>
            <a:p>
              <a:pPr marL="0" lvl="0" indent="0" algn="l">
                <a:lnSpc>
                  <a:spcPts val="9130"/>
                </a:lnSpc>
                <a:spcBef>
                  <a:spcPct val="0"/>
                </a:spcBef>
              </a:pPr>
              <a:r>
                <a:rPr lang="en-US" sz="8300">
                  <a:solidFill>
                    <a:srgbClr val="FFFFFF"/>
                  </a:solidFill>
                  <a:latin typeface="Hammersmith One Bold"/>
                </a:rPr>
                <a:t>Conclusion</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2454329"/>
              <a:ext cx="5151290" cy="380698"/>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57696" y="3320663"/>
            <a:ext cx="1625759" cy="1460965"/>
            <a:chOff x="0" y="0"/>
            <a:chExt cx="2167679" cy="1947953"/>
          </a:xfrm>
        </p:grpSpPr>
        <p:sp>
          <p:nvSpPr>
            <p:cNvPr id="3" name="AutoShape 3"/>
            <p:cNvSpPr/>
            <p:nvPr/>
          </p:nvSpPr>
          <p:spPr>
            <a:xfrm>
              <a:off x="0" y="0"/>
              <a:ext cx="2167679" cy="1947953"/>
            </a:xfrm>
            <a:prstGeom prst="rect">
              <a:avLst/>
            </a:prstGeom>
            <a:solidFill>
              <a:srgbClr val="FFB923"/>
            </a:solidFill>
          </p:spPr>
        </p:sp>
        <p:sp>
          <p:nvSpPr>
            <p:cNvPr id="4" name="TextBox 4"/>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000000"/>
                  </a:solidFill>
                  <a:latin typeface="Clear Sans Regular Bold"/>
                </a:rPr>
                <a:t>T</a:t>
              </a:r>
            </a:p>
          </p:txBody>
        </p:sp>
      </p:grpSp>
      <p:grpSp>
        <p:nvGrpSpPr>
          <p:cNvPr id="5" name="Group 5"/>
          <p:cNvGrpSpPr/>
          <p:nvPr/>
        </p:nvGrpSpPr>
        <p:grpSpPr>
          <a:xfrm>
            <a:off x="5799015" y="3320663"/>
            <a:ext cx="1625759" cy="1460965"/>
            <a:chOff x="0" y="0"/>
            <a:chExt cx="2167679" cy="1947953"/>
          </a:xfrm>
        </p:grpSpPr>
        <p:sp>
          <p:nvSpPr>
            <p:cNvPr id="6" name="AutoShape 6"/>
            <p:cNvSpPr/>
            <p:nvPr/>
          </p:nvSpPr>
          <p:spPr>
            <a:xfrm>
              <a:off x="0" y="0"/>
              <a:ext cx="2167679" cy="1947953"/>
            </a:xfrm>
            <a:prstGeom prst="rect">
              <a:avLst/>
            </a:prstGeom>
            <a:solidFill>
              <a:srgbClr val="000000"/>
            </a:solidFill>
          </p:spPr>
        </p:sp>
        <p:sp>
          <p:nvSpPr>
            <p:cNvPr id="7" name="TextBox 7"/>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FFFFFF"/>
                  </a:solidFill>
                  <a:latin typeface="Clear Sans Regular Bold"/>
                </a:rPr>
                <a:t>H</a:t>
              </a: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9772651"/>
            <a:ext cx="18910559" cy="514350"/>
          </a:xfrm>
          <a:prstGeom prst="rect">
            <a:avLst/>
          </a:prstGeom>
        </p:spPr>
      </p:pic>
      <p:grpSp>
        <p:nvGrpSpPr>
          <p:cNvPr id="9" name="Group 9"/>
          <p:cNvGrpSpPr/>
          <p:nvPr/>
        </p:nvGrpSpPr>
        <p:grpSpPr>
          <a:xfrm>
            <a:off x="8349862" y="3320663"/>
            <a:ext cx="1625759" cy="1460965"/>
            <a:chOff x="0" y="0"/>
            <a:chExt cx="2167679" cy="1947953"/>
          </a:xfrm>
        </p:grpSpPr>
        <p:sp>
          <p:nvSpPr>
            <p:cNvPr id="10" name="AutoShape 10"/>
            <p:cNvSpPr/>
            <p:nvPr/>
          </p:nvSpPr>
          <p:spPr>
            <a:xfrm>
              <a:off x="0" y="0"/>
              <a:ext cx="2167679" cy="1947953"/>
            </a:xfrm>
            <a:prstGeom prst="rect">
              <a:avLst/>
            </a:prstGeom>
            <a:solidFill>
              <a:srgbClr val="FFB923"/>
            </a:solidFill>
          </p:spPr>
        </p:sp>
        <p:sp>
          <p:nvSpPr>
            <p:cNvPr id="11" name="TextBox 11"/>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000000"/>
                  </a:solidFill>
                  <a:latin typeface="Clear Sans Regular Bold"/>
                </a:rPr>
                <a:t>A</a:t>
              </a:r>
            </a:p>
          </p:txBody>
        </p:sp>
      </p:grpSp>
      <p:grpSp>
        <p:nvGrpSpPr>
          <p:cNvPr id="12" name="Group 12"/>
          <p:cNvGrpSpPr/>
          <p:nvPr/>
        </p:nvGrpSpPr>
        <p:grpSpPr>
          <a:xfrm>
            <a:off x="8349862" y="5505372"/>
            <a:ext cx="1625759" cy="1460965"/>
            <a:chOff x="0" y="0"/>
            <a:chExt cx="2167679" cy="1947953"/>
          </a:xfrm>
        </p:grpSpPr>
        <p:sp>
          <p:nvSpPr>
            <p:cNvPr id="13" name="AutoShape 13"/>
            <p:cNvSpPr/>
            <p:nvPr/>
          </p:nvSpPr>
          <p:spPr>
            <a:xfrm>
              <a:off x="0" y="0"/>
              <a:ext cx="2167679" cy="1947953"/>
            </a:xfrm>
            <a:prstGeom prst="rect">
              <a:avLst/>
            </a:prstGeom>
            <a:solidFill>
              <a:srgbClr val="FFB923"/>
            </a:solidFill>
          </p:spPr>
        </p:sp>
        <p:sp>
          <p:nvSpPr>
            <p:cNvPr id="14" name="TextBox 14"/>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000000"/>
                  </a:solidFill>
                  <a:latin typeface="Clear Sans Regular Bold"/>
                </a:rPr>
                <a:t>O</a:t>
              </a:r>
            </a:p>
          </p:txBody>
        </p:sp>
      </p:grpSp>
      <p:grpSp>
        <p:nvGrpSpPr>
          <p:cNvPr id="15" name="Group 15"/>
          <p:cNvGrpSpPr/>
          <p:nvPr/>
        </p:nvGrpSpPr>
        <p:grpSpPr>
          <a:xfrm>
            <a:off x="13404545" y="3320663"/>
            <a:ext cx="1625759" cy="1460965"/>
            <a:chOff x="0" y="0"/>
            <a:chExt cx="2167679" cy="1947953"/>
          </a:xfrm>
        </p:grpSpPr>
        <p:sp>
          <p:nvSpPr>
            <p:cNvPr id="16" name="AutoShape 16"/>
            <p:cNvSpPr/>
            <p:nvPr/>
          </p:nvSpPr>
          <p:spPr>
            <a:xfrm>
              <a:off x="0" y="0"/>
              <a:ext cx="2167679" cy="1947953"/>
            </a:xfrm>
            <a:prstGeom prst="rect">
              <a:avLst/>
            </a:prstGeom>
            <a:solidFill>
              <a:srgbClr val="FFB923"/>
            </a:solidFill>
          </p:spPr>
        </p:sp>
        <p:sp>
          <p:nvSpPr>
            <p:cNvPr id="17" name="TextBox 17"/>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000000"/>
                  </a:solidFill>
                  <a:latin typeface="Clear Sans Regular Bold"/>
                </a:rPr>
                <a:t>K</a:t>
              </a:r>
            </a:p>
          </p:txBody>
        </p:sp>
      </p:grpSp>
      <p:grpSp>
        <p:nvGrpSpPr>
          <p:cNvPr id="18" name="Group 18"/>
          <p:cNvGrpSpPr/>
          <p:nvPr/>
        </p:nvGrpSpPr>
        <p:grpSpPr>
          <a:xfrm>
            <a:off x="10911617" y="3320663"/>
            <a:ext cx="1625759" cy="1460965"/>
            <a:chOff x="0" y="0"/>
            <a:chExt cx="2167679" cy="1947953"/>
          </a:xfrm>
        </p:grpSpPr>
        <p:sp>
          <p:nvSpPr>
            <p:cNvPr id="19" name="AutoShape 19"/>
            <p:cNvSpPr/>
            <p:nvPr/>
          </p:nvSpPr>
          <p:spPr>
            <a:xfrm>
              <a:off x="0" y="0"/>
              <a:ext cx="2167679" cy="1947953"/>
            </a:xfrm>
            <a:prstGeom prst="rect">
              <a:avLst/>
            </a:prstGeom>
            <a:solidFill>
              <a:srgbClr val="000000"/>
            </a:solidFill>
          </p:spPr>
        </p:sp>
        <p:sp>
          <p:nvSpPr>
            <p:cNvPr id="20" name="TextBox 20"/>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FFFFFF"/>
                  </a:solidFill>
                  <a:latin typeface="Clear Sans Regular Bold"/>
                </a:rPr>
                <a:t>N</a:t>
              </a:r>
            </a:p>
          </p:txBody>
        </p:sp>
      </p:grpSp>
      <p:grpSp>
        <p:nvGrpSpPr>
          <p:cNvPr id="21" name="Group 21"/>
          <p:cNvGrpSpPr/>
          <p:nvPr/>
        </p:nvGrpSpPr>
        <p:grpSpPr>
          <a:xfrm>
            <a:off x="5799015" y="5505372"/>
            <a:ext cx="1625759" cy="1460965"/>
            <a:chOff x="0" y="0"/>
            <a:chExt cx="2167679" cy="1947953"/>
          </a:xfrm>
        </p:grpSpPr>
        <p:sp>
          <p:nvSpPr>
            <p:cNvPr id="22" name="AutoShape 22"/>
            <p:cNvSpPr/>
            <p:nvPr/>
          </p:nvSpPr>
          <p:spPr>
            <a:xfrm>
              <a:off x="0" y="0"/>
              <a:ext cx="2167679" cy="1947953"/>
            </a:xfrm>
            <a:prstGeom prst="rect">
              <a:avLst/>
            </a:prstGeom>
            <a:solidFill>
              <a:srgbClr val="000000"/>
            </a:solidFill>
          </p:spPr>
        </p:sp>
        <p:sp>
          <p:nvSpPr>
            <p:cNvPr id="23" name="TextBox 23"/>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FFFFFF"/>
                  </a:solidFill>
                  <a:latin typeface="Clear Sans Regular Bold"/>
                </a:rPr>
                <a:t>Y</a:t>
              </a:r>
            </a:p>
          </p:txBody>
        </p:sp>
      </p:grpSp>
      <p:grpSp>
        <p:nvGrpSpPr>
          <p:cNvPr id="24" name="Group 24"/>
          <p:cNvGrpSpPr/>
          <p:nvPr/>
        </p:nvGrpSpPr>
        <p:grpSpPr>
          <a:xfrm>
            <a:off x="10911617" y="5505372"/>
            <a:ext cx="1625759" cy="1460965"/>
            <a:chOff x="0" y="0"/>
            <a:chExt cx="2167679" cy="1947953"/>
          </a:xfrm>
        </p:grpSpPr>
        <p:sp>
          <p:nvSpPr>
            <p:cNvPr id="25" name="AutoShape 25"/>
            <p:cNvSpPr/>
            <p:nvPr/>
          </p:nvSpPr>
          <p:spPr>
            <a:xfrm>
              <a:off x="0" y="0"/>
              <a:ext cx="2167679" cy="1947953"/>
            </a:xfrm>
            <a:prstGeom prst="rect">
              <a:avLst/>
            </a:prstGeom>
            <a:solidFill>
              <a:srgbClr val="000000"/>
            </a:solidFill>
          </p:spPr>
        </p:sp>
        <p:sp>
          <p:nvSpPr>
            <p:cNvPr id="26" name="TextBox 26"/>
            <p:cNvSpPr txBox="1"/>
            <p:nvPr/>
          </p:nvSpPr>
          <p:spPr>
            <a:xfrm>
              <a:off x="432725" y="135777"/>
              <a:ext cx="1302229" cy="1600200"/>
            </a:xfrm>
            <a:prstGeom prst="rect">
              <a:avLst/>
            </a:prstGeom>
          </p:spPr>
          <p:txBody>
            <a:bodyPr lIns="0" tIns="0" rIns="0" bIns="0" rtlCol="0" anchor="t">
              <a:spAutoFit/>
            </a:bodyPr>
            <a:lstStyle/>
            <a:p>
              <a:pPr marL="0" lvl="0" indent="0" algn="ctr">
                <a:lnSpc>
                  <a:spcPts val="9750"/>
                </a:lnSpc>
                <a:spcBef>
                  <a:spcPct val="0"/>
                </a:spcBef>
              </a:pPr>
              <a:r>
                <a:rPr lang="en-US" sz="7500" spc="300">
                  <a:solidFill>
                    <a:srgbClr val="FFFFFF"/>
                  </a:solidFill>
                  <a:latin typeface="Clear Sans Regular Bold"/>
                </a:rPr>
                <a:t>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6053034" cy="10287000"/>
          </a:xfrm>
          <a:prstGeom prst="rect">
            <a:avLst/>
          </a:prstGeom>
          <a:solidFill>
            <a:srgbClr val="FFB923"/>
          </a:solidFill>
        </p:spPr>
      </p:sp>
      <p:grpSp>
        <p:nvGrpSpPr>
          <p:cNvPr id="3" name="Group 3"/>
          <p:cNvGrpSpPr/>
          <p:nvPr/>
        </p:nvGrpSpPr>
        <p:grpSpPr>
          <a:xfrm>
            <a:off x="925621" y="1268770"/>
            <a:ext cx="4201793" cy="1827601"/>
            <a:chOff x="0" y="0"/>
            <a:chExt cx="5602390" cy="2436801"/>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2073838"/>
              <a:ext cx="4911312" cy="362963"/>
            </a:xfrm>
            <a:prstGeom prst="rect">
              <a:avLst/>
            </a:prstGeom>
          </p:spPr>
        </p:pic>
        <p:sp>
          <p:nvSpPr>
            <p:cNvPr id="5" name="TextBox 5"/>
            <p:cNvSpPr txBox="1"/>
            <p:nvPr/>
          </p:nvSpPr>
          <p:spPr>
            <a:xfrm>
              <a:off x="0" y="76200"/>
              <a:ext cx="5602390" cy="1642533"/>
            </a:xfrm>
            <a:prstGeom prst="rect">
              <a:avLst/>
            </a:prstGeom>
          </p:spPr>
          <p:txBody>
            <a:bodyPr lIns="0" tIns="0" rIns="0" bIns="0" rtlCol="0" anchor="t">
              <a:spAutoFit/>
            </a:bodyPr>
            <a:lstStyle/>
            <a:p>
              <a:pPr marL="0" lvl="0" indent="0" algn="l">
                <a:lnSpc>
                  <a:spcPts val="9349"/>
                </a:lnSpc>
                <a:spcBef>
                  <a:spcPct val="0"/>
                </a:spcBef>
              </a:pPr>
              <a:r>
                <a:rPr lang="en-US" sz="8499">
                  <a:solidFill>
                    <a:srgbClr val="FFFFFF"/>
                  </a:solidFill>
                  <a:latin typeface="Hammersmith One Bold"/>
                </a:rPr>
                <a:t>Outline</a:t>
              </a:r>
            </a:p>
          </p:txBody>
        </p:sp>
      </p:grpSp>
      <p:sp>
        <p:nvSpPr>
          <p:cNvPr id="6" name="TextBox 6"/>
          <p:cNvSpPr txBox="1"/>
          <p:nvPr/>
        </p:nvSpPr>
        <p:spPr>
          <a:xfrm>
            <a:off x="9067800" y="2270917"/>
            <a:ext cx="6322566" cy="5745163"/>
          </a:xfrm>
          <a:prstGeom prst="rect">
            <a:avLst/>
          </a:prstGeom>
        </p:spPr>
        <p:txBody>
          <a:bodyPr lIns="0" tIns="0" rIns="0" bIns="0" rtlCol="0" anchor="t">
            <a:spAutoFit/>
          </a:bodyPr>
          <a:lstStyle/>
          <a:p>
            <a:pPr marL="1054825" lvl="1" indent="-527412">
              <a:lnSpc>
                <a:spcPts val="6351"/>
              </a:lnSpc>
              <a:buFont typeface="Arial"/>
              <a:buChar char="•"/>
            </a:pPr>
            <a:r>
              <a:rPr lang="en-US" sz="2800" dirty="0" smtClean="0">
                <a:solidFill>
                  <a:srgbClr val="000000"/>
                </a:solidFill>
                <a:latin typeface="Arimo"/>
              </a:rPr>
              <a:t>Project </a:t>
            </a:r>
            <a:r>
              <a:rPr lang="en-US" sz="2800" dirty="0">
                <a:solidFill>
                  <a:srgbClr val="000000"/>
                </a:solidFill>
                <a:latin typeface="Arimo"/>
              </a:rPr>
              <a:t>Planning</a:t>
            </a:r>
          </a:p>
          <a:p>
            <a:pPr marL="1054825" lvl="1" indent="-527412">
              <a:lnSpc>
                <a:spcPts val="6351"/>
              </a:lnSpc>
              <a:buFont typeface="Arial"/>
              <a:buChar char="•"/>
            </a:pPr>
            <a:r>
              <a:rPr lang="en-US" sz="2800" dirty="0">
                <a:solidFill>
                  <a:srgbClr val="000000"/>
                </a:solidFill>
                <a:latin typeface="Arimo"/>
              </a:rPr>
              <a:t>Flowchart</a:t>
            </a:r>
          </a:p>
          <a:p>
            <a:pPr marL="1054825" lvl="1" indent="-527412">
              <a:lnSpc>
                <a:spcPts val="6351"/>
              </a:lnSpc>
              <a:buFont typeface="Arial"/>
              <a:buChar char="•"/>
            </a:pPr>
            <a:r>
              <a:rPr lang="en-US" sz="2800" dirty="0">
                <a:solidFill>
                  <a:srgbClr val="000000"/>
                </a:solidFill>
                <a:latin typeface="Arimo"/>
              </a:rPr>
              <a:t>Implementation</a:t>
            </a:r>
          </a:p>
          <a:p>
            <a:pPr marL="1054825" lvl="1" indent="-527412">
              <a:lnSpc>
                <a:spcPts val="6351"/>
              </a:lnSpc>
              <a:buFont typeface="Arial"/>
              <a:buChar char="•"/>
            </a:pPr>
            <a:r>
              <a:rPr lang="en-US" sz="2800" dirty="0">
                <a:solidFill>
                  <a:srgbClr val="000000"/>
                </a:solidFill>
                <a:latin typeface="Arimo"/>
              </a:rPr>
              <a:t>Functionalities</a:t>
            </a:r>
          </a:p>
          <a:p>
            <a:pPr marL="1054825" lvl="1" indent="-527412">
              <a:lnSpc>
                <a:spcPts val="6351"/>
              </a:lnSpc>
              <a:buFont typeface="Arial"/>
              <a:buChar char="•"/>
            </a:pPr>
            <a:r>
              <a:rPr lang="en-US" sz="2800" dirty="0">
                <a:solidFill>
                  <a:srgbClr val="000000"/>
                </a:solidFill>
                <a:latin typeface="Arimo"/>
              </a:rPr>
              <a:t>Video</a:t>
            </a:r>
          </a:p>
          <a:p>
            <a:pPr marL="1054825" lvl="1" indent="-527412">
              <a:lnSpc>
                <a:spcPts val="6351"/>
              </a:lnSpc>
              <a:buFont typeface="Arial"/>
              <a:buChar char="•"/>
            </a:pPr>
            <a:r>
              <a:rPr lang="en-US" sz="2800" dirty="0">
                <a:solidFill>
                  <a:srgbClr val="000000"/>
                </a:solidFill>
                <a:latin typeface="Arimo"/>
              </a:rPr>
              <a:t>References</a:t>
            </a:r>
          </a:p>
          <a:p>
            <a:pPr marL="1054825" lvl="1" indent="-527412" algn="l">
              <a:lnSpc>
                <a:spcPts val="6351"/>
              </a:lnSpc>
              <a:buFont typeface="Arial"/>
              <a:buChar char="•"/>
            </a:pPr>
            <a:r>
              <a:rPr lang="en-US" sz="2800" dirty="0">
                <a:solidFill>
                  <a:srgbClr val="000000"/>
                </a:solidFill>
                <a:latin typeface="Arimo"/>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77347"/>
            <a:ext cx="11295262" cy="6463308"/>
          </a:xfrm>
          <a:prstGeom prst="rect">
            <a:avLst/>
          </a:prstGeom>
        </p:spPr>
        <p:txBody>
          <a:bodyPr lIns="0" tIns="0" rIns="0" bIns="0" rtlCol="0" anchor="t">
            <a:spAutoFit/>
          </a:bodyPr>
          <a:lstStyle/>
          <a:p>
            <a:pPr marL="323850" lvl="1">
              <a:lnSpc>
                <a:spcPts val="4200"/>
              </a:lnSpc>
            </a:pPr>
            <a:r>
              <a:rPr lang="en-US" sz="2200" dirty="0">
                <a:solidFill>
                  <a:srgbClr val="000000"/>
                </a:solidFill>
                <a:latin typeface="Clear Sans Regular"/>
              </a:rPr>
              <a:t>What is Malware Analysis?</a:t>
            </a:r>
          </a:p>
          <a:p>
            <a:pPr marL="647700" lvl="1" indent="-323850">
              <a:lnSpc>
                <a:spcPts val="4200"/>
              </a:lnSpc>
              <a:buFont typeface="Arial"/>
              <a:buChar char="•"/>
            </a:pPr>
            <a:r>
              <a:rPr lang="en-US" sz="2200" dirty="0">
                <a:solidFill>
                  <a:srgbClr val="000000"/>
                </a:solidFill>
                <a:latin typeface="Arimo"/>
              </a:rPr>
              <a:t>Malware means malicious software</a:t>
            </a:r>
          </a:p>
          <a:p>
            <a:pPr marL="647700" lvl="1" indent="-323850">
              <a:lnSpc>
                <a:spcPts val="4200"/>
              </a:lnSpc>
              <a:buFont typeface="Arial"/>
              <a:buChar char="•"/>
            </a:pPr>
            <a:r>
              <a:rPr lang="en-US" sz="2200" dirty="0">
                <a:solidFill>
                  <a:srgbClr val="000000"/>
                </a:solidFill>
                <a:latin typeface="Arimo"/>
              </a:rPr>
              <a:t>Malware analysis means the process of learning how malware functions work.</a:t>
            </a:r>
          </a:p>
          <a:p>
            <a:pPr>
              <a:lnSpc>
                <a:spcPts val="4200"/>
              </a:lnSpc>
            </a:pPr>
            <a:r>
              <a:rPr lang="en-US" sz="2200" dirty="0">
                <a:solidFill>
                  <a:srgbClr val="000000"/>
                </a:solidFill>
                <a:latin typeface="Arimo"/>
              </a:rPr>
              <a:t>They come in a different form</a:t>
            </a:r>
          </a:p>
          <a:p>
            <a:pPr marL="647700" lvl="1" indent="-323850">
              <a:lnSpc>
                <a:spcPts val="4200"/>
              </a:lnSpc>
              <a:buFont typeface="Arial"/>
              <a:buChar char="•"/>
            </a:pPr>
            <a:r>
              <a:rPr lang="en-US" sz="2200" dirty="0">
                <a:solidFill>
                  <a:srgbClr val="000000"/>
                </a:solidFill>
                <a:latin typeface="Arimo"/>
              </a:rPr>
              <a:t>Viruses</a:t>
            </a:r>
          </a:p>
          <a:p>
            <a:pPr marL="647700" lvl="1" indent="-323850">
              <a:lnSpc>
                <a:spcPts val="4200"/>
              </a:lnSpc>
              <a:buFont typeface="Arial"/>
              <a:buChar char="•"/>
            </a:pPr>
            <a:r>
              <a:rPr lang="en-US" sz="2200" dirty="0">
                <a:solidFill>
                  <a:srgbClr val="000000"/>
                </a:solidFill>
                <a:latin typeface="Arimo"/>
              </a:rPr>
              <a:t>Worms</a:t>
            </a:r>
          </a:p>
          <a:p>
            <a:pPr marL="647700" lvl="1" indent="-323850">
              <a:lnSpc>
                <a:spcPts val="4200"/>
              </a:lnSpc>
              <a:buFont typeface="Arial"/>
              <a:buChar char="•"/>
            </a:pPr>
            <a:r>
              <a:rPr lang="en-US" sz="2200" dirty="0">
                <a:solidFill>
                  <a:srgbClr val="000000"/>
                </a:solidFill>
                <a:latin typeface="Arimo"/>
              </a:rPr>
              <a:t>Trojan Horses</a:t>
            </a:r>
          </a:p>
          <a:p>
            <a:pPr>
              <a:lnSpc>
                <a:spcPts val="4200"/>
              </a:lnSpc>
            </a:pPr>
            <a:r>
              <a:rPr lang="en-US" sz="2200" dirty="0">
                <a:solidFill>
                  <a:srgbClr val="000000"/>
                </a:solidFill>
                <a:latin typeface="Arimo"/>
              </a:rPr>
              <a:t>What </a:t>
            </a:r>
            <a:r>
              <a:rPr lang="en-US" sz="2200" dirty="0" smtClean="0">
                <a:solidFill>
                  <a:srgbClr val="000000"/>
                </a:solidFill>
                <a:latin typeface="Arimo"/>
              </a:rPr>
              <a:t>is </a:t>
            </a:r>
            <a:r>
              <a:rPr lang="en-US" sz="2200" dirty="0" err="1" smtClean="0">
                <a:solidFill>
                  <a:srgbClr val="000000"/>
                </a:solidFill>
                <a:latin typeface="Arimo"/>
              </a:rPr>
              <a:t>Keylogger</a:t>
            </a:r>
            <a:r>
              <a:rPr lang="en-US" sz="2200" dirty="0" smtClean="0">
                <a:solidFill>
                  <a:srgbClr val="000000"/>
                </a:solidFill>
                <a:latin typeface="Arimo"/>
              </a:rPr>
              <a:t>?</a:t>
            </a:r>
            <a:endParaRPr lang="en-US" sz="2200" dirty="0">
              <a:solidFill>
                <a:srgbClr val="000000"/>
              </a:solidFill>
              <a:latin typeface="Arimo"/>
            </a:endParaRPr>
          </a:p>
          <a:p>
            <a:pPr marL="666750" lvl="1" indent="-342900">
              <a:lnSpc>
                <a:spcPts val="4200"/>
              </a:lnSpc>
              <a:buFont typeface="Arial" pitchFamily="34" charset="0"/>
              <a:buChar char="•"/>
            </a:pPr>
            <a:r>
              <a:rPr lang="en-US" sz="2200" dirty="0" err="1" smtClean="0">
                <a:solidFill>
                  <a:srgbClr val="000000"/>
                </a:solidFill>
                <a:latin typeface="Arimo"/>
              </a:rPr>
              <a:t>Keyloggers</a:t>
            </a:r>
            <a:r>
              <a:rPr lang="en-US" sz="2200" dirty="0" smtClean="0">
                <a:solidFill>
                  <a:srgbClr val="000000"/>
                </a:solidFill>
                <a:latin typeface="Arimo"/>
              </a:rPr>
              <a:t> </a:t>
            </a:r>
            <a:r>
              <a:rPr lang="en-US" sz="2200" dirty="0">
                <a:solidFill>
                  <a:srgbClr val="000000"/>
                </a:solidFill>
                <a:latin typeface="Arimo"/>
              </a:rPr>
              <a:t>are a type of monitoring software designed to record keystrokes made by a user.</a:t>
            </a:r>
          </a:p>
          <a:p>
            <a:pPr marL="647700" lvl="1" indent="-323850">
              <a:lnSpc>
                <a:spcPts val="4200"/>
              </a:lnSpc>
              <a:buFont typeface="Arial"/>
              <a:buChar char="•"/>
            </a:pPr>
            <a:r>
              <a:rPr lang="en-US" sz="2200" dirty="0" err="1" smtClean="0">
                <a:solidFill>
                  <a:srgbClr val="000000"/>
                </a:solidFill>
                <a:latin typeface="Arimo"/>
              </a:rPr>
              <a:t>Keyloggers</a:t>
            </a:r>
            <a:r>
              <a:rPr lang="en-US" sz="2200" dirty="0" smtClean="0">
                <a:solidFill>
                  <a:srgbClr val="000000"/>
                </a:solidFill>
                <a:latin typeface="Arimo"/>
              </a:rPr>
              <a:t> </a:t>
            </a:r>
            <a:r>
              <a:rPr lang="en-US" sz="2200" dirty="0">
                <a:solidFill>
                  <a:srgbClr val="000000"/>
                </a:solidFill>
                <a:latin typeface="Arimo"/>
              </a:rPr>
              <a:t>are forms of cyber threat, these keystroke loggers record the information you type into a website or application and send it back to a third party.</a:t>
            </a:r>
          </a:p>
        </p:txBody>
      </p:sp>
      <p:grpSp>
        <p:nvGrpSpPr>
          <p:cNvPr id="3" name="Group 3"/>
          <p:cNvGrpSpPr/>
          <p:nvPr/>
        </p:nvGrpSpPr>
        <p:grpSpPr>
          <a:xfrm rot="-5400000">
            <a:off x="10005778" y="1991773"/>
            <a:ext cx="10287002" cy="6303453"/>
            <a:chOff x="0" y="0"/>
            <a:chExt cx="16811744" cy="8404605"/>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50" r="34"/>
            <a:stretch>
              <a:fillRect/>
            </a:stretch>
          </p:blipFill>
          <p:spPr>
            <a:xfrm rot="-5400000">
              <a:off x="8403569" y="-3569"/>
              <a:ext cx="8404605" cy="8411744"/>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50" r="34"/>
            <a:stretch>
              <a:fillRect/>
            </a:stretch>
          </p:blipFill>
          <p:spPr>
            <a:xfrm rot="-5400000">
              <a:off x="3569" y="-3569"/>
              <a:ext cx="8404605" cy="8411744"/>
            </a:xfrm>
            <a:prstGeom prst="rect">
              <a:avLst/>
            </a:prstGeom>
          </p:spPr>
        </p:pic>
      </p:grpSp>
      <p:pic>
        <p:nvPicPr>
          <p:cNvPr id="6" name="Picture 6"/>
          <p:cNvPicPr>
            <a:picLocks noChangeAspect="1"/>
          </p:cNvPicPr>
          <p:nvPr/>
        </p:nvPicPr>
        <p:blipFill>
          <a:blip r:embed="rId4"/>
          <a:srcRect/>
          <a:stretch>
            <a:fillRect/>
          </a:stretch>
        </p:blipFill>
        <p:spPr>
          <a:xfrm>
            <a:off x="12323964" y="3699714"/>
            <a:ext cx="5650629" cy="2959517"/>
          </a:xfrm>
          <a:prstGeom prst="rect">
            <a:avLst/>
          </a:prstGeom>
        </p:spPr>
      </p:pic>
      <p:sp>
        <p:nvSpPr>
          <p:cNvPr id="7" name="TextBox 7"/>
          <p:cNvSpPr txBox="1"/>
          <p:nvPr/>
        </p:nvSpPr>
        <p:spPr>
          <a:xfrm>
            <a:off x="1028700" y="660683"/>
            <a:ext cx="9008948" cy="1212850"/>
          </a:xfrm>
          <a:prstGeom prst="rect">
            <a:avLst/>
          </a:prstGeom>
        </p:spPr>
        <p:txBody>
          <a:bodyPr lIns="0" tIns="0" rIns="0" bIns="0" rtlCol="0" anchor="t">
            <a:spAutoFit/>
          </a:bodyPr>
          <a:lstStyle/>
          <a:p>
            <a:pPr marL="0" lvl="0" indent="0">
              <a:lnSpc>
                <a:spcPts val="9349"/>
              </a:lnSpc>
              <a:spcBef>
                <a:spcPct val="0"/>
              </a:spcBef>
            </a:pPr>
            <a:r>
              <a:rPr lang="en-US" sz="8499">
                <a:solidFill>
                  <a:srgbClr val="000000"/>
                </a:solidFill>
                <a:latin typeface="Hammersmith One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503" y="-262325"/>
            <a:ext cx="6335537" cy="10811649"/>
          </a:xfrm>
          <a:prstGeom prst="rect">
            <a:avLst/>
          </a:prstGeom>
          <a:solidFill>
            <a:srgbClr val="FFB923"/>
          </a:solidFill>
        </p:spPr>
      </p:sp>
      <p:grpSp>
        <p:nvGrpSpPr>
          <p:cNvPr id="3" name="Group 3"/>
          <p:cNvGrpSpPr/>
          <p:nvPr/>
        </p:nvGrpSpPr>
        <p:grpSpPr>
          <a:xfrm>
            <a:off x="925621" y="1268770"/>
            <a:ext cx="4201793" cy="2992191"/>
            <a:chOff x="0" y="0"/>
            <a:chExt cx="5602390" cy="3989588"/>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3626625"/>
              <a:ext cx="4911312" cy="362963"/>
            </a:xfrm>
            <a:prstGeom prst="rect">
              <a:avLst/>
            </a:prstGeom>
          </p:spPr>
        </p:pic>
        <p:sp>
          <p:nvSpPr>
            <p:cNvPr id="5" name="TextBox 5"/>
            <p:cNvSpPr txBox="1"/>
            <p:nvPr/>
          </p:nvSpPr>
          <p:spPr>
            <a:xfrm>
              <a:off x="0" y="76200"/>
              <a:ext cx="5602390" cy="3195320"/>
            </a:xfrm>
            <a:prstGeom prst="rect">
              <a:avLst/>
            </a:prstGeom>
          </p:spPr>
          <p:txBody>
            <a:bodyPr lIns="0" tIns="0" rIns="0" bIns="0" rtlCol="0" anchor="t">
              <a:spAutoFit/>
            </a:bodyPr>
            <a:lstStyle/>
            <a:p>
              <a:pPr marL="0" lvl="0" indent="0" algn="l">
                <a:lnSpc>
                  <a:spcPts val="9240"/>
                </a:lnSpc>
                <a:spcBef>
                  <a:spcPct val="0"/>
                </a:spcBef>
              </a:pPr>
              <a:r>
                <a:rPr lang="en-US" sz="8400">
                  <a:solidFill>
                    <a:srgbClr val="FFFFFF"/>
                  </a:solidFill>
                  <a:latin typeface="Hammersmith One Bold"/>
                </a:rPr>
                <a:t>Project Planning</a:t>
              </a:r>
            </a:p>
          </p:txBody>
        </p:sp>
      </p:grpSp>
      <p:sp>
        <p:nvSpPr>
          <p:cNvPr id="6" name="TextBox 6"/>
          <p:cNvSpPr txBox="1"/>
          <p:nvPr/>
        </p:nvSpPr>
        <p:spPr>
          <a:xfrm>
            <a:off x="7086600" y="3569606"/>
            <a:ext cx="9993200" cy="3282950"/>
          </a:xfrm>
          <a:prstGeom prst="rect">
            <a:avLst/>
          </a:prstGeom>
        </p:spPr>
        <p:txBody>
          <a:bodyPr lIns="0" tIns="0" rIns="0" bIns="0" rtlCol="0" anchor="t">
            <a:spAutoFit/>
          </a:bodyPr>
          <a:lstStyle/>
          <a:p>
            <a:pPr marL="1054825" lvl="1" indent="-527412">
              <a:lnSpc>
                <a:spcPts val="6351"/>
              </a:lnSpc>
              <a:buFont typeface="Arial"/>
              <a:buChar char="•"/>
            </a:pPr>
            <a:r>
              <a:rPr lang="en-US" sz="2400" dirty="0">
                <a:solidFill>
                  <a:srgbClr val="000000"/>
                </a:solidFill>
                <a:latin typeface="Clear Sans Regular"/>
              </a:rPr>
              <a:t>Step 1: Making of Different types of Malware.</a:t>
            </a:r>
          </a:p>
          <a:p>
            <a:pPr marL="1054825" lvl="1" indent="-527412">
              <a:lnSpc>
                <a:spcPts val="6351"/>
              </a:lnSpc>
              <a:buFont typeface="Arial"/>
              <a:buChar char="•"/>
            </a:pPr>
            <a:r>
              <a:rPr lang="en-US" sz="2400" dirty="0">
                <a:solidFill>
                  <a:srgbClr val="000000"/>
                </a:solidFill>
                <a:latin typeface="Arimo"/>
              </a:rPr>
              <a:t>Step 2: Making an attack on a computer / Virtual Machine.</a:t>
            </a:r>
          </a:p>
          <a:p>
            <a:pPr marL="1054825" lvl="1" indent="-527412">
              <a:lnSpc>
                <a:spcPts val="6351"/>
              </a:lnSpc>
              <a:buFont typeface="Arial"/>
              <a:buChar char="•"/>
            </a:pPr>
            <a:r>
              <a:rPr lang="en-US" sz="2400" dirty="0">
                <a:solidFill>
                  <a:srgbClr val="000000"/>
                </a:solidFill>
                <a:latin typeface="Arimo"/>
              </a:rPr>
              <a:t>Step 3</a:t>
            </a:r>
            <a:r>
              <a:rPr lang="en-US" sz="2400" dirty="0" smtClean="0">
                <a:solidFill>
                  <a:srgbClr val="000000"/>
                </a:solidFill>
                <a:latin typeface="Arimo"/>
              </a:rPr>
              <a:t>: Finding </a:t>
            </a:r>
            <a:r>
              <a:rPr lang="en-US" sz="2400" dirty="0">
                <a:solidFill>
                  <a:srgbClr val="000000"/>
                </a:solidFill>
                <a:latin typeface="Arimo"/>
              </a:rPr>
              <a:t>the malicious file on the victim machine.</a:t>
            </a:r>
          </a:p>
          <a:p>
            <a:pPr marL="1054825" lvl="1" indent="-527412" algn="l">
              <a:lnSpc>
                <a:spcPts val="6351"/>
              </a:lnSpc>
              <a:buFont typeface="Arial"/>
              <a:buChar char="•"/>
            </a:pPr>
            <a:r>
              <a:rPr lang="en-US" sz="2400" dirty="0">
                <a:solidFill>
                  <a:srgbClr val="000000"/>
                </a:solidFill>
                <a:latin typeface="Arimo"/>
              </a:rPr>
              <a:t>Step 4</a:t>
            </a:r>
            <a:r>
              <a:rPr lang="en-US" sz="2400" dirty="0" smtClean="0">
                <a:solidFill>
                  <a:srgbClr val="000000"/>
                </a:solidFill>
                <a:latin typeface="Arimo"/>
              </a:rPr>
              <a:t>: Removing </a:t>
            </a:r>
            <a:r>
              <a:rPr lang="en-US" sz="2400" dirty="0">
                <a:solidFill>
                  <a:srgbClr val="000000"/>
                </a:solidFill>
                <a:latin typeface="Arimo"/>
              </a:rPr>
              <a:t>the malware through Reverse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flipH="1">
            <a:off x="-311280" y="9831612"/>
            <a:ext cx="18910559" cy="1397557"/>
          </a:xfrm>
          <a:prstGeom prst="rect">
            <a:avLst/>
          </a:prstGeom>
        </p:spPr>
      </p:pic>
      <p:pic>
        <p:nvPicPr>
          <p:cNvPr id="3" name="Picture 3"/>
          <p:cNvPicPr>
            <a:picLocks noChangeAspect="1"/>
          </p:cNvPicPr>
          <p:nvPr/>
        </p:nvPicPr>
        <p:blipFill>
          <a:blip r:embed="rId4"/>
          <a:srcRect/>
          <a:stretch>
            <a:fillRect/>
          </a:stretch>
        </p:blipFill>
        <p:spPr>
          <a:xfrm>
            <a:off x="1028700" y="3547197"/>
            <a:ext cx="16230600" cy="4585144"/>
          </a:xfrm>
          <a:prstGeom prst="rect">
            <a:avLst/>
          </a:prstGeom>
        </p:spPr>
      </p:pic>
      <p:sp>
        <p:nvSpPr>
          <p:cNvPr id="4" name="TextBox 4"/>
          <p:cNvSpPr txBox="1"/>
          <p:nvPr/>
        </p:nvSpPr>
        <p:spPr>
          <a:xfrm>
            <a:off x="2149215" y="1104900"/>
            <a:ext cx="13990129" cy="1212850"/>
          </a:xfrm>
          <a:prstGeom prst="rect">
            <a:avLst/>
          </a:prstGeom>
        </p:spPr>
        <p:txBody>
          <a:bodyPr lIns="0" tIns="0" rIns="0" bIns="0" rtlCol="0" anchor="t">
            <a:spAutoFit/>
          </a:bodyPr>
          <a:lstStyle/>
          <a:p>
            <a:pPr marL="0" lvl="0" indent="0" algn="ctr">
              <a:lnSpc>
                <a:spcPts val="9349"/>
              </a:lnSpc>
              <a:spcBef>
                <a:spcPct val="0"/>
              </a:spcBef>
            </a:pPr>
            <a:r>
              <a:rPr lang="en-US" sz="8499">
                <a:solidFill>
                  <a:srgbClr val="000000"/>
                </a:solidFill>
                <a:latin typeface="Hammersmith One Bold"/>
              </a:rPr>
              <a:t>Flowchart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503" y="-262325"/>
            <a:ext cx="6335537" cy="10811649"/>
          </a:xfrm>
          <a:prstGeom prst="rect">
            <a:avLst/>
          </a:prstGeom>
          <a:solidFill>
            <a:srgbClr val="FFB923"/>
          </a:solidFill>
        </p:spPr>
      </p:sp>
      <p:grpSp>
        <p:nvGrpSpPr>
          <p:cNvPr id="3" name="Group 3"/>
          <p:cNvGrpSpPr/>
          <p:nvPr/>
        </p:nvGrpSpPr>
        <p:grpSpPr>
          <a:xfrm>
            <a:off x="925621" y="1268770"/>
            <a:ext cx="4201793" cy="2115892"/>
            <a:chOff x="0" y="0"/>
            <a:chExt cx="5602390" cy="2821189"/>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2458226"/>
              <a:ext cx="4911312" cy="362963"/>
            </a:xfrm>
            <a:prstGeom prst="rect">
              <a:avLst/>
            </a:prstGeom>
          </p:spPr>
        </p:pic>
        <p:sp>
          <p:nvSpPr>
            <p:cNvPr id="5" name="TextBox 5"/>
            <p:cNvSpPr txBox="1"/>
            <p:nvPr/>
          </p:nvSpPr>
          <p:spPr>
            <a:xfrm>
              <a:off x="0" y="47625"/>
              <a:ext cx="5602390" cy="2055496"/>
            </a:xfrm>
            <a:prstGeom prst="rect">
              <a:avLst/>
            </a:prstGeom>
          </p:spPr>
          <p:txBody>
            <a:bodyPr lIns="0" tIns="0" rIns="0" bIns="0" rtlCol="0" anchor="t">
              <a:spAutoFit/>
            </a:bodyPr>
            <a:lstStyle/>
            <a:p>
              <a:pPr marL="0" lvl="0" indent="0" algn="l">
                <a:lnSpc>
                  <a:spcPts val="5940"/>
                </a:lnSpc>
                <a:spcBef>
                  <a:spcPct val="0"/>
                </a:spcBef>
              </a:pPr>
              <a:r>
                <a:rPr lang="en-US" sz="5400">
                  <a:solidFill>
                    <a:srgbClr val="FFFFFF"/>
                  </a:solidFill>
                  <a:latin typeface="Hammersmith One Bold"/>
                </a:rPr>
                <a:t>Tools &amp; Technologies</a:t>
              </a:r>
            </a:p>
          </p:txBody>
        </p:sp>
      </p:grpSp>
      <p:sp>
        <p:nvSpPr>
          <p:cNvPr id="6" name="TextBox 6"/>
          <p:cNvSpPr txBox="1"/>
          <p:nvPr/>
        </p:nvSpPr>
        <p:spPr>
          <a:xfrm>
            <a:off x="7266100" y="3926749"/>
            <a:ext cx="9993200" cy="2462213"/>
          </a:xfrm>
          <a:prstGeom prst="rect">
            <a:avLst/>
          </a:prstGeom>
        </p:spPr>
        <p:txBody>
          <a:bodyPr lIns="0" tIns="0" rIns="0" bIns="0" rtlCol="0" anchor="t">
            <a:spAutoFit/>
          </a:bodyPr>
          <a:lstStyle/>
          <a:p>
            <a:pPr marL="1054825" lvl="1" indent="-527412">
              <a:lnSpc>
                <a:spcPts val="6351"/>
              </a:lnSpc>
              <a:buFont typeface="Arial"/>
              <a:buChar char="•"/>
            </a:pPr>
            <a:r>
              <a:rPr lang="en-US" sz="4000" dirty="0">
                <a:solidFill>
                  <a:srgbClr val="000000"/>
                </a:solidFill>
                <a:latin typeface="Clear Sans Regular"/>
              </a:rPr>
              <a:t>VMware Workstation Pro</a:t>
            </a:r>
          </a:p>
          <a:p>
            <a:pPr marL="1054825" lvl="1" indent="-527412">
              <a:lnSpc>
                <a:spcPts val="6351"/>
              </a:lnSpc>
              <a:buFont typeface="Arial"/>
              <a:buChar char="•"/>
            </a:pPr>
            <a:r>
              <a:rPr lang="en-US" sz="4000" dirty="0" err="1">
                <a:solidFill>
                  <a:srgbClr val="000000"/>
                </a:solidFill>
                <a:latin typeface="Arimo"/>
              </a:rPr>
              <a:t>PyCharm</a:t>
            </a:r>
            <a:endParaRPr lang="en-US" sz="4000" dirty="0">
              <a:solidFill>
                <a:srgbClr val="000000"/>
              </a:solidFill>
              <a:latin typeface="Arimo"/>
            </a:endParaRPr>
          </a:p>
          <a:p>
            <a:pPr marL="1054825" lvl="1" indent="-527412" algn="l">
              <a:lnSpc>
                <a:spcPts val="6351"/>
              </a:lnSpc>
              <a:buFont typeface="Arial"/>
              <a:buChar char="•"/>
            </a:pPr>
            <a:r>
              <a:rPr lang="en-US" sz="4000" dirty="0">
                <a:solidFill>
                  <a:srgbClr val="000000"/>
                </a:solidFill>
                <a:latin typeface="Arimo"/>
              </a:rPr>
              <a:t>Python 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923"/>
        </a:solidFill>
        <a:effectLst/>
      </p:bgPr>
    </p:bg>
    <p:spTree>
      <p:nvGrpSpPr>
        <p:cNvPr id="1" name=""/>
        <p:cNvGrpSpPr/>
        <p:nvPr/>
      </p:nvGrpSpPr>
      <p:grpSpPr>
        <a:xfrm>
          <a:off x="0" y="0"/>
          <a:ext cx="0" cy="0"/>
          <a:chOff x="0" y="0"/>
          <a:chExt cx="0" cy="0"/>
        </a:xfrm>
      </p:grpSpPr>
      <p:grpSp>
        <p:nvGrpSpPr>
          <p:cNvPr id="2" name="Group 2"/>
          <p:cNvGrpSpPr/>
          <p:nvPr/>
        </p:nvGrpSpPr>
        <p:grpSpPr>
          <a:xfrm>
            <a:off x="1528187" y="650287"/>
            <a:ext cx="15231625" cy="8986425"/>
            <a:chOff x="0" y="0"/>
            <a:chExt cx="20308833" cy="11981901"/>
          </a:xfrm>
        </p:grpSpPr>
        <p:sp>
          <p:nvSpPr>
            <p:cNvPr id="3" name="TextBox 3"/>
            <p:cNvSpPr txBox="1"/>
            <p:nvPr/>
          </p:nvSpPr>
          <p:spPr>
            <a:xfrm>
              <a:off x="0" y="2676127"/>
              <a:ext cx="20308833" cy="9305774"/>
            </a:xfrm>
            <a:prstGeom prst="rect">
              <a:avLst/>
            </a:prstGeom>
          </p:spPr>
          <p:txBody>
            <a:bodyPr lIns="0" tIns="0" rIns="0" bIns="0" rtlCol="0" anchor="t">
              <a:spAutoFit/>
            </a:bodyPr>
            <a:lstStyle/>
            <a:p>
              <a:pPr marL="0" lvl="0" indent="0" algn="l">
                <a:lnSpc>
                  <a:spcPts val="3941"/>
                </a:lnSpc>
                <a:spcBef>
                  <a:spcPct val="0"/>
                </a:spcBef>
              </a:pPr>
              <a:r>
                <a:rPr lang="en-US" sz="2815">
                  <a:solidFill>
                    <a:srgbClr val="000000"/>
                  </a:solidFill>
                  <a:latin typeface="Clear Sans Regular"/>
                </a:rPr>
                <a:t>Here is how we implement</a:t>
              </a:r>
              <a:r>
                <a:rPr lang="en-US" sz="2815" u="none">
                  <a:solidFill>
                    <a:srgbClr val="000000"/>
                  </a:solidFill>
                  <a:latin typeface="Clear Sans Regular"/>
                </a:rPr>
                <a:t>ed a software keylogger with some additional features. Here all the files are converted to the executable file and then it will run in the background on the user’s device.</a:t>
              </a:r>
            </a:p>
            <a:p>
              <a:pPr marL="0" lvl="0" indent="0" algn="l">
                <a:lnSpc>
                  <a:spcPts val="3941"/>
                </a:lnSpc>
                <a:spcBef>
                  <a:spcPct val="0"/>
                </a:spcBef>
              </a:pPr>
              <a:endParaRPr lang="en-US" sz="2815" u="none">
                <a:solidFill>
                  <a:srgbClr val="000000"/>
                </a:solidFill>
                <a:latin typeface="Clear Sans Regular"/>
              </a:endParaRPr>
            </a:p>
            <a:p>
              <a:pPr marL="0" lvl="0" indent="0" algn="l">
                <a:lnSpc>
                  <a:spcPts val="3941"/>
                </a:lnSpc>
                <a:spcBef>
                  <a:spcPct val="0"/>
                </a:spcBef>
              </a:pPr>
              <a:r>
                <a:rPr lang="en-US" sz="2815" u="none">
                  <a:solidFill>
                    <a:srgbClr val="000000"/>
                  </a:solidFill>
                  <a:latin typeface="Clear Sans Regular"/>
                </a:rPr>
                <a:t>Step 1:</a:t>
              </a:r>
            </a:p>
            <a:p>
              <a:pPr marL="0" lvl="0" indent="0" algn="l">
                <a:lnSpc>
                  <a:spcPts val="3941"/>
                </a:lnSpc>
                <a:spcBef>
                  <a:spcPct val="0"/>
                </a:spcBef>
              </a:pPr>
              <a:r>
                <a:rPr lang="en-US" sz="2815" u="none">
                  <a:solidFill>
                    <a:srgbClr val="000000"/>
                  </a:solidFill>
                  <a:latin typeface="Clear Sans Regular"/>
                </a:rPr>
                <a:t>Software keylogger first takes place at the sender side. The sender will convert it into a .exe file and then the sender will attach all the keylogging files and will give to the victim’s side.</a:t>
              </a:r>
            </a:p>
            <a:p>
              <a:pPr marL="0" lvl="0" indent="0" algn="l">
                <a:lnSpc>
                  <a:spcPts val="3941"/>
                </a:lnSpc>
                <a:spcBef>
                  <a:spcPct val="0"/>
                </a:spcBef>
              </a:pPr>
              <a:r>
                <a:rPr lang="en-US" sz="2815" u="none">
                  <a:solidFill>
                    <a:srgbClr val="000000"/>
                  </a:solidFill>
                  <a:latin typeface="Clear Sans Regular"/>
                </a:rPr>
                <a:t> </a:t>
              </a:r>
            </a:p>
            <a:p>
              <a:pPr marL="0" lvl="0" indent="0" algn="l">
                <a:lnSpc>
                  <a:spcPts val="3941"/>
                </a:lnSpc>
                <a:spcBef>
                  <a:spcPct val="0"/>
                </a:spcBef>
              </a:pPr>
              <a:r>
                <a:rPr lang="en-US" sz="2815" u="none">
                  <a:solidFill>
                    <a:srgbClr val="000000"/>
                  </a:solidFill>
                  <a:latin typeface="Clear Sans Regular"/>
                </a:rPr>
                <a:t>Step 2:</a:t>
              </a:r>
            </a:p>
            <a:p>
              <a:pPr marL="0" lvl="0" indent="0" algn="l">
                <a:lnSpc>
                  <a:spcPts val="3941"/>
                </a:lnSpc>
                <a:spcBef>
                  <a:spcPct val="0"/>
                </a:spcBef>
              </a:pPr>
              <a:r>
                <a:rPr lang="en-US" sz="2815" u="none">
                  <a:solidFill>
                    <a:srgbClr val="000000"/>
                  </a:solidFill>
                  <a:latin typeface="Clear Sans Regular"/>
                </a:rPr>
                <a:t>It is a step that plays a role on the victim’s side. Once the malware that the sender has sent is executed will start running in the background in the victim’s device. It will directly go into the startup folder of the victim’s device and start retrieving all the sensitive information of the victim into the log file. It will run on the victim’s pc till the device will shut down and will collect all their activities.</a:t>
              </a:r>
            </a:p>
          </p:txBody>
        </p:sp>
        <p:sp>
          <p:nvSpPr>
            <p:cNvPr id="4" name="TextBox 4"/>
            <p:cNvSpPr txBox="1"/>
            <p:nvPr/>
          </p:nvSpPr>
          <p:spPr>
            <a:xfrm>
              <a:off x="0" y="-57150"/>
              <a:ext cx="20308833" cy="1388632"/>
            </a:xfrm>
            <a:prstGeom prst="rect">
              <a:avLst/>
            </a:prstGeom>
          </p:spPr>
          <p:txBody>
            <a:bodyPr lIns="0" tIns="0" rIns="0" bIns="0" rtlCol="0" anchor="t">
              <a:spAutoFit/>
            </a:bodyPr>
            <a:lstStyle/>
            <a:p>
              <a:pPr>
                <a:lnSpc>
                  <a:spcPts val="8539"/>
                </a:lnSpc>
              </a:pPr>
              <a:r>
                <a:rPr lang="en-US" sz="6569" spc="-131">
                  <a:solidFill>
                    <a:srgbClr val="FFFFFF"/>
                  </a:solidFill>
                  <a:latin typeface="Clear Sans Regular"/>
                </a:rPr>
                <a:t>Implementation</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711294" y="5289317"/>
            <a:ext cx="9866437" cy="4600226"/>
          </a:xfrm>
          <a:prstGeom prst="rect">
            <a:avLst/>
          </a:prstGeom>
        </p:spPr>
      </p:pic>
      <p:grpSp>
        <p:nvGrpSpPr>
          <p:cNvPr id="3" name="Group 3"/>
          <p:cNvGrpSpPr/>
          <p:nvPr/>
        </p:nvGrpSpPr>
        <p:grpSpPr>
          <a:xfrm>
            <a:off x="1028700" y="1028700"/>
            <a:ext cx="15231625" cy="4481297"/>
            <a:chOff x="0" y="0"/>
            <a:chExt cx="20308833" cy="5975062"/>
          </a:xfrm>
        </p:grpSpPr>
        <p:sp>
          <p:nvSpPr>
            <p:cNvPr id="4" name="TextBox 4"/>
            <p:cNvSpPr txBox="1"/>
            <p:nvPr/>
          </p:nvSpPr>
          <p:spPr>
            <a:xfrm>
              <a:off x="0" y="2676127"/>
              <a:ext cx="20308833" cy="3298936"/>
            </a:xfrm>
            <a:prstGeom prst="rect">
              <a:avLst/>
            </a:prstGeom>
          </p:spPr>
          <p:txBody>
            <a:bodyPr lIns="0" tIns="0" rIns="0" bIns="0" rtlCol="0" anchor="t">
              <a:spAutoFit/>
            </a:bodyPr>
            <a:lstStyle/>
            <a:p>
              <a:pPr marL="0" lvl="0" indent="0" algn="l">
                <a:lnSpc>
                  <a:spcPts val="3941"/>
                </a:lnSpc>
                <a:spcBef>
                  <a:spcPct val="0"/>
                </a:spcBef>
              </a:pPr>
              <a:r>
                <a:rPr lang="en-US" sz="2815">
                  <a:solidFill>
                    <a:srgbClr val="000000"/>
                  </a:solidFill>
                  <a:latin typeface="Clear Sans Regular"/>
                </a:rPr>
                <a:t>St</a:t>
              </a:r>
              <a:r>
                <a:rPr lang="en-US" sz="2815" u="none">
                  <a:solidFill>
                    <a:srgbClr val="000000"/>
                  </a:solidFill>
                  <a:latin typeface="Clear Sans Regular"/>
                </a:rPr>
                <a:t>ep 3:</a:t>
              </a:r>
            </a:p>
            <a:p>
              <a:pPr marL="0" lvl="0" indent="0" algn="l">
                <a:lnSpc>
                  <a:spcPts val="3941"/>
                </a:lnSpc>
                <a:spcBef>
                  <a:spcPct val="0"/>
                </a:spcBef>
              </a:pPr>
              <a:r>
                <a:rPr lang="en-US" sz="2815" u="none">
                  <a:solidFill>
                    <a:srgbClr val="000000"/>
                  </a:solidFill>
                  <a:latin typeface="Clear Sans Regular"/>
                </a:rPr>
                <a:t>After collecting all functionalities when the victim device will restart then all the recorded information will send to the attacker (sender) through the mail and all recorded information will be deleted and it will start a new session.</a:t>
              </a:r>
            </a:p>
            <a:p>
              <a:pPr marL="0" lvl="0" indent="0" algn="l">
                <a:lnSpc>
                  <a:spcPts val="3941"/>
                </a:lnSpc>
                <a:spcBef>
                  <a:spcPct val="0"/>
                </a:spcBef>
              </a:pPr>
              <a:r>
                <a:rPr lang="en-US" sz="2815" u="none">
                  <a:solidFill>
                    <a:srgbClr val="000000"/>
                  </a:solidFill>
                  <a:latin typeface="Clear Sans Regular"/>
                </a:rPr>
                <a:t>FLOWCHART:</a:t>
              </a:r>
            </a:p>
          </p:txBody>
        </p:sp>
        <p:sp>
          <p:nvSpPr>
            <p:cNvPr id="5" name="TextBox 5"/>
            <p:cNvSpPr txBox="1"/>
            <p:nvPr/>
          </p:nvSpPr>
          <p:spPr>
            <a:xfrm>
              <a:off x="0" y="-57150"/>
              <a:ext cx="20308833" cy="1388632"/>
            </a:xfrm>
            <a:prstGeom prst="rect">
              <a:avLst/>
            </a:prstGeom>
          </p:spPr>
          <p:txBody>
            <a:bodyPr lIns="0" tIns="0" rIns="0" bIns="0" rtlCol="0" anchor="t">
              <a:spAutoFit/>
            </a:bodyPr>
            <a:lstStyle/>
            <a:p>
              <a:pPr>
                <a:lnSpc>
                  <a:spcPts val="8539"/>
                </a:lnSpc>
              </a:pPr>
              <a:r>
                <a:rPr lang="en-US" sz="6569" spc="-131">
                  <a:solidFill>
                    <a:srgbClr val="FFB923"/>
                  </a:solidFill>
                  <a:latin typeface="Clear Sans Regular"/>
                </a:rPr>
                <a:t>Implementation Continue...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6053034" cy="10287000"/>
          </a:xfrm>
          <a:prstGeom prst="rect">
            <a:avLst/>
          </a:prstGeom>
          <a:solidFill>
            <a:srgbClr val="FFB923"/>
          </a:solidFill>
        </p:spPr>
      </p:sp>
      <p:grpSp>
        <p:nvGrpSpPr>
          <p:cNvPr id="3" name="Group 3"/>
          <p:cNvGrpSpPr/>
          <p:nvPr/>
        </p:nvGrpSpPr>
        <p:grpSpPr>
          <a:xfrm>
            <a:off x="93571" y="1292150"/>
            <a:ext cx="5583389" cy="1680524"/>
            <a:chOff x="0" y="0"/>
            <a:chExt cx="7444518" cy="2240698"/>
          </a:xfrm>
        </p:grpSpPr>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l="160" t="21264" r="6608" b="71845"/>
            <a:stretch>
              <a:fillRect/>
            </a:stretch>
          </p:blipFill>
          <p:spPr>
            <a:xfrm>
              <a:off x="0" y="1758389"/>
              <a:ext cx="6526205" cy="482309"/>
            </a:xfrm>
            <a:prstGeom prst="rect">
              <a:avLst/>
            </a:prstGeom>
          </p:spPr>
        </p:pic>
        <p:sp>
          <p:nvSpPr>
            <p:cNvPr id="5" name="TextBox 5"/>
            <p:cNvSpPr txBox="1"/>
            <p:nvPr/>
          </p:nvSpPr>
          <p:spPr>
            <a:xfrm>
              <a:off x="0" y="57150"/>
              <a:ext cx="7444518" cy="1229372"/>
            </a:xfrm>
            <a:prstGeom prst="rect">
              <a:avLst/>
            </a:prstGeom>
          </p:spPr>
          <p:txBody>
            <a:bodyPr lIns="0" tIns="0" rIns="0" bIns="0" rtlCol="0" anchor="t">
              <a:spAutoFit/>
            </a:bodyPr>
            <a:lstStyle/>
            <a:p>
              <a:pPr marL="0" lvl="0" indent="0" algn="l">
                <a:lnSpc>
                  <a:spcPts val="7013"/>
                </a:lnSpc>
                <a:spcBef>
                  <a:spcPct val="0"/>
                </a:spcBef>
              </a:pPr>
              <a:r>
                <a:rPr lang="en-US" sz="6375">
                  <a:solidFill>
                    <a:srgbClr val="FFFFFF"/>
                  </a:solidFill>
                  <a:latin typeface="Hammersmith One Bold"/>
                </a:rPr>
                <a:t>Functionalities</a:t>
              </a:r>
            </a:p>
          </p:txBody>
        </p:sp>
      </p:grpSp>
      <p:sp>
        <p:nvSpPr>
          <p:cNvPr id="6" name="TextBox 6"/>
          <p:cNvSpPr txBox="1"/>
          <p:nvPr/>
        </p:nvSpPr>
        <p:spPr>
          <a:xfrm>
            <a:off x="6169308" y="2533811"/>
            <a:ext cx="11807667" cy="5219378"/>
          </a:xfrm>
          <a:prstGeom prst="rect">
            <a:avLst/>
          </a:prstGeom>
        </p:spPr>
        <p:txBody>
          <a:bodyPr lIns="0" tIns="0" rIns="0" bIns="0" rtlCol="0" anchor="t">
            <a:spAutoFit/>
          </a:bodyPr>
          <a:lstStyle/>
          <a:p>
            <a:pPr marL="612242" lvl="1" indent="-306121">
              <a:lnSpc>
                <a:spcPts val="3686"/>
              </a:lnSpc>
              <a:buFont typeface="Arial"/>
              <a:buChar char="•"/>
            </a:pPr>
            <a:r>
              <a:rPr lang="en-US" sz="2835" dirty="0" smtClean="0">
                <a:solidFill>
                  <a:srgbClr val="000000"/>
                </a:solidFill>
                <a:latin typeface="Clear Sans Regular"/>
              </a:rPr>
              <a:t>Keystrokes: </a:t>
            </a:r>
            <a:r>
              <a:rPr lang="en-US" sz="2835" dirty="0" smtClean="0">
                <a:solidFill>
                  <a:srgbClr val="000000"/>
                </a:solidFill>
                <a:latin typeface="Arimo"/>
              </a:rPr>
              <a:t>Anything </a:t>
            </a:r>
            <a:r>
              <a:rPr lang="en-US" sz="2835" dirty="0">
                <a:solidFill>
                  <a:srgbClr val="000000"/>
                </a:solidFill>
                <a:latin typeface="Arimo"/>
              </a:rPr>
              <a:t>that </a:t>
            </a:r>
            <a:r>
              <a:rPr lang="en-US" sz="2835" dirty="0">
                <a:solidFill>
                  <a:srgbClr val="000000"/>
                </a:solidFill>
                <a:latin typeface="Clear Sans Regular"/>
              </a:rPr>
              <a:t>will press on the keyboard is automatically saved in the key_log.txt file.</a:t>
            </a:r>
          </a:p>
          <a:p>
            <a:pPr marL="612242" lvl="1" indent="-306121">
              <a:lnSpc>
                <a:spcPts val="3686"/>
              </a:lnSpc>
              <a:buFont typeface="Arial"/>
              <a:buChar char="•"/>
            </a:pPr>
            <a:r>
              <a:rPr lang="en-US" sz="2835" dirty="0">
                <a:solidFill>
                  <a:srgbClr val="000000"/>
                </a:solidFill>
                <a:latin typeface="Clear Sans Regular"/>
              </a:rPr>
              <a:t>Clipboard </a:t>
            </a:r>
            <a:r>
              <a:rPr lang="en-US" sz="2835" dirty="0" smtClean="0">
                <a:solidFill>
                  <a:srgbClr val="000000"/>
                </a:solidFill>
                <a:latin typeface="Clear Sans Regular"/>
              </a:rPr>
              <a:t>logging: Anything </a:t>
            </a:r>
            <a:r>
              <a:rPr lang="en-US" sz="2835" dirty="0">
                <a:solidFill>
                  <a:srgbClr val="000000"/>
                </a:solidFill>
                <a:latin typeface="Clear Sans Regular"/>
              </a:rPr>
              <a:t>that can be copied to the clipboard will be directly saved in the clipboardinfo.txt file.</a:t>
            </a:r>
          </a:p>
          <a:p>
            <a:pPr marL="612242" lvl="1" indent="-306121">
              <a:lnSpc>
                <a:spcPts val="3686"/>
              </a:lnSpc>
              <a:buFont typeface="Arial"/>
              <a:buChar char="•"/>
            </a:pPr>
            <a:r>
              <a:rPr lang="en-US" sz="2835" dirty="0">
                <a:solidFill>
                  <a:srgbClr val="000000"/>
                </a:solidFill>
                <a:latin typeface="Clear Sans Regular"/>
              </a:rPr>
              <a:t>Microphone </a:t>
            </a:r>
            <a:r>
              <a:rPr lang="en-US" sz="2835" dirty="0" smtClean="0">
                <a:solidFill>
                  <a:srgbClr val="000000"/>
                </a:solidFill>
                <a:latin typeface="Clear Sans Regular"/>
              </a:rPr>
              <a:t>recording: It </a:t>
            </a:r>
            <a:r>
              <a:rPr lang="en-US" sz="2835" dirty="0">
                <a:solidFill>
                  <a:srgbClr val="000000"/>
                </a:solidFill>
                <a:latin typeface="Clear Sans Regular"/>
              </a:rPr>
              <a:t>will automaticall</a:t>
            </a:r>
            <a:r>
              <a:rPr lang="en-US" sz="2835" dirty="0">
                <a:solidFill>
                  <a:srgbClr val="000000"/>
                </a:solidFill>
                <a:latin typeface="Arimo"/>
              </a:rPr>
              <a:t>y turn on the </a:t>
            </a:r>
            <a:r>
              <a:rPr lang="en-US" sz="2835" dirty="0" err="1">
                <a:solidFill>
                  <a:srgbClr val="000000"/>
                </a:solidFill>
                <a:latin typeface="Arimo"/>
              </a:rPr>
              <a:t>mic</a:t>
            </a:r>
            <a:r>
              <a:rPr lang="en-US" sz="2835" dirty="0">
                <a:solidFill>
                  <a:srgbClr val="000000"/>
                </a:solidFill>
                <a:latin typeface="Arimo"/>
              </a:rPr>
              <a:t> on the victim’s device for a specific time interval and record all voices around for a limited time and will save the .wav file to the specified folder.</a:t>
            </a:r>
          </a:p>
          <a:p>
            <a:pPr marL="612242" lvl="1" indent="-306121">
              <a:lnSpc>
                <a:spcPts val="3686"/>
              </a:lnSpc>
              <a:buFont typeface="Arial"/>
              <a:buChar char="•"/>
            </a:pPr>
            <a:r>
              <a:rPr lang="en-US" sz="2835" dirty="0">
                <a:solidFill>
                  <a:srgbClr val="000000"/>
                </a:solidFill>
                <a:latin typeface="Arimo"/>
              </a:rPr>
              <a:t>Example: If the user starts their device then it will record it for 20 seconds of audio.</a:t>
            </a:r>
          </a:p>
          <a:p>
            <a:pPr marL="612242" lvl="1" indent="-306121" algn="l">
              <a:lnSpc>
                <a:spcPts val="3686"/>
              </a:lnSpc>
              <a:buFont typeface="Arial"/>
              <a:buChar char="•"/>
            </a:pPr>
            <a:r>
              <a:rPr lang="en-US" sz="2835" dirty="0">
                <a:solidFill>
                  <a:srgbClr val="000000"/>
                </a:solidFill>
                <a:latin typeface="Clear Sans Regular"/>
              </a:rPr>
              <a:t>When </a:t>
            </a:r>
            <a:r>
              <a:rPr lang="en-US" sz="2835" dirty="0" smtClean="0">
                <a:solidFill>
                  <a:srgbClr val="000000"/>
                </a:solidFill>
                <a:latin typeface="Clear Sans Regular"/>
              </a:rPr>
              <a:t>send mail </a:t>
            </a:r>
            <a:r>
              <a:rPr lang="en-US" sz="2835" dirty="0">
                <a:solidFill>
                  <a:srgbClr val="000000"/>
                </a:solidFill>
                <a:latin typeface="Clear Sans Regular"/>
              </a:rPr>
              <a:t>will execute It will convert </a:t>
            </a:r>
            <a:r>
              <a:rPr lang="en-US" sz="2835" dirty="0">
                <a:solidFill>
                  <a:srgbClr val="000000"/>
                </a:solidFill>
                <a:latin typeface="Arimo"/>
              </a:rPr>
              <a:t>the folder into zipping and then send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794</Words>
  <Application>Microsoft Office PowerPoint</Application>
  <PresentationFormat>Custom</PresentationFormat>
  <Paragraphs>81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Clear Sans Regular Bold</vt:lpstr>
      <vt:lpstr>Calibri</vt:lpstr>
      <vt:lpstr>Arimo Bold</vt:lpstr>
      <vt:lpstr>Hammersmith One Bold</vt:lpstr>
      <vt:lpstr>Clear Sans Regular</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Key Logger and File Deletor</dc:title>
  <cp:lastModifiedBy>smart</cp:lastModifiedBy>
  <cp:revision>3</cp:revision>
  <dcterms:created xsi:type="dcterms:W3CDTF">2006-08-16T00:00:00Z</dcterms:created>
  <dcterms:modified xsi:type="dcterms:W3CDTF">2021-11-10T07:21:33Z</dcterms:modified>
  <dc:identifier>DAEvTjdDIN8</dc:identifier>
</cp:coreProperties>
</file>