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9" name="Google Shape;139;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1" name="Shape 161"/>
        <p:cNvGrpSpPr/>
        <p:nvPr/>
      </p:nvGrpSpPr>
      <p:grpSpPr>
        <a:xfrm>
          <a:off x="0" y="0"/>
          <a:ext cx="0" cy="0"/>
          <a:chOff x="0" y="0"/>
          <a:chExt cx="0" cy="0"/>
        </a:xfrm>
      </p:grpSpPr>
      <p:sp>
        <p:nvSpPr>
          <p:cNvPr id="162" name="Google Shape;1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5" name="Shape 165"/>
        <p:cNvGrpSpPr/>
        <p:nvPr/>
      </p:nvGrpSpPr>
      <p:grpSpPr>
        <a:xfrm>
          <a:off x="0" y="0"/>
          <a:ext cx="0" cy="0"/>
          <a:chOff x="0" y="0"/>
          <a:chExt cx="0" cy="0"/>
        </a:xfrm>
      </p:grpSpPr>
      <p:sp>
        <p:nvSpPr>
          <p:cNvPr id="166" name="Google Shape;16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8" name="Google Shape;16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1" name="Shape 171"/>
        <p:cNvGrpSpPr/>
        <p:nvPr/>
      </p:nvGrpSpPr>
      <p:grpSpPr>
        <a:xfrm>
          <a:off x="0" y="0"/>
          <a:ext cx="0" cy="0"/>
          <a:chOff x="0" y="0"/>
          <a:chExt cx="0" cy="0"/>
        </a:xfrm>
      </p:grpSpPr>
      <p:sp>
        <p:nvSpPr>
          <p:cNvPr id="172" name="Google Shape;17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7" name="Shape 177"/>
        <p:cNvGrpSpPr/>
        <p:nvPr/>
      </p:nvGrpSpPr>
      <p:grpSpPr>
        <a:xfrm>
          <a:off x="0" y="0"/>
          <a:ext cx="0" cy="0"/>
          <a:chOff x="0" y="0"/>
          <a:chExt cx="0" cy="0"/>
        </a:xfrm>
      </p:grpSpPr>
      <p:sp>
        <p:nvSpPr>
          <p:cNvPr id="178" name="Google Shape;17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0" name="Google Shape;18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3" name="Shape 183"/>
        <p:cNvGrpSpPr/>
        <p:nvPr/>
      </p:nvGrpSpPr>
      <p:grpSpPr>
        <a:xfrm>
          <a:off x="0" y="0"/>
          <a:ext cx="0" cy="0"/>
          <a:chOff x="0" y="0"/>
          <a:chExt cx="0" cy="0"/>
        </a:xfrm>
      </p:grpSpPr>
      <p:sp>
        <p:nvSpPr>
          <p:cNvPr id="184" name="Google Shape;18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90" name="Shape 190"/>
        <p:cNvGrpSpPr/>
        <p:nvPr/>
      </p:nvGrpSpPr>
      <p:grpSpPr>
        <a:xfrm>
          <a:off x="0" y="0"/>
          <a:ext cx="0" cy="0"/>
          <a:chOff x="0" y="0"/>
          <a:chExt cx="0" cy="0"/>
        </a:xfrm>
      </p:grpSpPr>
      <p:sp>
        <p:nvSpPr>
          <p:cNvPr id="191" name="Google Shape;19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3" name="Google Shape;19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5" name="Google Shape;19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9" name="Shape 199"/>
        <p:cNvGrpSpPr/>
        <p:nvPr/>
      </p:nvGrpSpPr>
      <p:grpSpPr>
        <a:xfrm>
          <a:off x="0" y="0"/>
          <a:ext cx="0" cy="0"/>
          <a:chOff x="0" y="0"/>
          <a:chExt cx="0" cy="0"/>
        </a:xfrm>
      </p:grpSpPr>
      <p:sp>
        <p:nvSpPr>
          <p:cNvPr id="200" name="Google Shape;20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04" name="Shape 204"/>
        <p:cNvGrpSpPr/>
        <p:nvPr/>
      </p:nvGrpSpPr>
      <p:grpSpPr>
        <a:xfrm>
          <a:off x="0" y="0"/>
          <a:ext cx="0" cy="0"/>
          <a:chOff x="0" y="0"/>
          <a:chExt cx="0" cy="0"/>
        </a:xfrm>
      </p:grpSpPr>
      <p:sp>
        <p:nvSpPr>
          <p:cNvPr id="205" name="Google Shape;20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07" name="Google Shape;20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08" name="Google Shape;20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11" name="Shape 211"/>
        <p:cNvGrpSpPr/>
        <p:nvPr/>
      </p:nvGrpSpPr>
      <p:grpSpPr>
        <a:xfrm>
          <a:off x="0" y="0"/>
          <a:ext cx="0" cy="0"/>
          <a:chOff x="0" y="0"/>
          <a:chExt cx="0" cy="0"/>
        </a:xfrm>
      </p:grpSpPr>
      <p:sp>
        <p:nvSpPr>
          <p:cNvPr id="212" name="Google Shape;21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14" name="Google Shape;21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5" name="Google Shape;21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6" name="Shape 236"/>
        <p:cNvGrpSpPr/>
        <p:nvPr/>
      </p:nvGrpSpPr>
      <p:grpSpPr>
        <a:xfrm>
          <a:off x="0" y="0"/>
          <a:ext cx="0" cy="0"/>
          <a:chOff x="0" y="0"/>
          <a:chExt cx="0" cy="0"/>
        </a:xfrm>
      </p:grpSpPr>
      <p:sp>
        <p:nvSpPr>
          <p:cNvPr id="237" name="Google Shape;23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0" name="Shape 240"/>
        <p:cNvGrpSpPr/>
        <p:nvPr/>
      </p:nvGrpSpPr>
      <p:grpSpPr>
        <a:xfrm>
          <a:off x="0" y="0"/>
          <a:ext cx="0" cy="0"/>
          <a:chOff x="0" y="0"/>
          <a:chExt cx="0" cy="0"/>
        </a:xfrm>
      </p:grpSpPr>
      <p:sp>
        <p:nvSpPr>
          <p:cNvPr id="241" name="Google Shape;241;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3" name="Google Shape;24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6" name="Shape 246"/>
        <p:cNvGrpSpPr/>
        <p:nvPr/>
      </p:nvGrpSpPr>
      <p:grpSpPr>
        <a:xfrm>
          <a:off x="0" y="0"/>
          <a:ext cx="0" cy="0"/>
          <a:chOff x="0" y="0"/>
          <a:chExt cx="0" cy="0"/>
        </a:xfrm>
      </p:grpSpPr>
      <p:sp>
        <p:nvSpPr>
          <p:cNvPr id="247" name="Google Shape;24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2" name="Shape 252"/>
        <p:cNvGrpSpPr/>
        <p:nvPr/>
      </p:nvGrpSpPr>
      <p:grpSpPr>
        <a:xfrm>
          <a:off x="0" y="0"/>
          <a:ext cx="0" cy="0"/>
          <a:chOff x="0" y="0"/>
          <a:chExt cx="0" cy="0"/>
        </a:xfrm>
      </p:grpSpPr>
      <p:sp>
        <p:nvSpPr>
          <p:cNvPr id="253" name="Google Shape;253;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5" name="Google Shape;25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8" name="Shape 258"/>
        <p:cNvGrpSpPr/>
        <p:nvPr/>
      </p:nvGrpSpPr>
      <p:grpSpPr>
        <a:xfrm>
          <a:off x="0" y="0"/>
          <a:ext cx="0" cy="0"/>
          <a:chOff x="0" y="0"/>
          <a:chExt cx="0" cy="0"/>
        </a:xfrm>
      </p:grpSpPr>
      <p:sp>
        <p:nvSpPr>
          <p:cNvPr id="259" name="Google Shape;25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2" name="Google Shape;26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65" name="Shape 265"/>
        <p:cNvGrpSpPr/>
        <p:nvPr/>
      </p:nvGrpSpPr>
      <p:grpSpPr>
        <a:xfrm>
          <a:off x="0" y="0"/>
          <a:ext cx="0" cy="0"/>
          <a:chOff x="0" y="0"/>
          <a:chExt cx="0" cy="0"/>
        </a:xfrm>
      </p:grpSpPr>
      <p:sp>
        <p:nvSpPr>
          <p:cNvPr id="266" name="Google Shape;266;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8" name="Google Shape;268;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0" name="Google Shape;270;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4" name="Shape 274"/>
        <p:cNvGrpSpPr/>
        <p:nvPr/>
      </p:nvGrpSpPr>
      <p:grpSpPr>
        <a:xfrm>
          <a:off x="0" y="0"/>
          <a:ext cx="0" cy="0"/>
          <a:chOff x="0" y="0"/>
          <a:chExt cx="0" cy="0"/>
        </a:xfrm>
      </p:grpSpPr>
      <p:sp>
        <p:nvSpPr>
          <p:cNvPr id="275" name="Google Shape;275;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79" name="Shape 279"/>
        <p:cNvGrpSpPr/>
        <p:nvPr/>
      </p:nvGrpSpPr>
      <p:grpSpPr>
        <a:xfrm>
          <a:off x="0" y="0"/>
          <a:ext cx="0" cy="0"/>
          <a:chOff x="0" y="0"/>
          <a:chExt cx="0" cy="0"/>
        </a:xfrm>
      </p:grpSpPr>
      <p:sp>
        <p:nvSpPr>
          <p:cNvPr id="280" name="Google Shape;280;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82" name="Google Shape;282;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3" name="Google Shape;283;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86" name="Shape 286"/>
        <p:cNvGrpSpPr/>
        <p:nvPr/>
      </p:nvGrpSpPr>
      <p:grpSpPr>
        <a:xfrm>
          <a:off x="0" y="0"/>
          <a:ext cx="0" cy="0"/>
          <a:chOff x="0" y="0"/>
          <a:chExt cx="0" cy="0"/>
        </a:xfrm>
      </p:grpSpPr>
      <p:sp>
        <p:nvSpPr>
          <p:cNvPr id="287" name="Google Shape;287;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4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89" name="Google Shape;289;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0" name="Google Shape;29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3" name="Shape 293"/>
        <p:cNvGrpSpPr/>
        <p:nvPr/>
      </p:nvGrpSpPr>
      <p:grpSpPr>
        <a:xfrm>
          <a:off x="0" y="0"/>
          <a:ext cx="0" cy="0"/>
          <a:chOff x="0" y="0"/>
          <a:chExt cx="0" cy="0"/>
        </a:xfrm>
      </p:grpSpPr>
      <p:sp>
        <p:nvSpPr>
          <p:cNvPr id="294" name="Google Shape;29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 name="Google Shape;29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99" name="Shape 299"/>
        <p:cNvGrpSpPr/>
        <p:nvPr/>
      </p:nvGrpSpPr>
      <p:grpSpPr>
        <a:xfrm>
          <a:off x="0" y="0"/>
          <a:ext cx="0" cy="0"/>
          <a:chOff x="0" y="0"/>
          <a:chExt cx="0" cy="0"/>
        </a:xfrm>
      </p:grpSpPr>
      <p:sp>
        <p:nvSpPr>
          <p:cNvPr id="300" name="Google Shape;300;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1" name="Google Shape;301;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1" name="Shape 311"/>
        <p:cNvGrpSpPr/>
        <p:nvPr/>
      </p:nvGrpSpPr>
      <p:grpSpPr>
        <a:xfrm>
          <a:off x="0" y="0"/>
          <a:ext cx="0" cy="0"/>
          <a:chOff x="0" y="0"/>
          <a:chExt cx="0" cy="0"/>
        </a:xfrm>
      </p:grpSpPr>
      <p:sp>
        <p:nvSpPr>
          <p:cNvPr id="312" name="Google Shape;31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15" name="Shape 315"/>
        <p:cNvGrpSpPr/>
        <p:nvPr/>
      </p:nvGrpSpPr>
      <p:grpSpPr>
        <a:xfrm>
          <a:off x="0" y="0"/>
          <a:ext cx="0" cy="0"/>
          <a:chOff x="0" y="0"/>
          <a:chExt cx="0" cy="0"/>
        </a:xfrm>
      </p:grpSpPr>
      <p:sp>
        <p:nvSpPr>
          <p:cNvPr id="316" name="Google Shape;316;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8" name="Google Shape;31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1" name="Shape 321"/>
        <p:cNvGrpSpPr/>
        <p:nvPr/>
      </p:nvGrpSpPr>
      <p:grpSpPr>
        <a:xfrm>
          <a:off x="0" y="0"/>
          <a:ext cx="0" cy="0"/>
          <a:chOff x="0" y="0"/>
          <a:chExt cx="0" cy="0"/>
        </a:xfrm>
      </p:grpSpPr>
      <p:sp>
        <p:nvSpPr>
          <p:cNvPr id="322" name="Google Shape;322;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4" name="Google Shape;324;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7" name="Shape 327"/>
        <p:cNvGrpSpPr/>
        <p:nvPr/>
      </p:nvGrpSpPr>
      <p:grpSpPr>
        <a:xfrm>
          <a:off x="0" y="0"/>
          <a:ext cx="0" cy="0"/>
          <a:chOff x="0" y="0"/>
          <a:chExt cx="0" cy="0"/>
        </a:xfrm>
      </p:grpSpPr>
      <p:sp>
        <p:nvSpPr>
          <p:cNvPr id="328" name="Google Shape;328;p5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5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0" name="Google Shape;330;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3" name="Shape 333"/>
        <p:cNvGrpSpPr/>
        <p:nvPr/>
      </p:nvGrpSpPr>
      <p:grpSpPr>
        <a:xfrm>
          <a:off x="0" y="0"/>
          <a:ext cx="0" cy="0"/>
          <a:chOff x="0" y="0"/>
          <a:chExt cx="0" cy="0"/>
        </a:xfrm>
      </p:grpSpPr>
      <p:sp>
        <p:nvSpPr>
          <p:cNvPr id="334" name="Google Shape;334;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5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6" name="Google Shape;336;p5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7" name="Google Shape;33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8" name="Google Shape;33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40" name="Shape 340"/>
        <p:cNvGrpSpPr/>
        <p:nvPr/>
      </p:nvGrpSpPr>
      <p:grpSpPr>
        <a:xfrm>
          <a:off x="0" y="0"/>
          <a:ext cx="0" cy="0"/>
          <a:chOff x="0" y="0"/>
          <a:chExt cx="0" cy="0"/>
        </a:xfrm>
      </p:grpSpPr>
      <p:sp>
        <p:nvSpPr>
          <p:cNvPr id="341" name="Google Shape;341;p5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5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3" name="Google Shape;343;p5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4" name="Google Shape;344;p5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5" name="Google Shape;345;p5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9" name="Shape 349"/>
        <p:cNvGrpSpPr/>
        <p:nvPr/>
      </p:nvGrpSpPr>
      <p:grpSpPr>
        <a:xfrm>
          <a:off x="0" y="0"/>
          <a:ext cx="0" cy="0"/>
          <a:chOff x="0" y="0"/>
          <a:chExt cx="0" cy="0"/>
        </a:xfrm>
      </p:grpSpPr>
      <p:sp>
        <p:nvSpPr>
          <p:cNvPr id="350" name="Google Shape;35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1" name="Google Shape;351;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54" name="Shape 354"/>
        <p:cNvGrpSpPr/>
        <p:nvPr/>
      </p:nvGrpSpPr>
      <p:grpSpPr>
        <a:xfrm>
          <a:off x="0" y="0"/>
          <a:ext cx="0" cy="0"/>
          <a:chOff x="0" y="0"/>
          <a:chExt cx="0" cy="0"/>
        </a:xfrm>
      </p:grpSpPr>
      <p:sp>
        <p:nvSpPr>
          <p:cNvPr id="355" name="Google Shape;355;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6" name="Google Shape;356;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57" name="Google Shape;357;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8" name="Google Shape;35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9" name="Google Shape;35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61" name="Shape 361"/>
        <p:cNvGrpSpPr/>
        <p:nvPr/>
      </p:nvGrpSpPr>
      <p:grpSpPr>
        <a:xfrm>
          <a:off x="0" y="0"/>
          <a:ext cx="0" cy="0"/>
          <a:chOff x="0" y="0"/>
          <a:chExt cx="0" cy="0"/>
        </a:xfrm>
      </p:grpSpPr>
      <p:sp>
        <p:nvSpPr>
          <p:cNvPr id="362" name="Google Shape;362;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3" name="Google Shape;363;p5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64" name="Google Shape;364;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5" name="Google Shape;365;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6" name="Google Shape;366;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68" name="Shape 368"/>
        <p:cNvGrpSpPr/>
        <p:nvPr/>
      </p:nvGrpSpPr>
      <p:grpSpPr>
        <a:xfrm>
          <a:off x="0" y="0"/>
          <a:ext cx="0" cy="0"/>
          <a:chOff x="0" y="0"/>
          <a:chExt cx="0" cy="0"/>
        </a:xfrm>
      </p:grpSpPr>
      <p:sp>
        <p:nvSpPr>
          <p:cNvPr id="369" name="Google Shape;369;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0" name="Google Shape;370;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1" name="Google Shape;37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2" name="Google Shape;37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74" name="Shape 374"/>
        <p:cNvGrpSpPr/>
        <p:nvPr/>
      </p:nvGrpSpPr>
      <p:grpSpPr>
        <a:xfrm>
          <a:off x="0" y="0"/>
          <a:ext cx="0" cy="0"/>
          <a:chOff x="0" y="0"/>
          <a:chExt cx="0" cy="0"/>
        </a:xfrm>
      </p:grpSpPr>
      <p:sp>
        <p:nvSpPr>
          <p:cNvPr id="375" name="Google Shape;375;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 name="Google Shape;377;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8" name="Google Shape;378;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4.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7" name="Google Shape;15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9" name="Google Shape;1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0" name="Shape 230"/>
        <p:cNvGrpSpPr/>
        <p:nvPr/>
      </p:nvGrpSpPr>
      <p:grpSpPr>
        <a:xfrm>
          <a:off x="0" y="0"/>
          <a:ext cx="0" cy="0"/>
          <a:chOff x="0" y="0"/>
          <a:chExt cx="0" cy="0"/>
        </a:xfrm>
      </p:grpSpPr>
      <p:sp>
        <p:nvSpPr>
          <p:cNvPr id="231" name="Google Shape;23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2" name="Google Shape;23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3" name="Google Shape;233;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Google Shape;23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5" name="Google Shape;23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5" name="Shape 305"/>
        <p:cNvGrpSpPr/>
        <p:nvPr/>
      </p:nvGrpSpPr>
      <p:grpSpPr>
        <a:xfrm>
          <a:off x="0" y="0"/>
          <a:ext cx="0" cy="0"/>
          <a:chOff x="0" y="0"/>
          <a:chExt cx="0" cy="0"/>
        </a:xfrm>
      </p:grpSpPr>
      <p:sp>
        <p:nvSpPr>
          <p:cNvPr id="306" name="Google Shape;306;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7" name="Google Shape;307;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8" name="Google Shape;30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9" name="Google Shape;30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0" name="Google Shape;31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61"/>
          <p:cNvSpPr/>
          <p:nvPr/>
        </p:nvSpPr>
        <p:spPr>
          <a:xfrm>
            <a:off x="771773" y="2091571"/>
            <a:ext cx="10442410" cy="923330"/>
          </a:xfrm>
          <a:prstGeom prst="rect">
            <a:avLst/>
          </a:prstGeom>
          <a:solidFill>
            <a:schemeClr val="accent5"/>
          </a:solidFill>
          <a:ln cap="flat" cmpd="sng" w="12700">
            <a:solidFill>
              <a:srgbClr val="31538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F2F2F2"/>
                </a:solidFill>
                <a:latin typeface="Calibri"/>
                <a:ea typeface="Calibri"/>
                <a:cs typeface="Calibri"/>
                <a:sym typeface="Calibri"/>
              </a:rPr>
              <a:t>LIVER DISEASE PREDICTION SYSTEM</a:t>
            </a:r>
            <a:endParaRPr b="1" i="0" sz="5400" u="none" cap="none" strike="noStrike">
              <a:solidFill>
                <a:srgbClr val="F2F2F2"/>
              </a:solidFill>
              <a:latin typeface="Calibri"/>
              <a:ea typeface="Calibri"/>
              <a:cs typeface="Calibri"/>
              <a:sym typeface="Calibri"/>
            </a:endParaRPr>
          </a:p>
        </p:txBody>
      </p:sp>
      <p:sp>
        <p:nvSpPr>
          <p:cNvPr id="385" name="Google Shape;385;p61"/>
          <p:cNvSpPr txBox="1"/>
          <p:nvPr/>
        </p:nvSpPr>
        <p:spPr>
          <a:xfrm>
            <a:off x="7113894" y="4526428"/>
            <a:ext cx="3129566" cy="1754326"/>
          </a:xfrm>
          <a:prstGeom prst="rect">
            <a:avLst/>
          </a:prstGeom>
          <a:solidFill>
            <a:srgbClr val="FFFF00"/>
          </a:solidFill>
          <a:ln cap="flat" cmpd="sng" w="9525">
            <a:solidFill>
              <a:srgbClr val="FBE4D4"/>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C00000"/>
                </a:solidFill>
                <a:latin typeface="Calibri"/>
                <a:ea typeface="Calibri"/>
                <a:cs typeface="Calibri"/>
                <a:sym typeface="Calibri"/>
              </a:rPr>
              <a:t>BY</a:t>
            </a:r>
            <a:endParaRPr/>
          </a:p>
          <a:p>
            <a:pPr indent="0" lvl="0" marL="0" marR="0" rtl="0" algn="l">
              <a:spcBef>
                <a:spcPts val="0"/>
              </a:spcBef>
              <a:spcAft>
                <a:spcPts val="0"/>
              </a:spcAft>
              <a:buNone/>
            </a:pPr>
            <a:r>
              <a:rPr b="1" lang="en-US" sz="1800">
                <a:solidFill>
                  <a:srgbClr val="C00000"/>
                </a:solidFill>
                <a:latin typeface="Calibri"/>
                <a:ea typeface="Calibri"/>
                <a:cs typeface="Calibri"/>
                <a:sym typeface="Calibri"/>
              </a:rPr>
              <a:t>DHEERAJ KUMAR GUPTA</a:t>
            </a:r>
            <a:endParaRPr/>
          </a:p>
          <a:p>
            <a:pPr indent="0" lvl="0" marL="0" marR="0" rtl="0" algn="l">
              <a:spcBef>
                <a:spcPts val="0"/>
              </a:spcBef>
              <a:spcAft>
                <a:spcPts val="0"/>
              </a:spcAft>
              <a:buNone/>
            </a:pPr>
            <a:r>
              <a:rPr b="1" lang="en-US" sz="1800">
                <a:solidFill>
                  <a:srgbClr val="C00000"/>
                </a:solidFill>
                <a:latin typeface="Calibri"/>
                <a:ea typeface="Calibri"/>
                <a:cs typeface="Calibri"/>
                <a:sym typeface="Calibri"/>
              </a:rPr>
              <a:t>AVNISH KUMAR KASHYAP</a:t>
            </a:r>
            <a:endParaRPr/>
          </a:p>
          <a:p>
            <a:pPr indent="0" lvl="0" marL="0" marR="0" rtl="0" algn="l">
              <a:spcBef>
                <a:spcPts val="0"/>
              </a:spcBef>
              <a:spcAft>
                <a:spcPts val="0"/>
              </a:spcAft>
              <a:buNone/>
            </a:pPr>
            <a:r>
              <a:rPr b="1" lang="en-US" sz="1800">
                <a:solidFill>
                  <a:srgbClr val="C00000"/>
                </a:solidFill>
                <a:latin typeface="Calibri"/>
                <a:ea typeface="Calibri"/>
                <a:cs typeface="Calibri"/>
                <a:sym typeface="Calibri"/>
              </a:rPr>
              <a:t>SUDHANSHU RAWAT</a:t>
            </a:r>
            <a:endParaRPr/>
          </a:p>
          <a:p>
            <a:pPr indent="0" lvl="0" marL="0" marR="0" rtl="0" algn="l">
              <a:spcBef>
                <a:spcPts val="0"/>
              </a:spcBef>
              <a:spcAft>
                <a:spcPts val="0"/>
              </a:spcAft>
              <a:buNone/>
            </a:pPr>
            <a:r>
              <a:rPr b="1" lang="en-US" sz="1800">
                <a:solidFill>
                  <a:srgbClr val="C00000"/>
                </a:solidFill>
                <a:latin typeface="Calibri"/>
                <a:ea typeface="Calibri"/>
                <a:cs typeface="Calibri"/>
                <a:sym typeface="Calibri"/>
              </a:rPr>
              <a:t>RISHABH SINGH</a:t>
            </a:r>
            <a:endParaRPr/>
          </a:p>
          <a:p>
            <a:pPr indent="0" lvl="0" marL="0" marR="0" rtl="0" algn="l">
              <a:spcBef>
                <a:spcPts val="0"/>
              </a:spcBef>
              <a:spcAft>
                <a:spcPts val="0"/>
              </a:spcAft>
              <a:buNone/>
            </a:pPr>
            <a:r>
              <a:rPr b="1" lang="en-US" sz="1800">
                <a:solidFill>
                  <a:srgbClr val="C00000"/>
                </a:solidFill>
                <a:latin typeface="Calibri"/>
                <a:ea typeface="Calibri"/>
                <a:cs typeface="Calibri"/>
                <a:sym typeface="Calibri"/>
              </a:rPr>
              <a:t>GAURAV KUMAR YADAV</a:t>
            </a:r>
            <a:endParaRPr b="1" sz="1800">
              <a:solidFill>
                <a:srgbClr val="C00000"/>
              </a:solidFill>
              <a:latin typeface="Calibri"/>
              <a:ea typeface="Calibri"/>
              <a:cs typeface="Calibri"/>
              <a:sym typeface="Calibri"/>
            </a:endParaRPr>
          </a:p>
        </p:txBody>
      </p:sp>
      <p:sp>
        <p:nvSpPr>
          <p:cNvPr id="386" name="Google Shape;386;p61"/>
          <p:cNvSpPr txBox="1"/>
          <p:nvPr/>
        </p:nvSpPr>
        <p:spPr>
          <a:xfrm>
            <a:off x="1640827" y="3447575"/>
            <a:ext cx="5011372" cy="523220"/>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A MACHINE LEARNING PROJECT </a:t>
            </a:r>
            <a:endParaRPr b="1" sz="28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750"/>
                                        <p:tgtEl>
                                          <p:spTgt spid="3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750"/>
                                        <p:tgtEl>
                                          <p:spTgt spid="3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750"/>
                                        <p:tgtEl>
                                          <p:spTgt spid="3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70"/>
          <p:cNvSpPr/>
          <p:nvPr/>
        </p:nvSpPr>
        <p:spPr>
          <a:xfrm>
            <a:off x="0" y="303648"/>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rgbClr val="000000"/>
                </a:solidFill>
                <a:latin typeface="Calibri"/>
                <a:ea typeface="Calibri"/>
                <a:cs typeface="Calibri"/>
                <a:sym typeface="Calibri"/>
              </a:rPr>
              <a:t>WHY SGD?</a:t>
            </a:r>
            <a:endParaRPr sz="3600" u="sng">
              <a:solidFill>
                <a:srgbClr val="000000"/>
              </a:solidFill>
              <a:latin typeface="Calibri"/>
              <a:ea typeface="Calibri"/>
              <a:cs typeface="Calibri"/>
              <a:sym typeface="Calibri"/>
            </a:endParaRPr>
          </a:p>
        </p:txBody>
      </p:sp>
      <p:pic>
        <p:nvPicPr>
          <p:cNvPr id="458" name="Google Shape;458;p70"/>
          <p:cNvPicPr preferRelativeResize="0"/>
          <p:nvPr/>
        </p:nvPicPr>
        <p:blipFill rotWithShape="1">
          <a:blip r:embed="rId4">
            <a:alphaModFix/>
          </a:blip>
          <a:srcRect b="0" l="0" r="0" t="0"/>
          <a:stretch/>
        </p:blipFill>
        <p:spPr>
          <a:xfrm>
            <a:off x="831965" y="1447137"/>
            <a:ext cx="2722267" cy="4261900"/>
          </a:xfrm>
          <a:prstGeom prst="rect">
            <a:avLst/>
          </a:prstGeom>
          <a:noFill/>
          <a:ln>
            <a:noFill/>
          </a:ln>
          <a:effectLst>
            <a:outerShdw blurRad="190500" rotWithShape="0" algn="tl">
              <a:srgbClr val="000000">
                <a:alpha val="69803"/>
              </a:srgbClr>
            </a:outerShdw>
          </a:effectLst>
        </p:spPr>
      </p:pic>
      <p:sp>
        <p:nvSpPr>
          <p:cNvPr id="459" name="Google Shape;459;p70"/>
          <p:cNvSpPr/>
          <p:nvPr/>
        </p:nvSpPr>
        <p:spPr>
          <a:xfrm>
            <a:off x="831964" y="5005266"/>
            <a:ext cx="2722267" cy="288032"/>
          </a:xfrm>
          <a:prstGeom prst="rect">
            <a:avLst/>
          </a:pr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70"/>
          <p:cNvSpPr txBox="1"/>
          <p:nvPr/>
        </p:nvSpPr>
        <p:spPr>
          <a:xfrm>
            <a:off x="4134679" y="2102294"/>
            <a:ext cx="7243638" cy="30469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1C7DE1"/>
                </a:solidFill>
                <a:latin typeface="Calibri"/>
                <a:ea typeface="Calibri"/>
                <a:cs typeface="Calibri"/>
                <a:sym typeface="Calibri"/>
              </a:rPr>
              <a:t>Stochastic Gradient Descent (SGD) </a:t>
            </a:r>
            <a:r>
              <a:rPr lang="en-US" sz="2400">
                <a:solidFill>
                  <a:schemeClr val="dk1"/>
                </a:solidFill>
                <a:latin typeface="Calibri"/>
                <a:ea typeface="Calibri"/>
                <a:cs typeface="Calibri"/>
                <a:sym typeface="Calibri"/>
              </a:rPr>
              <a:t>is a simple yet very efficient approach to discriminative learning of linear classifiers under convex loss functions such as (linear) Support Vector Machines and Logistic Regression. Given that the data is sparse, the classifiers in this module easily scale to problems with more than </a:t>
            </a:r>
            <a:r>
              <a:rPr lang="en-US" sz="2400">
                <a:solidFill>
                  <a:srgbClr val="1C7DE1"/>
                </a:solidFill>
                <a:latin typeface="Calibri"/>
                <a:ea typeface="Calibri"/>
                <a:cs typeface="Calibri"/>
                <a:sym typeface="Calibri"/>
              </a:rPr>
              <a:t>10^5</a:t>
            </a:r>
            <a:r>
              <a:rPr lang="en-US" sz="2400">
                <a:solidFill>
                  <a:schemeClr val="dk1"/>
                </a:solidFill>
                <a:latin typeface="Calibri"/>
                <a:ea typeface="Calibri"/>
                <a:cs typeface="Calibri"/>
                <a:sym typeface="Calibri"/>
              </a:rPr>
              <a:t> </a:t>
            </a:r>
            <a:r>
              <a:rPr lang="en-US" sz="2400">
                <a:solidFill>
                  <a:srgbClr val="1C7DE1"/>
                </a:solidFill>
                <a:latin typeface="Calibri"/>
                <a:ea typeface="Calibri"/>
                <a:cs typeface="Calibri"/>
                <a:sym typeface="Calibri"/>
              </a:rPr>
              <a:t>training</a:t>
            </a:r>
            <a:r>
              <a:rPr lang="en-US" sz="2400">
                <a:solidFill>
                  <a:schemeClr val="dk1"/>
                </a:solidFill>
                <a:latin typeface="Calibri"/>
                <a:ea typeface="Calibri"/>
                <a:cs typeface="Calibri"/>
                <a:sym typeface="Calibri"/>
              </a:rPr>
              <a:t> </a:t>
            </a:r>
            <a:r>
              <a:rPr lang="en-US" sz="2400">
                <a:solidFill>
                  <a:srgbClr val="1C7DE1"/>
                </a:solidFill>
                <a:latin typeface="Calibri"/>
                <a:ea typeface="Calibri"/>
                <a:cs typeface="Calibri"/>
                <a:sym typeface="Calibri"/>
              </a:rPr>
              <a:t>examples</a:t>
            </a:r>
            <a:r>
              <a:rPr lang="en-US" sz="2400">
                <a:solidFill>
                  <a:schemeClr val="dk1"/>
                </a:solidFill>
                <a:latin typeface="Calibri"/>
                <a:ea typeface="Calibri"/>
                <a:cs typeface="Calibri"/>
                <a:sym typeface="Calibri"/>
              </a:rPr>
              <a:t> and more than </a:t>
            </a:r>
            <a:r>
              <a:rPr lang="en-US" sz="2400">
                <a:solidFill>
                  <a:srgbClr val="1C7DE1"/>
                </a:solidFill>
                <a:latin typeface="Calibri"/>
                <a:ea typeface="Calibri"/>
                <a:cs typeface="Calibri"/>
                <a:sym typeface="Calibri"/>
              </a:rPr>
              <a:t>10^5</a:t>
            </a:r>
            <a:r>
              <a:rPr lang="en-US" sz="2400">
                <a:solidFill>
                  <a:schemeClr val="dk1"/>
                </a:solidFill>
                <a:latin typeface="Calibri"/>
                <a:ea typeface="Calibri"/>
                <a:cs typeface="Calibri"/>
                <a:sym typeface="Calibri"/>
              </a:rPr>
              <a:t> </a:t>
            </a:r>
            <a:r>
              <a:rPr lang="en-US" sz="2400">
                <a:solidFill>
                  <a:srgbClr val="1C7DE1"/>
                </a:solidFill>
                <a:latin typeface="Calibri"/>
                <a:ea typeface="Calibri"/>
                <a:cs typeface="Calibri"/>
                <a:sym typeface="Calibri"/>
              </a:rPr>
              <a:t>features.</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1000"/>
                                        <p:tgtEl>
                                          <p:spTgt spid="45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1000"/>
                                        <p:tgtEl>
                                          <p:spTgt spid="4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1000"/>
                                        <p:tgtEl>
                                          <p:spTgt spid="45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1000"/>
                                        <p:tgtEl>
                                          <p:spTgt spid="4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71"/>
          <p:cNvSpPr/>
          <p:nvPr/>
        </p:nvSpPr>
        <p:spPr>
          <a:xfrm>
            <a:off x="0" y="568691"/>
            <a:ext cx="1219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u="sng">
                <a:solidFill>
                  <a:schemeClr val="dk1"/>
                </a:solidFill>
                <a:latin typeface="Calibri"/>
                <a:ea typeface="Calibri"/>
                <a:cs typeface="Calibri"/>
                <a:sym typeface="Calibri"/>
              </a:rPr>
              <a:t>IMPLEMENTING SGDCLASSIFIER MODEL ON DATASET</a:t>
            </a:r>
            <a:endParaRPr b="0" sz="3200" u="sng" cap="none">
              <a:solidFill>
                <a:schemeClr val="dk1"/>
              </a:solidFill>
              <a:latin typeface="Calibri"/>
              <a:ea typeface="Calibri"/>
              <a:cs typeface="Calibri"/>
              <a:sym typeface="Calibri"/>
            </a:endParaRPr>
          </a:p>
        </p:txBody>
      </p:sp>
      <p:sp>
        <p:nvSpPr>
          <p:cNvPr id="466" name="Google Shape;466;p71"/>
          <p:cNvSpPr txBox="1"/>
          <p:nvPr/>
        </p:nvSpPr>
        <p:spPr>
          <a:xfrm>
            <a:off x="708338" y="1462108"/>
            <a:ext cx="219316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sng">
                <a:solidFill>
                  <a:srgbClr val="002060"/>
                </a:solidFill>
                <a:latin typeface="Calibri"/>
                <a:ea typeface="Calibri"/>
                <a:cs typeface="Calibri"/>
                <a:sym typeface="Calibri"/>
              </a:rPr>
              <a:t>Train the model</a:t>
            </a:r>
            <a:endParaRPr b="1" sz="2400" u="sng">
              <a:solidFill>
                <a:srgbClr val="002060"/>
              </a:solidFill>
              <a:latin typeface="Calibri"/>
              <a:ea typeface="Calibri"/>
              <a:cs typeface="Calibri"/>
              <a:sym typeface="Calibri"/>
            </a:endParaRPr>
          </a:p>
        </p:txBody>
      </p:sp>
      <p:pic>
        <p:nvPicPr>
          <p:cNvPr id="467" name="Google Shape;467;p71"/>
          <p:cNvPicPr preferRelativeResize="0"/>
          <p:nvPr/>
        </p:nvPicPr>
        <p:blipFill>
          <a:blip r:embed="rId4">
            <a:alphaModFix/>
          </a:blip>
          <a:stretch>
            <a:fillRect/>
          </a:stretch>
        </p:blipFill>
        <p:spPr>
          <a:xfrm>
            <a:off x="826975" y="2011900"/>
            <a:ext cx="9692899" cy="441825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750"/>
                                        <p:tgtEl>
                                          <p:spTgt spid="465"/>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75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1" name="Shape 471"/>
        <p:cNvGrpSpPr/>
        <p:nvPr/>
      </p:nvGrpSpPr>
      <p:grpSpPr>
        <a:xfrm>
          <a:off x="0" y="0"/>
          <a:ext cx="0" cy="0"/>
          <a:chOff x="0" y="0"/>
          <a:chExt cx="0" cy="0"/>
        </a:xfrm>
      </p:grpSpPr>
      <p:sp>
        <p:nvSpPr>
          <p:cNvPr id="472" name="Google Shape;472;p72"/>
          <p:cNvSpPr/>
          <p:nvPr/>
        </p:nvSpPr>
        <p:spPr>
          <a:xfrm>
            <a:off x="0" y="131370"/>
            <a:ext cx="1219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u="sng">
                <a:solidFill>
                  <a:srgbClr val="002060"/>
                </a:solidFill>
                <a:latin typeface="Calibri"/>
                <a:ea typeface="Calibri"/>
                <a:cs typeface="Calibri"/>
                <a:sym typeface="Calibri"/>
              </a:rPr>
              <a:t>PREDICT THE  OUTPUT BASED ON INPUT FROM USER</a:t>
            </a:r>
            <a:endParaRPr b="0" sz="3200" u="sng" cap="none">
              <a:solidFill>
                <a:srgbClr val="002060"/>
              </a:solidFill>
              <a:latin typeface="Calibri"/>
              <a:ea typeface="Calibri"/>
              <a:cs typeface="Calibri"/>
              <a:sym typeface="Calibri"/>
            </a:endParaRPr>
          </a:p>
        </p:txBody>
      </p:sp>
      <p:pic>
        <p:nvPicPr>
          <p:cNvPr id="473" name="Google Shape;473;p72"/>
          <p:cNvPicPr preferRelativeResize="0"/>
          <p:nvPr/>
        </p:nvPicPr>
        <p:blipFill>
          <a:blip r:embed="rId4">
            <a:alphaModFix/>
          </a:blip>
          <a:stretch>
            <a:fillRect/>
          </a:stretch>
        </p:blipFill>
        <p:spPr>
          <a:xfrm>
            <a:off x="1533650" y="930625"/>
            <a:ext cx="8970175" cy="771525"/>
          </a:xfrm>
          <a:prstGeom prst="rect">
            <a:avLst/>
          </a:prstGeom>
          <a:noFill/>
          <a:ln>
            <a:noFill/>
          </a:ln>
        </p:spPr>
      </p:pic>
      <p:pic>
        <p:nvPicPr>
          <p:cNvPr id="474" name="Google Shape;474;p72"/>
          <p:cNvPicPr preferRelativeResize="0"/>
          <p:nvPr/>
        </p:nvPicPr>
        <p:blipFill>
          <a:blip r:embed="rId5">
            <a:alphaModFix/>
          </a:blip>
          <a:stretch>
            <a:fillRect/>
          </a:stretch>
        </p:blipFill>
        <p:spPr>
          <a:xfrm>
            <a:off x="1533650" y="1916625"/>
            <a:ext cx="8970175" cy="445770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75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73"/>
          <p:cNvSpPr/>
          <p:nvPr/>
        </p:nvSpPr>
        <p:spPr>
          <a:xfrm>
            <a:off x="0" y="224135"/>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chemeClr val="dk1"/>
                </a:solidFill>
                <a:latin typeface="Calibri"/>
                <a:ea typeface="Calibri"/>
                <a:cs typeface="Calibri"/>
                <a:sym typeface="Calibri"/>
              </a:rPr>
              <a:t>RESOURCES USED</a:t>
            </a:r>
            <a:endParaRPr b="0" sz="3600" u="sng" cap="none">
              <a:solidFill>
                <a:schemeClr val="dk1"/>
              </a:solidFill>
              <a:latin typeface="Calibri"/>
              <a:ea typeface="Calibri"/>
              <a:cs typeface="Calibri"/>
              <a:sym typeface="Calibri"/>
            </a:endParaRPr>
          </a:p>
        </p:txBody>
      </p:sp>
      <p:grpSp>
        <p:nvGrpSpPr>
          <p:cNvPr id="480" name="Google Shape;480;p73"/>
          <p:cNvGrpSpPr/>
          <p:nvPr/>
        </p:nvGrpSpPr>
        <p:grpSpPr>
          <a:xfrm>
            <a:off x="965916" y="2004946"/>
            <a:ext cx="10122794" cy="4209049"/>
            <a:chOff x="785612" y="1883030"/>
            <a:chExt cx="11153104" cy="4502704"/>
          </a:xfrm>
        </p:grpSpPr>
        <p:sp>
          <p:nvSpPr>
            <p:cNvPr id="481" name="Google Shape;481;p73"/>
            <p:cNvSpPr/>
            <p:nvPr/>
          </p:nvSpPr>
          <p:spPr>
            <a:xfrm>
              <a:off x="9337183" y="4243588"/>
              <a:ext cx="2601533" cy="2142146"/>
            </a:xfrm>
            <a:prstGeom prst="ellipse">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    Front End :</a:t>
              </a:r>
              <a:endParaRPr/>
            </a:p>
            <a:p>
              <a:pPr indent="-457200" lvl="0" marL="457200" marR="0" rtl="0" algn="l">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    HTML</a:t>
              </a:r>
              <a:endParaRPr sz="20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    CSS</a:t>
              </a:r>
              <a:endParaRPr sz="20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Javascript</a:t>
              </a:r>
              <a:endParaRPr sz="20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73"/>
            <p:cNvSpPr/>
            <p:nvPr/>
          </p:nvSpPr>
          <p:spPr>
            <a:xfrm>
              <a:off x="5215944" y="3039414"/>
              <a:ext cx="2459865" cy="2434107"/>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   </a:t>
              </a:r>
              <a:r>
                <a:rPr b="1" lang="en-US" sz="2000">
                  <a:solidFill>
                    <a:schemeClr val="lt1"/>
                  </a:solidFill>
                  <a:latin typeface="Calibri"/>
                  <a:ea typeface="Calibri"/>
                  <a:cs typeface="Calibri"/>
                  <a:sym typeface="Calibri"/>
                </a:rPr>
                <a:t>Server</a:t>
              </a:r>
              <a:r>
                <a:rPr lang="en-US" sz="2000">
                  <a:solidFill>
                    <a:schemeClr val="lt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Apache2</a:t>
              </a:r>
              <a:endParaRPr sz="2000">
                <a:solidFill>
                  <a:schemeClr val="lt1"/>
                </a:solidFill>
                <a:latin typeface="Calibri"/>
                <a:ea typeface="Calibri"/>
                <a:cs typeface="Calibri"/>
                <a:sym typeface="Calibri"/>
              </a:endParaRPr>
            </a:p>
          </p:txBody>
        </p:sp>
        <p:sp>
          <p:nvSpPr>
            <p:cNvPr id="483" name="Google Shape;483;p73"/>
            <p:cNvSpPr/>
            <p:nvPr/>
          </p:nvSpPr>
          <p:spPr>
            <a:xfrm>
              <a:off x="9298546" y="2038199"/>
              <a:ext cx="2511381" cy="2005764"/>
            </a:xfrm>
            <a:prstGeom prst="ellipse">
              <a:avLst/>
            </a:prstGeom>
            <a:solidFill>
              <a:srgbClr val="7B7B7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    BACKEND:</a:t>
              </a:r>
              <a:endParaRPr/>
            </a:p>
            <a:p>
              <a:pPr indent="-457200" lvl="0" marL="457200" marR="0" rtl="0" algn="l">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PHP</a:t>
              </a:r>
              <a:endParaRPr sz="20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Python3</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84" name="Google Shape;484;p73"/>
            <p:cNvCxnSpPr/>
            <p:nvPr/>
          </p:nvCxnSpPr>
          <p:spPr>
            <a:xfrm flipH="1">
              <a:off x="7611414" y="3078050"/>
              <a:ext cx="1738649" cy="824248"/>
            </a:xfrm>
            <a:prstGeom prst="straightConnector1">
              <a:avLst/>
            </a:prstGeom>
            <a:noFill/>
            <a:ln cap="flat" cmpd="sng" w="76200">
              <a:solidFill>
                <a:srgbClr val="C55A11"/>
              </a:solidFill>
              <a:prstDash val="solid"/>
              <a:miter lim="800000"/>
              <a:headEnd len="sm" w="sm" type="none"/>
              <a:tailEnd len="med" w="med" type="triangle"/>
            </a:ln>
          </p:spPr>
        </p:cxnSp>
        <p:cxnSp>
          <p:nvCxnSpPr>
            <p:cNvPr id="485" name="Google Shape;485;p73"/>
            <p:cNvCxnSpPr>
              <a:stCxn id="481" idx="2"/>
            </p:cNvCxnSpPr>
            <p:nvPr/>
          </p:nvCxnSpPr>
          <p:spPr>
            <a:xfrm rot="10800000">
              <a:off x="7418083" y="4945661"/>
              <a:ext cx="1919100" cy="369000"/>
            </a:xfrm>
            <a:prstGeom prst="straightConnector1">
              <a:avLst/>
            </a:prstGeom>
            <a:noFill/>
            <a:ln cap="flat" cmpd="sng" w="76200">
              <a:solidFill>
                <a:srgbClr val="C55A11"/>
              </a:solidFill>
              <a:prstDash val="solid"/>
              <a:miter lim="800000"/>
              <a:headEnd len="sm" w="sm" type="none"/>
              <a:tailEnd len="med" w="med" type="triangle"/>
            </a:ln>
          </p:spPr>
        </p:cxnSp>
        <p:cxnSp>
          <p:nvCxnSpPr>
            <p:cNvPr id="486" name="Google Shape;486;p73"/>
            <p:cNvCxnSpPr>
              <a:stCxn id="482" idx="2"/>
            </p:cNvCxnSpPr>
            <p:nvPr/>
          </p:nvCxnSpPr>
          <p:spPr>
            <a:xfrm rot="10800000">
              <a:off x="3052344" y="4211468"/>
              <a:ext cx="2163600" cy="45000"/>
            </a:xfrm>
            <a:prstGeom prst="straightConnector1">
              <a:avLst/>
            </a:prstGeom>
            <a:noFill/>
            <a:ln cap="flat" cmpd="sng" w="76200">
              <a:solidFill>
                <a:srgbClr val="C55A11"/>
              </a:solidFill>
              <a:prstDash val="solid"/>
              <a:miter lim="800000"/>
              <a:headEnd len="sm" w="sm" type="none"/>
              <a:tailEnd len="med" w="med" type="triangle"/>
            </a:ln>
          </p:spPr>
        </p:cxnSp>
        <p:sp>
          <p:nvSpPr>
            <p:cNvPr id="487" name="Google Shape;487;p73"/>
            <p:cNvSpPr/>
            <p:nvPr/>
          </p:nvSpPr>
          <p:spPr>
            <a:xfrm>
              <a:off x="785612" y="2936382"/>
              <a:ext cx="2253802" cy="2434107"/>
            </a:xfrm>
            <a:prstGeom prst="rect">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2060"/>
                  </a:solidFill>
                  <a:latin typeface="Calibri"/>
                  <a:ea typeface="Calibri"/>
                  <a:cs typeface="Calibri"/>
                  <a:sym typeface="Calibri"/>
                </a:rPr>
                <a:t>CLIENT</a:t>
              </a:r>
              <a:endParaRPr b="1" sz="2400">
                <a:solidFill>
                  <a:srgbClr val="002060"/>
                </a:solidFill>
                <a:latin typeface="Calibri"/>
                <a:ea typeface="Calibri"/>
                <a:cs typeface="Calibri"/>
                <a:sym typeface="Calibri"/>
              </a:endParaRPr>
            </a:p>
          </p:txBody>
        </p:sp>
        <p:sp>
          <p:nvSpPr>
            <p:cNvPr id="488" name="Google Shape;488;p73"/>
            <p:cNvSpPr txBox="1"/>
            <p:nvPr/>
          </p:nvSpPr>
          <p:spPr>
            <a:xfrm>
              <a:off x="3807396" y="1883030"/>
              <a:ext cx="5260892" cy="7572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F0000"/>
                  </a:solidFill>
                  <a:latin typeface="Calibri"/>
                  <a:ea typeface="Calibri"/>
                  <a:cs typeface="Calibri"/>
                  <a:sym typeface="Calibri"/>
                </a:rPr>
                <a:t>http://18.221.152.62/</a:t>
              </a:r>
              <a:endParaRPr sz="4000">
                <a:solidFill>
                  <a:srgbClr val="FF0000"/>
                </a:solidFill>
                <a:latin typeface="Calibri"/>
                <a:ea typeface="Calibri"/>
                <a:cs typeface="Calibri"/>
                <a:sym typeface="Calibri"/>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750"/>
                                        <p:tgtEl>
                                          <p:spTgt spid="47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75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p74"/>
          <p:cNvSpPr/>
          <p:nvPr/>
        </p:nvSpPr>
        <p:spPr>
          <a:xfrm>
            <a:off x="0" y="340045"/>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rgbClr val="000000"/>
                </a:solidFill>
                <a:latin typeface="Calibri"/>
                <a:ea typeface="Calibri"/>
                <a:cs typeface="Calibri"/>
                <a:sym typeface="Calibri"/>
              </a:rPr>
              <a:t>SCREENSHOTS</a:t>
            </a:r>
            <a:endParaRPr sz="3600" u="sng">
              <a:solidFill>
                <a:srgbClr val="000000"/>
              </a:solidFill>
              <a:latin typeface="Calibri"/>
              <a:ea typeface="Calibri"/>
              <a:cs typeface="Calibri"/>
              <a:sym typeface="Calibri"/>
            </a:endParaRPr>
          </a:p>
        </p:txBody>
      </p:sp>
      <p:pic>
        <p:nvPicPr>
          <p:cNvPr id="494" name="Google Shape;494;p74"/>
          <p:cNvPicPr preferRelativeResize="0"/>
          <p:nvPr/>
        </p:nvPicPr>
        <p:blipFill rotWithShape="1">
          <a:blip r:embed="rId4">
            <a:alphaModFix/>
          </a:blip>
          <a:srcRect b="0" l="0" r="0" t="0"/>
          <a:stretch/>
        </p:blipFill>
        <p:spPr>
          <a:xfrm>
            <a:off x="859375" y="1220625"/>
            <a:ext cx="10473251" cy="494880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75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8" name="Shape 498"/>
        <p:cNvGrpSpPr/>
        <p:nvPr/>
      </p:nvGrpSpPr>
      <p:grpSpPr>
        <a:xfrm>
          <a:off x="0" y="0"/>
          <a:ext cx="0" cy="0"/>
          <a:chOff x="0" y="0"/>
          <a:chExt cx="0" cy="0"/>
        </a:xfrm>
      </p:grpSpPr>
      <p:pic>
        <p:nvPicPr>
          <p:cNvPr id="499" name="Google Shape;499;p75"/>
          <p:cNvPicPr preferRelativeResize="0"/>
          <p:nvPr/>
        </p:nvPicPr>
        <p:blipFill>
          <a:blip r:embed="rId4">
            <a:alphaModFix/>
          </a:blip>
          <a:stretch>
            <a:fillRect/>
          </a:stretch>
        </p:blipFill>
        <p:spPr>
          <a:xfrm>
            <a:off x="963700" y="425425"/>
            <a:ext cx="10112274" cy="5790125"/>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3" name="Shape 503"/>
        <p:cNvGrpSpPr/>
        <p:nvPr/>
      </p:nvGrpSpPr>
      <p:grpSpPr>
        <a:xfrm>
          <a:off x="0" y="0"/>
          <a:ext cx="0" cy="0"/>
          <a:chOff x="0" y="0"/>
          <a:chExt cx="0" cy="0"/>
        </a:xfrm>
      </p:grpSpPr>
      <p:sp>
        <p:nvSpPr>
          <p:cNvPr id="504" name="Google Shape;504;p76"/>
          <p:cNvSpPr/>
          <p:nvPr/>
        </p:nvSpPr>
        <p:spPr>
          <a:xfrm>
            <a:off x="0" y="340045"/>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chemeClr val="dk1"/>
                </a:solidFill>
                <a:latin typeface="Calibri"/>
                <a:ea typeface="Calibri"/>
                <a:cs typeface="Calibri"/>
                <a:sym typeface="Calibri"/>
              </a:rPr>
              <a:t>ACKNOWLEDGEMENT</a:t>
            </a:r>
            <a:endParaRPr b="0" sz="3600" u="sng" cap="none">
              <a:solidFill>
                <a:schemeClr val="dk1"/>
              </a:solidFill>
              <a:latin typeface="Calibri"/>
              <a:ea typeface="Calibri"/>
              <a:cs typeface="Calibri"/>
              <a:sym typeface="Calibri"/>
            </a:endParaRPr>
          </a:p>
        </p:txBody>
      </p:sp>
      <p:sp>
        <p:nvSpPr>
          <p:cNvPr id="505" name="Google Shape;505;p76"/>
          <p:cNvSpPr txBox="1"/>
          <p:nvPr/>
        </p:nvSpPr>
        <p:spPr>
          <a:xfrm>
            <a:off x="787791" y="1599406"/>
            <a:ext cx="1042416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2060"/>
                </a:solidFill>
                <a:latin typeface="Calibri"/>
                <a:ea typeface="Calibri"/>
                <a:cs typeface="Calibri"/>
                <a:sym typeface="Calibri"/>
              </a:rPr>
              <a:t>This dataset was downloaded from the UCI ML Repository:</a:t>
            </a:r>
            <a:endParaRPr/>
          </a:p>
          <a:p>
            <a:pPr indent="0" lvl="0" marL="0" marR="0" rtl="0" algn="l">
              <a:spcBef>
                <a:spcPts val="0"/>
              </a:spcBef>
              <a:spcAft>
                <a:spcPts val="0"/>
              </a:spcAft>
              <a:buNone/>
            </a:pPr>
            <a:r>
              <a:rPr lang="en-US" sz="2400">
                <a:solidFill>
                  <a:srgbClr val="002060"/>
                </a:solidFill>
                <a:latin typeface="Calibri"/>
                <a:ea typeface="Calibri"/>
                <a:cs typeface="Calibri"/>
                <a:sym typeface="Calibri"/>
              </a:rPr>
              <a:t>Lichman, M. (2013). UCI Machine Learning Repository [http://archive.ics.uci.edu/ml]. Irvine, CA: University of California, School of Information and Computer Science.</a:t>
            </a:r>
            <a:endParaRPr sz="2400">
              <a:solidFill>
                <a:srgbClr val="002060"/>
              </a:solidFill>
              <a:latin typeface="Calibri"/>
              <a:ea typeface="Calibri"/>
              <a:cs typeface="Calibri"/>
              <a:sym typeface="Calibri"/>
            </a:endParaRPr>
          </a:p>
        </p:txBody>
      </p:sp>
      <p:sp>
        <p:nvSpPr>
          <p:cNvPr id="506" name="Google Shape;506;p76"/>
          <p:cNvSpPr/>
          <p:nvPr/>
        </p:nvSpPr>
        <p:spPr>
          <a:xfrm>
            <a:off x="0" y="3714309"/>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600" u="sng" cap="none">
                <a:solidFill>
                  <a:schemeClr val="dk1"/>
                </a:solidFill>
                <a:latin typeface="Calibri"/>
                <a:ea typeface="Calibri"/>
                <a:cs typeface="Calibri"/>
                <a:sym typeface="Calibri"/>
              </a:rPr>
              <a:t>CONCLUSION</a:t>
            </a:r>
            <a:endParaRPr b="0" sz="3600" u="sng" cap="none">
              <a:solidFill>
                <a:schemeClr val="dk1"/>
              </a:solidFill>
              <a:latin typeface="Calibri"/>
              <a:ea typeface="Calibri"/>
              <a:cs typeface="Calibri"/>
              <a:sym typeface="Calibri"/>
            </a:endParaRPr>
          </a:p>
        </p:txBody>
      </p:sp>
      <p:sp>
        <p:nvSpPr>
          <p:cNvPr id="507" name="Google Shape;507;p76"/>
          <p:cNvSpPr txBox="1"/>
          <p:nvPr/>
        </p:nvSpPr>
        <p:spPr>
          <a:xfrm>
            <a:off x="875763" y="4984124"/>
            <a:ext cx="10336187" cy="83099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2060"/>
                </a:solidFill>
                <a:latin typeface="Calibri"/>
                <a:ea typeface="Calibri"/>
                <a:cs typeface="Calibri"/>
                <a:sym typeface="Calibri"/>
              </a:rPr>
              <a:t>A web application of liver disease prediction system using SGD supervised classification has been developed.</a:t>
            </a:r>
            <a:endParaRPr sz="2400">
              <a:solidFill>
                <a:srgbClr val="002060"/>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750"/>
                                        <p:tgtEl>
                                          <p:spTgt spid="504"/>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750"/>
                                        <p:tgtEl>
                                          <p:spTgt spid="50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750"/>
                                        <p:tgtEl>
                                          <p:spTgt spid="506"/>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animEffect filter="fade" transition="in">
                                      <p:cBhvr>
                                        <p:cTn dur="750"/>
                                        <p:tgtEl>
                                          <p:spTgt spid="5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1" name="Shape 511"/>
        <p:cNvGrpSpPr/>
        <p:nvPr/>
      </p:nvGrpSpPr>
      <p:grpSpPr>
        <a:xfrm>
          <a:off x="0" y="0"/>
          <a:ext cx="0" cy="0"/>
          <a:chOff x="0" y="0"/>
          <a:chExt cx="0" cy="0"/>
        </a:xfrm>
      </p:grpSpPr>
      <p:sp>
        <p:nvSpPr>
          <p:cNvPr id="512" name="Google Shape;512;p77"/>
          <p:cNvSpPr/>
          <p:nvPr/>
        </p:nvSpPr>
        <p:spPr>
          <a:xfrm rot="-920203">
            <a:off x="2574723" y="2644169"/>
            <a:ext cx="7228981"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cap="none">
                <a:solidFill>
                  <a:srgbClr val="B8DBFF"/>
                </a:solidFill>
                <a:latin typeface="Calibri"/>
                <a:ea typeface="Calibri"/>
                <a:cs typeface="Calibri"/>
                <a:sym typeface="Calibri"/>
              </a:rPr>
              <a:t>THANK YOU !</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62"/>
          <p:cNvSpPr/>
          <p:nvPr/>
        </p:nvSpPr>
        <p:spPr>
          <a:xfrm>
            <a:off x="1" y="704616"/>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600" u="sng" cap="none">
                <a:solidFill>
                  <a:schemeClr val="dk1"/>
                </a:solidFill>
                <a:latin typeface="Calibri"/>
                <a:ea typeface="Calibri"/>
                <a:cs typeface="Calibri"/>
                <a:sym typeface="Calibri"/>
              </a:rPr>
              <a:t>Introduction</a:t>
            </a:r>
            <a:endParaRPr b="0" sz="3600" u="sng" cap="none">
              <a:solidFill>
                <a:schemeClr val="dk1"/>
              </a:solidFill>
              <a:latin typeface="Calibri"/>
              <a:ea typeface="Calibri"/>
              <a:cs typeface="Calibri"/>
              <a:sym typeface="Calibri"/>
            </a:endParaRPr>
          </a:p>
        </p:txBody>
      </p:sp>
      <p:sp>
        <p:nvSpPr>
          <p:cNvPr id="392" name="Google Shape;392;p62"/>
          <p:cNvSpPr txBox="1"/>
          <p:nvPr/>
        </p:nvSpPr>
        <p:spPr>
          <a:xfrm>
            <a:off x="310086" y="2080234"/>
            <a:ext cx="11553260"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2060"/>
                </a:solidFill>
                <a:latin typeface="Calibri"/>
                <a:ea typeface="Calibri"/>
                <a:cs typeface="Calibri"/>
                <a:sym typeface="Calibri"/>
              </a:rPr>
              <a:t>In India, delayed diagnosis of diseases is a fundamental problem due to a </a:t>
            </a:r>
            <a:r>
              <a:rPr lang="en-US" sz="2400">
                <a:solidFill>
                  <a:srgbClr val="FF0000"/>
                </a:solidFill>
                <a:latin typeface="Calibri"/>
                <a:ea typeface="Calibri"/>
                <a:cs typeface="Calibri"/>
                <a:sym typeface="Calibri"/>
              </a:rPr>
              <a:t>shortage of medical professionals</a:t>
            </a:r>
            <a:r>
              <a:rPr lang="en-US" sz="2400">
                <a:solidFill>
                  <a:srgbClr val="002060"/>
                </a:solidFill>
                <a:latin typeface="Calibri"/>
                <a:ea typeface="Calibri"/>
                <a:cs typeface="Calibri"/>
                <a:sym typeface="Calibri"/>
              </a:rPr>
              <a:t>. A typical scenario, prevalent mostly in rural and somewhat in urban areas are:</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A patient going to a doctor with certain symptoms.</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The doctor recommending certain tests like blood test, urine test, etc depending on the symptoms.</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The patient taking the aforementioned tests in an analysis lab.</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The patient taking the reports back to the hospital, where they are examined and the disease is identified.</a:t>
            </a:r>
            <a:endParaRPr/>
          </a:p>
          <a:p>
            <a:pPr indent="0" lvl="0" marL="0" marR="0" rtl="0" algn="just">
              <a:spcBef>
                <a:spcPts val="0"/>
              </a:spcBef>
              <a:spcAft>
                <a:spcPts val="0"/>
              </a:spcAft>
              <a:buNone/>
            </a:pPr>
            <a:r>
              <a:t/>
            </a:r>
            <a:endParaRPr sz="2400">
              <a:solidFill>
                <a:srgbClr val="002060"/>
              </a:solidFill>
              <a:latin typeface="Calibri"/>
              <a:ea typeface="Calibri"/>
              <a:cs typeface="Calibri"/>
              <a:sym typeface="Calibri"/>
            </a:endParaRPr>
          </a:p>
        </p:txBody>
      </p:sp>
      <p:sp>
        <p:nvSpPr>
          <p:cNvPr id="393" name="Google Shape;393;p62"/>
          <p:cNvSpPr/>
          <p:nvPr/>
        </p:nvSpPr>
        <p:spPr>
          <a:xfrm>
            <a:off x="1261403" y="1889652"/>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750"/>
                                        <p:tgtEl>
                                          <p:spTgt spid="391"/>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75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63"/>
          <p:cNvSpPr/>
          <p:nvPr/>
        </p:nvSpPr>
        <p:spPr>
          <a:xfrm>
            <a:off x="0" y="546107"/>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600" u="sng" cap="none">
                <a:solidFill>
                  <a:schemeClr val="dk1"/>
                </a:solidFill>
                <a:latin typeface="Calibri"/>
                <a:ea typeface="Calibri"/>
                <a:cs typeface="Calibri"/>
                <a:sym typeface="Calibri"/>
              </a:rPr>
              <a:t>Aim</a:t>
            </a:r>
            <a:endParaRPr b="0" sz="3600" u="sng" cap="none">
              <a:solidFill>
                <a:schemeClr val="dk1"/>
              </a:solidFill>
              <a:latin typeface="Calibri"/>
              <a:ea typeface="Calibri"/>
              <a:cs typeface="Calibri"/>
              <a:sym typeface="Calibri"/>
            </a:endParaRPr>
          </a:p>
        </p:txBody>
      </p:sp>
      <p:sp>
        <p:nvSpPr>
          <p:cNvPr id="399" name="Google Shape;399;p63"/>
          <p:cNvSpPr txBox="1"/>
          <p:nvPr/>
        </p:nvSpPr>
        <p:spPr>
          <a:xfrm>
            <a:off x="713171" y="1571223"/>
            <a:ext cx="10800318" cy="156966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The aim of this project is to help the User to identify whether a person needs </a:t>
            </a:r>
            <a:r>
              <a:rPr lang="en-US" sz="2400">
                <a:solidFill>
                  <a:srgbClr val="FF0000"/>
                </a:solidFill>
                <a:latin typeface="Calibri"/>
                <a:ea typeface="Calibri"/>
                <a:cs typeface="Calibri"/>
                <a:sym typeface="Calibri"/>
              </a:rPr>
              <a:t>special liver diagnosis </a:t>
            </a:r>
            <a:r>
              <a:rPr lang="en-US" sz="2400">
                <a:solidFill>
                  <a:srgbClr val="002060"/>
                </a:solidFill>
                <a:latin typeface="Calibri"/>
                <a:ea typeface="Calibri"/>
                <a:cs typeface="Calibri"/>
                <a:sym typeface="Calibri"/>
              </a:rPr>
              <a:t>or not. </a:t>
            </a:r>
            <a:endParaRPr/>
          </a:p>
          <a:p>
            <a:pPr indent="-342900" lvl="0" marL="342900" marR="0" rtl="0" algn="just">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The idea is to use the  historical data of liver patients to predict whether a patient need diagnosis or not.</a:t>
            </a:r>
            <a:endParaRPr sz="2400">
              <a:solidFill>
                <a:srgbClr val="002060"/>
              </a:solidFill>
              <a:latin typeface="Calibri"/>
              <a:ea typeface="Calibri"/>
              <a:cs typeface="Calibri"/>
              <a:sym typeface="Calibri"/>
            </a:endParaRPr>
          </a:p>
        </p:txBody>
      </p:sp>
      <p:sp>
        <p:nvSpPr>
          <p:cNvPr id="400" name="Google Shape;400;p63"/>
          <p:cNvSpPr/>
          <p:nvPr/>
        </p:nvSpPr>
        <p:spPr>
          <a:xfrm>
            <a:off x="0" y="3405216"/>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600" u="sng" cap="none">
                <a:solidFill>
                  <a:schemeClr val="dk1"/>
                </a:solidFill>
                <a:latin typeface="Calibri"/>
                <a:ea typeface="Calibri"/>
                <a:cs typeface="Calibri"/>
                <a:sym typeface="Calibri"/>
              </a:rPr>
              <a:t>Problem Statement</a:t>
            </a:r>
            <a:endParaRPr b="0" sz="3600" u="sng" cap="none">
              <a:solidFill>
                <a:schemeClr val="dk1"/>
              </a:solidFill>
              <a:latin typeface="Calibri"/>
              <a:ea typeface="Calibri"/>
              <a:cs typeface="Calibri"/>
              <a:sym typeface="Calibri"/>
            </a:endParaRPr>
          </a:p>
        </p:txBody>
      </p:sp>
      <p:sp>
        <p:nvSpPr>
          <p:cNvPr id="401" name="Google Shape;401;p63"/>
          <p:cNvSpPr txBox="1"/>
          <p:nvPr/>
        </p:nvSpPr>
        <p:spPr>
          <a:xfrm>
            <a:off x="798489" y="4507606"/>
            <a:ext cx="10715000"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2060"/>
                </a:solidFill>
                <a:latin typeface="Calibri"/>
                <a:ea typeface="Calibri"/>
                <a:cs typeface="Calibri"/>
                <a:sym typeface="Calibri"/>
              </a:rPr>
              <a:t>Given a dataset containing various attributes of </a:t>
            </a:r>
            <a:r>
              <a:rPr lang="en-US" sz="2400">
                <a:solidFill>
                  <a:srgbClr val="FF0000"/>
                </a:solidFill>
                <a:latin typeface="Calibri"/>
                <a:ea typeface="Calibri"/>
                <a:cs typeface="Calibri"/>
                <a:sym typeface="Calibri"/>
              </a:rPr>
              <a:t>583 Indian patients</a:t>
            </a:r>
            <a:r>
              <a:rPr lang="en-US" sz="2400">
                <a:solidFill>
                  <a:srgbClr val="002060"/>
                </a:solidFill>
                <a:latin typeface="Calibri"/>
                <a:ea typeface="Calibri"/>
                <a:cs typeface="Calibri"/>
                <a:sym typeface="Calibri"/>
              </a:rPr>
              <a:t>, use the features available in the dataset and define a </a:t>
            </a:r>
            <a:r>
              <a:rPr lang="en-US" sz="2400">
                <a:solidFill>
                  <a:srgbClr val="FF0000"/>
                </a:solidFill>
                <a:latin typeface="Calibri"/>
                <a:ea typeface="Calibri"/>
                <a:cs typeface="Calibri"/>
                <a:sym typeface="Calibri"/>
              </a:rPr>
              <a:t>supervised classification algorithm</a:t>
            </a:r>
            <a:r>
              <a:rPr lang="en-US" sz="2400">
                <a:solidFill>
                  <a:srgbClr val="002060"/>
                </a:solidFill>
                <a:latin typeface="Calibri"/>
                <a:ea typeface="Calibri"/>
                <a:cs typeface="Calibri"/>
                <a:sym typeface="Calibri"/>
              </a:rPr>
              <a:t> which can identify whether a person is suffering from liver disease or not.</a:t>
            </a:r>
            <a:endParaRPr sz="2400">
              <a:solidFill>
                <a:srgbClr val="002060"/>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750"/>
                                        <p:tgtEl>
                                          <p:spTgt spid="39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750"/>
                                        <p:tgtEl>
                                          <p:spTgt spid="39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750"/>
                                        <p:tgtEl>
                                          <p:spTgt spid="400"/>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75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64"/>
          <p:cNvSpPr/>
          <p:nvPr/>
        </p:nvSpPr>
        <p:spPr>
          <a:xfrm>
            <a:off x="0" y="641309"/>
            <a:ext cx="6096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chemeClr val="dk1"/>
                </a:solidFill>
                <a:latin typeface="Calibri"/>
                <a:ea typeface="Calibri"/>
                <a:cs typeface="Calibri"/>
                <a:sym typeface="Calibri"/>
              </a:rPr>
              <a:t>About</a:t>
            </a:r>
            <a:r>
              <a:rPr b="0" lang="en-US" sz="3600" u="sng" cap="none">
                <a:solidFill>
                  <a:schemeClr val="dk1"/>
                </a:solidFill>
                <a:latin typeface="Calibri"/>
                <a:ea typeface="Calibri"/>
                <a:cs typeface="Calibri"/>
                <a:sym typeface="Calibri"/>
              </a:rPr>
              <a:t> Dataset</a:t>
            </a:r>
            <a:endParaRPr b="0" sz="3600" u="sng" cap="none">
              <a:solidFill>
                <a:schemeClr val="dk1"/>
              </a:solidFill>
              <a:latin typeface="Calibri"/>
              <a:ea typeface="Calibri"/>
              <a:cs typeface="Calibri"/>
              <a:sym typeface="Calibri"/>
            </a:endParaRPr>
          </a:p>
        </p:txBody>
      </p:sp>
      <p:sp>
        <p:nvSpPr>
          <p:cNvPr id="407" name="Google Shape;407;p64"/>
          <p:cNvSpPr txBox="1"/>
          <p:nvPr/>
        </p:nvSpPr>
        <p:spPr>
          <a:xfrm>
            <a:off x="785611" y="1767756"/>
            <a:ext cx="4275786"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2060"/>
                </a:solidFill>
                <a:latin typeface="Calibri"/>
                <a:ea typeface="Calibri"/>
                <a:cs typeface="Calibri"/>
                <a:sym typeface="Calibri"/>
              </a:rPr>
              <a:t>The data set contains </a:t>
            </a:r>
            <a:r>
              <a:rPr lang="en-US" sz="2400">
                <a:solidFill>
                  <a:srgbClr val="C00000"/>
                </a:solidFill>
                <a:latin typeface="Calibri"/>
                <a:ea typeface="Calibri"/>
                <a:cs typeface="Calibri"/>
                <a:sym typeface="Calibri"/>
              </a:rPr>
              <a:t>416 liver patient</a:t>
            </a:r>
            <a:r>
              <a:rPr lang="en-US" sz="2400">
                <a:solidFill>
                  <a:schemeClr val="dk1"/>
                </a:solidFill>
                <a:latin typeface="Calibri"/>
                <a:ea typeface="Calibri"/>
                <a:cs typeface="Calibri"/>
                <a:sym typeface="Calibri"/>
              </a:rPr>
              <a:t> </a:t>
            </a:r>
            <a:r>
              <a:rPr lang="en-US" sz="2400">
                <a:solidFill>
                  <a:srgbClr val="002060"/>
                </a:solidFill>
                <a:latin typeface="Calibri"/>
                <a:ea typeface="Calibri"/>
                <a:cs typeface="Calibri"/>
                <a:sym typeface="Calibri"/>
              </a:rPr>
              <a:t>records and </a:t>
            </a:r>
            <a:r>
              <a:rPr lang="en-US" sz="2400">
                <a:solidFill>
                  <a:srgbClr val="C00000"/>
                </a:solidFill>
                <a:latin typeface="Calibri"/>
                <a:ea typeface="Calibri"/>
                <a:cs typeface="Calibri"/>
                <a:sym typeface="Calibri"/>
              </a:rPr>
              <a:t>167 non liver patient records </a:t>
            </a:r>
            <a:r>
              <a:rPr lang="en-US" sz="2400">
                <a:solidFill>
                  <a:srgbClr val="002060"/>
                </a:solidFill>
                <a:latin typeface="Calibri"/>
                <a:ea typeface="Calibri"/>
                <a:cs typeface="Calibri"/>
                <a:sym typeface="Calibri"/>
              </a:rPr>
              <a:t>collected from North East of Andhra Pradesh, India. This data set contains </a:t>
            </a:r>
            <a:r>
              <a:rPr lang="en-US" sz="2400">
                <a:solidFill>
                  <a:srgbClr val="C00000"/>
                </a:solidFill>
                <a:latin typeface="Calibri"/>
                <a:ea typeface="Calibri"/>
                <a:cs typeface="Calibri"/>
                <a:sym typeface="Calibri"/>
              </a:rPr>
              <a:t>441 male patient </a:t>
            </a:r>
            <a:r>
              <a:rPr lang="en-US" sz="2400">
                <a:solidFill>
                  <a:srgbClr val="002060"/>
                </a:solidFill>
                <a:latin typeface="Calibri"/>
                <a:ea typeface="Calibri"/>
                <a:cs typeface="Calibri"/>
                <a:sym typeface="Calibri"/>
              </a:rPr>
              <a:t>records and </a:t>
            </a:r>
            <a:r>
              <a:rPr lang="en-US" sz="2400">
                <a:solidFill>
                  <a:srgbClr val="C00000"/>
                </a:solidFill>
                <a:latin typeface="Calibri"/>
                <a:ea typeface="Calibri"/>
                <a:cs typeface="Calibri"/>
                <a:sym typeface="Calibri"/>
              </a:rPr>
              <a:t>142 female patient </a:t>
            </a:r>
            <a:r>
              <a:rPr lang="en-US" sz="2400">
                <a:solidFill>
                  <a:srgbClr val="002060"/>
                </a:solidFill>
                <a:latin typeface="Calibri"/>
                <a:ea typeface="Calibri"/>
                <a:cs typeface="Calibri"/>
                <a:sym typeface="Calibri"/>
              </a:rPr>
              <a:t>records.</a:t>
            </a:r>
            <a:endParaRPr/>
          </a:p>
          <a:p>
            <a:pPr indent="0" lvl="0" marL="0" marR="0" rtl="0" algn="just">
              <a:spcBef>
                <a:spcPts val="0"/>
              </a:spcBef>
              <a:spcAft>
                <a:spcPts val="0"/>
              </a:spcAft>
              <a:buNone/>
            </a:pPr>
            <a:r>
              <a:rPr lang="en-US" sz="2400">
                <a:solidFill>
                  <a:srgbClr val="002060"/>
                </a:solidFill>
                <a:latin typeface="Calibri"/>
                <a:ea typeface="Calibri"/>
                <a:cs typeface="Calibri"/>
                <a:sym typeface="Calibri"/>
              </a:rPr>
              <a:t>Any patient whose </a:t>
            </a:r>
            <a:r>
              <a:rPr lang="en-US" sz="2400">
                <a:solidFill>
                  <a:srgbClr val="C00000"/>
                </a:solidFill>
                <a:latin typeface="Calibri"/>
                <a:ea typeface="Calibri"/>
                <a:cs typeface="Calibri"/>
                <a:sym typeface="Calibri"/>
              </a:rPr>
              <a:t>age exceeded 89 is listed as being of age "90"</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408" name="Google Shape;408;p64"/>
          <p:cNvSpPr txBox="1"/>
          <p:nvPr/>
        </p:nvSpPr>
        <p:spPr>
          <a:xfrm>
            <a:off x="5885645" y="1657217"/>
            <a:ext cx="6306355" cy="4524315"/>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Age of the patient</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Gender of the patient</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Total Bilirubin</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Direct Bilirubin</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Alkaline Phosphotase</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Alamine Aminotransferase</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Aspartate Aminotransferase</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Total Protiens</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Albumin</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Albumin and Globulin Ratio</a:t>
            </a:r>
            <a:endParaRPr/>
          </a:p>
          <a:p>
            <a:pPr indent="-457200" lvl="0" marL="4572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Dataset: field used to split the data into two sets (patient with liver disease, or no disease)</a:t>
            </a:r>
            <a:endParaRPr sz="2400">
              <a:solidFill>
                <a:srgbClr val="002060"/>
              </a:solidFill>
              <a:latin typeface="Calibri"/>
              <a:ea typeface="Calibri"/>
              <a:cs typeface="Calibri"/>
              <a:sym typeface="Calibri"/>
            </a:endParaRPr>
          </a:p>
        </p:txBody>
      </p:sp>
      <p:sp>
        <p:nvSpPr>
          <p:cNvPr id="409" name="Google Shape;409;p64"/>
          <p:cNvSpPr/>
          <p:nvPr/>
        </p:nvSpPr>
        <p:spPr>
          <a:xfrm>
            <a:off x="6096000" y="641309"/>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u="sng">
                <a:solidFill>
                  <a:schemeClr val="dk1"/>
                </a:solidFill>
                <a:latin typeface="Calibri"/>
                <a:ea typeface="Calibri"/>
                <a:cs typeface="Calibri"/>
                <a:sym typeface="Calibri"/>
              </a:rPr>
              <a:t>Features</a:t>
            </a: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750"/>
                                        <p:tgtEl>
                                          <p:spTgt spid="406"/>
                                        </p:tgtEl>
                                        <p:attrNameLst>
                                          <p:attrName>ppt_w</p:attrName>
                                        </p:attrNameLst>
                                      </p:cBhvr>
                                      <p:tavLst>
                                        <p:tav fmla="" tm="0">
                                          <p:val>
                                            <p:strVal val="0"/>
                                          </p:val>
                                        </p:tav>
                                        <p:tav fmla="" tm="100000">
                                          <p:val>
                                            <p:strVal val="#ppt_w"/>
                                          </p:val>
                                        </p:tav>
                                      </p:tavLst>
                                    </p:anim>
                                    <p:anim calcmode="lin" valueType="num">
                                      <p:cBhvr additive="base">
                                        <p:cTn dur="750"/>
                                        <p:tgtEl>
                                          <p:spTgt spid="406"/>
                                        </p:tgtEl>
                                        <p:attrNameLst>
                                          <p:attrName>ppt_h</p:attrName>
                                        </p:attrNameLst>
                                      </p:cBhvr>
                                      <p:tavLst>
                                        <p:tav fmla="" tm="0">
                                          <p:val>
                                            <p:strVal val="0"/>
                                          </p:val>
                                        </p:tav>
                                        <p:tav fmla="" tm="100000">
                                          <p:val>
                                            <p:strVal val="#ppt_h"/>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750"/>
                                        <p:tgtEl>
                                          <p:spTgt spid="407"/>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750"/>
                                        <p:tgtEl>
                                          <p:spTgt spid="409"/>
                                        </p:tgtEl>
                                        <p:attrNameLst>
                                          <p:attrName>ppt_w</p:attrName>
                                        </p:attrNameLst>
                                      </p:cBhvr>
                                      <p:tavLst>
                                        <p:tav fmla="" tm="0">
                                          <p:val>
                                            <p:strVal val="0"/>
                                          </p:val>
                                        </p:tav>
                                        <p:tav fmla="" tm="100000">
                                          <p:val>
                                            <p:strVal val="#ppt_w"/>
                                          </p:val>
                                        </p:tav>
                                      </p:tavLst>
                                    </p:anim>
                                    <p:anim calcmode="lin" valueType="num">
                                      <p:cBhvr additive="base">
                                        <p:cTn dur="750"/>
                                        <p:tgtEl>
                                          <p:spTgt spid="409"/>
                                        </p:tgtEl>
                                        <p:attrNameLst>
                                          <p:attrName>ppt_h</p:attrName>
                                        </p:attrNameLst>
                                      </p:cBhvr>
                                      <p:tavLst>
                                        <p:tav fmla="" tm="0">
                                          <p:val>
                                            <p:strVal val="0"/>
                                          </p:val>
                                        </p:tav>
                                        <p:tav fmla="" tm="100000">
                                          <p:val>
                                            <p:strVal val="#ppt_h"/>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75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65"/>
          <p:cNvSpPr/>
          <p:nvPr/>
        </p:nvSpPr>
        <p:spPr>
          <a:xfrm>
            <a:off x="0" y="649138"/>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chemeClr val="dk1"/>
                </a:solidFill>
                <a:latin typeface="Calibri"/>
                <a:ea typeface="Calibri"/>
                <a:cs typeface="Calibri"/>
                <a:sym typeface="Calibri"/>
              </a:rPr>
              <a:t>FLOW DIAGRAM</a:t>
            </a:r>
            <a:endParaRPr b="0" sz="3600" u="sng" cap="none">
              <a:solidFill>
                <a:schemeClr val="dk1"/>
              </a:solidFill>
              <a:latin typeface="Calibri"/>
              <a:ea typeface="Calibri"/>
              <a:cs typeface="Calibri"/>
              <a:sym typeface="Calibri"/>
            </a:endParaRPr>
          </a:p>
        </p:txBody>
      </p:sp>
      <p:pic>
        <p:nvPicPr>
          <p:cNvPr id="415" name="Google Shape;415;p65"/>
          <p:cNvPicPr preferRelativeResize="0"/>
          <p:nvPr/>
        </p:nvPicPr>
        <p:blipFill rotWithShape="1">
          <a:blip r:embed="rId4">
            <a:alphaModFix/>
          </a:blip>
          <a:srcRect b="0" l="0" r="0" t="0"/>
          <a:stretch/>
        </p:blipFill>
        <p:spPr>
          <a:xfrm>
            <a:off x="1030310" y="2042918"/>
            <a:ext cx="9710669" cy="355939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750"/>
                                        <p:tgtEl>
                                          <p:spTgt spid="414"/>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75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66"/>
          <p:cNvSpPr/>
          <p:nvPr/>
        </p:nvSpPr>
        <p:spPr>
          <a:xfrm>
            <a:off x="0" y="417318"/>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chemeClr val="dk1"/>
                </a:solidFill>
                <a:latin typeface="Calibri"/>
                <a:ea typeface="Calibri"/>
                <a:cs typeface="Calibri"/>
                <a:sym typeface="Calibri"/>
              </a:rPr>
              <a:t>Data Analysis</a:t>
            </a:r>
            <a:endParaRPr b="0" sz="3600" u="sng" cap="none">
              <a:solidFill>
                <a:schemeClr val="dk1"/>
              </a:solidFill>
              <a:latin typeface="Calibri"/>
              <a:ea typeface="Calibri"/>
              <a:cs typeface="Calibri"/>
              <a:sym typeface="Calibri"/>
            </a:endParaRPr>
          </a:p>
        </p:txBody>
      </p:sp>
      <p:pic>
        <p:nvPicPr>
          <p:cNvPr id="421" name="Google Shape;421;p66"/>
          <p:cNvPicPr preferRelativeResize="0"/>
          <p:nvPr/>
        </p:nvPicPr>
        <p:blipFill rotWithShape="1">
          <a:blip r:embed="rId4">
            <a:alphaModFix/>
          </a:blip>
          <a:srcRect b="0" l="0" r="0" t="0"/>
          <a:stretch/>
        </p:blipFill>
        <p:spPr>
          <a:xfrm>
            <a:off x="648935" y="1906073"/>
            <a:ext cx="9576892" cy="2218697"/>
          </a:xfrm>
          <a:prstGeom prst="rect">
            <a:avLst/>
          </a:prstGeom>
          <a:noFill/>
          <a:ln>
            <a:noFill/>
          </a:ln>
        </p:spPr>
      </p:pic>
      <p:sp>
        <p:nvSpPr>
          <p:cNvPr id="422" name="Google Shape;422;p66"/>
          <p:cNvSpPr txBox="1"/>
          <p:nvPr/>
        </p:nvSpPr>
        <p:spPr>
          <a:xfrm>
            <a:off x="798490" y="1390918"/>
            <a:ext cx="22261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Snapshot of Dataset :</a:t>
            </a:r>
            <a:endParaRPr b="1" sz="1800">
              <a:solidFill>
                <a:schemeClr val="dk1"/>
              </a:solidFill>
              <a:latin typeface="Calibri"/>
              <a:ea typeface="Calibri"/>
              <a:cs typeface="Calibri"/>
              <a:sym typeface="Calibri"/>
            </a:endParaRPr>
          </a:p>
        </p:txBody>
      </p:sp>
      <p:sp>
        <p:nvSpPr>
          <p:cNvPr id="423" name="Google Shape;423;p66"/>
          <p:cNvSpPr txBox="1"/>
          <p:nvPr/>
        </p:nvSpPr>
        <p:spPr>
          <a:xfrm>
            <a:off x="648936" y="4717922"/>
            <a:ext cx="9576891" cy="156966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Change Male 🡪 0 and Female 🡪 1 of column Gender.</a:t>
            </a:r>
            <a:endParaRPr/>
          </a:p>
          <a:p>
            <a:pPr indent="-342900" lvl="0" marL="3429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Four entries of </a:t>
            </a:r>
            <a:r>
              <a:rPr lang="en-US" sz="2400">
                <a:solidFill>
                  <a:srgbClr val="FF0000"/>
                </a:solidFill>
                <a:latin typeface="Calibri"/>
                <a:ea typeface="Calibri"/>
                <a:cs typeface="Calibri"/>
                <a:sym typeface="Calibri"/>
              </a:rPr>
              <a:t>Alkphos</a:t>
            </a:r>
            <a:r>
              <a:rPr lang="en-US" sz="2400">
                <a:solidFill>
                  <a:srgbClr val="002060"/>
                </a:solidFill>
                <a:latin typeface="Calibri"/>
                <a:ea typeface="Calibri"/>
                <a:cs typeface="Calibri"/>
                <a:sym typeface="Calibri"/>
              </a:rPr>
              <a:t> are missing so drop the corresponding four rows.</a:t>
            </a:r>
            <a:endParaRPr/>
          </a:p>
          <a:p>
            <a:pPr indent="-342900" lvl="0" marL="342900" marR="0" rtl="0" algn="just">
              <a:spcBef>
                <a:spcPts val="0"/>
              </a:spcBef>
              <a:spcAft>
                <a:spcPts val="0"/>
              </a:spcAft>
              <a:buClr>
                <a:srgbClr val="002060"/>
              </a:buClr>
              <a:buSzPts val="2400"/>
              <a:buFont typeface="Calibri"/>
              <a:buAutoNum type="arabicPeriod"/>
            </a:pPr>
            <a:r>
              <a:rPr lang="en-US" sz="2400">
                <a:solidFill>
                  <a:srgbClr val="002060"/>
                </a:solidFill>
                <a:latin typeface="Calibri"/>
                <a:ea typeface="Calibri"/>
                <a:cs typeface="Calibri"/>
                <a:sym typeface="Calibri"/>
              </a:rPr>
              <a:t>Apply Logistic Regression, Artificial Neural Networks and Stochastic Gradient Descent(SGD) and evaluate different performance matrix.</a:t>
            </a:r>
            <a:endParaRPr sz="2400">
              <a:solidFill>
                <a:srgbClr val="002060"/>
              </a:solidFill>
              <a:latin typeface="Calibri"/>
              <a:ea typeface="Calibri"/>
              <a:cs typeface="Calibri"/>
              <a:sym typeface="Calibri"/>
            </a:endParaRPr>
          </a:p>
        </p:txBody>
      </p:sp>
      <p:sp>
        <p:nvSpPr>
          <p:cNvPr id="424" name="Google Shape;424;p66"/>
          <p:cNvSpPr txBox="1"/>
          <p:nvPr/>
        </p:nvSpPr>
        <p:spPr>
          <a:xfrm>
            <a:off x="879329" y="4129163"/>
            <a:ext cx="187942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C0C0C"/>
                </a:solidFill>
                <a:latin typeface="Calibri"/>
                <a:ea typeface="Calibri"/>
                <a:cs typeface="Calibri"/>
                <a:sym typeface="Calibri"/>
              </a:rPr>
              <a:t>Total rows = 583</a:t>
            </a:r>
            <a:endParaRPr sz="2000">
              <a:solidFill>
                <a:srgbClr val="0C0C0C"/>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750"/>
                                        <p:tgtEl>
                                          <p:spTgt spid="420"/>
                                        </p:tgtEl>
                                      </p:cBhvr>
                                    </p:animEffect>
                                  </p:childTnLst>
                                </p:cTn>
                              </p:par>
                            </p:childTnLst>
                          </p:cTn>
                        </p:par>
                        <p:par>
                          <p:cTn fill="hold">
                            <p:stCondLst>
                              <p:cond delay="750"/>
                            </p:stCondLst>
                            <p:childTnLst>
                              <p:par>
                                <p:cTn fill="hold" nodeType="afterEffect" presetClass="entr" presetID="23" presetSubtype="16">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750"/>
                                        <p:tgtEl>
                                          <p:spTgt spid="422"/>
                                        </p:tgtEl>
                                        <p:attrNameLst>
                                          <p:attrName>ppt_w</p:attrName>
                                        </p:attrNameLst>
                                      </p:cBhvr>
                                      <p:tavLst>
                                        <p:tav fmla="" tm="0">
                                          <p:val>
                                            <p:strVal val="0"/>
                                          </p:val>
                                        </p:tav>
                                        <p:tav fmla="" tm="100000">
                                          <p:val>
                                            <p:strVal val="#ppt_w"/>
                                          </p:val>
                                        </p:tav>
                                      </p:tavLst>
                                    </p:anim>
                                    <p:anim calcmode="lin" valueType="num">
                                      <p:cBhvr additive="base">
                                        <p:cTn dur="750"/>
                                        <p:tgtEl>
                                          <p:spTgt spid="422"/>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750"/>
                                        <p:tgtEl>
                                          <p:spTgt spid="421"/>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750"/>
                                        <p:tgtEl>
                                          <p:spTgt spid="42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75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p67"/>
          <p:cNvSpPr/>
          <p:nvPr/>
        </p:nvSpPr>
        <p:spPr>
          <a:xfrm>
            <a:off x="0" y="303648"/>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600" u="sng" cap="none">
                <a:solidFill>
                  <a:schemeClr val="dk1"/>
                </a:solidFill>
                <a:latin typeface="Calibri"/>
                <a:ea typeface="Calibri"/>
                <a:cs typeface="Calibri"/>
                <a:sym typeface="Calibri"/>
              </a:rPr>
              <a:t>PERFORMANCE MATRI</a:t>
            </a:r>
            <a:r>
              <a:rPr lang="en-US" sz="3600" u="sng">
                <a:solidFill>
                  <a:schemeClr val="dk1"/>
                </a:solidFill>
                <a:latin typeface="Calibri"/>
                <a:ea typeface="Calibri"/>
                <a:cs typeface="Calibri"/>
                <a:sym typeface="Calibri"/>
              </a:rPr>
              <a:t>X</a:t>
            </a:r>
            <a:r>
              <a:rPr b="0" lang="en-US" sz="3600" u="sng" cap="none">
                <a:solidFill>
                  <a:schemeClr val="dk1"/>
                </a:solidFill>
                <a:latin typeface="Calibri"/>
                <a:ea typeface="Calibri"/>
                <a:cs typeface="Calibri"/>
                <a:sym typeface="Calibri"/>
              </a:rPr>
              <a:t> OF ARTIFICIAL NEURAL NETWORKS</a:t>
            </a:r>
            <a:endParaRPr b="0" sz="3600" u="sng" cap="none">
              <a:solidFill>
                <a:schemeClr val="dk1"/>
              </a:solidFill>
              <a:latin typeface="Calibri"/>
              <a:ea typeface="Calibri"/>
              <a:cs typeface="Calibri"/>
              <a:sym typeface="Calibri"/>
            </a:endParaRPr>
          </a:p>
        </p:txBody>
      </p:sp>
      <p:pic>
        <p:nvPicPr>
          <p:cNvPr id="430" name="Google Shape;430;p67"/>
          <p:cNvPicPr preferRelativeResize="0"/>
          <p:nvPr/>
        </p:nvPicPr>
        <p:blipFill rotWithShape="1">
          <a:blip r:embed="rId4">
            <a:alphaModFix/>
          </a:blip>
          <a:srcRect b="0" l="0" r="0" t="0"/>
          <a:stretch/>
        </p:blipFill>
        <p:spPr>
          <a:xfrm>
            <a:off x="575733" y="1484244"/>
            <a:ext cx="5215467" cy="4280452"/>
          </a:xfrm>
          <a:prstGeom prst="rect">
            <a:avLst/>
          </a:prstGeom>
          <a:noFill/>
          <a:ln>
            <a:noFill/>
          </a:ln>
        </p:spPr>
      </p:pic>
      <p:pic>
        <p:nvPicPr>
          <p:cNvPr id="431" name="Google Shape;431;p67"/>
          <p:cNvPicPr preferRelativeResize="0"/>
          <p:nvPr/>
        </p:nvPicPr>
        <p:blipFill rotWithShape="1">
          <a:blip r:embed="rId5">
            <a:alphaModFix/>
          </a:blip>
          <a:srcRect b="0" l="0" r="0" t="0"/>
          <a:stretch/>
        </p:blipFill>
        <p:spPr>
          <a:xfrm>
            <a:off x="7612674" y="1402667"/>
            <a:ext cx="4096322" cy="4415038"/>
          </a:xfrm>
          <a:prstGeom prst="rect">
            <a:avLst/>
          </a:prstGeom>
          <a:noFill/>
          <a:ln>
            <a:noFill/>
          </a:ln>
        </p:spPr>
      </p:pic>
      <p:sp>
        <p:nvSpPr>
          <p:cNvPr id="432" name="Google Shape;432;p67"/>
          <p:cNvSpPr txBox="1"/>
          <p:nvPr/>
        </p:nvSpPr>
        <p:spPr>
          <a:xfrm>
            <a:off x="575733" y="5870713"/>
            <a:ext cx="5215467"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ROC CURVE (AUC = 0.717)</a:t>
            </a:r>
            <a:endParaRPr sz="1800">
              <a:solidFill>
                <a:schemeClr val="dk1"/>
              </a:solidFill>
              <a:latin typeface="Calibri"/>
              <a:ea typeface="Calibri"/>
              <a:cs typeface="Calibri"/>
              <a:sym typeface="Calibri"/>
            </a:endParaRPr>
          </a:p>
        </p:txBody>
      </p:sp>
      <p:sp>
        <p:nvSpPr>
          <p:cNvPr id="433" name="Google Shape;433;p67"/>
          <p:cNvSpPr txBox="1"/>
          <p:nvPr/>
        </p:nvSpPr>
        <p:spPr>
          <a:xfrm>
            <a:off x="7612673" y="5870713"/>
            <a:ext cx="409632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CONFUSION MATRIX</a:t>
            </a:r>
            <a:endParaRPr sz="18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750"/>
                                        <p:tgtEl>
                                          <p:spTgt spid="42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750"/>
                                        <p:tgtEl>
                                          <p:spTgt spid="43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750"/>
                                        <p:tgtEl>
                                          <p:spTgt spid="432"/>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750"/>
                                        <p:tgtEl>
                                          <p:spTgt spid="43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75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68"/>
          <p:cNvSpPr/>
          <p:nvPr/>
        </p:nvSpPr>
        <p:spPr>
          <a:xfrm>
            <a:off x="0" y="303648"/>
            <a:ext cx="1219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600" u="sng" cap="none">
                <a:solidFill>
                  <a:schemeClr val="dk1"/>
                </a:solidFill>
                <a:latin typeface="Calibri"/>
                <a:ea typeface="Calibri"/>
                <a:cs typeface="Calibri"/>
                <a:sym typeface="Calibri"/>
              </a:rPr>
              <a:t>PERFORMANCE MATRI</a:t>
            </a:r>
            <a:r>
              <a:rPr lang="en-US" sz="3600" u="sng">
                <a:solidFill>
                  <a:schemeClr val="dk1"/>
                </a:solidFill>
                <a:latin typeface="Calibri"/>
                <a:ea typeface="Calibri"/>
                <a:cs typeface="Calibri"/>
                <a:sym typeface="Calibri"/>
              </a:rPr>
              <a:t>X</a:t>
            </a:r>
            <a:r>
              <a:rPr b="0" lang="en-US" sz="3600" u="sng" cap="none">
                <a:solidFill>
                  <a:schemeClr val="dk1"/>
                </a:solidFill>
                <a:latin typeface="Calibri"/>
                <a:ea typeface="Calibri"/>
                <a:cs typeface="Calibri"/>
                <a:sym typeface="Calibri"/>
              </a:rPr>
              <a:t> OF LOGISTIC REGRESSION</a:t>
            </a:r>
            <a:endParaRPr b="0" sz="3600" u="sng" cap="none">
              <a:solidFill>
                <a:schemeClr val="dk1"/>
              </a:solidFill>
              <a:latin typeface="Calibri"/>
              <a:ea typeface="Calibri"/>
              <a:cs typeface="Calibri"/>
              <a:sym typeface="Calibri"/>
            </a:endParaRPr>
          </a:p>
        </p:txBody>
      </p:sp>
      <p:sp>
        <p:nvSpPr>
          <p:cNvPr id="439" name="Google Shape;439;p68"/>
          <p:cNvSpPr txBox="1"/>
          <p:nvPr/>
        </p:nvSpPr>
        <p:spPr>
          <a:xfrm>
            <a:off x="682580" y="5857834"/>
            <a:ext cx="510015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ROC CURVE (AUC = 0.766)</a:t>
            </a:r>
            <a:endParaRPr sz="1800">
              <a:solidFill>
                <a:schemeClr val="dk1"/>
              </a:solidFill>
              <a:latin typeface="Calibri"/>
              <a:ea typeface="Calibri"/>
              <a:cs typeface="Calibri"/>
              <a:sym typeface="Calibri"/>
            </a:endParaRPr>
          </a:p>
        </p:txBody>
      </p:sp>
      <p:sp>
        <p:nvSpPr>
          <p:cNvPr id="440" name="Google Shape;440;p68"/>
          <p:cNvSpPr txBox="1"/>
          <p:nvPr/>
        </p:nvSpPr>
        <p:spPr>
          <a:xfrm>
            <a:off x="7258910" y="5857834"/>
            <a:ext cx="4010585"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CONFUSION MATRIX</a:t>
            </a:r>
            <a:endParaRPr sz="1800">
              <a:solidFill>
                <a:schemeClr val="dk1"/>
              </a:solidFill>
              <a:latin typeface="Calibri"/>
              <a:ea typeface="Calibri"/>
              <a:cs typeface="Calibri"/>
              <a:sym typeface="Calibri"/>
            </a:endParaRPr>
          </a:p>
        </p:txBody>
      </p:sp>
      <p:pic>
        <p:nvPicPr>
          <p:cNvPr id="441" name="Google Shape;441;p68"/>
          <p:cNvPicPr preferRelativeResize="0"/>
          <p:nvPr/>
        </p:nvPicPr>
        <p:blipFill rotWithShape="1">
          <a:blip r:embed="rId4">
            <a:alphaModFix/>
          </a:blip>
          <a:srcRect b="0" l="0" r="0" t="0"/>
          <a:stretch/>
        </p:blipFill>
        <p:spPr>
          <a:xfrm>
            <a:off x="7258910" y="1378038"/>
            <a:ext cx="4010585" cy="4423714"/>
          </a:xfrm>
          <a:prstGeom prst="rect">
            <a:avLst/>
          </a:prstGeom>
          <a:noFill/>
          <a:ln>
            <a:noFill/>
          </a:ln>
        </p:spPr>
      </p:pic>
      <p:pic>
        <p:nvPicPr>
          <p:cNvPr id="442" name="Google Shape;442;p68"/>
          <p:cNvPicPr preferRelativeResize="0"/>
          <p:nvPr/>
        </p:nvPicPr>
        <p:blipFill rotWithShape="1">
          <a:blip r:embed="rId5">
            <a:alphaModFix/>
          </a:blip>
          <a:srcRect b="0" l="0" r="0" t="0"/>
          <a:stretch/>
        </p:blipFill>
        <p:spPr>
          <a:xfrm>
            <a:off x="682580" y="1120462"/>
            <a:ext cx="5100153" cy="468129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750"/>
                                        <p:tgtEl>
                                          <p:spTgt spid="43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750"/>
                                        <p:tgtEl>
                                          <p:spTgt spid="44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750"/>
                                        <p:tgtEl>
                                          <p:spTgt spid="439"/>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750"/>
                                        <p:tgtEl>
                                          <p:spTgt spid="44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75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6" name="Shape 446"/>
        <p:cNvGrpSpPr/>
        <p:nvPr/>
      </p:nvGrpSpPr>
      <p:grpSpPr>
        <a:xfrm>
          <a:off x="0" y="0"/>
          <a:ext cx="0" cy="0"/>
          <a:chOff x="0" y="0"/>
          <a:chExt cx="0" cy="0"/>
        </a:xfrm>
      </p:grpSpPr>
      <p:sp>
        <p:nvSpPr>
          <p:cNvPr id="447" name="Google Shape;447;p69"/>
          <p:cNvSpPr txBox="1"/>
          <p:nvPr/>
        </p:nvSpPr>
        <p:spPr>
          <a:xfrm>
            <a:off x="677717" y="5857835"/>
            <a:ext cx="541828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ROC CURVE (AUC = 0.793)</a:t>
            </a:r>
            <a:endParaRPr sz="1800">
              <a:solidFill>
                <a:schemeClr val="dk1"/>
              </a:solidFill>
              <a:latin typeface="Calibri"/>
              <a:ea typeface="Calibri"/>
              <a:cs typeface="Calibri"/>
              <a:sym typeface="Calibri"/>
            </a:endParaRPr>
          </a:p>
        </p:txBody>
      </p:sp>
      <p:sp>
        <p:nvSpPr>
          <p:cNvPr id="448" name="Google Shape;448;p69"/>
          <p:cNvSpPr txBox="1"/>
          <p:nvPr/>
        </p:nvSpPr>
        <p:spPr>
          <a:xfrm>
            <a:off x="7302841" y="5857835"/>
            <a:ext cx="407726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CONFUSION MATRIX</a:t>
            </a:r>
            <a:endParaRPr sz="1800">
              <a:solidFill>
                <a:schemeClr val="dk1"/>
              </a:solidFill>
              <a:latin typeface="Calibri"/>
              <a:ea typeface="Calibri"/>
              <a:cs typeface="Calibri"/>
              <a:sym typeface="Calibri"/>
            </a:endParaRPr>
          </a:p>
        </p:txBody>
      </p:sp>
      <p:sp>
        <p:nvSpPr>
          <p:cNvPr id="449" name="Google Shape;449;p69"/>
          <p:cNvSpPr/>
          <p:nvPr/>
        </p:nvSpPr>
        <p:spPr>
          <a:xfrm>
            <a:off x="0" y="303648"/>
            <a:ext cx="12191999"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600" u="sng" cap="none">
                <a:solidFill>
                  <a:schemeClr val="dk1"/>
                </a:solidFill>
                <a:latin typeface="Calibri"/>
                <a:ea typeface="Calibri"/>
                <a:cs typeface="Calibri"/>
                <a:sym typeface="Calibri"/>
              </a:rPr>
              <a:t>PERFORMANCE MATRI</a:t>
            </a:r>
            <a:r>
              <a:rPr lang="en-US" sz="3600" u="sng">
                <a:solidFill>
                  <a:schemeClr val="dk1"/>
                </a:solidFill>
                <a:latin typeface="Calibri"/>
                <a:ea typeface="Calibri"/>
                <a:cs typeface="Calibri"/>
                <a:sym typeface="Calibri"/>
              </a:rPr>
              <a:t>X</a:t>
            </a:r>
            <a:r>
              <a:rPr b="0" lang="en-US" sz="3600" u="sng" cap="none">
                <a:solidFill>
                  <a:schemeClr val="dk1"/>
                </a:solidFill>
                <a:latin typeface="Calibri"/>
                <a:ea typeface="Calibri"/>
                <a:cs typeface="Calibri"/>
                <a:sym typeface="Calibri"/>
              </a:rPr>
              <a:t> OF SGD</a:t>
            </a:r>
            <a:endParaRPr b="0" sz="3600" u="sng" cap="none">
              <a:solidFill>
                <a:schemeClr val="dk1"/>
              </a:solidFill>
              <a:latin typeface="Calibri"/>
              <a:ea typeface="Calibri"/>
              <a:cs typeface="Calibri"/>
              <a:sym typeface="Calibri"/>
            </a:endParaRPr>
          </a:p>
        </p:txBody>
      </p:sp>
      <p:pic>
        <p:nvPicPr>
          <p:cNvPr id="450" name="Google Shape;450;p69"/>
          <p:cNvPicPr preferRelativeResize="0"/>
          <p:nvPr/>
        </p:nvPicPr>
        <p:blipFill rotWithShape="1">
          <a:blip r:embed="rId4">
            <a:alphaModFix/>
          </a:blip>
          <a:srcRect b="0" l="0" r="0" t="0"/>
          <a:stretch/>
        </p:blipFill>
        <p:spPr>
          <a:xfrm>
            <a:off x="677717" y="1081824"/>
            <a:ext cx="5418283" cy="4559123"/>
          </a:xfrm>
          <a:prstGeom prst="rect">
            <a:avLst/>
          </a:prstGeom>
          <a:noFill/>
          <a:ln>
            <a:noFill/>
          </a:ln>
        </p:spPr>
      </p:pic>
      <p:pic>
        <p:nvPicPr>
          <p:cNvPr id="451" name="Google Shape;451;p69"/>
          <p:cNvPicPr preferRelativeResize="0"/>
          <p:nvPr/>
        </p:nvPicPr>
        <p:blipFill rotWithShape="1">
          <a:blip r:embed="rId5">
            <a:alphaModFix/>
          </a:blip>
          <a:srcRect b="0" l="0" r="0" t="0"/>
          <a:stretch/>
        </p:blipFill>
        <p:spPr>
          <a:xfrm>
            <a:off x="7302841" y="1236373"/>
            <a:ext cx="4077269" cy="4275786"/>
          </a:xfrm>
          <a:prstGeom prst="rect">
            <a:avLst/>
          </a:prstGeom>
          <a:noFill/>
          <a:ln>
            <a:noFill/>
          </a:ln>
        </p:spPr>
      </p:pic>
      <p:sp>
        <p:nvSpPr>
          <p:cNvPr id="452" name="Google Shape;452;p69"/>
          <p:cNvSpPr/>
          <p:nvPr/>
        </p:nvSpPr>
        <p:spPr>
          <a:xfrm>
            <a:off x="1803042" y="2310512"/>
            <a:ext cx="887354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400">
                <a:solidFill>
                  <a:srgbClr val="1F3864"/>
                </a:solidFill>
                <a:latin typeface="Calibri"/>
                <a:ea typeface="Calibri"/>
                <a:cs typeface="Calibri"/>
                <a:sym typeface="Calibri"/>
              </a:rPr>
              <a:t>MODEL SELECTED</a:t>
            </a:r>
            <a:endParaRPr b="0" sz="5400" cap="none">
              <a:solidFill>
                <a:srgbClr val="1F3864"/>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750"/>
                                        <p:tgtEl>
                                          <p:spTgt spid="44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750"/>
                                        <p:tgtEl>
                                          <p:spTgt spid="45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750"/>
                                        <p:tgtEl>
                                          <p:spTgt spid="447"/>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750"/>
                                        <p:tgtEl>
                                          <p:spTgt spid="45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75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75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