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9" r:id="rId3"/>
    <p:sldId id="257" r:id="rId4"/>
    <p:sldId id="258" r:id="rId5"/>
    <p:sldId id="267" r:id="rId6"/>
    <p:sldId id="268" r:id="rId7"/>
    <p:sldId id="259" r:id="rId8"/>
    <p:sldId id="260" r:id="rId9"/>
    <p:sldId id="261" r:id="rId10"/>
    <p:sldId id="262" r:id="rId11"/>
    <p:sldId id="263" r:id="rId12"/>
    <p:sldId id="264" r:id="rId13"/>
    <p:sldId id="270" r:id="rId14"/>
    <p:sldId id="271"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CA1AED-AAE8-4CCA-BBFC-E62C7814581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601475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A1AED-AAE8-4CCA-BBFC-E62C7814581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249846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A1AED-AAE8-4CCA-BBFC-E62C7814581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76EDF-ECA3-47EB-B528-D2504C8FBC6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9690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A1AED-AAE8-4CCA-BBFC-E62C7814581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231259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A1AED-AAE8-4CCA-BBFC-E62C7814581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76EDF-ECA3-47EB-B528-D2504C8FBC6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161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A1AED-AAE8-4CCA-BBFC-E62C7814581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2070818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A1AED-AAE8-4CCA-BBFC-E62C7814581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4283041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A1AED-AAE8-4CCA-BBFC-E62C7814581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332565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A1AED-AAE8-4CCA-BBFC-E62C7814581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428403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A1AED-AAE8-4CCA-BBFC-E62C7814581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1153738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A1AED-AAE8-4CCA-BBFC-E62C78145811}"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278595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A1AED-AAE8-4CCA-BBFC-E62C78145811}"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393969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CA1AED-AAE8-4CCA-BBFC-E62C78145811}"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3132514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A1AED-AAE8-4CCA-BBFC-E62C78145811}"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19376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CA1AED-AAE8-4CCA-BBFC-E62C78145811}"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234511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CA1AED-AAE8-4CCA-BBFC-E62C78145811}"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76EDF-ECA3-47EB-B528-D2504C8FBC6A}" type="slidenum">
              <a:rPr lang="en-IN" smtClean="0"/>
              <a:t>‹#›</a:t>
            </a:fld>
            <a:endParaRPr lang="en-IN"/>
          </a:p>
        </p:txBody>
      </p:sp>
    </p:spTree>
    <p:extLst>
      <p:ext uri="{BB962C8B-B14F-4D97-AF65-F5344CB8AC3E}">
        <p14:creationId xmlns:p14="http://schemas.microsoft.com/office/powerpoint/2010/main" val="258281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CA1AED-AAE8-4CCA-BBFC-E62C78145811}" type="datetimeFigureOut">
              <a:rPr lang="en-IN" smtClean="0"/>
              <a:t>26-04-2024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476EDF-ECA3-47EB-B528-D2504C8FBC6A}" type="slidenum">
              <a:rPr lang="en-IN" smtClean="0"/>
              <a:t>‹#›</a:t>
            </a:fld>
            <a:endParaRPr lang="en-IN"/>
          </a:p>
        </p:txBody>
      </p:sp>
    </p:spTree>
    <p:extLst>
      <p:ext uri="{BB962C8B-B14F-4D97-AF65-F5344CB8AC3E}">
        <p14:creationId xmlns:p14="http://schemas.microsoft.com/office/powerpoint/2010/main" val="32094250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atharvaingle/crop-recommendation-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68E8-C68B-C35B-DA97-197F63672610}"/>
              </a:ext>
            </a:extLst>
          </p:cNvPr>
          <p:cNvSpPr>
            <a:spLocks noGrp="1"/>
          </p:cNvSpPr>
          <p:nvPr>
            <p:ph type="ctrTitle"/>
          </p:nvPr>
        </p:nvSpPr>
        <p:spPr>
          <a:xfrm>
            <a:off x="1507067" y="2404534"/>
            <a:ext cx="7766936" cy="1366188"/>
          </a:xfrm>
        </p:spPr>
        <p:txBody>
          <a:bodyPr>
            <a:normAutofit/>
          </a:bodyPr>
          <a:lstStyle/>
          <a:p>
            <a:pPr algn="ctr"/>
            <a:r>
              <a:rPr lang="en-US" sz="4000" b="1" dirty="0">
                <a:latin typeface="Algerian" panose="04020705040A02060702" pitchFamily="82" charset="0"/>
              </a:rPr>
              <a:t>Crop Recommendation System</a:t>
            </a:r>
            <a:endParaRPr lang="en-IN" sz="4000" b="1" dirty="0">
              <a:latin typeface="Algerian" panose="04020705040A02060702" pitchFamily="82" charset="0"/>
            </a:endParaRPr>
          </a:p>
        </p:txBody>
      </p:sp>
      <p:sp>
        <p:nvSpPr>
          <p:cNvPr id="3" name="TextBox 2">
            <a:extLst>
              <a:ext uri="{FF2B5EF4-FFF2-40B4-BE49-F238E27FC236}">
                <a16:creationId xmlns:a16="http://schemas.microsoft.com/office/drawing/2014/main" id="{9924C721-2FEC-CC40-949F-3BA7B0DE1268}"/>
              </a:ext>
            </a:extLst>
          </p:cNvPr>
          <p:cNvSpPr txBox="1"/>
          <p:nvPr/>
        </p:nvSpPr>
        <p:spPr>
          <a:xfrm>
            <a:off x="2385734" y="4647415"/>
            <a:ext cx="3911372" cy="400110"/>
          </a:xfrm>
          <a:prstGeom prst="rect">
            <a:avLst/>
          </a:prstGeom>
          <a:noFill/>
        </p:spPr>
        <p:txBody>
          <a:bodyPr wrap="square" rtlCol="0">
            <a:spAutoFit/>
          </a:bodyPr>
          <a:lstStyle/>
          <a:p>
            <a:r>
              <a:rPr lang="en-US" dirty="0"/>
              <a:t>BT21CSE059 - </a:t>
            </a:r>
            <a:r>
              <a:rPr lang="en-US" sz="2000" dirty="0"/>
              <a:t>Krishna Kashyap</a:t>
            </a:r>
            <a:r>
              <a:rPr lang="en-US" dirty="0"/>
              <a:t> </a:t>
            </a:r>
          </a:p>
        </p:txBody>
      </p:sp>
    </p:spTree>
    <p:extLst>
      <p:ext uri="{BB962C8B-B14F-4D97-AF65-F5344CB8AC3E}">
        <p14:creationId xmlns:p14="http://schemas.microsoft.com/office/powerpoint/2010/main" val="364355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1A2C-B729-465C-12B5-B8448F351751}"/>
              </a:ext>
            </a:extLst>
          </p:cNvPr>
          <p:cNvSpPr>
            <a:spLocks noGrp="1"/>
          </p:cNvSpPr>
          <p:nvPr>
            <p:ph type="title"/>
          </p:nvPr>
        </p:nvSpPr>
        <p:spPr>
          <a:xfrm>
            <a:off x="677334" y="816638"/>
            <a:ext cx="8596668" cy="1124932"/>
          </a:xfrm>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 Accuracy Measure</a:t>
            </a:r>
            <a:endParaRPr lang="en-IN" sz="6000" dirty="0"/>
          </a:p>
        </p:txBody>
      </p:sp>
      <p:sp>
        <p:nvSpPr>
          <p:cNvPr id="3" name="Content Placeholder 2">
            <a:extLst>
              <a:ext uri="{FF2B5EF4-FFF2-40B4-BE49-F238E27FC236}">
                <a16:creationId xmlns:a16="http://schemas.microsoft.com/office/drawing/2014/main" id="{E43825D0-1E90-4B23-613B-296CD23487A3}"/>
              </a:ext>
            </a:extLst>
          </p:cNvPr>
          <p:cNvSpPr>
            <a:spLocks noGrp="1"/>
          </p:cNvSpPr>
          <p:nvPr>
            <p:ph idx="1"/>
          </p:nvPr>
        </p:nvSpPr>
        <p:spPr>
          <a:xfrm>
            <a:off x="677334" y="2252655"/>
            <a:ext cx="8596668" cy="4099792"/>
          </a:xfrm>
        </p:spPr>
        <p:txBody>
          <a:bodyPr>
            <a:normAutofit/>
          </a:bodyPr>
          <a:lstStyle/>
          <a:p>
            <a:pPr marL="914400">
              <a:lnSpc>
                <a:spcPct val="107000"/>
              </a:lnSpc>
              <a:spcAft>
                <a:spcPts val="800"/>
              </a:spcAft>
            </a:pPr>
            <a:r>
              <a:rPr lang="en-IN" sz="1800" dirty="0">
                <a:solidFill>
                  <a:srgbClr val="000000"/>
                </a:solidFill>
                <a:effectLst/>
                <a:latin typeface="+mj-lt"/>
                <a:ea typeface="Times New Roman" panose="02020603050405020304" pitchFamily="18" charset="0"/>
                <a:cs typeface="Times New Roman" panose="02020603050405020304" pitchFamily="18" charset="0"/>
              </a:rPr>
              <a:t>Logistic Regression - 0.9522727272727273</a:t>
            </a:r>
            <a:endParaRPr lang="en-IN" sz="1800" dirty="0">
              <a:effectLst/>
              <a:latin typeface="+mj-lt"/>
              <a:ea typeface="Calibri" panose="020F0502020204030204" pitchFamily="34" charset="0"/>
              <a:cs typeface="Times New Roman" panose="02020603050405020304" pitchFamily="18" charset="0"/>
            </a:endParaRPr>
          </a:p>
          <a:p>
            <a:pPr marL="914400">
              <a:lnSpc>
                <a:spcPct val="107000"/>
              </a:lnSpc>
              <a:spcAft>
                <a:spcPts val="800"/>
              </a:spcAft>
            </a:pPr>
            <a:r>
              <a:rPr lang="en-IN" sz="1800" dirty="0">
                <a:solidFill>
                  <a:srgbClr val="000000"/>
                </a:solidFill>
                <a:effectLst/>
                <a:latin typeface="+mj-lt"/>
                <a:ea typeface="Times New Roman" panose="02020603050405020304" pitchFamily="18" charset="0"/>
                <a:cs typeface="Times New Roman" panose="02020603050405020304" pitchFamily="18" charset="0"/>
              </a:rPr>
              <a:t>Decision Tree - 0.9 </a:t>
            </a:r>
            <a:endParaRPr lang="en-IN" sz="1800" dirty="0">
              <a:effectLst/>
              <a:latin typeface="+mj-lt"/>
              <a:ea typeface="Calibri" panose="020F0502020204030204" pitchFamily="34" charset="0"/>
              <a:cs typeface="Times New Roman" panose="02020603050405020304" pitchFamily="18" charset="0"/>
            </a:endParaRPr>
          </a:p>
          <a:p>
            <a:pPr marL="914400">
              <a:lnSpc>
                <a:spcPct val="107000"/>
              </a:lnSpc>
              <a:spcAft>
                <a:spcPts val="800"/>
              </a:spcAft>
            </a:pPr>
            <a:r>
              <a:rPr lang="en-IN" sz="1800" dirty="0">
                <a:solidFill>
                  <a:srgbClr val="000000"/>
                </a:solidFill>
                <a:effectLst/>
                <a:latin typeface="+mj-lt"/>
                <a:ea typeface="Times New Roman" panose="02020603050405020304" pitchFamily="18" charset="0"/>
                <a:cs typeface="Times New Roman" panose="02020603050405020304" pitchFamily="18" charset="0"/>
              </a:rPr>
              <a:t>Random Forest - 0.990909090909091 </a:t>
            </a:r>
            <a:endParaRPr lang="en-IN" sz="1800" dirty="0">
              <a:effectLst/>
              <a:latin typeface="+mj-lt"/>
              <a:ea typeface="Calibri" panose="020F0502020204030204" pitchFamily="34" charset="0"/>
              <a:cs typeface="Times New Roman" panose="02020603050405020304" pitchFamily="18" charset="0"/>
            </a:endParaRPr>
          </a:p>
          <a:p>
            <a:pPr marL="914400">
              <a:lnSpc>
                <a:spcPct val="107000"/>
              </a:lnSpc>
              <a:spcAft>
                <a:spcPts val="800"/>
              </a:spcAft>
            </a:pPr>
            <a:r>
              <a:rPr lang="en-IN" sz="1800" dirty="0">
                <a:solidFill>
                  <a:srgbClr val="000000"/>
                </a:solidFill>
                <a:effectLst/>
                <a:latin typeface="+mj-lt"/>
                <a:ea typeface="Times New Roman" panose="02020603050405020304" pitchFamily="18" charset="0"/>
                <a:cs typeface="Times New Roman" panose="02020603050405020304" pitchFamily="18" charset="0"/>
              </a:rPr>
              <a:t>Naive Bayes - 0.990909090909091 </a:t>
            </a:r>
            <a:endParaRPr lang="en-IN" sz="1800" dirty="0">
              <a:effectLst/>
              <a:latin typeface="+mj-lt"/>
              <a:ea typeface="Calibri" panose="020F0502020204030204" pitchFamily="34" charset="0"/>
              <a:cs typeface="Times New Roman" panose="02020603050405020304" pitchFamily="18" charset="0"/>
            </a:endParaRPr>
          </a:p>
          <a:p>
            <a:pPr marL="914400">
              <a:lnSpc>
                <a:spcPct val="107000"/>
              </a:lnSpc>
              <a:spcAft>
                <a:spcPts val="800"/>
              </a:spcAft>
            </a:pPr>
            <a:r>
              <a:rPr lang="en-IN" sz="1800" dirty="0">
                <a:solidFill>
                  <a:srgbClr val="000000"/>
                </a:solidFill>
                <a:effectLst/>
                <a:latin typeface="+mj-lt"/>
                <a:ea typeface="Times New Roman" panose="02020603050405020304" pitchFamily="18" charset="0"/>
                <a:cs typeface="Times New Roman" panose="02020603050405020304" pitchFamily="18" charset="0"/>
              </a:rPr>
              <a:t>SVM - 0.9795454545454545</a:t>
            </a:r>
            <a:endParaRPr lang="en-IN" sz="18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2706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0EFB-04EE-7E89-AF5A-B286FFA19C56}"/>
              </a:ext>
            </a:extLst>
          </p:cNvPr>
          <p:cNvSpPr>
            <a:spLocks noGrp="1"/>
          </p:cNvSpPr>
          <p:nvPr>
            <p:ph type="title"/>
          </p:nvPr>
        </p:nvSpPr>
        <p:spPr/>
        <p:txBody>
          <a:bodyPr>
            <a:normAutofit/>
          </a:bodyPr>
          <a:lstStyle/>
          <a:p>
            <a:r>
              <a:rPr lang="en-IN" sz="2400" b="1" dirty="0">
                <a:effectLst/>
                <a:latin typeface="Consolas" panose="020B0609020204030204" pitchFamily="49" charset="0"/>
                <a:ea typeface="Times New Roman" panose="02020603050405020304" pitchFamily="18" charset="0"/>
                <a:cs typeface="Times New Roman" panose="02020603050405020304" pitchFamily="18" charset="0"/>
              </a:rPr>
              <a:t> Algorithm v/s Accuracy Score plot</a:t>
            </a:r>
            <a:endParaRPr lang="en-IN" sz="4400" dirty="0"/>
          </a:p>
        </p:txBody>
      </p:sp>
      <p:pic>
        <p:nvPicPr>
          <p:cNvPr id="4" name="Content Placeholder 3">
            <a:extLst>
              <a:ext uri="{FF2B5EF4-FFF2-40B4-BE49-F238E27FC236}">
                <a16:creationId xmlns:a16="http://schemas.microsoft.com/office/drawing/2014/main" id="{88702BE3-6F38-F518-B902-9D415E749126}"/>
              </a:ext>
            </a:extLst>
          </p:cNvPr>
          <p:cNvPicPr>
            <a:picLocks noGrp="1" noChangeAspect="1"/>
          </p:cNvPicPr>
          <p:nvPr>
            <p:ph idx="1"/>
          </p:nvPr>
        </p:nvPicPr>
        <p:blipFill>
          <a:blip r:embed="rId2"/>
          <a:stretch>
            <a:fillRect/>
          </a:stretch>
        </p:blipFill>
        <p:spPr>
          <a:xfrm>
            <a:off x="886792" y="1858930"/>
            <a:ext cx="7952212" cy="3881437"/>
          </a:xfrm>
          <a:prstGeom prst="rect">
            <a:avLst/>
          </a:prstGeom>
        </p:spPr>
      </p:pic>
      <p:sp>
        <p:nvSpPr>
          <p:cNvPr id="3" name="TextBox 2">
            <a:extLst>
              <a:ext uri="{FF2B5EF4-FFF2-40B4-BE49-F238E27FC236}">
                <a16:creationId xmlns:a16="http://schemas.microsoft.com/office/drawing/2014/main" id="{7EBA1945-5E1E-7E3D-348D-C036C5546766}"/>
              </a:ext>
            </a:extLst>
          </p:cNvPr>
          <p:cNvSpPr txBox="1"/>
          <p:nvPr/>
        </p:nvSpPr>
        <p:spPr>
          <a:xfrm>
            <a:off x="2287375" y="6063734"/>
            <a:ext cx="6400800" cy="369332"/>
          </a:xfrm>
          <a:prstGeom prst="rect">
            <a:avLst/>
          </a:prstGeom>
          <a:noFill/>
        </p:spPr>
        <p:txBody>
          <a:bodyPr wrap="square" rtlCol="0">
            <a:spAutoFit/>
          </a:bodyPr>
          <a:lstStyle/>
          <a:p>
            <a:r>
              <a:rPr lang="en-US" dirty="0"/>
              <a:t>Best Algorithm that can be used: </a:t>
            </a:r>
            <a:r>
              <a:rPr lang="en-US" b="1" dirty="0"/>
              <a:t>Random Forest Algorithm</a:t>
            </a:r>
            <a:endParaRPr lang="en-IN" b="1" dirty="0"/>
          </a:p>
        </p:txBody>
      </p:sp>
    </p:spTree>
    <p:extLst>
      <p:ext uri="{BB962C8B-B14F-4D97-AF65-F5344CB8AC3E}">
        <p14:creationId xmlns:p14="http://schemas.microsoft.com/office/powerpoint/2010/main" val="326395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8C6F-C7EE-FFB0-CD75-8ED23DACE8C5}"/>
              </a:ext>
            </a:extLst>
          </p:cNvPr>
          <p:cNvSpPr>
            <a:spLocks noGrp="1"/>
          </p:cNvSpPr>
          <p:nvPr>
            <p:ph type="title"/>
          </p:nvPr>
        </p:nvSpPr>
        <p:spPr>
          <a:xfrm>
            <a:off x="677334" y="609600"/>
            <a:ext cx="8596668" cy="1905786"/>
          </a:xfrm>
        </p:spPr>
        <p:txBody>
          <a:bodyPr>
            <a:normAutofit fontScale="90000"/>
          </a:bodyPr>
          <a:lstStyle/>
          <a:p>
            <a:pPr>
              <a:lnSpc>
                <a:spcPct val="150000"/>
              </a:lnSpc>
            </a:pPr>
            <a:r>
              <a:rPr lang="en-US" sz="3200" b="1" kern="0" dirty="0">
                <a:effectLst/>
                <a:latin typeface="Calibri" panose="020F0502020204030204" pitchFamily="34" charset="0"/>
                <a:ea typeface="Calibri" panose="020F0502020204030204" pitchFamily="34" charset="0"/>
                <a:cs typeface="Times New Roman" panose="02020603050405020304" pitchFamily="18" charset="0"/>
              </a:rPr>
              <a:t>K-Fold Cross Validation</a:t>
            </a:r>
            <a:br>
              <a:rPr lang="en-US" sz="3200" b="1" kern="0" dirty="0">
                <a:effectLst/>
                <a:latin typeface="Calibri" panose="020F0502020204030204" pitchFamily="34" charset="0"/>
                <a:ea typeface="Calibri" panose="020F0502020204030204" pitchFamily="34" charset="0"/>
                <a:cs typeface="Times New Roman" panose="02020603050405020304" pitchFamily="18" charset="0"/>
              </a:rPr>
            </a:br>
            <a:br>
              <a:rPr lang="en-US" sz="3200" b="1" kern="0" dirty="0">
                <a:effectLst/>
                <a:latin typeface="Calibri" panose="020F0502020204030204" pitchFamily="34" charset="0"/>
                <a:ea typeface="Calibri" panose="020F0502020204030204" pitchFamily="34" charset="0"/>
                <a:cs typeface="Times New Roman" panose="02020603050405020304" pitchFamily="18" charset="0"/>
              </a:rPr>
            </a:br>
            <a:r>
              <a:rPr lang="en-US" sz="1800" kern="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dataset is divided into k parts and then k-1 parts are used for training and the kth part is used for validation.</a:t>
            </a:r>
            <a:br>
              <a:rPr lang="en-US" sz="3200" b="1" kern="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3200" b="1" kern="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pic>
        <p:nvPicPr>
          <p:cNvPr id="5" name="Content Placeholder 4">
            <a:extLst>
              <a:ext uri="{FF2B5EF4-FFF2-40B4-BE49-F238E27FC236}">
                <a16:creationId xmlns:a16="http://schemas.microsoft.com/office/drawing/2014/main" id="{739276F9-07E4-BB58-247D-992AE10BE12E}"/>
              </a:ext>
            </a:extLst>
          </p:cNvPr>
          <p:cNvPicPr>
            <a:picLocks noGrp="1" noChangeAspect="1"/>
          </p:cNvPicPr>
          <p:nvPr>
            <p:ph idx="1"/>
          </p:nvPr>
        </p:nvPicPr>
        <p:blipFill>
          <a:blip r:embed="rId2"/>
          <a:stretch>
            <a:fillRect/>
          </a:stretch>
        </p:blipFill>
        <p:spPr>
          <a:xfrm>
            <a:off x="1652431" y="2751057"/>
            <a:ext cx="7621571" cy="3733014"/>
          </a:xfrm>
        </p:spPr>
      </p:pic>
    </p:spTree>
    <p:extLst>
      <p:ext uri="{BB962C8B-B14F-4D97-AF65-F5344CB8AC3E}">
        <p14:creationId xmlns:p14="http://schemas.microsoft.com/office/powerpoint/2010/main" val="2314158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E2B6-E642-29F1-38A8-B0864346F63D}"/>
              </a:ext>
            </a:extLst>
          </p:cNvPr>
          <p:cNvSpPr>
            <a:spLocks noGrp="1"/>
          </p:cNvSpPr>
          <p:nvPr>
            <p:ph type="title"/>
          </p:nvPr>
        </p:nvSpPr>
        <p:spPr/>
        <p:txBody>
          <a:bodyPr/>
          <a:lstStyle/>
          <a:p>
            <a:r>
              <a:rPr lang="en-US" dirty="0"/>
              <a:t>Advantages of Random Forest Algorithm</a:t>
            </a:r>
            <a:endParaRPr lang="en-IN" dirty="0"/>
          </a:p>
        </p:txBody>
      </p:sp>
      <p:sp>
        <p:nvSpPr>
          <p:cNvPr id="3" name="Content Placeholder 2">
            <a:extLst>
              <a:ext uri="{FF2B5EF4-FFF2-40B4-BE49-F238E27FC236}">
                <a16:creationId xmlns:a16="http://schemas.microsoft.com/office/drawing/2014/main" id="{44F410AB-E2C5-2FE1-AA4E-C5F8EE38034F}"/>
              </a:ext>
            </a:extLst>
          </p:cNvPr>
          <p:cNvSpPr>
            <a:spLocks noGrp="1"/>
          </p:cNvSpPr>
          <p:nvPr>
            <p:ph idx="1"/>
          </p:nvPr>
        </p:nvSpPr>
        <p:spPr>
          <a:xfrm>
            <a:off x="677334" y="1930400"/>
            <a:ext cx="8596668" cy="4448232"/>
          </a:xfrm>
        </p:spPr>
        <p:txBody>
          <a:bodyPr>
            <a:normAutofit fontScale="92500" lnSpcReduction="10000"/>
          </a:bodyPr>
          <a:lstStyle/>
          <a:p>
            <a:pPr algn="l" fontAlgn="base">
              <a:buFont typeface="Arial" panose="020B0604020202020204" pitchFamily="34" charset="0"/>
              <a:buChar char="•"/>
            </a:pPr>
            <a:r>
              <a:rPr lang="en-US" b="1" i="0" dirty="0">
                <a:solidFill>
                  <a:srgbClr val="273239"/>
                </a:solidFill>
                <a:effectLst/>
                <a:highlight>
                  <a:srgbClr val="FFFFFF"/>
                </a:highlight>
                <a:latin typeface="Nunito" panose="020F0502020204030204" pitchFamily="2" charset="0"/>
              </a:rPr>
              <a:t>High Accuracy</a:t>
            </a:r>
            <a:r>
              <a:rPr lang="en-US" b="0" i="0" dirty="0">
                <a:solidFill>
                  <a:srgbClr val="273239"/>
                </a:solidFill>
                <a:effectLst/>
                <a:highlight>
                  <a:srgbClr val="FFFFFF"/>
                </a:highlight>
                <a:latin typeface="Nunito" panose="020F0502020204030204" pitchFamily="2" charset="0"/>
              </a:rPr>
              <a:t>: Using several decision trees, each trained on a distinct subset of the data, Random Forest aggregates their predictions. Random Forest lessens the variation associated with individual trees, resulting in predictions that are more accurate, by averaging (for regression) or voting (for classification) the predictions of these trees. When using an ensemble approach instead of a single decision tree model, accuracy is typically higher.</a:t>
            </a:r>
          </a:p>
          <a:p>
            <a:pPr algn="l" fontAlgn="base">
              <a:buFont typeface="Arial" panose="020B0604020202020204" pitchFamily="34" charset="0"/>
              <a:buChar char="•"/>
            </a:pPr>
            <a:r>
              <a:rPr lang="en-US" b="1" i="0" dirty="0">
                <a:solidFill>
                  <a:srgbClr val="273239"/>
                </a:solidFill>
                <a:effectLst/>
                <a:highlight>
                  <a:srgbClr val="FFFFFF"/>
                </a:highlight>
                <a:latin typeface="Nunito" panose="020F0502020204030204" pitchFamily="2" charset="0"/>
              </a:rPr>
              <a:t>Robustness to Noise</a:t>
            </a:r>
            <a:r>
              <a:rPr lang="en-US" b="0" i="0" dirty="0">
                <a:solidFill>
                  <a:srgbClr val="273239"/>
                </a:solidFill>
                <a:effectLst/>
                <a:highlight>
                  <a:srgbClr val="FFFFFF"/>
                </a:highlight>
                <a:latin typeface="Nunito" panose="020F0502020204030204" pitchFamily="2" charset="0"/>
              </a:rPr>
              <a:t>: As Random Forest combines the forecasts of several decision trees, it is resilient to noisy data. Because noisy data points are unlikely to alter the forecasts of every tree in the forest, they have a lower chance of affecting the overall performance of the model. Random Forest works well with datasets that contain outliers or intrinsic noise because of its robustness.</a:t>
            </a:r>
          </a:p>
          <a:p>
            <a:pPr fontAlgn="base">
              <a:buFont typeface="Arial" panose="020B0604020202020204" pitchFamily="34" charset="0"/>
              <a:buChar char="•"/>
            </a:pPr>
            <a:r>
              <a:rPr lang="en-US" b="1" i="0" dirty="0">
                <a:solidFill>
                  <a:srgbClr val="273239"/>
                </a:solidFill>
                <a:effectLst/>
                <a:highlight>
                  <a:srgbClr val="FFFFFF"/>
                </a:highlight>
                <a:latin typeface="Nunito" pitchFamily="2" charset="0"/>
              </a:rPr>
              <a:t>Handles Both Numerical and Categorical Data</a:t>
            </a:r>
            <a:r>
              <a:rPr lang="en-US" b="0" i="0" dirty="0">
                <a:solidFill>
                  <a:srgbClr val="273239"/>
                </a:solidFill>
                <a:effectLst/>
                <a:highlight>
                  <a:srgbClr val="FFFFFF"/>
                </a:highlight>
                <a:latin typeface="Nunito" pitchFamily="2" charset="0"/>
              </a:rPr>
              <a:t>: Without the use of </a:t>
            </a:r>
            <a:r>
              <a:rPr lang="en-US" dirty="0">
                <a:solidFill>
                  <a:srgbClr val="273239"/>
                </a:solidFill>
                <a:highlight>
                  <a:srgbClr val="FFFFFF"/>
                </a:highlight>
                <a:latin typeface="Nunito" pitchFamily="2" charset="0"/>
              </a:rPr>
              <a:t>F</a:t>
            </a:r>
            <a:r>
              <a:rPr lang="en-US" b="0" i="0" dirty="0">
                <a:solidFill>
                  <a:srgbClr val="273239"/>
                </a:solidFill>
                <a:effectLst/>
                <a:highlight>
                  <a:srgbClr val="FFFFFF"/>
                </a:highlight>
                <a:latin typeface="Nunito" pitchFamily="2" charset="0"/>
              </a:rPr>
              <a:t>eature Engineering</a:t>
            </a:r>
            <a:r>
              <a:rPr lang="en-US" dirty="0">
                <a:solidFill>
                  <a:srgbClr val="99CA3C"/>
                </a:solidFill>
                <a:highlight>
                  <a:srgbClr val="FFFFFF"/>
                </a:highlight>
                <a:latin typeface="Nunito" pitchFamily="2" charset="0"/>
              </a:rPr>
              <a:t> </a:t>
            </a:r>
            <a:r>
              <a:rPr lang="en-US" b="0" i="0" dirty="0">
                <a:solidFill>
                  <a:srgbClr val="273239"/>
                </a:solidFill>
                <a:effectLst/>
                <a:highlight>
                  <a:srgbClr val="FFFFFF"/>
                </a:highlight>
                <a:latin typeface="Nunito" pitchFamily="2" charset="0"/>
              </a:rPr>
              <a:t>strategies like one-hot encoding, Random Forest is capable of handling a combination of numerical and categorical characteristics. The method can handle both types of data without bias since it automatically chooses random subsets of features for each decision tree during training.</a:t>
            </a:r>
          </a:p>
          <a:p>
            <a:pPr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endParaRPr lang="en-IN" dirty="0"/>
          </a:p>
        </p:txBody>
      </p:sp>
    </p:spTree>
    <p:extLst>
      <p:ext uri="{BB962C8B-B14F-4D97-AF65-F5344CB8AC3E}">
        <p14:creationId xmlns:p14="http://schemas.microsoft.com/office/powerpoint/2010/main" val="3413393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45D0-5F81-E9BC-5D46-1C1C01BF1336}"/>
              </a:ext>
            </a:extLst>
          </p:cNvPr>
          <p:cNvSpPr>
            <a:spLocks noGrp="1"/>
          </p:cNvSpPr>
          <p:nvPr>
            <p:ph type="title"/>
          </p:nvPr>
        </p:nvSpPr>
        <p:spPr/>
        <p:txBody>
          <a:bodyPr/>
          <a:lstStyle/>
          <a:p>
            <a:r>
              <a:rPr lang="en-US" dirty="0"/>
              <a:t>Disadvantages of Random Forest Algorithm	</a:t>
            </a:r>
            <a:endParaRPr lang="en-IN" dirty="0"/>
          </a:p>
        </p:txBody>
      </p:sp>
      <p:sp>
        <p:nvSpPr>
          <p:cNvPr id="3" name="Content Placeholder 2">
            <a:extLst>
              <a:ext uri="{FF2B5EF4-FFF2-40B4-BE49-F238E27FC236}">
                <a16:creationId xmlns:a16="http://schemas.microsoft.com/office/drawing/2014/main" id="{DE9F1AF4-720C-E06C-11FA-D5DE721AB8E6}"/>
              </a:ext>
            </a:extLst>
          </p:cNvPr>
          <p:cNvSpPr>
            <a:spLocks noGrp="1"/>
          </p:cNvSpPr>
          <p:nvPr>
            <p:ph idx="1"/>
          </p:nvPr>
        </p:nvSpPr>
        <p:spPr>
          <a:xfrm>
            <a:off x="677334" y="2367627"/>
            <a:ext cx="8596668" cy="3880773"/>
          </a:xfrm>
        </p:spPr>
        <p:txBody>
          <a:bodyPr>
            <a:normAutofit lnSpcReduction="10000"/>
          </a:bodyPr>
          <a:lstStyle/>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Memory Usage: </a:t>
            </a:r>
            <a:r>
              <a:rPr lang="en-US" b="0" i="0" dirty="0">
                <a:solidFill>
                  <a:srgbClr val="273239"/>
                </a:solidFill>
                <a:effectLst/>
                <a:highlight>
                  <a:srgbClr val="FFFFFF"/>
                </a:highlight>
                <a:latin typeface="Nunito" pitchFamily="2" charset="0"/>
              </a:rPr>
              <a:t>Random Forest models have a tendency to use a lot of memory, particularly when working with big datasets or deeply rooted trees. The training data, feature splits, and leaf node predictions must all be stored in each decision tree in the forest. Memory utilization rises with the number of trees or the depth of the trees, which may cause memory limitations on some hardware systems.</a:t>
            </a:r>
          </a:p>
          <a:p>
            <a:pPr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Prediction Time</a:t>
            </a:r>
            <a:r>
              <a:rPr lang="en-US" b="0" i="0" dirty="0">
                <a:solidFill>
                  <a:srgbClr val="273239"/>
                </a:solidFill>
                <a:effectLst/>
                <a:highlight>
                  <a:srgbClr val="FFFFFF"/>
                </a:highlight>
                <a:latin typeface="Nunito" pitchFamily="2" charset="0"/>
              </a:rPr>
              <a:t>: Random Forest models can take longer to make predictions than certain other algorithms, even though they are more effective at training. This is particularly true for large datasets or models with a lot of trees. To get a final forecast, each observation must navigate through several decision trees in the forest. This might lengthen the prediction time, especially for real-time or latency-sensitive applications.</a:t>
            </a:r>
          </a:p>
          <a:p>
            <a:endParaRPr lang="en-IN" dirty="0"/>
          </a:p>
        </p:txBody>
      </p:sp>
    </p:spTree>
    <p:extLst>
      <p:ext uri="{BB962C8B-B14F-4D97-AF65-F5344CB8AC3E}">
        <p14:creationId xmlns:p14="http://schemas.microsoft.com/office/powerpoint/2010/main" val="204275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CA760-C382-0D73-33C7-E0DCB77C71E8}"/>
              </a:ext>
            </a:extLst>
          </p:cNvPr>
          <p:cNvSpPr>
            <a:spLocks noGrp="1"/>
          </p:cNvSpPr>
          <p:nvPr>
            <p:ph type="title"/>
          </p:nvPr>
        </p:nvSpPr>
        <p:spPr>
          <a:xfrm>
            <a:off x="601919" y="496479"/>
            <a:ext cx="8596668" cy="1320800"/>
          </a:xfrm>
        </p:spPr>
        <p:txBody>
          <a:bodyPr>
            <a:normAutofit fontScale="90000"/>
          </a:bodyPr>
          <a:lstStyle/>
          <a:p>
            <a:pPr>
              <a:lnSpc>
                <a:spcPct val="150000"/>
              </a:lnSpc>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Advantages and Disadvantages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pic>
        <p:nvPicPr>
          <p:cNvPr id="5" name="Content Placeholder 4">
            <a:extLst>
              <a:ext uri="{FF2B5EF4-FFF2-40B4-BE49-F238E27FC236}">
                <a16:creationId xmlns:a16="http://schemas.microsoft.com/office/drawing/2014/main" id="{67B156F9-AE0A-25D5-2FA1-57832F53A20B}"/>
              </a:ext>
            </a:extLst>
          </p:cNvPr>
          <p:cNvPicPr>
            <a:picLocks noGrp="1" noChangeAspect="1"/>
          </p:cNvPicPr>
          <p:nvPr>
            <p:ph idx="1"/>
          </p:nvPr>
        </p:nvPicPr>
        <p:blipFill>
          <a:blip r:embed="rId2"/>
          <a:stretch>
            <a:fillRect/>
          </a:stretch>
        </p:blipFill>
        <p:spPr>
          <a:xfrm>
            <a:off x="1677732" y="1677971"/>
            <a:ext cx="7385680" cy="4217803"/>
          </a:xfrm>
        </p:spPr>
      </p:pic>
    </p:spTree>
    <p:extLst>
      <p:ext uri="{BB962C8B-B14F-4D97-AF65-F5344CB8AC3E}">
        <p14:creationId xmlns:p14="http://schemas.microsoft.com/office/powerpoint/2010/main" val="224251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AE73-EC62-D745-6C2C-797A83806821}"/>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E2081AF7-F0DC-9B39-96E0-A30ED19B2DA1}"/>
              </a:ext>
            </a:extLst>
          </p:cNvPr>
          <p:cNvSpPr>
            <a:spLocks noGrp="1"/>
          </p:cNvSpPr>
          <p:nvPr>
            <p:ph idx="1"/>
          </p:nvPr>
        </p:nvSpPr>
        <p:spPr>
          <a:xfrm>
            <a:off x="677334" y="1687399"/>
            <a:ext cx="8596668" cy="4353964"/>
          </a:xfrm>
        </p:spPr>
        <p:txBody>
          <a:bodyPr>
            <a:normAutofit fontScale="92500" lnSpcReduction="10000"/>
          </a:bodyPr>
          <a:lstStyle/>
          <a:p>
            <a:r>
              <a:rPr lang="en-US" dirty="0"/>
              <a:t>By providing personalized recommendations based on soil and environmental factors, the system enables farmers to make informed decisions about which crops to cultivate on their land. This reduces reliance on guesswork and increases the likelihood of successful harvests.</a:t>
            </a:r>
          </a:p>
          <a:p>
            <a:r>
              <a:rPr lang="en-US" dirty="0"/>
              <a:t>The system takes into account factors such as soil nutrient levels, temperature, humidity, and rainfall to recommend crops that are well-suited to the prevailing conditions. This helps farmers optimize their use of resources such as fertilizers, water, and pesticides, leading to improved efficiency and cost savings.</a:t>
            </a:r>
          </a:p>
          <a:p>
            <a:r>
              <a:rPr lang="en-US" dirty="0"/>
              <a:t>By selecting crops that are best suited to the specific conditions of their fields, farmers can maximize their crop yields. This not only increases their profitability but also contributes to food security by ensuring a reliable supply of crops.</a:t>
            </a:r>
          </a:p>
          <a:p>
            <a:r>
              <a:rPr lang="en-US" dirty="0"/>
              <a:t>The system helps farmers mitigate risks associated with crop failure by recommending resilient crops that are better able to withstand adverse  conditions such as drought or disease. This reduces the financial and emotional impact of crop loss on farmers and their communities.</a:t>
            </a:r>
            <a:endParaRPr lang="en-IN" dirty="0"/>
          </a:p>
        </p:txBody>
      </p:sp>
    </p:spTree>
    <p:extLst>
      <p:ext uri="{BB962C8B-B14F-4D97-AF65-F5344CB8AC3E}">
        <p14:creationId xmlns:p14="http://schemas.microsoft.com/office/powerpoint/2010/main" val="402639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6980-7E4D-AC98-2AF0-0046846C19F2}"/>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0A22D07-A40C-075A-0D2D-B316EDBECA70}"/>
              </a:ext>
            </a:extLst>
          </p:cNvPr>
          <p:cNvSpPr>
            <a:spLocks noGrp="1"/>
          </p:cNvSpPr>
          <p:nvPr>
            <p:ph idx="1"/>
          </p:nvPr>
        </p:nvSpPr>
        <p:spPr/>
        <p:txBody>
          <a:bodyPr>
            <a:normAutofit/>
          </a:bodyPr>
          <a:lstStyle/>
          <a:p>
            <a:r>
              <a:rPr lang="en-US" sz="2400" dirty="0"/>
              <a:t>You are tasked with developing a recommendation system for crop cultivation based on various environmental factors. </a:t>
            </a:r>
          </a:p>
          <a:p>
            <a:pPr marL="0" indent="0">
              <a:buNone/>
            </a:pPr>
            <a:endParaRPr lang="en-US" sz="2400" dirty="0"/>
          </a:p>
          <a:p>
            <a:r>
              <a:rPr lang="en-US" sz="2400" dirty="0"/>
              <a:t>The system will take several input parameters and provide a recommendation for the type of crop that is most suitable for cultivation.</a:t>
            </a:r>
            <a:endParaRPr lang="en-IN" sz="2400" dirty="0"/>
          </a:p>
        </p:txBody>
      </p:sp>
    </p:spTree>
    <p:extLst>
      <p:ext uri="{BB962C8B-B14F-4D97-AF65-F5344CB8AC3E}">
        <p14:creationId xmlns:p14="http://schemas.microsoft.com/office/powerpoint/2010/main" val="207907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6CE1-DDD5-89E0-BB18-1CB1A2E2A106}"/>
              </a:ext>
            </a:extLst>
          </p:cNvPr>
          <p:cNvSpPr>
            <a:spLocks noGrp="1"/>
          </p:cNvSpPr>
          <p:nvPr>
            <p:ph type="title"/>
          </p:nvPr>
        </p:nvSpPr>
        <p:spPr/>
        <p:txBody>
          <a:bodyPr/>
          <a:lstStyle/>
          <a:p>
            <a:r>
              <a:rPr lang="en-IN" dirty="0"/>
              <a:t>Dataset </a:t>
            </a:r>
          </a:p>
        </p:txBody>
      </p:sp>
      <p:sp>
        <p:nvSpPr>
          <p:cNvPr id="3" name="Content Placeholder 2">
            <a:extLst>
              <a:ext uri="{FF2B5EF4-FFF2-40B4-BE49-F238E27FC236}">
                <a16:creationId xmlns:a16="http://schemas.microsoft.com/office/drawing/2014/main" id="{7BCCF3A5-8C72-5234-FC04-9AB25AAB2F74}"/>
              </a:ext>
            </a:extLst>
          </p:cNvPr>
          <p:cNvSpPr>
            <a:spLocks noGrp="1"/>
          </p:cNvSpPr>
          <p:nvPr>
            <p:ph idx="1"/>
          </p:nvPr>
        </p:nvSpPr>
        <p:spPr>
          <a:xfrm>
            <a:off x="677334" y="1451729"/>
            <a:ext cx="8596668" cy="4589634"/>
          </a:xfrm>
        </p:spPr>
        <p:txBody>
          <a:bodyPr/>
          <a:lstStyle/>
          <a:p>
            <a:r>
              <a:rPr lang="fr-FR" dirty="0">
                <a:hlinkClick r:id="rId2"/>
              </a:rPr>
              <a:t>Crop Recommendation Dataset (kaggle.com)</a:t>
            </a:r>
            <a:endParaRPr lang="fr-FR" dirty="0"/>
          </a:p>
          <a:p>
            <a:endParaRPr lang="fr-FR" dirty="0"/>
          </a:p>
          <a:p>
            <a:r>
              <a:rPr lang="en-US" dirty="0"/>
              <a:t>2200 rows - 22 classes, each data row classified into rice, wheat etc.</a:t>
            </a:r>
          </a:p>
          <a:p>
            <a:endParaRPr lang="en-US" dirty="0"/>
          </a:p>
          <a:p>
            <a:endParaRPr lang="en-IN" dirty="0"/>
          </a:p>
        </p:txBody>
      </p:sp>
      <p:pic>
        <p:nvPicPr>
          <p:cNvPr id="5" name="Picture 4">
            <a:extLst>
              <a:ext uri="{FF2B5EF4-FFF2-40B4-BE49-F238E27FC236}">
                <a16:creationId xmlns:a16="http://schemas.microsoft.com/office/drawing/2014/main" id="{75B4B57C-980F-913B-B74B-29832F420D59}"/>
              </a:ext>
            </a:extLst>
          </p:cNvPr>
          <p:cNvPicPr>
            <a:picLocks noChangeAspect="1"/>
          </p:cNvPicPr>
          <p:nvPr/>
        </p:nvPicPr>
        <p:blipFill>
          <a:blip r:embed="rId3"/>
          <a:stretch>
            <a:fillRect/>
          </a:stretch>
        </p:blipFill>
        <p:spPr>
          <a:xfrm>
            <a:off x="1608901" y="3044857"/>
            <a:ext cx="6733533" cy="2262433"/>
          </a:xfrm>
          <a:prstGeom prst="rect">
            <a:avLst/>
          </a:prstGeom>
        </p:spPr>
      </p:pic>
    </p:spTree>
    <p:extLst>
      <p:ext uri="{BB962C8B-B14F-4D97-AF65-F5344CB8AC3E}">
        <p14:creationId xmlns:p14="http://schemas.microsoft.com/office/powerpoint/2010/main" val="22512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BFE6-359A-29E5-4EB6-CFB8B4C92C33}"/>
              </a:ext>
            </a:extLst>
          </p:cNvPr>
          <p:cNvSpPr>
            <a:spLocks noGrp="1"/>
          </p:cNvSpPr>
          <p:nvPr>
            <p:ph type="title"/>
          </p:nvPr>
        </p:nvSpPr>
        <p:spPr/>
        <p:txBody>
          <a:bodyPr/>
          <a:lstStyle/>
          <a:p>
            <a:r>
              <a:rPr lang="en-US" dirty="0"/>
              <a:t>Input Parameters	</a:t>
            </a:r>
            <a:endParaRPr lang="en-IN" dirty="0"/>
          </a:p>
        </p:txBody>
      </p:sp>
      <p:sp>
        <p:nvSpPr>
          <p:cNvPr id="3" name="Content Placeholder 2">
            <a:extLst>
              <a:ext uri="{FF2B5EF4-FFF2-40B4-BE49-F238E27FC236}">
                <a16:creationId xmlns:a16="http://schemas.microsoft.com/office/drawing/2014/main" id="{1E70C459-86D6-4CC7-78EB-E685262E064D}"/>
              </a:ext>
            </a:extLst>
          </p:cNvPr>
          <p:cNvSpPr>
            <a:spLocks noGrp="1"/>
          </p:cNvSpPr>
          <p:nvPr>
            <p:ph idx="1"/>
          </p:nvPr>
        </p:nvSpPr>
        <p:spPr/>
        <p:txBody>
          <a:bodyPr/>
          <a:lstStyle/>
          <a:p>
            <a:r>
              <a:rPr lang="en-US" dirty="0"/>
              <a:t>N: The amount of nitrogen in the soil in kg/ha.</a:t>
            </a:r>
          </a:p>
          <a:p>
            <a:r>
              <a:rPr lang="en-US" dirty="0"/>
              <a:t>P: The amount of phosphorus in the soil in kg/ha. </a:t>
            </a:r>
          </a:p>
          <a:p>
            <a:r>
              <a:rPr lang="en-US" dirty="0"/>
              <a:t>K: The amount of potassium in the soil in kg/ha. </a:t>
            </a:r>
          </a:p>
          <a:p>
            <a:r>
              <a:rPr lang="en-US" dirty="0"/>
              <a:t>temperature: The temperature in Celsius (°C) at the time of crop cultivation.</a:t>
            </a:r>
          </a:p>
          <a:p>
            <a:r>
              <a:rPr lang="en-US" dirty="0"/>
              <a:t> humidity: The relative humidity in percentage (%) at the time of crop cultivation. </a:t>
            </a:r>
          </a:p>
          <a:p>
            <a:r>
              <a:rPr lang="en-US" dirty="0"/>
              <a:t>ph: The pH value of the soil. </a:t>
            </a:r>
          </a:p>
          <a:p>
            <a:r>
              <a:rPr lang="en-US" dirty="0"/>
              <a:t>rainfall: The amount of rainfall in mm during the crop cultivation period.</a:t>
            </a:r>
            <a:endParaRPr lang="en-IN" dirty="0"/>
          </a:p>
        </p:txBody>
      </p:sp>
    </p:spTree>
    <p:extLst>
      <p:ext uri="{BB962C8B-B14F-4D97-AF65-F5344CB8AC3E}">
        <p14:creationId xmlns:p14="http://schemas.microsoft.com/office/powerpoint/2010/main" val="241604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3793-9DBB-4DDE-223F-01D8397B7B5B}"/>
              </a:ext>
            </a:extLst>
          </p:cNvPr>
          <p:cNvSpPr>
            <a:spLocks noGrp="1"/>
          </p:cNvSpPr>
          <p:nvPr>
            <p:ph type="title"/>
          </p:nvPr>
        </p:nvSpPr>
        <p:spPr/>
        <p:txBody>
          <a:bodyPr/>
          <a:lstStyle/>
          <a:p>
            <a:r>
              <a:rPr lang="en-US" dirty="0"/>
              <a:t>Output Parameters	</a:t>
            </a:r>
            <a:endParaRPr lang="en-IN" dirty="0"/>
          </a:p>
        </p:txBody>
      </p:sp>
      <p:sp>
        <p:nvSpPr>
          <p:cNvPr id="3" name="Content Placeholder 2">
            <a:extLst>
              <a:ext uri="{FF2B5EF4-FFF2-40B4-BE49-F238E27FC236}">
                <a16:creationId xmlns:a16="http://schemas.microsoft.com/office/drawing/2014/main" id="{C650F5EF-B660-9D78-4E1A-4571E62D59CB}"/>
              </a:ext>
            </a:extLst>
          </p:cNvPr>
          <p:cNvSpPr>
            <a:spLocks noGrp="1"/>
          </p:cNvSpPr>
          <p:nvPr>
            <p:ph idx="1"/>
          </p:nvPr>
        </p:nvSpPr>
        <p:spPr/>
        <p:txBody>
          <a:bodyPr/>
          <a:lstStyle/>
          <a:p>
            <a:pPr marL="0" indent="0">
              <a:buNone/>
            </a:pPr>
            <a:r>
              <a:rPr lang="en-US" sz="2800" b="1" dirty="0"/>
              <a:t>Label:</a:t>
            </a:r>
          </a:p>
          <a:p>
            <a:endParaRPr lang="en-US" dirty="0"/>
          </a:p>
          <a:p>
            <a:pPr marL="0" indent="0">
              <a:buNone/>
            </a:pPr>
            <a:r>
              <a:rPr lang="en-US" sz="2400" dirty="0"/>
              <a:t>The target variable which indicates the type of crop that is recommended based  on the given environmental factors</a:t>
            </a:r>
            <a:endParaRPr lang="en-IN" dirty="0"/>
          </a:p>
        </p:txBody>
      </p:sp>
    </p:spTree>
    <p:extLst>
      <p:ext uri="{BB962C8B-B14F-4D97-AF65-F5344CB8AC3E}">
        <p14:creationId xmlns:p14="http://schemas.microsoft.com/office/powerpoint/2010/main" val="68351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8245-5E72-489E-A95A-CB0A7223AEF1}"/>
              </a:ext>
            </a:extLst>
          </p:cNvPr>
          <p:cNvSpPr>
            <a:spLocks noGrp="1"/>
          </p:cNvSpPr>
          <p:nvPr>
            <p:ph type="title"/>
          </p:nvPr>
        </p:nvSpPr>
        <p:spPr/>
        <p:txBody>
          <a:bodyPr/>
          <a:lstStyle/>
          <a:p>
            <a:r>
              <a:rPr lang="en-IN" dirty="0"/>
              <a:t>Data Preprocessing </a:t>
            </a:r>
          </a:p>
        </p:txBody>
      </p:sp>
      <p:sp>
        <p:nvSpPr>
          <p:cNvPr id="3" name="Content Placeholder 2">
            <a:extLst>
              <a:ext uri="{FF2B5EF4-FFF2-40B4-BE49-F238E27FC236}">
                <a16:creationId xmlns:a16="http://schemas.microsoft.com/office/drawing/2014/main" id="{648A981D-C330-B4F1-C069-DCA945D77957}"/>
              </a:ext>
            </a:extLst>
          </p:cNvPr>
          <p:cNvSpPr>
            <a:spLocks noGrp="1"/>
          </p:cNvSpPr>
          <p:nvPr>
            <p:ph idx="1"/>
          </p:nvPr>
        </p:nvSpPr>
        <p:spPr/>
        <p:txBody>
          <a:bodyPr/>
          <a:lstStyle/>
          <a:p>
            <a:r>
              <a:rPr lang="en-US" dirty="0"/>
              <a:t>Remove any missing or null attributes from the dataset.</a:t>
            </a:r>
          </a:p>
          <a:p>
            <a:pPr marL="0" indent="0">
              <a:buNone/>
            </a:pPr>
            <a:r>
              <a:rPr lang="en-US" dirty="0"/>
              <a:t> </a:t>
            </a:r>
          </a:p>
          <a:p>
            <a:r>
              <a:rPr lang="en-US" dirty="0"/>
              <a:t> Encode labels to digits</a:t>
            </a:r>
          </a:p>
          <a:p>
            <a:endParaRPr lang="en-US" dirty="0"/>
          </a:p>
          <a:p>
            <a:endParaRPr lang="en-IN" dirty="0"/>
          </a:p>
        </p:txBody>
      </p:sp>
      <p:pic>
        <p:nvPicPr>
          <p:cNvPr id="5" name="Picture 4">
            <a:extLst>
              <a:ext uri="{FF2B5EF4-FFF2-40B4-BE49-F238E27FC236}">
                <a16:creationId xmlns:a16="http://schemas.microsoft.com/office/drawing/2014/main" id="{1FAF40E9-FB7B-0E42-E34C-D8F44791A086}"/>
              </a:ext>
            </a:extLst>
          </p:cNvPr>
          <p:cNvPicPr>
            <a:picLocks noChangeAspect="1"/>
          </p:cNvPicPr>
          <p:nvPr/>
        </p:nvPicPr>
        <p:blipFill>
          <a:blip r:embed="rId2"/>
          <a:stretch>
            <a:fillRect/>
          </a:stretch>
        </p:blipFill>
        <p:spPr>
          <a:xfrm>
            <a:off x="7230502" y="1762654"/>
            <a:ext cx="3623972" cy="4053684"/>
          </a:xfrm>
          <a:prstGeom prst="rect">
            <a:avLst/>
          </a:prstGeom>
        </p:spPr>
      </p:pic>
      <p:pic>
        <p:nvPicPr>
          <p:cNvPr id="6" name="Picture 5">
            <a:extLst>
              <a:ext uri="{FF2B5EF4-FFF2-40B4-BE49-F238E27FC236}">
                <a16:creationId xmlns:a16="http://schemas.microsoft.com/office/drawing/2014/main" id="{1A4FA98D-1317-BE31-FC20-40CEF5981F98}"/>
              </a:ext>
            </a:extLst>
          </p:cNvPr>
          <p:cNvPicPr>
            <a:picLocks noChangeAspect="1"/>
          </p:cNvPicPr>
          <p:nvPr/>
        </p:nvPicPr>
        <p:blipFill>
          <a:blip r:embed="rId3"/>
          <a:stretch>
            <a:fillRect/>
          </a:stretch>
        </p:blipFill>
        <p:spPr>
          <a:xfrm>
            <a:off x="1337526" y="3648172"/>
            <a:ext cx="3308772" cy="2893811"/>
          </a:xfrm>
          <a:prstGeom prst="rect">
            <a:avLst/>
          </a:prstGeom>
        </p:spPr>
      </p:pic>
    </p:spTree>
    <p:extLst>
      <p:ext uri="{BB962C8B-B14F-4D97-AF65-F5344CB8AC3E}">
        <p14:creationId xmlns:p14="http://schemas.microsoft.com/office/powerpoint/2010/main" val="62181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2213-A39C-2F52-50D9-C528200F37E1}"/>
              </a:ext>
            </a:extLst>
          </p:cNvPr>
          <p:cNvSpPr>
            <a:spLocks noGrp="1"/>
          </p:cNvSpPr>
          <p:nvPr>
            <p:ph type="title"/>
          </p:nvPr>
        </p:nvSpPr>
        <p:spPr>
          <a:xfrm>
            <a:off x="592493" y="741575"/>
            <a:ext cx="8596668" cy="1320800"/>
          </a:xfrm>
        </p:spPr>
        <p:txBody>
          <a:bodyPr>
            <a:normAutofit/>
          </a:bodyPr>
          <a:lstStyle/>
          <a:p>
            <a:r>
              <a:rPr lang="en-US" sz="4800" b="1" dirty="0">
                <a:effectLst/>
                <a:latin typeface="Calibri" panose="020F0502020204030204" pitchFamily="34" charset="0"/>
                <a:ea typeface="Calibri" panose="020F0502020204030204" pitchFamily="34" charset="0"/>
                <a:cs typeface="Times New Roman" panose="02020603050405020304" pitchFamily="18" charset="0"/>
              </a:rPr>
              <a:t>Candidate Algorithms</a:t>
            </a:r>
            <a:endParaRPr lang="en-IN" sz="4800" dirty="0"/>
          </a:p>
        </p:txBody>
      </p:sp>
      <p:sp>
        <p:nvSpPr>
          <p:cNvPr id="3" name="Content Placeholder 2">
            <a:extLst>
              <a:ext uri="{FF2B5EF4-FFF2-40B4-BE49-F238E27FC236}">
                <a16:creationId xmlns:a16="http://schemas.microsoft.com/office/drawing/2014/main" id="{76276BF3-472D-C4DF-EE1B-C181FC0BD30D}"/>
              </a:ext>
            </a:extLst>
          </p:cNvPr>
          <p:cNvSpPr>
            <a:spLocks noGrp="1"/>
          </p:cNvSpPr>
          <p:nvPr>
            <p:ph idx="1"/>
          </p:nvPr>
        </p:nvSpPr>
        <p:spPr>
          <a:xfrm>
            <a:off x="781028" y="2367627"/>
            <a:ext cx="8596668" cy="3880773"/>
          </a:xfrm>
        </p:spPr>
        <p:txBody>
          <a:bodyPr/>
          <a:lstStyle/>
          <a:p>
            <a:pPr>
              <a:lnSpc>
                <a:spcPct val="107000"/>
              </a:lnSpc>
              <a:buFont typeface="+mj-lt"/>
              <a:buAutoNum type="roman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mj-lt"/>
              <a:buAutoNum type="roman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Naïve Bayes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mj-lt"/>
              <a:buAutoNum type="roman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Decision Trees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mj-lt"/>
              <a:buAutoNum type="roman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Support Vector Machines (SVM)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mj-lt"/>
              <a:buAutoNum type="roman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Random Forest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1000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B928-80F6-3891-EB67-4251E43ACA29}"/>
              </a:ext>
            </a:extLst>
          </p:cNvPr>
          <p:cNvSpPr>
            <a:spLocks noGrp="1"/>
          </p:cNvSpPr>
          <p:nvPr>
            <p:ph type="title"/>
          </p:nvPr>
        </p:nvSpPr>
        <p:spPr>
          <a:xfrm>
            <a:off x="677334" y="722722"/>
            <a:ext cx="8596668" cy="1320800"/>
          </a:xfrm>
        </p:spPr>
        <p:txBody>
          <a:bodyPr>
            <a:normAutofit/>
          </a:bodyPr>
          <a:lstStyle/>
          <a:p>
            <a:pPr>
              <a:lnSpc>
                <a:spcPct val="150000"/>
              </a:lnSpc>
            </a:pPr>
            <a:r>
              <a:rPr lang="en-US" sz="3200" b="1" kern="0" dirty="0">
                <a:effectLst/>
                <a:latin typeface="Calibri" panose="020F0502020204030204" pitchFamily="34" charset="0"/>
                <a:ea typeface="Calibri" panose="020F0502020204030204" pitchFamily="34" charset="0"/>
                <a:cs typeface="Times New Roman" panose="02020603050405020304" pitchFamily="18" charset="0"/>
              </a:rPr>
              <a:t>Libraries Used</a:t>
            </a:r>
            <a:endParaRPr lang="en-IN" sz="5400" dirty="0"/>
          </a:p>
        </p:txBody>
      </p:sp>
      <p:sp>
        <p:nvSpPr>
          <p:cNvPr id="3" name="Content Placeholder 2">
            <a:extLst>
              <a:ext uri="{FF2B5EF4-FFF2-40B4-BE49-F238E27FC236}">
                <a16:creationId xmlns:a16="http://schemas.microsoft.com/office/drawing/2014/main" id="{C92A883A-4919-0F20-74E7-F7F05D6AC3B4}"/>
              </a:ext>
            </a:extLst>
          </p:cNvPr>
          <p:cNvSpPr>
            <a:spLocks noGrp="1"/>
          </p:cNvSpPr>
          <p:nvPr>
            <p:ph idx="1"/>
          </p:nvPr>
        </p:nvSpPr>
        <p:spPr>
          <a:xfrm>
            <a:off x="564212" y="1687398"/>
            <a:ext cx="8596668" cy="4236897"/>
          </a:xfrm>
        </p:spPr>
        <p:txBody>
          <a:bodyPr>
            <a:normAutofit/>
          </a:bodyPr>
          <a:lstStyle/>
          <a:p>
            <a:pPr marL="342900" lvl="0" indent="-342900">
              <a:lnSpc>
                <a:spcPct val="107000"/>
              </a:lnSpc>
              <a:buFont typeface="+mj-lt"/>
              <a:buAutoNum type="romanL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Pandas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 powerful data manipulation library in Python, widely used for data analysis and manipulation.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romanL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NumPy</a:t>
            </a:r>
            <a:r>
              <a:rPr lang="en-US" sz="1800" dirty="0">
                <a:effectLst/>
                <a:latin typeface="Calibri" panose="020F0502020204030204" pitchFamily="34" charset="0"/>
                <a:ea typeface="Calibri" panose="020F0502020204030204" pitchFamily="34" charset="0"/>
                <a:cs typeface="Times New Roman" panose="02020603050405020304" pitchFamily="18" charset="0"/>
              </a:rPr>
              <a:t>: A fundamental package for scientific computing with Python, providing support for arrays, matrices, and mathematical functions.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romanL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seaborn</a:t>
            </a:r>
            <a:r>
              <a:rPr lang="en-US" sz="1800" dirty="0">
                <a:effectLst/>
                <a:latin typeface="Calibri" panose="020F0502020204030204" pitchFamily="34" charset="0"/>
                <a:ea typeface="Calibri" panose="020F0502020204030204" pitchFamily="34" charset="0"/>
                <a:cs typeface="Times New Roman" panose="02020603050405020304" pitchFamily="18" charset="0"/>
              </a:rPr>
              <a:t>: A Python visualization library based on matplotlib, providing a high-level interface for drawing attractive and informative statistical graphics.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romanL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matplotlib.pyplot</a:t>
            </a:r>
            <a:r>
              <a:rPr lang="en-US" sz="1800" dirty="0">
                <a:effectLst/>
                <a:latin typeface="Calibri" panose="020F0502020204030204" pitchFamily="34" charset="0"/>
                <a:ea typeface="Calibri" panose="020F0502020204030204" pitchFamily="34" charset="0"/>
                <a:cs typeface="Times New Roman" panose="02020603050405020304" pitchFamily="18" charset="0"/>
              </a:rPr>
              <a:t>: A collection of command-style functions that make matplotlib work like MATLAB for creating static, animated, and interactive visualizations in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romanL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StandardScaler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 utility class in scikit-learn used for standardizing features by removing the mean and scaling to unit variance.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romanL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Scikit-learn</a:t>
            </a:r>
            <a:r>
              <a:rPr lang="en-US" sz="1800" dirty="0">
                <a:effectLst/>
                <a:latin typeface="Calibri" panose="020F0502020204030204" pitchFamily="34" charset="0"/>
                <a:ea typeface="Calibri" panose="020F0502020204030204" pitchFamily="34" charset="0"/>
                <a:cs typeface="Times New Roman" panose="02020603050405020304" pitchFamily="18" charset="0"/>
              </a:rPr>
              <a:t>: Simple and efficient tools for predictive data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70453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190</TotalTime>
  <Words>974</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Consolas</vt:lpstr>
      <vt:lpstr>Nunito</vt:lpstr>
      <vt:lpstr>Trebuchet MS</vt:lpstr>
      <vt:lpstr>Wingdings 3</vt:lpstr>
      <vt:lpstr>Facet</vt:lpstr>
      <vt:lpstr>Crop Recommendation System</vt:lpstr>
      <vt:lpstr>Overview</vt:lpstr>
      <vt:lpstr>Problem Statement</vt:lpstr>
      <vt:lpstr>Dataset </vt:lpstr>
      <vt:lpstr>Input Parameters </vt:lpstr>
      <vt:lpstr>Output Parameters </vt:lpstr>
      <vt:lpstr>Data Preprocessing </vt:lpstr>
      <vt:lpstr>Candidate Algorithms</vt:lpstr>
      <vt:lpstr>Libraries Used</vt:lpstr>
      <vt:lpstr> Accuracy Measure</vt:lpstr>
      <vt:lpstr> Algorithm v/s Accuracy Score plot</vt:lpstr>
      <vt:lpstr>K-Fold Cross Validation  The dataset is divided into k parts and then k-1 parts are used for training and the kth part is used for validation.  </vt:lpstr>
      <vt:lpstr>Advantages of Random Forest Algorithm</vt:lpstr>
      <vt:lpstr>Disadvantages of Random Forest Algorithm </vt:lpstr>
      <vt:lpstr>Advantages and Disadvantages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System</dc:title>
  <dc:creator>Krishna Kashyap Pasumarthi</dc:creator>
  <cp:lastModifiedBy>Krishna Kashyap Pasumarthi</cp:lastModifiedBy>
  <cp:revision>35</cp:revision>
  <dcterms:created xsi:type="dcterms:W3CDTF">2024-04-14T13:17:16Z</dcterms:created>
  <dcterms:modified xsi:type="dcterms:W3CDTF">2024-04-26T07:43:05Z</dcterms:modified>
</cp:coreProperties>
</file>