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3" r:id="rId3"/>
    <p:sldId id="257" r:id="rId4"/>
    <p:sldId id="260" r:id="rId5"/>
    <p:sldId id="264" r:id="rId6"/>
    <p:sldId id="265"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5C"/>
    <a:srgbClr val="FEB44A"/>
    <a:srgbClr val="FDB140"/>
    <a:srgbClr val="FDB141"/>
    <a:srgbClr val="FCB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p:restoredTop sz="94817"/>
  </p:normalViewPr>
  <p:slideViewPr>
    <p:cSldViewPr snapToGrid="0" snapToObjects="1">
      <p:cViewPr varScale="1">
        <p:scale>
          <a:sx n="103" d="100"/>
          <a:sy n="103" d="100"/>
        </p:scale>
        <p:origin x="1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47CC2-D782-AB4B-9EEC-5A476D40B9E6}" type="datetimeFigureOut">
              <a:rPr lang="en-IE" smtClean="0"/>
              <a:t>17/12/2018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3DA9-3967-9A45-82D6-7E2AF75752E4}" type="slidenum">
              <a:rPr lang="en-IE" smtClean="0"/>
              <a:t>‹#›</a:t>
            </a:fld>
            <a:endParaRPr lang="en-IE"/>
          </a:p>
        </p:txBody>
      </p:sp>
    </p:spTree>
    <p:extLst>
      <p:ext uri="{BB962C8B-B14F-4D97-AF65-F5344CB8AC3E}">
        <p14:creationId xmlns:p14="http://schemas.microsoft.com/office/powerpoint/2010/main" val="264639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Typically in an image there are certain elements that dominate</a:t>
            </a:r>
          </a:p>
        </p:txBody>
      </p:sp>
      <p:sp>
        <p:nvSpPr>
          <p:cNvPr id="4" name="Slide Number Placeholder 3"/>
          <p:cNvSpPr>
            <a:spLocks noGrp="1"/>
          </p:cNvSpPr>
          <p:nvPr>
            <p:ph type="sldNum" sz="quarter" idx="5"/>
          </p:nvPr>
        </p:nvSpPr>
        <p:spPr/>
        <p:txBody>
          <a:bodyPr/>
          <a:lstStyle/>
          <a:p>
            <a:fld id="{84A93DA9-3967-9A45-82D6-7E2AF75752E4}" type="slidenum">
              <a:rPr lang="en-IE" smtClean="0"/>
              <a:t>3</a:t>
            </a:fld>
            <a:endParaRPr lang="en-IE"/>
          </a:p>
        </p:txBody>
      </p:sp>
    </p:spTree>
    <p:extLst>
      <p:ext uri="{BB962C8B-B14F-4D97-AF65-F5344CB8AC3E}">
        <p14:creationId xmlns:p14="http://schemas.microsoft.com/office/powerpoint/2010/main" val="289244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4A93DA9-3967-9A45-82D6-7E2AF75752E4}" type="slidenum">
              <a:rPr lang="en-IE" smtClean="0"/>
              <a:t>6</a:t>
            </a:fld>
            <a:endParaRPr lang="en-IE"/>
          </a:p>
        </p:txBody>
      </p:sp>
    </p:spTree>
    <p:extLst>
      <p:ext uri="{BB962C8B-B14F-4D97-AF65-F5344CB8AC3E}">
        <p14:creationId xmlns:p14="http://schemas.microsoft.com/office/powerpoint/2010/main" val="168649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25F9-E3EF-8C49-92FC-E3BC54FF3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E8DD7ECA-BF55-5043-A439-744BE57A9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4EDB48F-3AEC-EF43-A192-8ADE4BF6CDCB}"/>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4FBED97E-1C96-DB40-A04C-C6027F47429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439019D-C684-0B49-B0BF-4291799DD776}"/>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301217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9CB0-9776-EE43-A203-FAB1EE2BB7D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D4BE57F-C637-F74B-AB93-25627A9BF3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144AA9D-D103-5D48-BB08-0998D71EECB6}"/>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BE27FF3B-BB49-744F-B29B-F75F9FAE71F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E84C83-71CA-8940-9AA3-5E9ECCD37A2F}"/>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94567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AC007-489A-7745-B400-99020BA55B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BF3DCA1-350F-B64F-BAD9-08E84E413E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A31DA61-AB58-5C43-BFAF-B799AF927E85}"/>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8E35DB29-745D-0D48-AB96-E051DFDDDC8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B0DB6BE-6E2D-3F46-A778-8F662E3E9F85}"/>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386144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4016-E462-484D-BFCF-883F528B701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2C8E8A2-F3E2-B846-8CF4-6504C5D2F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E0C24DA-0C74-204B-898A-694B65AFF856}"/>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CCDBE661-59A3-BD4E-8B0B-559B401472B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DAF416C-B9B6-E349-9EB4-E1056681BEF2}"/>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38365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2FCF-EECC-384A-8F62-6C55BE1B6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C5C39DF-50BC-9043-B5BD-D4666C0C2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E7CDFF-B921-5843-A2A5-51FAE62FE0DD}"/>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5BD39694-AFD4-5343-BEB4-550A1FBDDB6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E753C5E-48AF-4E47-A44A-B07E83D0568F}"/>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346032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0AC-5CE4-C345-A0B3-89AEC49B2E9A}"/>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BBB221C-1354-4A40-9F44-230C0967F0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9E77FB46-0420-4E4E-BE39-F04C89FCCE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D5CB201-E54B-1B47-AE0F-435E6DE45911}"/>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6" name="Footer Placeholder 5">
            <a:extLst>
              <a:ext uri="{FF2B5EF4-FFF2-40B4-BE49-F238E27FC236}">
                <a16:creationId xmlns:a16="http://schemas.microsoft.com/office/drawing/2014/main" id="{DF78560B-2ED2-A64D-BB5C-57F1E9F0911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189409E-1CD4-6C45-B2D1-71D66583D479}"/>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102074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5331-E44E-FA46-A244-709E9BF6AD5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B7CF038-B187-1E43-BC79-26888A05E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E29970-0707-7549-A9B6-5A70354FB4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1EFA2C8-E13E-A74D-96EF-21F8E0F7D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009FB9-E51D-6341-AEB0-F8A8C66C53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37802CCE-3A85-C74B-9276-619C8F71C222}"/>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8" name="Footer Placeholder 7">
            <a:extLst>
              <a:ext uri="{FF2B5EF4-FFF2-40B4-BE49-F238E27FC236}">
                <a16:creationId xmlns:a16="http://schemas.microsoft.com/office/drawing/2014/main" id="{5CD2B23B-0874-984F-BC89-D8658AF7DBA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C875F86-08AD-E54B-B88F-AFC906E7AB73}"/>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68620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1A0C-6C61-BB46-939D-D91EFBEE2839}"/>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630C2A35-69A1-AC46-B3A1-FEEEB193E60D}"/>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4" name="Footer Placeholder 3">
            <a:extLst>
              <a:ext uri="{FF2B5EF4-FFF2-40B4-BE49-F238E27FC236}">
                <a16:creationId xmlns:a16="http://schemas.microsoft.com/office/drawing/2014/main" id="{39B8758F-4D80-A74C-881A-BEA57C8F034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7DD7A168-9C6E-CE43-B935-96AF3EF04671}"/>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18526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E0F3D-1C2B-B54B-B0AA-D80C7DAB8AA3}"/>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3" name="Footer Placeholder 2">
            <a:extLst>
              <a:ext uri="{FF2B5EF4-FFF2-40B4-BE49-F238E27FC236}">
                <a16:creationId xmlns:a16="http://schemas.microsoft.com/office/drawing/2014/main" id="{E47EC060-CF7E-8744-AA1C-02F642DF4D8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E5302AF-CD46-C949-8EB9-D8239B91F6A5}"/>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364993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605-562A-214D-8CD4-9D01EAD6A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C91B582-49B0-1241-B49B-6445CAB8C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C0F19C98-AAA2-2943-B043-78B86CF10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93C422-3A54-5943-9336-F3C69D9EB09E}"/>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6" name="Footer Placeholder 5">
            <a:extLst>
              <a:ext uri="{FF2B5EF4-FFF2-40B4-BE49-F238E27FC236}">
                <a16:creationId xmlns:a16="http://schemas.microsoft.com/office/drawing/2014/main" id="{DF8E5900-EA79-2E42-9310-886D0C8FD7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A5E380D-8EB4-904C-916E-ABE5B9BD904E}"/>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282682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A1A4-B044-E441-B9E8-699856DB4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A3C78C0-40B0-C64D-9F5C-0A5386004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8B10F0D-9950-2640-9D51-CB295B2B3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A746A9-5999-5549-AD4C-0019AE1E5A3B}"/>
              </a:ext>
            </a:extLst>
          </p:cNvPr>
          <p:cNvSpPr>
            <a:spLocks noGrp="1"/>
          </p:cNvSpPr>
          <p:nvPr>
            <p:ph type="dt" sz="half" idx="10"/>
          </p:nvPr>
        </p:nvSpPr>
        <p:spPr/>
        <p:txBody>
          <a:bodyPr/>
          <a:lstStyle/>
          <a:p>
            <a:fld id="{C07E61DC-8A56-7D48-A3EF-11D807F9C5DC}" type="datetimeFigureOut">
              <a:rPr lang="en-IE" smtClean="0"/>
              <a:t>17/12/2018</a:t>
            </a:fld>
            <a:endParaRPr lang="en-IE"/>
          </a:p>
        </p:txBody>
      </p:sp>
      <p:sp>
        <p:nvSpPr>
          <p:cNvPr id="6" name="Footer Placeholder 5">
            <a:extLst>
              <a:ext uri="{FF2B5EF4-FFF2-40B4-BE49-F238E27FC236}">
                <a16:creationId xmlns:a16="http://schemas.microsoft.com/office/drawing/2014/main" id="{744FA9D4-DDAD-4E4B-87BE-5B463F828BF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3AA8ABE-BA8C-A44C-9E93-2AFFA79AE330}"/>
              </a:ext>
            </a:extLst>
          </p:cNvPr>
          <p:cNvSpPr>
            <a:spLocks noGrp="1"/>
          </p:cNvSpPr>
          <p:nvPr>
            <p:ph type="sldNum" sz="quarter" idx="12"/>
          </p:nvPr>
        </p:nvSpPr>
        <p:spPr/>
        <p:txBody>
          <a:bodyPr/>
          <a:lstStyle/>
          <a:p>
            <a:fld id="{7CAE6BD4-58CA-3343-ABD6-C5A146DD08BC}" type="slidenum">
              <a:rPr lang="en-IE" smtClean="0"/>
              <a:t>‹#›</a:t>
            </a:fld>
            <a:endParaRPr lang="en-IE"/>
          </a:p>
        </p:txBody>
      </p:sp>
    </p:spTree>
    <p:extLst>
      <p:ext uri="{BB962C8B-B14F-4D97-AF65-F5344CB8AC3E}">
        <p14:creationId xmlns:p14="http://schemas.microsoft.com/office/powerpoint/2010/main" val="189655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C7C52-677A-6F47-A082-33736EE21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DD31F29-B128-7441-A7AD-2246FD7F4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CFFE48-E283-9A4B-923F-7C52B8A3D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E61DC-8A56-7D48-A3EF-11D807F9C5DC}" type="datetimeFigureOut">
              <a:rPr lang="en-IE" smtClean="0"/>
              <a:t>17/12/2018</a:t>
            </a:fld>
            <a:endParaRPr lang="en-IE"/>
          </a:p>
        </p:txBody>
      </p:sp>
      <p:sp>
        <p:nvSpPr>
          <p:cNvPr id="5" name="Footer Placeholder 4">
            <a:extLst>
              <a:ext uri="{FF2B5EF4-FFF2-40B4-BE49-F238E27FC236}">
                <a16:creationId xmlns:a16="http://schemas.microsoft.com/office/drawing/2014/main" id="{A7A8B2DC-D4C3-2349-9C79-1BC4CF200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0207507-63AB-3E46-ADCA-BEF8791ED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E6BD4-58CA-3343-ABD6-C5A146DD08BC}" type="slidenum">
              <a:rPr lang="en-IE" smtClean="0"/>
              <a:t>‹#›</a:t>
            </a:fld>
            <a:endParaRPr lang="en-IE"/>
          </a:p>
        </p:txBody>
      </p:sp>
    </p:spTree>
    <p:extLst>
      <p:ext uri="{BB962C8B-B14F-4D97-AF65-F5344CB8AC3E}">
        <p14:creationId xmlns:p14="http://schemas.microsoft.com/office/powerpoint/2010/main" val="29943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shyap.krishnamurthy2@mail.dcu.i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5006/App1" TargetMode="External"/><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35B049-8E91-E14D-AE1F-39397694D3A6}"/>
              </a:ext>
            </a:extLst>
          </p:cNvPr>
          <p:cNvSpPr txBox="1"/>
          <p:nvPr/>
        </p:nvSpPr>
        <p:spPr>
          <a:xfrm>
            <a:off x="1169950" y="930560"/>
            <a:ext cx="9852099" cy="923330"/>
          </a:xfrm>
          <a:prstGeom prst="rect">
            <a:avLst/>
          </a:prstGeom>
          <a:noFill/>
        </p:spPr>
        <p:txBody>
          <a:bodyPr wrap="square" rtlCol="0">
            <a:spAutoFit/>
          </a:bodyPr>
          <a:lstStyle/>
          <a:p>
            <a:pPr algn="ctr"/>
            <a:r>
              <a:rPr lang="en-IE" sz="5400" dirty="0">
                <a:solidFill>
                  <a:srgbClr val="00295C"/>
                </a:solidFill>
                <a:latin typeface="Rockwell" panose="02060603020205020403" pitchFamily="18" charset="77"/>
              </a:rPr>
              <a:t> Data Visualisation Assignment </a:t>
            </a:r>
          </a:p>
        </p:txBody>
      </p:sp>
      <p:sp>
        <p:nvSpPr>
          <p:cNvPr id="5" name="TextBox 4">
            <a:extLst>
              <a:ext uri="{FF2B5EF4-FFF2-40B4-BE49-F238E27FC236}">
                <a16:creationId xmlns:a16="http://schemas.microsoft.com/office/drawing/2014/main" id="{EDB39997-19B0-F84E-8FD6-44022F37DD22}"/>
              </a:ext>
            </a:extLst>
          </p:cNvPr>
          <p:cNvSpPr txBox="1"/>
          <p:nvPr/>
        </p:nvSpPr>
        <p:spPr>
          <a:xfrm>
            <a:off x="3346964" y="2395477"/>
            <a:ext cx="5498070" cy="461665"/>
          </a:xfrm>
          <a:prstGeom prst="rect">
            <a:avLst/>
          </a:prstGeom>
          <a:noFill/>
        </p:spPr>
        <p:txBody>
          <a:bodyPr wrap="square" rtlCol="0">
            <a:spAutoFit/>
          </a:bodyPr>
          <a:lstStyle/>
          <a:p>
            <a:r>
              <a:rPr lang="en-IE" sz="2400" b="1" dirty="0">
                <a:solidFill>
                  <a:srgbClr val="00295C"/>
                </a:solidFill>
                <a:latin typeface="Rockwell" panose="02060603020205020403" pitchFamily="18" charset="77"/>
              </a:rPr>
              <a:t>Exploring Himalayan Expeditions</a:t>
            </a:r>
            <a:endParaRPr lang="en-IE" sz="2400" dirty="0">
              <a:solidFill>
                <a:srgbClr val="00295C"/>
              </a:solidFill>
              <a:latin typeface="Rockwell" panose="02060603020205020403" pitchFamily="18" charset="77"/>
            </a:endParaRPr>
          </a:p>
        </p:txBody>
      </p:sp>
      <p:sp>
        <p:nvSpPr>
          <p:cNvPr id="6" name="TextBox 5">
            <a:extLst>
              <a:ext uri="{FF2B5EF4-FFF2-40B4-BE49-F238E27FC236}">
                <a16:creationId xmlns:a16="http://schemas.microsoft.com/office/drawing/2014/main" id="{65A3DDBC-8E3B-304B-89FD-549FBC4AEDE0}"/>
              </a:ext>
            </a:extLst>
          </p:cNvPr>
          <p:cNvSpPr txBox="1"/>
          <p:nvPr/>
        </p:nvSpPr>
        <p:spPr>
          <a:xfrm>
            <a:off x="939800" y="4322059"/>
            <a:ext cx="6200036" cy="1523494"/>
          </a:xfrm>
          <a:prstGeom prst="rect">
            <a:avLst/>
          </a:prstGeom>
          <a:noFill/>
        </p:spPr>
        <p:txBody>
          <a:bodyPr wrap="square" rtlCol="0">
            <a:spAutoFit/>
          </a:bodyPr>
          <a:lstStyle/>
          <a:p>
            <a:r>
              <a:rPr lang="en-IE" sz="2000" b="1" dirty="0">
                <a:solidFill>
                  <a:srgbClr val="00295C"/>
                </a:solidFill>
                <a:latin typeface="Rockwell" panose="02060603020205020403" pitchFamily="18" charset="77"/>
              </a:rPr>
              <a:t>Name</a:t>
            </a:r>
            <a:r>
              <a:rPr lang="en-IE" sz="2000" dirty="0">
                <a:solidFill>
                  <a:srgbClr val="00295C"/>
                </a:solidFill>
                <a:latin typeface="Rockwell" panose="02060603020205020403" pitchFamily="18" charset="77"/>
              </a:rPr>
              <a:t>: Kashyap Krishnamurthy</a:t>
            </a:r>
            <a:br>
              <a:rPr lang="en-IE" sz="2000" dirty="0">
                <a:solidFill>
                  <a:srgbClr val="00295C"/>
                </a:solidFill>
                <a:latin typeface="Rockwell" panose="02060603020205020403" pitchFamily="18" charset="77"/>
              </a:rPr>
            </a:br>
            <a:endParaRPr lang="en-IE" sz="900" dirty="0">
              <a:solidFill>
                <a:srgbClr val="00295C"/>
              </a:solidFill>
              <a:latin typeface="Rockwell" panose="02060603020205020403" pitchFamily="18" charset="77"/>
            </a:endParaRPr>
          </a:p>
          <a:p>
            <a:r>
              <a:rPr lang="en-IE" sz="1600" b="1" dirty="0">
                <a:solidFill>
                  <a:srgbClr val="00295C"/>
                </a:solidFill>
                <a:latin typeface="Rockwell" panose="02060603020205020403" pitchFamily="18" charset="77"/>
              </a:rPr>
              <a:t>Student Id</a:t>
            </a:r>
            <a:r>
              <a:rPr lang="en-IE" sz="1600" dirty="0">
                <a:solidFill>
                  <a:srgbClr val="00295C"/>
                </a:solidFill>
                <a:latin typeface="Rockwell" panose="02060603020205020403" pitchFamily="18" charset="77"/>
              </a:rPr>
              <a:t>: 18210248</a:t>
            </a:r>
            <a:br>
              <a:rPr lang="en-IE" sz="1600" dirty="0">
                <a:solidFill>
                  <a:srgbClr val="00295C"/>
                </a:solidFill>
                <a:latin typeface="Rockwell" panose="02060603020205020403" pitchFamily="18" charset="77"/>
              </a:rPr>
            </a:br>
            <a:r>
              <a:rPr lang="en-IE" sz="1600" b="1" dirty="0">
                <a:solidFill>
                  <a:srgbClr val="00295C"/>
                </a:solidFill>
                <a:latin typeface="Rockwell" panose="02060603020205020403" pitchFamily="18" charset="77"/>
              </a:rPr>
              <a:t>Email Id</a:t>
            </a:r>
            <a:r>
              <a:rPr lang="en-IE" sz="1600" dirty="0">
                <a:solidFill>
                  <a:srgbClr val="00295C"/>
                </a:solidFill>
                <a:latin typeface="Rockwell" panose="02060603020205020403" pitchFamily="18" charset="77"/>
              </a:rPr>
              <a:t>: </a:t>
            </a:r>
            <a:r>
              <a:rPr lang="en-IE" sz="1600" dirty="0">
                <a:solidFill>
                  <a:srgbClr val="00295C"/>
                </a:solidFill>
                <a:latin typeface="Rockwell" panose="02060603020205020403" pitchFamily="18" charset="77"/>
                <a:hlinkClick r:id="rId2"/>
              </a:rPr>
              <a:t>kashyap.krishnamurthy2@mail.dcu.ie</a:t>
            </a:r>
            <a:endParaRPr lang="en-IE" sz="1600" dirty="0">
              <a:solidFill>
                <a:srgbClr val="00295C"/>
              </a:solidFill>
              <a:latin typeface="Rockwell" panose="02060603020205020403" pitchFamily="18" charset="77"/>
            </a:endParaRPr>
          </a:p>
          <a:p>
            <a:r>
              <a:rPr lang="en-IE" sz="1600" b="1" dirty="0">
                <a:solidFill>
                  <a:srgbClr val="00295C"/>
                </a:solidFill>
                <a:latin typeface="Rockwell" panose="02060603020205020403" pitchFamily="18" charset="77"/>
              </a:rPr>
              <a:t>Programme</a:t>
            </a:r>
            <a:r>
              <a:rPr lang="en-IE" sz="1600" dirty="0">
                <a:solidFill>
                  <a:srgbClr val="00295C"/>
                </a:solidFill>
                <a:latin typeface="Rockwell" panose="02060603020205020403" pitchFamily="18" charset="77"/>
              </a:rPr>
              <a:t>: MSc in Computing (Data Analytics)</a:t>
            </a:r>
            <a:br>
              <a:rPr lang="en-IE" sz="1600" dirty="0">
                <a:solidFill>
                  <a:srgbClr val="00295C"/>
                </a:solidFill>
                <a:latin typeface="Rockwell" panose="02060603020205020403" pitchFamily="18" charset="77"/>
              </a:rPr>
            </a:br>
            <a:r>
              <a:rPr lang="en-IE" sz="1600" b="1" dirty="0">
                <a:solidFill>
                  <a:srgbClr val="00295C"/>
                </a:solidFill>
                <a:latin typeface="Rockwell" panose="02060603020205020403" pitchFamily="18" charset="77"/>
              </a:rPr>
              <a:t>Module Id</a:t>
            </a:r>
            <a:r>
              <a:rPr lang="en-IE" sz="1600" dirty="0">
                <a:solidFill>
                  <a:srgbClr val="00295C"/>
                </a:solidFill>
                <a:latin typeface="Rockwell" panose="02060603020205020403" pitchFamily="18" charset="77"/>
              </a:rPr>
              <a:t>: CA682</a:t>
            </a:r>
          </a:p>
        </p:txBody>
      </p:sp>
    </p:spTree>
    <p:extLst>
      <p:ext uri="{BB962C8B-B14F-4D97-AF65-F5344CB8AC3E}">
        <p14:creationId xmlns:p14="http://schemas.microsoft.com/office/powerpoint/2010/main" val="33425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5C763C2-BD67-D545-A115-AF477EBD8828}"/>
              </a:ext>
            </a:extLst>
          </p:cNvPr>
          <p:cNvSpPr txBox="1"/>
          <p:nvPr/>
        </p:nvSpPr>
        <p:spPr>
          <a:xfrm>
            <a:off x="504496" y="53008"/>
            <a:ext cx="6685444" cy="1107996"/>
          </a:xfrm>
          <a:prstGeom prst="rect">
            <a:avLst/>
          </a:prstGeom>
          <a:noFill/>
        </p:spPr>
        <p:txBody>
          <a:bodyPr wrap="square" rtlCol="0">
            <a:spAutoFit/>
          </a:bodyPr>
          <a:lstStyle/>
          <a:p>
            <a:r>
              <a:rPr lang="en-IE" sz="6600" dirty="0">
                <a:solidFill>
                  <a:srgbClr val="00295C"/>
                </a:solidFill>
                <a:latin typeface="Rockwell" panose="02060603020205020403" pitchFamily="18" charset="77"/>
              </a:rPr>
              <a:t>Contents</a:t>
            </a:r>
          </a:p>
        </p:txBody>
      </p:sp>
      <p:sp>
        <p:nvSpPr>
          <p:cNvPr id="19" name="TextBox 18">
            <a:extLst>
              <a:ext uri="{FF2B5EF4-FFF2-40B4-BE49-F238E27FC236}">
                <a16:creationId xmlns:a16="http://schemas.microsoft.com/office/drawing/2014/main" id="{8B14009D-804C-C94E-8ED1-5DCC3B9181C6}"/>
              </a:ext>
            </a:extLst>
          </p:cNvPr>
          <p:cNvSpPr txBox="1"/>
          <p:nvPr/>
        </p:nvSpPr>
        <p:spPr>
          <a:xfrm>
            <a:off x="599090" y="1708354"/>
            <a:ext cx="6722798" cy="3154710"/>
          </a:xfrm>
          <a:prstGeom prst="rect">
            <a:avLst/>
          </a:prstGeom>
          <a:noFill/>
        </p:spPr>
        <p:txBody>
          <a:bodyPr wrap="square" rtlCol="0">
            <a:spAutoFit/>
          </a:bodyPr>
          <a:lstStyle/>
          <a:p>
            <a:pPr algn="ctr"/>
            <a:endParaRPr lang="en-IE" sz="2000" b="1"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3600" dirty="0">
                <a:solidFill>
                  <a:srgbClr val="00295C"/>
                </a:solidFill>
                <a:latin typeface="Rockwell" panose="02060603020205020403" pitchFamily="18" charset="77"/>
              </a:rPr>
              <a:t>Introduction </a:t>
            </a:r>
            <a:br>
              <a:rPr lang="en-IE" sz="3600" dirty="0">
                <a:solidFill>
                  <a:srgbClr val="00295C"/>
                </a:solidFill>
                <a:latin typeface="Rockwell" panose="02060603020205020403" pitchFamily="18" charset="77"/>
              </a:rPr>
            </a:br>
            <a:endParaRPr lang="en-IE" sz="1050"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3600" dirty="0">
                <a:solidFill>
                  <a:srgbClr val="00295C"/>
                </a:solidFill>
                <a:latin typeface="Rockwell" panose="02060603020205020403" pitchFamily="18" charset="77"/>
              </a:rPr>
              <a:t>Visualisation Demo </a:t>
            </a:r>
          </a:p>
          <a:p>
            <a:pPr marL="357188" indent="-357188">
              <a:buClr>
                <a:srgbClr val="FDB140"/>
              </a:buClr>
              <a:buFont typeface="Wingdings" pitchFamily="2" charset="2"/>
              <a:buChar char="Ø"/>
              <a:tabLst>
                <a:tab pos="1149350" algn="l"/>
                <a:tab pos="2300288" algn="l"/>
                <a:tab pos="2354263" algn="l"/>
                <a:tab pos="2528888" algn="l"/>
              </a:tabLst>
            </a:pPr>
            <a:endParaRPr lang="en-IE" sz="1050"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3600" dirty="0">
                <a:solidFill>
                  <a:srgbClr val="00295C"/>
                </a:solidFill>
                <a:latin typeface="Rockwell" panose="02060603020205020403" pitchFamily="18" charset="77"/>
              </a:rPr>
              <a:t>Back-end design</a:t>
            </a:r>
            <a:br>
              <a:rPr lang="en-IE" sz="3600" dirty="0">
                <a:solidFill>
                  <a:srgbClr val="00295C"/>
                </a:solidFill>
                <a:latin typeface="Rockwell" panose="02060603020205020403" pitchFamily="18" charset="77"/>
              </a:rPr>
            </a:br>
            <a:endParaRPr lang="en-IE" sz="1050"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3600" dirty="0">
                <a:solidFill>
                  <a:srgbClr val="00295C"/>
                </a:solidFill>
                <a:latin typeface="Rockwell" panose="02060603020205020403" pitchFamily="18" charset="77"/>
              </a:rPr>
              <a:t>Conclusion</a:t>
            </a:r>
          </a:p>
        </p:txBody>
      </p:sp>
      <p:grpSp>
        <p:nvGrpSpPr>
          <p:cNvPr id="12" name="Group 11">
            <a:extLst>
              <a:ext uri="{FF2B5EF4-FFF2-40B4-BE49-F238E27FC236}">
                <a16:creationId xmlns:a16="http://schemas.microsoft.com/office/drawing/2014/main" id="{41DC7974-B30B-1347-880E-B2491C0A5234}"/>
              </a:ext>
            </a:extLst>
          </p:cNvPr>
          <p:cNvGrpSpPr/>
          <p:nvPr/>
        </p:nvGrpSpPr>
        <p:grpSpPr>
          <a:xfrm>
            <a:off x="586800" y="1173600"/>
            <a:ext cx="11851299" cy="5536630"/>
            <a:chOff x="599090" y="1156138"/>
            <a:chExt cx="11851299" cy="5536630"/>
          </a:xfrm>
        </p:grpSpPr>
        <p:cxnSp>
          <p:nvCxnSpPr>
            <p:cNvPr id="21" name="Straight Connector 20">
              <a:extLst>
                <a:ext uri="{FF2B5EF4-FFF2-40B4-BE49-F238E27FC236}">
                  <a16:creationId xmlns:a16="http://schemas.microsoft.com/office/drawing/2014/main" id="{CCB025B3-E03F-A04F-85E6-8E2485FDA3C2}"/>
                </a:ext>
              </a:extLst>
            </p:cNvPr>
            <p:cNvCxnSpPr>
              <a:cxnSpLocks/>
            </p:cNvCxnSpPr>
            <p:nvPr/>
          </p:nvCxnSpPr>
          <p:spPr>
            <a:xfrm>
              <a:off x="599090" y="1156138"/>
              <a:ext cx="11195345" cy="0"/>
            </a:xfrm>
            <a:prstGeom prst="line">
              <a:avLst/>
            </a:prstGeom>
            <a:ln w="88900" cap="rnd">
              <a:gradFill flip="none" rotWithShape="1">
                <a:gsLst>
                  <a:gs pos="0">
                    <a:srgbClr val="FDB141"/>
                  </a:gs>
                  <a:gs pos="58000">
                    <a:srgbClr val="FED89F">
                      <a:alpha val="66000"/>
                    </a:srgbClr>
                  </a:gs>
                  <a:gs pos="94000">
                    <a:schemeClr val="bg1">
                      <a:alpha val="0"/>
                      <a:lumMod val="0"/>
                      <a:lumOff val="100000"/>
                    </a:schemeClr>
                  </a:gs>
                </a:gsLst>
                <a:lin ang="0" scaled="1"/>
                <a:tileRect/>
              </a:gradFill>
              <a:round/>
            </a:ln>
            <a:effectLst>
              <a:softEdge rad="12700"/>
            </a:effectLst>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B3AFD5DA-3432-4C4A-813C-FF137ACC0D6D}"/>
                </a:ext>
              </a:extLst>
            </p:cNvPr>
            <p:cNvPicPr>
              <a:picLocks noChangeAspect="1"/>
            </p:cNvPicPr>
            <p:nvPr/>
          </p:nvPicPr>
          <p:blipFill>
            <a:blip r:embed="rId2"/>
            <a:stretch>
              <a:fillRect/>
            </a:stretch>
          </p:blipFill>
          <p:spPr>
            <a:xfrm>
              <a:off x="10399837" y="5823334"/>
              <a:ext cx="2050552" cy="869434"/>
            </a:xfrm>
            <a:prstGeom prst="rect">
              <a:avLst/>
            </a:prstGeom>
          </p:spPr>
        </p:pic>
      </p:grpSp>
    </p:spTree>
    <p:extLst>
      <p:ext uri="{BB962C8B-B14F-4D97-AF65-F5344CB8AC3E}">
        <p14:creationId xmlns:p14="http://schemas.microsoft.com/office/powerpoint/2010/main" val="139898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C67649-10E1-294C-98B7-D05C2CB57D05}"/>
              </a:ext>
            </a:extLst>
          </p:cNvPr>
          <p:cNvSpPr txBox="1"/>
          <p:nvPr/>
        </p:nvSpPr>
        <p:spPr>
          <a:xfrm>
            <a:off x="504497" y="53008"/>
            <a:ext cx="4969546" cy="1107996"/>
          </a:xfrm>
          <a:prstGeom prst="rect">
            <a:avLst/>
          </a:prstGeom>
          <a:noFill/>
        </p:spPr>
        <p:txBody>
          <a:bodyPr wrap="square" rtlCol="0">
            <a:spAutoFit/>
          </a:bodyPr>
          <a:lstStyle/>
          <a:p>
            <a:r>
              <a:rPr lang="en-IE" sz="6600" dirty="0">
                <a:solidFill>
                  <a:srgbClr val="00295C"/>
                </a:solidFill>
                <a:latin typeface="Rockwell" panose="02060603020205020403" pitchFamily="18" charset="77"/>
              </a:rPr>
              <a:t>Introduction</a:t>
            </a:r>
          </a:p>
        </p:txBody>
      </p:sp>
      <p:grpSp>
        <p:nvGrpSpPr>
          <p:cNvPr id="29" name="Group 28">
            <a:extLst>
              <a:ext uri="{FF2B5EF4-FFF2-40B4-BE49-F238E27FC236}">
                <a16:creationId xmlns:a16="http://schemas.microsoft.com/office/drawing/2014/main" id="{150761CB-07FC-1449-A99F-B5AE7CF7E75F}"/>
              </a:ext>
            </a:extLst>
          </p:cNvPr>
          <p:cNvGrpSpPr/>
          <p:nvPr/>
        </p:nvGrpSpPr>
        <p:grpSpPr>
          <a:xfrm>
            <a:off x="586800" y="1173600"/>
            <a:ext cx="11851299" cy="5536630"/>
            <a:chOff x="599090" y="1156138"/>
            <a:chExt cx="11851299" cy="5536630"/>
          </a:xfrm>
        </p:grpSpPr>
        <p:cxnSp>
          <p:nvCxnSpPr>
            <p:cNvPr id="3" name="Straight Connector 2">
              <a:extLst>
                <a:ext uri="{FF2B5EF4-FFF2-40B4-BE49-F238E27FC236}">
                  <a16:creationId xmlns:a16="http://schemas.microsoft.com/office/drawing/2014/main" id="{AAB7392F-9556-794A-82D6-1FC06983EF87}"/>
                </a:ext>
              </a:extLst>
            </p:cNvPr>
            <p:cNvCxnSpPr>
              <a:cxnSpLocks/>
            </p:cNvCxnSpPr>
            <p:nvPr/>
          </p:nvCxnSpPr>
          <p:spPr>
            <a:xfrm>
              <a:off x="599090" y="1156138"/>
              <a:ext cx="11195345" cy="0"/>
            </a:xfrm>
            <a:prstGeom prst="line">
              <a:avLst/>
            </a:prstGeom>
            <a:ln w="88900" cap="rnd">
              <a:gradFill flip="none" rotWithShape="1">
                <a:gsLst>
                  <a:gs pos="0">
                    <a:srgbClr val="FDB141"/>
                  </a:gs>
                  <a:gs pos="58000">
                    <a:srgbClr val="FED89F">
                      <a:alpha val="66000"/>
                    </a:srgbClr>
                  </a:gs>
                  <a:gs pos="94000">
                    <a:schemeClr val="bg1">
                      <a:alpha val="0"/>
                      <a:lumMod val="0"/>
                      <a:lumOff val="100000"/>
                    </a:schemeClr>
                  </a:gs>
                </a:gsLst>
                <a:lin ang="0" scaled="1"/>
                <a:tileRect/>
              </a:gradFill>
              <a:round/>
            </a:ln>
            <a:effectLst>
              <a:softEdge rad="12700"/>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ECA45C-EE6D-294D-BC03-20A0E444D501}"/>
                </a:ext>
              </a:extLst>
            </p:cNvPr>
            <p:cNvPicPr>
              <a:picLocks noChangeAspect="1"/>
            </p:cNvPicPr>
            <p:nvPr/>
          </p:nvPicPr>
          <p:blipFill>
            <a:blip r:embed="rId3"/>
            <a:stretch>
              <a:fillRect/>
            </a:stretch>
          </p:blipFill>
          <p:spPr>
            <a:xfrm>
              <a:off x="10399837" y="5823334"/>
              <a:ext cx="2050552" cy="869434"/>
            </a:xfrm>
            <a:prstGeom prst="rect">
              <a:avLst/>
            </a:prstGeom>
          </p:spPr>
        </p:pic>
        <p:sp>
          <p:nvSpPr>
            <p:cNvPr id="10" name="Pentagon 9">
              <a:extLst>
                <a:ext uri="{FF2B5EF4-FFF2-40B4-BE49-F238E27FC236}">
                  <a16:creationId xmlns:a16="http://schemas.microsoft.com/office/drawing/2014/main" id="{E58217CE-2ECE-B645-B7AC-FF02D7929913}"/>
                </a:ext>
              </a:extLst>
            </p:cNvPr>
            <p:cNvSpPr/>
            <p:nvPr/>
          </p:nvSpPr>
          <p:spPr>
            <a:xfrm>
              <a:off x="1082566" y="2750073"/>
              <a:ext cx="4120055" cy="1479327"/>
            </a:xfrm>
            <a:prstGeom prst="homePlate">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3200" dirty="0">
                <a:solidFill>
                  <a:srgbClr val="FEB44A"/>
                </a:solidFill>
                <a:latin typeface="Rockwell" panose="02060603020205020403" pitchFamily="18" charset="77"/>
              </a:endParaRPr>
            </a:p>
          </p:txBody>
        </p:sp>
        <p:sp>
          <p:nvSpPr>
            <p:cNvPr id="14" name="Rectangle 13">
              <a:extLst>
                <a:ext uri="{FF2B5EF4-FFF2-40B4-BE49-F238E27FC236}">
                  <a16:creationId xmlns:a16="http://schemas.microsoft.com/office/drawing/2014/main" id="{D69A42A6-CB55-9E41-83F1-5AE61CDB7EC1}"/>
                </a:ext>
              </a:extLst>
            </p:cNvPr>
            <p:cNvSpPr/>
            <p:nvPr/>
          </p:nvSpPr>
          <p:spPr>
            <a:xfrm>
              <a:off x="788276" y="2750073"/>
              <a:ext cx="199697" cy="1479327"/>
            </a:xfrm>
            <a:prstGeom prst="rect">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ectangle 25">
              <a:extLst>
                <a:ext uri="{FF2B5EF4-FFF2-40B4-BE49-F238E27FC236}">
                  <a16:creationId xmlns:a16="http://schemas.microsoft.com/office/drawing/2014/main" id="{ED9F8EF9-A105-3240-92BB-8352F8AC6C1E}"/>
                </a:ext>
              </a:extLst>
            </p:cNvPr>
            <p:cNvSpPr/>
            <p:nvPr/>
          </p:nvSpPr>
          <p:spPr>
            <a:xfrm>
              <a:off x="599090" y="2750072"/>
              <a:ext cx="94593" cy="1479327"/>
            </a:xfrm>
            <a:prstGeom prst="rect">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TextBox 15">
            <a:extLst>
              <a:ext uri="{FF2B5EF4-FFF2-40B4-BE49-F238E27FC236}">
                <a16:creationId xmlns:a16="http://schemas.microsoft.com/office/drawing/2014/main" id="{1A220A44-0656-6647-9F44-0DA086D0A70F}"/>
              </a:ext>
            </a:extLst>
          </p:cNvPr>
          <p:cNvSpPr txBox="1"/>
          <p:nvPr/>
        </p:nvSpPr>
        <p:spPr>
          <a:xfrm>
            <a:off x="5284924" y="1812351"/>
            <a:ext cx="6718267" cy="3354765"/>
          </a:xfrm>
          <a:prstGeom prst="rect">
            <a:avLst/>
          </a:prstGeom>
          <a:noFill/>
        </p:spPr>
        <p:txBody>
          <a:bodyPr wrap="square" rtlCol="0">
            <a:spAutoFit/>
          </a:bodyPr>
          <a:lstStyle/>
          <a:p>
            <a:pPr algn="ctr"/>
            <a:r>
              <a:rPr lang="en-IE" sz="2600" b="1" dirty="0">
                <a:solidFill>
                  <a:srgbClr val="00295C"/>
                </a:solidFill>
                <a:latin typeface="Rockwell" panose="02060603020205020403" pitchFamily="18" charset="77"/>
              </a:rPr>
              <a:t>Himalayan Expeditions</a:t>
            </a:r>
          </a:p>
          <a:p>
            <a:endParaRPr lang="en-IE" sz="2600" b="1" dirty="0">
              <a:solidFill>
                <a:srgbClr val="00295C"/>
              </a:solidFill>
              <a:latin typeface="Rockwell" panose="02060603020205020403" pitchFamily="18" charset="77"/>
            </a:endParaRPr>
          </a:p>
          <a:p>
            <a:pPr marL="457200" indent="-457200">
              <a:buClr>
                <a:srgbClr val="FDB140"/>
              </a:buClr>
              <a:buFont typeface="Wingdings" pitchFamily="2" charset="2"/>
              <a:buChar char="Ø"/>
            </a:pPr>
            <a:r>
              <a:rPr lang="en-IE" sz="2000" dirty="0">
                <a:solidFill>
                  <a:srgbClr val="00295C"/>
                </a:solidFill>
                <a:latin typeface="Rockwell" panose="02060603020205020403" pitchFamily="18" charset="77"/>
              </a:rPr>
              <a:t>Himalayas are called the roof of the world, Mount Everest at 8848 meters is the highest peak on the entire planet</a:t>
            </a:r>
            <a:br>
              <a:rPr lang="en-IE" sz="2000" dirty="0">
                <a:solidFill>
                  <a:srgbClr val="00295C"/>
                </a:solidFill>
                <a:latin typeface="Rockwell" panose="02060603020205020403" pitchFamily="18" charset="77"/>
              </a:rPr>
            </a:br>
            <a:endParaRPr lang="en-IE" sz="2000" dirty="0">
              <a:solidFill>
                <a:srgbClr val="00295C"/>
              </a:solidFill>
              <a:latin typeface="Rockwell" panose="02060603020205020403" pitchFamily="18" charset="77"/>
            </a:endParaRPr>
          </a:p>
          <a:p>
            <a:pPr marL="457200" indent="-457200">
              <a:buClr>
                <a:srgbClr val="FDB140"/>
              </a:buClr>
              <a:buFont typeface="Wingdings" pitchFamily="2" charset="2"/>
              <a:buChar char="Ø"/>
            </a:pPr>
            <a:r>
              <a:rPr lang="en-IE" sz="2000" dirty="0">
                <a:solidFill>
                  <a:srgbClr val="00295C"/>
                </a:solidFill>
                <a:latin typeface="Rockwell" panose="02060603020205020403" pitchFamily="18" charset="77"/>
              </a:rPr>
              <a:t>Himalayan mountaineering expeditions began in the 1880s and by the late 20th and early 21st centuries, the annual number of mountaineering expeditions to the Himalayas increased remarkably</a:t>
            </a:r>
          </a:p>
        </p:txBody>
      </p:sp>
      <p:sp>
        <p:nvSpPr>
          <p:cNvPr id="18" name="TextBox 17">
            <a:extLst>
              <a:ext uri="{FF2B5EF4-FFF2-40B4-BE49-F238E27FC236}">
                <a16:creationId xmlns:a16="http://schemas.microsoft.com/office/drawing/2014/main" id="{A69E69BC-1859-F649-AC4E-4AAFBB096EC3}"/>
              </a:ext>
            </a:extLst>
          </p:cNvPr>
          <p:cNvSpPr txBox="1"/>
          <p:nvPr/>
        </p:nvSpPr>
        <p:spPr>
          <a:xfrm>
            <a:off x="1710114" y="3197347"/>
            <a:ext cx="2033985" cy="584775"/>
          </a:xfrm>
          <a:prstGeom prst="rect">
            <a:avLst/>
          </a:prstGeom>
          <a:noFill/>
        </p:spPr>
        <p:txBody>
          <a:bodyPr wrap="square" rtlCol="0">
            <a:spAutoFit/>
          </a:bodyPr>
          <a:lstStyle/>
          <a:p>
            <a:r>
              <a:rPr lang="en-IE" sz="3200" dirty="0">
                <a:solidFill>
                  <a:srgbClr val="FEB44A"/>
                </a:solidFill>
                <a:latin typeface="Rockwell" panose="02060603020205020403" pitchFamily="18" charset="77"/>
              </a:rPr>
              <a:t>The Topic</a:t>
            </a:r>
          </a:p>
        </p:txBody>
      </p:sp>
    </p:spTree>
    <p:extLst>
      <p:ext uri="{BB962C8B-B14F-4D97-AF65-F5344CB8AC3E}">
        <p14:creationId xmlns:p14="http://schemas.microsoft.com/office/powerpoint/2010/main" val="24292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6" grpId="2"/>
      <p:bldP spid="18" grpId="1"/>
      <p:bldP spid="1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DE84C3-08A2-E74E-A28D-F1925D286083}"/>
              </a:ext>
            </a:extLst>
          </p:cNvPr>
          <p:cNvGrpSpPr/>
          <p:nvPr/>
        </p:nvGrpSpPr>
        <p:grpSpPr>
          <a:xfrm>
            <a:off x="586800" y="1173600"/>
            <a:ext cx="11851299" cy="5536630"/>
            <a:chOff x="599090" y="1156138"/>
            <a:chExt cx="11851299" cy="5536630"/>
          </a:xfrm>
        </p:grpSpPr>
        <p:cxnSp>
          <p:nvCxnSpPr>
            <p:cNvPr id="10" name="Straight Connector 9">
              <a:extLst>
                <a:ext uri="{FF2B5EF4-FFF2-40B4-BE49-F238E27FC236}">
                  <a16:creationId xmlns:a16="http://schemas.microsoft.com/office/drawing/2014/main" id="{86507877-75ED-3E4C-9259-8177D9882403}"/>
                </a:ext>
              </a:extLst>
            </p:cNvPr>
            <p:cNvCxnSpPr>
              <a:cxnSpLocks/>
            </p:cNvCxnSpPr>
            <p:nvPr/>
          </p:nvCxnSpPr>
          <p:spPr>
            <a:xfrm>
              <a:off x="599090" y="1156138"/>
              <a:ext cx="11195345" cy="0"/>
            </a:xfrm>
            <a:prstGeom prst="line">
              <a:avLst/>
            </a:prstGeom>
            <a:ln w="88900" cap="rnd">
              <a:gradFill flip="none" rotWithShape="1">
                <a:gsLst>
                  <a:gs pos="0">
                    <a:srgbClr val="FDB141"/>
                  </a:gs>
                  <a:gs pos="58000">
                    <a:srgbClr val="FED89F">
                      <a:alpha val="66000"/>
                    </a:srgbClr>
                  </a:gs>
                  <a:gs pos="94000">
                    <a:schemeClr val="bg1">
                      <a:alpha val="0"/>
                      <a:lumMod val="0"/>
                      <a:lumOff val="100000"/>
                    </a:schemeClr>
                  </a:gs>
                </a:gsLst>
                <a:lin ang="0" scaled="1"/>
                <a:tileRect/>
              </a:gradFill>
              <a:round/>
            </a:ln>
            <a:effectLst>
              <a:softEdge rad="12700"/>
            </a:effectLst>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F7C8EE-337F-2F48-ACA7-FCB4E1AE7CE1}"/>
                </a:ext>
              </a:extLst>
            </p:cNvPr>
            <p:cNvPicPr>
              <a:picLocks noChangeAspect="1"/>
            </p:cNvPicPr>
            <p:nvPr/>
          </p:nvPicPr>
          <p:blipFill>
            <a:blip r:embed="rId2"/>
            <a:stretch>
              <a:fillRect/>
            </a:stretch>
          </p:blipFill>
          <p:spPr>
            <a:xfrm>
              <a:off x="10399837" y="5823334"/>
              <a:ext cx="2050552" cy="869434"/>
            </a:xfrm>
            <a:prstGeom prst="rect">
              <a:avLst/>
            </a:prstGeom>
          </p:spPr>
        </p:pic>
        <p:sp>
          <p:nvSpPr>
            <p:cNvPr id="14" name="Pentagon 13">
              <a:extLst>
                <a:ext uri="{FF2B5EF4-FFF2-40B4-BE49-F238E27FC236}">
                  <a16:creationId xmlns:a16="http://schemas.microsoft.com/office/drawing/2014/main" id="{46A68D55-0089-2444-BAD9-07C953406F88}"/>
                </a:ext>
              </a:extLst>
            </p:cNvPr>
            <p:cNvSpPr/>
            <p:nvPr/>
          </p:nvSpPr>
          <p:spPr>
            <a:xfrm>
              <a:off x="1082566" y="2750073"/>
              <a:ext cx="4120055" cy="1479327"/>
            </a:xfrm>
            <a:prstGeom prst="homePlate">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3200" dirty="0">
                <a:solidFill>
                  <a:srgbClr val="FEB44A"/>
                </a:solidFill>
                <a:latin typeface="Rockwell" panose="02060603020205020403" pitchFamily="18" charset="77"/>
              </a:endParaRPr>
            </a:p>
          </p:txBody>
        </p:sp>
        <p:sp>
          <p:nvSpPr>
            <p:cNvPr id="15" name="Rectangle 14">
              <a:extLst>
                <a:ext uri="{FF2B5EF4-FFF2-40B4-BE49-F238E27FC236}">
                  <a16:creationId xmlns:a16="http://schemas.microsoft.com/office/drawing/2014/main" id="{180310DE-68C9-734C-BC71-2CD520A099D1}"/>
                </a:ext>
              </a:extLst>
            </p:cNvPr>
            <p:cNvSpPr/>
            <p:nvPr/>
          </p:nvSpPr>
          <p:spPr>
            <a:xfrm>
              <a:off x="788276" y="2750073"/>
              <a:ext cx="199697" cy="1479327"/>
            </a:xfrm>
            <a:prstGeom prst="rect">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a:extLst>
                <a:ext uri="{FF2B5EF4-FFF2-40B4-BE49-F238E27FC236}">
                  <a16:creationId xmlns:a16="http://schemas.microsoft.com/office/drawing/2014/main" id="{EA43A093-03B0-E74E-A324-704A714C961B}"/>
                </a:ext>
              </a:extLst>
            </p:cNvPr>
            <p:cNvSpPr/>
            <p:nvPr/>
          </p:nvSpPr>
          <p:spPr>
            <a:xfrm>
              <a:off x="599090" y="2750072"/>
              <a:ext cx="94593" cy="1479327"/>
            </a:xfrm>
            <a:prstGeom prst="rect">
              <a:avLst/>
            </a:prstGeom>
            <a:solidFill>
              <a:srgbClr val="00295C"/>
            </a:solidFill>
            <a:ln>
              <a:solidFill>
                <a:srgbClr val="00295C"/>
              </a:solidFill>
            </a:ln>
            <a:effectLst>
              <a:outerShdw blurRad="50800" dist="38100" dir="10800000" algn="r" rotWithShape="0">
                <a:prstClr val="black">
                  <a:alpha val="40000"/>
                </a:prstClr>
              </a:outerShdw>
              <a:reflection blurRad="6350" stA="55000" endPos="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7" name="TextBox 16">
            <a:extLst>
              <a:ext uri="{FF2B5EF4-FFF2-40B4-BE49-F238E27FC236}">
                <a16:creationId xmlns:a16="http://schemas.microsoft.com/office/drawing/2014/main" id="{A5C763C2-BD67-D545-A115-AF477EBD8828}"/>
              </a:ext>
            </a:extLst>
          </p:cNvPr>
          <p:cNvSpPr txBox="1"/>
          <p:nvPr/>
        </p:nvSpPr>
        <p:spPr>
          <a:xfrm>
            <a:off x="504496" y="53008"/>
            <a:ext cx="6685444" cy="1107996"/>
          </a:xfrm>
          <a:prstGeom prst="rect">
            <a:avLst/>
          </a:prstGeom>
          <a:noFill/>
        </p:spPr>
        <p:txBody>
          <a:bodyPr wrap="square" rtlCol="0">
            <a:spAutoFit/>
          </a:bodyPr>
          <a:lstStyle/>
          <a:p>
            <a:r>
              <a:rPr lang="en-IE" sz="6600" dirty="0">
                <a:solidFill>
                  <a:srgbClr val="00295C"/>
                </a:solidFill>
                <a:latin typeface="Rockwell" panose="02060603020205020403" pitchFamily="18" charset="77"/>
              </a:rPr>
              <a:t>Introduction</a:t>
            </a:r>
          </a:p>
        </p:txBody>
      </p:sp>
      <p:sp>
        <p:nvSpPr>
          <p:cNvPr id="18" name="TextBox 17">
            <a:extLst>
              <a:ext uri="{FF2B5EF4-FFF2-40B4-BE49-F238E27FC236}">
                <a16:creationId xmlns:a16="http://schemas.microsoft.com/office/drawing/2014/main" id="{121EFE6B-7526-974F-80E6-4089292AA7FA}"/>
              </a:ext>
            </a:extLst>
          </p:cNvPr>
          <p:cNvSpPr txBox="1"/>
          <p:nvPr/>
        </p:nvSpPr>
        <p:spPr>
          <a:xfrm>
            <a:off x="2212052" y="3197348"/>
            <a:ext cx="1114244" cy="584775"/>
          </a:xfrm>
          <a:prstGeom prst="rect">
            <a:avLst/>
          </a:prstGeom>
          <a:noFill/>
        </p:spPr>
        <p:txBody>
          <a:bodyPr wrap="square" rtlCol="0">
            <a:spAutoFit/>
          </a:bodyPr>
          <a:lstStyle/>
          <a:p>
            <a:r>
              <a:rPr lang="en-IE" sz="3200" dirty="0">
                <a:solidFill>
                  <a:srgbClr val="FEB44A"/>
                </a:solidFill>
                <a:latin typeface="Rockwell" panose="02060603020205020403" pitchFamily="18" charset="77"/>
              </a:rPr>
              <a:t>Aim </a:t>
            </a:r>
          </a:p>
        </p:txBody>
      </p:sp>
      <p:sp>
        <p:nvSpPr>
          <p:cNvPr id="19" name="TextBox 18">
            <a:extLst>
              <a:ext uri="{FF2B5EF4-FFF2-40B4-BE49-F238E27FC236}">
                <a16:creationId xmlns:a16="http://schemas.microsoft.com/office/drawing/2014/main" id="{8B14009D-804C-C94E-8ED1-5DCC3B9181C6}"/>
              </a:ext>
            </a:extLst>
          </p:cNvPr>
          <p:cNvSpPr txBox="1"/>
          <p:nvPr/>
        </p:nvSpPr>
        <p:spPr>
          <a:xfrm>
            <a:off x="5284924" y="1578163"/>
            <a:ext cx="6722798" cy="3908762"/>
          </a:xfrm>
          <a:prstGeom prst="rect">
            <a:avLst/>
          </a:prstGeom>
          <a:noFill/>
        </p:spPr>
        <p:txBody>
          <a:bodyPr wrap="square" rtlCol="0">
            <a:spAutoFit/>
          </a:bodyPr>
          <a:lstStyle/>
          <a:p>
            <a:r>
              <a:rPr lang="en-IE" sz="2600" dirty="0">
                <a:solidFill>
                  <a:srgbClr val="00295C"/>
                </a:solidFill>
                <a:latin typeface="Rockwell" panose="02060603020205020403" pitchFamily="18" charset="77"/>
              </a:rPr>
              <a:t>Use the 9797 expedition records from The Himalayan Database and explore –</a:t>
            </a:r>
            <a:br>
              <a:rPr lang="en-IE" sz="2600" dirty="0">
                <a:solidFill>
                  <a:srgbClr val="00295C"/>
                </a:solidFill>
                <a:latin typeface="Rockwell" panose="02060603020205020403" pitchFamily="18" charset="77"/>
              </a:rPr>
            </a:br>
            <a:br>
              <a:rPr lang="en-IE" sz="2600" b="1" dirty="0">
                <a:solidFill>
                  <a:srgbClr val="00295C"/>
                </a:solidFill>
                <a:latin typeface="Rockwell" panose="02060603020205020403" pitchFamily="18" charset="77"/>
              </a:rPr>
            </a:br>
            <a:endParaRPr lang="en-IE" sz="1000" b="1" dirty="0">
              <a:solidFill>
                <a:srgbClr val="00295C"/>
              </a:solidFill>
              <a:latin typeface="Rockwell" panose="02060603020205020403" pitchFamily="18" charset="77"/>
            </a:endParaRPr>
          </a:p>
          <a:p>
            <a:pPr marL="457200" indent="-457200">
              <a:buClr>
                <a:srgbClr val="FDB140"/>
              </a:buClr>
              <a:buFont typeface="+mj-lt"/>
              <a:buAutoNum type="arabicPeriod"/>
              <a:tabLst>
                <a:tab pos="1149350" algn="l"/>
                <a:tab pos="2300288" algn="l"/>
                <a:tab pos="2354263" algn="l"/>
                <a:tab pos="2528888" algn="l"/>
              </a:tabLst>
            </a:pPr>
            <a:r>
              <a:rPr lang="en-IE" sz="2000" dirty="0">
                <a:solidFill>
                  <a:srgbClr val="00295C"/>
                </a:solidFill>
                <a:latin typeface="Rockwell" panose="02060603020205020403" pitchFamily="18" charset="77"/>
              </a:rPr>
              <a:t>Have Himalayan Expeditions gotten safer in the last century of climbing?</a:t>
            </a:r>
            <a:br>
              <a:rPr lang="en-IE" sz="2000" dirty="0">
                <a:solidFill>
                  <a:srgbClr val="00295C"/>
                </a:solidFill>
                <a:latin typeface="Rockwell" panose="02060603020205020403" pitchFamily="18" charset="77"/>
              </a:rPr>
            </a:br>
            <a:endParaRPr lang="en-IE" sz="2000" b="1" dirty="0">
              <a:solidFill>
                <a:srgbClr val="00295C"/>
              </a:solidFill>
              <a:latin typeface="Rockwell" panose="02060603020205020403" pitchFamily="18" charset="77"/>
            </a:endParaRPr>
          </a:p>
          <a:p>
            <a:pPr marL="457200" indent="-457200">
              <a:buClr>
                <a:srgbClr val="FDB140"/>
              </a:buClr>
              <a:buFont typeface="+mj-lt"/>
              <a:buAutoNum type="arabicPeriod"/>
              <a:tabLst>
                <a:tab pos="1149350" algn="l"/>
                <a:tab pos="2300288" algn="l"/>
                <a:tab pos="2354263" algn="l"/>
                <a:tab pos="2528888" algn="l"/>
              </a:tabLst>
            </a:pPr>
            <a:r>
              <a:rPr lang="en-IE" sz="2000" dirty="0">
                <a:solidFill>
                  <a:srgbClr val="00295C"/>
                </a:solidFill>
                <a:latin typeface="Rockwell" panose="02060603020205020403" pitchFamily="18" charset="77"/>
              </a:rPr>
              <a:t>Are the maximum number of fatalities caused by the highest peaks?</a:t>
            </a:r>
            <a:br>
              <a:rPr lang="en-IE" sz="2000" dirty="0">
                <a:solidFill>
                  <a:srgbClr val="00295C"/>
                </a:solidFill>
                <a:latin typeface="Rockwell" panose="02060603020205020403" pitchFamily="18" charset="77"/>
              </a:rPr>
            </a:br>
            <a:endParaRPr lang="en-IE" sz="2000" dirty="0">
              <a:solidFill>
                <a:srgbClr val="00295C"/>
              </a:solidFill>
              <a:latin typeface="Rockwell" panose="02060603020205020403" pitchFamily="18" charset="77"/>
            </a:endParaRPr>
          </a:p>
          <a:p>
            <a:pPr marL="457200" indent="-457200">
              <a:buClr>
                <a:srgbClr val="FDB140"/>
              </a:buClr>
              <a:buFont typeface="+mj-lt"/>
              <a:buAutoNum type="arabicPeriod"/>
              <a:tabLst>
                <a:tab pos="1149350" algn="l"/>
                <a:tab pos="2300288" algn="l"/>
                <a:tab pos="2354263" algn="l"/>
                <a:tab pos="2528888" algn="l"/>
              </a:tabLst>
            </a:pPr>
            <a:r>
              <a:rPr lang="en-IE" sz="2000" dirty="0">
                <a:solidFill>
                  <a:srgbClr val="00295C"/>
                </a:solidFill>
                <a:latin typeface="Rockwell" panose="02060603020205020403" pitchFamily="18" charset="77"/>
              </a:rPr>
              <a:t>What are the  mountains in the region that see the highest number of climbers?</a:t>
            </a:r>
          </a:p>
        </p:txBody>
      </p:sp>
    </p:spTree>
    <p:extLst>
      <p:ext uri="{BB962C8B-B14F-4D97-AF65-F5344CB8AC3E}">
        <p14:creationId xmlns:p14="http://schemas.microsoft.com/office/powerpoint/2010/main" val="400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DE84C3-08A2-E74E-A28D-F1925D286083}"/>
              </a:ext>
            </a:extLst>
          </p:cNvPr>
          <p:cNvGrpSpPr/>
          <p:nvPr/>
        </p:nvGrpSpPr>
        <p:grpSpPr>
          <a:xfrm>
            <a:off x="586800" y="1173600"/>
            <a:ext cx="11851299" cy="5536630"/>
            <a:chOff x="599090" y="1156138"/>
            <a:chExt cx="11851299" cy="5536630"/>
          </a:xfrm>
        </p:grpSpPr>
        <p:cxnSp>
          <p:nvCxnSpPr>
            <p:cNvPr id="10" name="Straight Connector 9">
              <a:extLst>
                <a:ext uri="{FF2B5EF4-FFF2-40B4-BE49-F238E27FC236}">
                  <a16:creationId xmlns:a16="http://schemas.microsoft.com/office/drawing/2014/main" id="{86507877-75ED-3E4C-9259-8177D9882403}"/>
                </a:ext>
              </a:extLst>
            </p:cNvPr>
            <p:cNvCxnSpPr>
              <a:cxnSpLocks/>
            </p:cNvCxnSpPr>
            <p:nvPr/>
          </p:nvCxnSpPr>
          <p:spPr>
            <a:xfrm>
              <a:off x="599090" y="1156138"/>
              <a:ext cx="11195345" cy="0"/>
            </a:xfrm>
            <a:prstGeom prst="line">
              <a:avLst/>
            </a:prstGeom>
            <a:ln w="88900" cap="rnd">
              <a:gradFill flip="none" rotWithShape="1">
                <a:gsLst>
                  <a:gs pos="0">
                    <a:srgbClr val="FDB141"/>
                  </a:gs>
                  <a:gs pos="58000">
                    <a:srgbClr val="FED89F">
                      <a:alpha val="66000"/>
                    </a:srgbClr>
                  </a:gs>
                  <a:gs pos="94000">
                    <a:schemeClr val="bg1">
                      <a:alpha val="0"/>
                      <a:lumMod val="0"/>
                      <a:lumOff val="100000"/>
                    </a:schemeClr>
                  </a:gs>
                </a:gsLst>
                <a:lin ang="0" scaled="1"/>
                <a:tileRect/>
              </a:gradFill>
              <a:round/>
            </a:ln>
            <a:effectLst>
              <a:softEdge rad="12700"/>
            </a:effectLst>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F7C8EE-337F-2F48-ACA7-FCB4E1AE7CE1}"/>
                </a:ext>
              </a:extLst>
            </p:cNvPr>
            <p:cNvPicPr>
              <a:picLocks noChangeAspect="1"/>
            </p:cNvPicPr>
            <p:nvPr/>
          </p:nvPicPr>
          <p:blipFill>
            <a:blip r:embed="rId2"/>
            <a:stretch>
              <a:fillRect/>
            </a:stretch>
          </p:blipFill>
          <p:spPr>
            <a:xfrm>
              <a:off x="10399837" y="5823334"/>
              <a:ext cx="2050552" cy="869434"/>
            </a:xfrm>
            <a:prstGeom prst="rect">
              <a:avLst/>
            </a:prstGeom>
          </p:spPr>
        </p:pic>
      </p:grpSp>
      <p:sp>
        <p:nvSpPr>
          <p:cNvPr id="17" name="TextBox 16">
            <a:extLst>
              <a:ext uri="{FF2B5EF4-FFF2-40B4-BE49-F238E27FC236}">
                <a16:creationId xmlns:a16="http://schemas.microsoft.com/office/drawing/2014/main" id="{A5C763C2-BD67-D545-A115-AF477EBD8828}"/>
              </a:ext>
            </a:extLst>
          </p:cNvPr>
          <p:cNvSpPr txBox="1"/>
          <p:nvPr/>
        </p:nvSpPr>
        <p:spPr>
          <a:xfrm>
            <a:off x="504495" y="53008"/>
            <a:ext cx="7685347" cy="1107996"/>
          </a:xfrm>
          <a:prstGeom prst="rect">
            <a:avLst/>
          </a:prstGeom>
          <a:noFill/>
        </p:spPr>
        <p:txBody>
          <a:bodyPr wrap="square" rtlCol="0">
            <a:spAutoFit/>
          </a:bodyPr>
          <a:lstStyle/>
          <a:p>
            <a:r>
              <a:rPr lang="en-IE" sz="6600" dirty="0">
                <a:solidFill>
                  <a:srgbClr val="00295C"/>
                </a:solidFill>
                <a:latin typeface="Rockwell" panose="02060603020205020403" pitchFamily="18" charset="77"/>
              </a:rPr>
              <a:t>Visualisation Demo</a:t>
            </a:r>
          </a:p>
        </p:txBody>
      </p:sp>
      <p:sp>
        <p:nvSpPr>
          <p:cNvPr id="12" name="TextBox 11">
            <a:extLst>
              <a:ext uri="{FF2B5EF4-FFF2-40B4-BE49-F238E27FC236}">
                <a16:creationId xmlns:a16="http://schemas.microsoft.com/office/drawing/2014/main" id="{EC11A73E-F225-2C44-99A9-60111AD65546}"/>
              </a:ext>
            </a:extLst>
          </p:cNvPr>
          <p:cNvSpPr txBox="1"/>
          <p:nvPr/>
        </p:nvSpPr>
        <p:spPr>
          <a:xfrm>
            <a:off x="3444240" y="2677947"/>
            <a:ext cx="5303520" cy="769441"/>
          </a:xfrm>
          <a:prstGeom prst="rect">
            <a:avLst/>
          </a:prstGeom>
          <a:noFill/>
        </p:spPr>
        <p:txBody>
          <a:bodyPr wrap="square" rtlCol="0">
            <a:spAutoFit/>
          </a:bodyPr>
          <a:lstStyle/>
          <a:p>
            <a:pPr algn="ctr"/>
            <a:r>
              <a:rPr lang="en-IE" sz="4400" dirty="0">
                <a:solidFill>
                  <a:srgbClr val="00295C"/>
                </a:solidFill>
                <a:latin typeface="Rockwell" panose="02060603020205020403" pitchFamily="18" charset="77"/>
                <a:hlinkClick r:id="rId3"/>
              </a:rPr>
              <a:t>Click Here</a:t>
            </a:r>
            <a:endParaRPr lang="en-IE" sz="4400" dirty="0">
              <a:solidFill>
                <a:srgbClr val="00295C"/>
              </a:solidFill>
              <a:latin typeface="Rockwell" panose="02060603020205020403" pitchFamily="18" charset="77"/>
            </a:endParaRPr>
          </a:p>
        </p:txBody>
      </p:sp>
    </p:spTree>
    <p:extLst>
      <p:ext uri="{BB962C8B-B14F-4D97-AF65-F5344CB8AC3E}">
        <p14:creationId xmlns:p14="http://schemas.microsoft.com/office/powerpoint/2010/main" val="427783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DE84C3-08A2-E74E-A28D-F1925D286083}"/>
              </a:ext>
            </a:extLst>
          </p:cNvPr>
          <p:cNvGrpSpPr/>
          <p:nvPr/>
        </p:nvGrpSpPr>
        <p:grpSpPr>
          <a:xfrm>
            <a:off x="586800" y="1173600"/>
            <a:ext cx="11851299" cy="5536630"/>
            <a:chOff x="599090" y="1156138"/>
            <a:chExt cx="11851299" cy="5536630"/>
          </a:xfrm>
        </p:grpSpPr>
        <p:cxnSp>
          <p:nvCxnSpPr>
            <p:cNvPr id="10" name="Straight Connector 9">
              <a:extLst>
                <a:ext uri="{FF2B5EF4-FFF2-40B4-BE49-F238E27FC236}">
                  <a16:creationId xmlns:a16="http://schemas.microsoft.com/office/drawing/2014/main" id="{86507877-75ED-3E4C-9259-8177D9882403}"/>
                </a:ext>
              </a:extLst>
            </p:cNvPr>
            <p:cNvCxnSpPr>
              <a:cxnSpLocks/>
            </p:cNvCxnSpPr>
            <p:nvPr/>
          </p:nvCxnSpPr>
          <p:spPr>
            <a:xfrm>
              <a:off x="599090" y="1156138"/>
              <a:ext cx="11195345" cy="0"/>
            </a:xfrm>
            <a:prstGeom prst="line">
              <a:avLst/>
            </a:prstGeom>
            <a:ln w="88900" cap="rnd">
              <a:gradFill flip="none" rotWithShape="1">
                <a:gsLst>
                  <a:gs pos="0">
                    <a:srgbClr val="FDB141"/>
                  </a:gs>
                  <a:gs pos="58000">
                    <a:srgbClr val="FED89F">
                      <a:alpha val="66000"/>
                    </a:srgbClr>
                  </a:gs>
                  <a:gs pos="94000">
                    <a:schemeClr val="bg1">
                      <a:alpha val="0"/>
                      <a:lumMod val="0"/>
                      <a:lumOff val="100000"/>
                    </a:schemeClr>
                  </a:gs>
                </a:gsLst>
                <a:lin ang="0" scaled="1"/>
                <a:tileRect/>
              </a:gradFill>
              <a:round/>
            </a:ln>
            <a:effectLst>
              <a:softEdge rad="12700"/>
            </a:effectLst>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F7C8EE-337F-2F48-ACA7-FCB4E1AE7CE1}"/>
                </a:ext>
              </a:extLst>
            </p:cNvPr>
            <p:cNvPicPr>
              <a:picLocks noChangeAspect="1"/>
            </p:cNvPicPr>
            <p:nvPr/>
          </p:nvPicPr>
          <p:blipFill>
            <a:blip r:embed="rId3"/>
            <a:stretch>
              <a:fillRect/>
            </a:stretch>
          </p:blipFill>
          <p:spPr>
            <a:xfrm>
              <a:off x="10399837" y="5823334"/>
              <a:ext cx="2050552" cy="869434"/>
            </a:xfrm>
            <a:prstGeom prst="rect">
              <a:avLst/>
            </a:prstGeom>
          </p:spPr>
        </p:pic>
      </p:grpSp>
      <p:sp>
        <p:nvSpPr>
          <p:cNvPr id="17" name="TextBox 16">
            <a:extLst>
              <a:ext uri="{FF2B5EF4-FFF2-40B4-BE49-F238E27FC236}">
                <a16:creationId xmlns:a16="http://schemas.microsoft.com/office/drawing/2014/main" id="{A5C763C2-BD67-D545-A115-AF477EBD8828}"/>
              </a:ext>
            </a:extLst>
          </p:cNvPr>
          <p:cNvSpPr txBox="1"/>
          <p:nvPr/>
        </p:nvSpPr>
        <p:spPr>
          <a:xfrm>
            <a:off x="504495" y="53008"/>
            <a:ext cx="7685347" cy="1107996"/>
          </a:xfrm>
          <a:prstGeom prst="rect">
            <a:avLst/>
          </a:prstGeom>
          <a:noFill/>
        </p:spPr>
        <p:txBody>
          <a:bodyPr wrap="square" rtlCol="0">
            <a:spAutoFit/>
          </a:bodyPr>
          <a:lstStyle/>
          <a:p>
            <a:r>
              <a:rPr lang="en-IE" sz="6600" dirty="0">
                <a:solidFill>
                  <a:srgbClr val="00295C"/>
                </a:solidFill>
                <a:latin typeface="Rockwell" panose="02060603020205020403" pitchFamily="18" charset="77"/>
              </a:rPr>
              <a:t>Conclusion</a:t>
            </a:r>
          </a:p>
        </p:txBody>
      </p:sp>
      <p:sp>
        <p:nvSpPr>
          <p:cNvPr id="6" name="TextBox 18">
            <a:extLst>
              <a:ext uri="{FF2B5EF4-FFF2-40B4-BE49-F238E27FC236}">
                <a16:creationId xmlns:a16="http://schemas.microsoft.com/office/drawing/2014/main" id="{8B14009D-804C-C94E-8ED1-5DCC3B9181C6}"/>
              </a:ext>
            </a:extLst>
          </p:cNvPr>
          <p:cNvSpPr txBox="1"/>
          <p:nvPr/>
        </p:nvSpPr>
        <p:spPr>
          <a:xfrm>
            <a:off x="504472" y="1766679"/>
            <a:ext cx="11183055" cy="41703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E" sz="2000" b="1"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2800" dirty="0">
                <a:solidFill>
                  <a:srgbClr val="00295C"/>
                </a:solidFill>
                <a:latin typeface="Rockwell" panose="02060603020205020403" pitchFamily="18" charset="77"/>
              </a:rPr>
              <a:t>Though the number of people losing their lives have increased, Himalayan Expeditions have statistically gotten safer. </a:t>
            </a:r>
            <a:br>
              <a:rPr lang="en-IE" sz="3600" dirty="0">
                <a:solidFill>
                  <a:srgbClr val="00295C"/>
                </a:solidFill>
                <a:latin typeface="Rockwell" panose="02060603020205020403" pitchFamily="18" charset="77"/>
              </a:rPr>
            </a:br>
            <a:endParaRPr lang="en-IE" sz="1050"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2800" dirty="0">
                <a:solidFill>
                  <a:srgbClr val="00295C"/>
                </a:solidFill>
                <a:latin typeface="Rockwell" panose="02060603020205020403" pitchFamily="18" charset="77"/>
              </a:rPr>
              <a:t>Eight-</a:t>
            </a:r>
            <a:r>
              <a:rPr lang="en-IE" sz="2800" dirty="0" err="1">
                <a:solidFill>
                  <a:srgbClr val="00295C"/>
                </a:solidFill>
                <a:latin typeface="Rockwell" panose="02060603020205020403" pitchFamily="18" charset="77"/>
              </a:rPr>
              <a:t>Thousanders</a:t>
            </a:r>
            <a:r>
              <a:rPr lang="en-IE" sz="2800" dirty="0">
                <a:solidFill>
                  <a:srgbClr val="00295C"/>
                </a:solidFill>
                <a:latin typeface="Rockwell" panose="02060603020205020403" pitchFamily="18" charset="77"/>
              </a:rPr>
              <a:t> do kill the highest number of mountaineers, however, the figure is due to the high number of summit attempts being made on these mountains. It is in fact summits between the 6500 and 7500 meters that are more dangerous.</a:t>
            </a:r>
            <a:br>
              <a:rPr lang="en-IE" sz="3600" dirty="0">
                <a:solidFill>
                  <a:srgbClr val="00295C"/>
                </a:solidFill>
                <a:latin typeface="Rockwell" panose="02060603020205020403" pitchFamily="18" charset="77"/>
              </a:rPr>
            </a:br>
            <a:endParaRPr lang="en-IE" sz="1050" dirty="0">
              <a:solidFill>
                <a:srgbClr val="00295C"/>
              </a:solidFill>
              <a:latin typeface="Rockwell" panose="02060603020205020403" pitchFamily="18" charset="77"/>
            </a:endParaRPr>
          </a:p>
          <a:p>
            <a:pPr marL="357188" indent="-357188">
              <a:buClr>
                <a:srgbClr val="FDB140"/>
              </a:buClr>
              <a:buFont typeface="Wingdings" pitchFamily="2" charset="2"/>
              <a:buChar char="Ø"/>
              <a:tabLst>
                <a:tab pos="1149350" algn="l"/>
                <a:tab pos="2300288" algn="l"/>
                <a:tab pos="2354263" algn="l"/>
                <a:tab pos="2528888" algn="l"/>
              </a:tabLst>
            </a:pPr>
            <a:r>
              <a:rPr lang="en-IE" sz="2800" dirty="0">
                <a:solidFill>
                  <a:srgbClr val="00295C"/>
                </a:solidFill>
                <a:latin typeface="Rockwell" panose="02060603020205020403" pitchFamily="18" charset="77"/>
              </a:rPr>
              <a:t>Mt. </a:t>
            </a:r>
            <a:r>
              <a:rPr lang="en-IE" sz="2800" dirty="0" err="1">
                <a:solidFill>
                  <a:srgbClr val="00295C"/>
                </a:solidFill>
                <a:latin typeface="Rockwell" panose="02060603020205020403" pitchFamily="18" charset="77"/>
              </a:rPr>
              <a:t>Ama</a:t>
            </a:r>
            <a:r>
              <a:rPr lang="en-IE" sz="2800" dirty="0">
                <a:solidFill>
                  <a:srgbClr val="00295C"/>
                </a:solidFill>
                <a:latin typeface="Rockwell" panose="02060603020205020403" pitchFamily="18" charset="77"/>
              </a:rPr>
              <a:t> </a:t>
            </a:r>
            <a:r>
              <a:rPr lang="en-IE" sz="2800" dirty="0" err="1">
                <a:solidFill>
                  <a:srgbClr val="00295C"/>
                </a:solidFill>
                <a:latin typeface="Rockwell" panose="02060603020205020403" pitchFamily="18" charset="77"/>
              </a:rPr>
              <a:t>Dablam</a:t>
            </a:r>
            <a:r>
              <a:rPr lang="en-IE" sz="2800" dirty="0">
                <a:solidFill>
                  <a:srgbClr val="00295C"/>
                </a:solidFill>
                <a:latin typeface="Rockwell" panose="02060603020205020403" pitchFamily="18" charset="77"/>
              </a:rPr>
              <a:t>, Mt. </a:t>
            </a:r>
            <a:r>
              <a:rPr lang="en-IE" sz="2800" dirty="0" err="1">
                <a:solidFill>
                  <a:srgbClr val="00295C"/>
                </a:solidFill>
                <a:latin typeface="Rockwell" panose="02060603020205020403" pitchFamily="18" charset="77"/>
              </a:rPr>
              <a:t>Everset</a:t>
            </a:r>
            <a:r>
              <a:rPr lang="en-IE" sz="2800" dirty="0">
                <a:solidFill>
                  <a:srgbClr val="00295C"/>
                </a:solidFill>
                <a:latin typeface="Rockwell" panose="02060603020205020403" pitchFamily="18" charset="77"/>
              </a:rPr>
              <a:t> and Mt. </a:t>
            </a:r>
            <a:r>
              <a:rPr lang="en-IE" sz="2800" dirty="0" err="1">
                <a:solidFill>
                  <a:srgbClr val="00295C"/>
                </a:solidFill>
                <a:latin typeface="Rockwell" panose="02060603020205020403" pitchFamily="18" charset="77"/>
              </a:rPr>
              <a:t>Manasalu</a:t>
            </a:r>
            <a:r>
              <a:rPr lang="en-IE" sz="2800" dirty="0">
                <a:solidFill>
                  <a:srgbClr val="00295C"/>
                </a:solidFill>
                <a:latin typeface="Rockwell" panose="02060603020205020403" pitchFamily="18" charset="77"/>
              </a:rPr>
              <a:t> are the peaks with the highest climbers in the region</a:t>
            </a:r>
          </a:p>
        </p:txBody>
      </p:sp>
    </p:spTree>
    <p:extLst>
      <p:ext uri="{BB962C8B-B14F-4D97-AF65-F5344CB8AC3E}">
        <p14:creationId xmlns:p14="http://schemas.microsoft.com/office/powerpoint/2010/main" val="337929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A9B69-8BA4-A649-95B8-CAC61C334BE2}"/>
              </a:ext>
            </a:extLst>
          </p:cNvPr>
          <p:cNvSpPr txBox="1"/>
          <p:nvPr/>
        </p:nvSpPr>
        <p:spPr>
          <a:xfrm>
            <a:off x="3444240" y="2505670"/>
            <a:ext cx="5303520" cy="923330"/>
          </a:xfrm>
          <a:prstGeom prst="rect">
            <a:avLst/>
          </a:prstGeom>
          <a:noFill/>
        </p:spPr>
        <p:txBody>
          <a:bodyPr wrap="square" rtlCol="0">
            <a:spAutoFit/>
          </a:bodyPr>
          <a:lstStyle/>
          <a:p>
            <a:pPr algn="ctr"/>
            <a:r>
              <a:rPr lang="en-IE" sz="5400" dirty="0">
                <a:solidFill>
                  <a:srgbClr val="00295C"/>
                </a:solidFill>
                <a:latin typeface="Rockwell" panose="02060603020205020403" pitchFamily="18" charset="77"/>
              </a:rPr>
              <a:t>Thank You</a:t>
            </a:r>
          </a:p>
        </p:txBody>
      </p:sp>
    </p:spTree>
    <p:extLst>
      <p:ext uri="{BB962C8B-B14F-4D97-AF65-F5344CB8AC3E}">
        <p14:creationId xmlns:p14="http://schemas.microsoft.com/office/powerpoint/2010/main" val="108822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91</Words>
  <Application>Microsoft Macintosh PowerPoint</Application>
  <PresentationFormat>Widescreen</PresentationFormat>
  <Paragraphs>35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pro9319</dc:creator>
  <cp:lastModifiedBy>pro9319</cp:lastModifiedBy>
  <cp:revision>194</cp:revision>
  <dcterms:created xsi:type="dcterms:W3CDTF">2018-12-04T11:50:00Z</dcterms:created>
  <dcterms:modified xsi:type="dcterms:W3CDTF">2018-12-17T08:22:14Z</dcterms:modified>
</cp:coreProperties>
</file>