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77" r:id="rId2"/>
    <p:sldId id="273" r:id="rId3"/>
    <p:sldId id="278" r:id="rId4"/>
    <p:sldId id="257" r:id="rId5"/>
    <p:sldId id="279" r:id="rId6"/>
    <p:sldId id="280" r:id="rId7"/>
    <p:sldId id="275" r:id="rId8"/>
    <p:sldId id="259" r:id="rId9"/>
    <p:sldId id="260" r:id="rId10"/>
    <p:sldId id="261" r:id="rId11"/>
    <p:sldId id="263"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52F10A-ADD3-4CA7-B2E1-2F8515B8E5BE}" type="datetimeFigureOut">
              <a:rPr lang="en-US" smtClean="0"/>
              <a:pPr/>
              <a:t>7/21/2021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6D6EA1-C3A2-4F05-85AC-9D18177D09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8AAC8DF-7F5D-43D9-8FCC-0736FFE1DC06}" type="slidenum">
              <a:rPr lang="en-US"/>
              <a:pPr/>
              <a:t>1</a:t>
            </a:fld>
            <a:endParaRPr 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A17A84-E41B-46C5-8A02-42537B8939A6}" type="datetimeFigureOut">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290863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A17A84-E41B-46C5-8A02-42537B8939A6}" type="datetimeFigureOut">
              <a:rPr lang="en-US" smtClean="0"/>
              <a:pPr/>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347570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A17A84-E41B-46C5-8A02-42537B8939A6}" type="datetimeFigureOut">
              <a:rPr lang="en-US" smtClean="0"/>
              <a:pPr/>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372757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17A84-E41B-46C5-8A02-42537B8939A6}" type="datetimeFigureOut">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410797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17A84-E41B-46C5-8A02-42537B8939A6}" type="datetimeFigureOut">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12912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4A17A84-E41B-46C5-8A02-42537B8939A6}" type="datetimeFigureOut">
              <a:rPr lang="en-US" smtClean="0"/>
              <a:pPr/>
              <a:t>7/21/2021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247827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4A17A84-E41B-46C5-8A02-42537B8939A6}" type="datetimeFigureOut">
              <a:rPr lang="en-US" smtClean="0"/>
              <a:pPr/>
              <a:t>7/21/2021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192347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4A17A84-E41B-46C5-8A02-42537B8939A6}" type="datetimeFigureOut">
              <a:rPr lang="en-US" smtClean="0"/>
              <a:pPr/>
              <a:t>7/21/2021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157933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A17A84-E41B-46C5-8A02-42537B8939A6}" type="datetimeFigureOut">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74928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4A17A84-E41B-46C5-8A02-42537B8939A6}" type="datetimeFigureOut">
              <a:rPr lang="en-US" smtClean="0"/>
              <a:pPr/>
              <a:t>7/21/2021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187942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4A17A84-E41B-46C5-8A02-42537B8939A6}" type="datetimeFigureOut">
              <a:rPr lang="en-US" smtClean="0"/>
              <a:pPr/>
              <a:t>7/21/2021</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401405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4A17A84-E41B-46C5-8A02-42537B8939A6}" type="datetimeFigureOut">
              <a:rPr lang="en-US" smtClean="0"/>
              <a:pPr/>
              <a:t>7/21/2021</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ACBAA412-39BF-4B5E-AE6A-A231EC004D2C}" type="slidenum">
              <a:rPr lang="en-US" smtClean="0"/>
              <a:pPr/>
              <a:t>‹#›</a:t>
            </a:fld>
            <a:endParaRPr lang="en-US"/>
          </a:p>
        </p:txBody>
      </p:sp>
    </p:spTree>
    <p:extLst>
      <p:ext uri="{BB962C8B-B14F-4D97-AF65-F5344CB8AC3E}">
        <p14:creationId xmlns="" xmlns:p14="http://schemas.microsoft.com/office/powerpoint/2010/main" val="3213395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ogo1"/>
          <p:cNvPicPr>
            <a:picLocks noChangeAspect="1" noChangeArrowheads="1"/>
          </p:cNvPicPr>
          <p:nvPr/>
        </p:nvPicPr>
        <p:blipFill>
          <a:blip r:embed="rId3" cstate="print"/>
          <a:srcRect/>
          <a:stretch>
            <a:fillRect/>
          </a:stretch>
        </p:blipFill>
        <p:spPr bwMode="auto">
          <a:xfrm>
            <a:off x="304800" y="76200"/>
            <a:ext cx="1143000" cy="1143000"/>
          </a:xfrm>
          <a:prstGeom prst="rect">
            <a:avLst/>
          </a:prstGeom>
          <a:noFill/>
          <a:ln w="9525">
            <a:noFill/>
            <a:miter lim="800000"/>
            <a:headEnd/>
            <a:tailEnd/>
          </a:ln>
        </p:spPr>
      </p:pic>
      <p:pic>
        <p:nvPicPr>
          <p:cNvPr id="6147" name="Picture 3" descr="strip1"/>
          <p:cNvPicPr>
            <a:picLocks noChangeAspect="1" noChangeArrowheads="1"/>
          </p:cNvPicPr>
          <p:nvPr/>
        </p:nvPicPr>
        <p:blipFill>
          <a:blip r:embed="rId4" cstate="print"/>
          <a:srcRect/>
          <a:stretch>
            <a:fillRect/>
          </a:stretch>
        </p:blipFill>
        <p:spPr bwMode="auto">
          <a:xfrm>
            <a:off x="1447800" y="609600"/>
            <a:ext cx="7620000" cy="76200"/>
          </a:xfrm>
          <a:prstGeom prst="rect">
            <a:avLst/>
          </a:prstGeom>
          <a:noFill/>
          <a:ln w="9525">
            <a:noFill/>
            <a:miter lim="800000"/>
            <a:headEnd/>
            <a:tailEnd/>
          </a:ln>
        </p:spPr>
      </p:pic>
      <p:sp>
        <p:nvSpPr>
          <p:cNvPr id="6148" name="Rectangle 5"/>
          <p:cNvSpPr>
            <a:spLocks noChangeArrowheads="1"/>
          </p:cNvSpPr>
          <p:nvPr/>
        </p:nvSpPr>
        <p:spPr bwMode="auto">
          <a:xfrm>
            <a:off x="-1066800" y="1085959"/>
            <a:ext cx="8686800" cy="990600"/>
          </a:xfrm>
          <a:prstGeom prst="rect">
            <a:avLst/>
          </a:prstGeom>
          <a:noFill/>
          <a:ln w="9525">
            <a:noFill/>
            <a:miter lim="800000"/>
            <a:headEnd/>
            <a:tailEnd/>
          </a:ln>
        </p:spPr>
        <p:txBody>
          <a:bodyPr anchor="ctr"/>
          <a:lstStyle/>
          <a:p>
            <a:pPr algn="ctr"/>
            <a:endParaRPr lang="en-US" sz="4800" dirty="0">
              <a:solidFill>
                <a:srgbClr val="FF0000"/>
              </a:solidFill>
            </a:endParaRPr>
          </a:p>
        </p:txBody>
      </p:sp>
      <p:sp>
        <p:nvSpPr>
          <p:cNvPr id="6149" name="Text Box 9"/>
          <p:cNvSpPr txBox="1">
            <a:spLocks noChangeArrowheads="1"/>
          </p:cNvSpPr>
          <p:nvPr/>
        </p:nvSpPr>
        <p:spPr bwMode="auto">
          <a:xfrm>
            <a:off x="152400" y="5356909"/>
            <a:ext cx="8610600" cy="677108"/>
          </a:xfrm>
          <a:prstGeom prst="rect">
            <a:avLst/>
          </a:prstGeom>
          <a:noFill/>
          <a:ln w="9525">
            <a:noFill/>
            <a:miter lim="800000"/>
            <a:headEnd/>
            <a:tailEnd/>
          </a:ln>
        </p:spPr>
        <p:txBody>
          <a:bodyPr>
            <a:spAutoFit/>
          </a:bodyPr>
          <a:lstStyle/>
          <a:p>
            <a:pPr>
              <a:spcBef>
                <a:spcPct val="50000"/>
              </a:spcBef>
            </a:pPr>
            <a:r>
              <a:rPr lang="en-US" b="1" dirty="0">
                <a:solidFill>
                  <a:schemeClr val="bg1"/>
                </a:solidFill>
              </a:rPr>
              <a:t>				                              Submitted By:</a:t>
            </a:r>
          </a:p>
          <a:p>
            <a:r>
              <a:rPr lang="en-US" b="1" dirty="0" smtClean="0">
                <a:solidFill>
                  <a:schemeClr val="bg1"/>
                </a:solidFill>
              </a:rPr>
              <a:t>		                                                 </a:t>
            </a:r>
            <a:r>
              <a:rPr lang="en-US" sz="2000" b="1" dirty="0" err="1" smtClean="0">
                <a:solidFill>
                  <a:schemeClr val="bg1"/>
                </a:solidFill>
              </a:rPr>
              <a:t>Himanshu</a:t>
            </a:r>
            <a:r>
              <a:rPr lang="en-US" sz="2000" b="1" dirty="0" smtClean="0">
                <a:solidFill>
                  <a:schemeClr val="bg1"/>
                </a:solidFill>
              </a:rPr>
              <a:t> </a:t>
            </a:r>
            <a:r>
              <a:rPr lang="en-US" sz="2000" b="1" dirty="0" err="1" smtClean="0">
                <a:solidFill>
                  <a:schemeClr val="bg1"/>
                </a:solidFill>
              </a:rPr>
              <a:t>Kashyap</a:t>
            </a:r>
            <a:r>
              <a:rPr lang="en-US" sz="2000" b="1" dirty="0" smtClean="0">
                <a:solidFill>
                  <a:schemeClr val="bg1"/>
                </a:solidFill>
              </a:rPr>
              <a:t> </a:t>
            </a:r>
            <a:endParaRPr lang="en-US" sz="2000" b="1" dirty="0">
              <a:solidFill>
                <a:schemeClr val="bg1"/>
              </a:solidFill>
            </a:endParaRPr>
          </a:p>
        </p:txBody>
      </p:sp>
      <p:sp>
        <p:nvSpPr>
          <p:cNvPr id="6150" name="Rectangle 8"/>
          <p:cNvSpPr>
            <a:spLocks noChangeArrowheads="1"/>
          </p:cNvSpPr>
          <p:nvPr/>
        </p:nvSpPr>
        <p:spPr bwMode="auto">
          <a:xfrm>
            <a:off x="-381000" y="2362200"/>
            <a:ext cx="4495800" cy="2431435"/>
          </a:xfrm>
          <a:prstGeom prst="rect">
            <a:avLst/>
          </a:prstGeom>
          <a:noFill/>
          <a:ln w="9525">
            <a:noFill/>
            <a:miter lim="800000"/>
            <a:headEnd/>
            <a:tailEnd/>
          </a:ln>
        </p:spPr>
        <p:txBody>
          <a:bodyPr wrap="square">
            <a:spAutoFit/>
          </a:bodyPr>
          <a:lstStyle/>
          <a:p>
            <a:pPr algn="ctr"/>
            <a:r>
              <a:rPr lang="en-US" sz="3600" b="1" dirty="0">
                <a:solidFill>
                  <a:schemeClr val="bg1"/>
                </a:solidFill>
              </a:rPr>
              <a:t>Seminar</a:t>
            </a:r>
          </a:p>
          <a:p>
            <a:pPr algn="ctr"/>
            <a:r>
              <a:rPr lang="en-US" sz="3600" b="1" dirty="0">
                <a:solidFill>
                  <a:schemeClr val="bg1"/>
                </a:solidFill>
              </a:rPr>
              <a:t> On</a:t>
            </a:r>
          </a:p>
          <a:p>
            <a:pPr algn="ctr"/>
            <a:r>
              <a:rPr lang="en-US" sz="4000" b="1" dirty="0" smtClean="0">
                <a:solidFill>
                  <a:schemeClr val="bg1"/>
                </a:solidFill>
              </a:rPr>
              <a:t>ONLINE </a:t>
            </a:r>
          </a:p>
          <a:p>
            <a:pPr algn="ctr"/>
            <a:r>
              <a:rPr lang="en-US" sz="4000" b="1" dirty="0" smtClean="0">
                <a:solidFill>
                  <a:schemeClr val="bg1"/>
                </a:solidFill>
              </a:rPr>
              <a:t>COLLEGE</a:t>
            </a:r>
            <a:endParaRPr lang="en-US" sz="4000" b="1" dirty="0">
              <a:solidFill>
                <a:schemeClr val="bg1"/>
              </a:solidFill>
            </a:endParaRPr>
          </a:p>
        </p:txBody>
      </p:sp>
      <p:pic>
        <p:nvPicPr>
          <p:cNvPr id="3" name="Picture 2">
            <a:extLst>
              <a:ext uri="{FF2B5EF4-FFF2-40B4-BE49-F238E27FC236}">
                <a16:creationId xmlns="" xmlns:a16="http://schemas.microsoft.com/office/drawing/2014/main" id="{3668CFB9-3E87-4A49-96DF-C6ED04EF79E2}"/>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657600" y="2057400"/>
            <a:ext cx="3022193" cy="3022193"/>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a:t>
            </a:r>
          </a:p>
        </p:txBody>
      </p:sp>
      <p:sp>
        <p:nvSpPr>
          <p:cNvPr id="3" name="Content Placeholder 2"/>
          <p:cNvSpPr>
            <a:spLocks noGrp="1"/>
          </p:cNvSpPr>
          <p:nvPr>
            <p:ph idx="1"/>
          </p:nvPr>
        </p:nvSpPr>
        <p:spPr>
          <a:xfrm>
            <a:off x="2743200" y="864108"/>
            <a:ext cx="5943599" cy="5120640"/>
          </a:xfrm>
        </p:spPr>
        <p:txBody>
          <a:bodyPr>
            <a:normAutofit/>
          </a:bodyPr>
          <a:lstStyle/>
          <a:p>
            <a:pPr algn="just"/>
            <a:r>
              <a:rPr lang="en-US" sz="2200" dirty="0" smtClean="0">
                <a:solidFill>
                  <a:schemeClr val="tx1"/>
                </a:solidFill>
              </a:rPr>
              <a:t>Every online learning platform offers distinctive benefits over traditional classrooms to students. </a:t>
            </a:r>
            <a:endParaRPr lang="en-US" sz="2200" dirty="0">
              <a:solidFill>
                <a:schemeClr val="tx1"/>
              </a:solidFill>
            </a:endParaRPr>
          </a:p>
          <a:p>
            <a:pPr algn="just"/>
            <a:r>
              <a:rPr lang="en-US" sz="2200" dirty="0">
                <a:solidFill>
                  <a:schemeClr val="tx1"/>
                </a:solidFill>
              </a:rPr>
              <a:t>Large number of schools from western countries participating</a:t>
            </a:r>
            <a:r>
              <a:rPr lang="en-US" sz="2200" dirty="0" smtClean="0">
                <a:solidFill>
                  <a:schemeClr val="tx1"/>
                </a:solidFill>
              </a:rPr>
              <a:t>.</a:t>
            </a:r>
            <a:endParaRPr lang="en-US" sz="22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a:xfrm>
            <a:off x="2819400" y="864108"/>
            <a:ext cx="5867399" cy="5120640"/>
          </a:xfrm>
        </p:spPr>
        <p:txBody>
          <a:bodyPr>
            <a:normAutofit/>
          </a:bodyPr>
          <a:lstStyle/>
          <a:p>
            <a:pPr algn="just"/>
            <a:r>
              <a:rPr lang="en-US" sz="2200" dirty="0" smtClean="0">
                <a:solidFill>
                  <a:schemeClr val="tx1"/>
                </a:solidFill>
              </a:rPr>
              <a:t>E-learning </a:t>
            </a:r>
            <a:r>
              <a:rPr lang="en-US" sz="2200" dirty="0">
                <a:solidFill>
                  <a:schemeClr val="tx1"/>
                </a:solidFill>
              </a:rPr>
              <a:t>offers opportunity to schools.</a:t>
            </a:r>
          </a:p>
          <a:p>
            <a:pPr algn="just"/>
            <a:r>
              <a:rPr lang="en-US" sz="2200" dirty="0">
                <a:solidFill>
                  <a:schemeClr val="tx1"/>
                </a:solidFill>
              </a:rPr>
              <a:t>Helping to break the educational barrier.</a:t>
            </a:r>
          </a:p>
          <a:p>
            <a:pPr algn="just"/>
            <a:r>
              <a:rPr lang="en-US" sz="2200" dirty="0">
                <a:solidFill>
                  <a:schemeClr val="tx1"/>
                </a:solidFill>
              </a:rPr>
              <a:t>Need a lot of improvement.</a:t>
            </a:r>
          </a:p>
          <a:p>
            <a:pPr algn="just"/>
            <a:r>
              <a:rPr lang="en-US" sz="2200" dirty="0">
                <a:solidFill>
                  <a:schemeClr val="tx1"/>
                </a:solidFill>
              </a:rPr>
              <a:t>Need to create awareness for online education.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43200"/>
            <a:ext cx="4800600" cy="1143000"/>
          </a:xfrm>
        </p:spPr>
        <p:txBody>
          <a:bodyPr>
            <a:noAutofit/>
          </a:bodyPr>
          <a:lstStyle/>
          <a:p>
            <a:r>
              <a:rPr lang="en-US" sz="8000" dirty="0">
                <a:solidFill>
                  <a:schemeClr val="accent1"/>
                </a:solidFill>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a:t>
            </a:r>
          </a:p>
        </p:txBody>
      </p:sp>
      <p:sp>
        <p:nvSpPr>
          <p:cNvPr id="3" name="Content Placeholder 2"/>
          <p:cNvSpPr>
            <a:spLocks noGrp="1"/>
          </p:cNvSpPr>
          <p:nvPr>
            <p:ph idx="1"/>
          </p:nvPr>
        </p:nvSpPr>
        <p:spPr>
          <a:xfrm>
            <a:off x="2743200" y="990600"/>
            <a:ext cx="5943600" cy="5120640"/>
          </a:xfrm>
        </p:spPr>
        <p:txBody>
          <a:bodyPr>
            <a:normAutofit/>
          </a:bodyPr>
          <a:lstStyle/>
          <a:p>
            <a:r>
              <a:rPr lang="en-US" sz="2400" dirty="0">
                <a:solidFill>
                  <a:schemeClr val="tx1"/>
                </a:solidFill>
              </a:rPr>
              <a:t>Introduction</a:t>
            </a:r>
          </a:p>
          <a:p>
            <a:r>
              <a:rPr lang="en-US" sz="2400" dirty="0">
                <a:solidFill>
                  <a:schemeClr val="tx1"/>
                </a:solidFill>
              </a:rPr>
              <a:t>What is Online Education?</a:t>
            </a:r>
          </a:p>
          <a:p>
            <a:r>
              <a:rPr lang="en-US" sz="2400" dirty="0">
                <a:solidFill>
                  <a:schemeClr val="tx1"/>
                </a:solidFill>
              </a:rPr>
              <a:t>Online Education Programs</a:t>
            </a:r>
          </a:p>
          <a:p>
            <a:r>
              <a:rPr lang="en-IN" sz="2400" dirty="0">
                <a:solidFill>
                  <a:schemeClr val="tx1"/>
                </a:solidFill>
              </a:rPr>
              <a:t>Is online degree legit?</a:t>
            </a:r>
          </a:p>
          <a:p>
            <a:r>
              <a:rPr lang="en-US" sz="2400" dirty="0">
                <a:solidFill>
                  <a:schemeClr val="tx1"/>
                </a:solidFill>
              </a:rPr>
              <a:t>How Does eLearning Work?</a:t>
            </a:r>
          </a:p>
          <a:p>
            <a:r>
              <a:rPr lang="en-US" sz="2400" dirty="0" smtClean="0">
                <a:solidFill>
                  <a:schemeClr val="tx1"/>
                </a:solidFill>
              </a:rPr>
              <a:t>Advantages </a:t>
            </a:r>
            <a:r>
              <a:rPr lang="en-US" sz="2400" dirty="0">
                <a:solidFill>
                  <a:schemeClr val="tx1"/>
                </a:solidFill>
              </a:rPr>
              <a:t>of online education</a:t>
            </a:r>
          </a:p>
          <a:p>
            <a:r>
              <a:rPr lang="en-US" sz="2400" dirty="0">
                <a:solidFill>
                  <a:schemeClr val="tx1"/>
                </a:solidFill>
              </a:rPr>
              <a:t>Disadvantages of online education</a:t>
            </a:r>
          </a:p>
          <a:p>
            <a:r>
              <a:rPr lang="en-US" sz="2400" dirty="0" smtClean="0">
                <a:solidFill>
                  <a:schemeClr val="tx1"/>
                </a:solidFill>
              </a:rPr>
              <a:t>Future</a:t>
            </a:r>
            <a:endParaRPr lang="en-US" sz="2400" dirty="0">
              <a:solidFill>
                <a:schemeClr val="tx1"/>
              </a:solidFill>
            </a:endParaRPr>
          </a:p>
          <a:p>
            <a:r>
              <a:rPr lang="en-US" sz="2400" dirty="0">
                <a:solidFill>
                  <a:schemeClr val="tx1"/>
                </a:solidFill>
              </a:rPr>
              <a:t>Conclusion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96136-EA5A-484D-A2A7-158DDA5C36E2}"/>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 xmlns:a16="http://schemas.microsoft.com/office/drawing/2014/main" id="{DC0AE623-F14E-4780-9476-F0D69F1C7D5D}"/>
              </a:ext>
            </a:extLst>
          </p:cNvPr>
          <p:cNvSpPr>
            <a:spLocks noGrp="1"/>
          </p:cNvSpPr>
          <p:nvPr>
            <p:ph idx="1"/>
          </p:nvPr>
        </p:nvSpPr>
        <p:spPr>
          <a:xfrm>
            <a:off x="2743200" y="864108"/>
            <a:ext cx="5943599" cy="5120640"/>
          </a:xfrm>
        </p:spPr>
        <p:txBody>
          <a:bodyPr>
            <a:normAutofit/>
          </a:bodyPr>
          <a:lstStyle/>
          <a:p>
            <a:pPr algn="just"/>
            <a:r>
              <a:rPr lang="en-US" sz="2200" dirty="0">
                <a:solidFill>
                  <a:schemeClr val="tx1"/>
                </a:solidFill>
              </a:rPr>
              <a:t>In the last </a:t>
            </a:r>
            <a:r>
              <a:rPr lang="en-US" sz="2200" dirty="0" smtClean="0">
                <a:solidFill>
                  <a:schemeClr val="tx1"/>
                </a:solidFill>
              </a:rPr>
              <a:t>few years, </a:t>
            </a:r>
            <a:r>
              <a:rPr lang="en-US" sz="2200" dirty="0">
                <a:solidFill>
                  <a:schemeClr val="tx1"/>
                </a:solidFill>
              </a:rPr>
              <a:t>the Internet has grown </a:t>
            </a:r>
            <a:r>
              <a:rPr lang="en-US" sz="2200" dirty="0" smtClean="0">
                <a:solidFill>
                  <a:schemeClr val="tx1"/>
                </a:solidFill>
              </a:rPr>
              <a:t>very </a:t>
            </a:r>
            <a:r>
              <a:rPr lang="en-US" sz="2200" dirty="0" err="1" smtClean="0">
                <a:solidFill>
                  <a:schemeClr val="tx1"/>
                </a:solidFill>
              </a:rPr>
              <a:t>fastly</a:t>
            </a:r>
            <a:r>
              <a:rPr lang="en-US" sz="2200" dirty="0" smtClean="0">
                <a:solidFill>
                  <a:schemeClr val="tx1"/>
                </a:solidFill>
              </a:rPr>
              <a:t>. </a:t>
            </a:r>
            <a:r>
              <a:rPr lang="en-US" sz="2200" dirty="0" err="1" smtClean="0">
                <a:solidFill>
                  <a:schemeClr val="tx1"/>
                </a:solidFill>
              </a:rPr>
              <a:t>Nowaday</a:t>
            </a:r>
            <a:r>
              <a:rPr lang="en-US" sz="2200" dirty="0" smtClean="0">
                <a:solidFill>
                  <a:schemeClr val="tx1"/>
                </a:solidFill>
              </a:rPr>
              <a:t>, everything is online.</a:t>
            </a:r>
            <a:endParaRPr lang="en-US" sz="2200" dirty="0">
              <a:solidFill>
                <a:schemeClr val="tx1"/>
              </a:solidFill>
            </a:endParaRPr>
          </a:p>
          <a:p>
            <a:pPr algn="just"/>
            <a:r>
              <a:rPr lang="en-US" sz="2200" dirty="0">
                <a:solidFill>
                  <a:schemeClr val="tx1"/>
                </a:solidFill>
              </a:rPr>
              <a:t>It has changed the way people communicate, shop, socialize, do business and think about knowledge and learning. </a:t>
            </a:r>
          </a:p>
          <a:p>
            <a:pPr algn="just"/>
            <a:r>
              <a:rPr lang="en-US" sz="2200" dirty="0">
                <a:solidFill>
                  <a:schemeClr val="tx1"/>
                </a:solidFill>
              </a:rPr>
              <a:t>Much more than just a new twist on distance learning, online schooling is changing the face of traditional classrooms and making education more accessible than ever before.</a:t>
            </a:r>
            <a:endParaRPr lang="en-IN" sz="2200" dirty="0">
              <a:solidFill>
                <a:schemeClr val="tx1"/>
              </a:solidFill>
            </a:endParaRPr>
          </a:p>
        </p:txBody>
      </p:sp>
    </p:spTree>
    <p:extLst>
      <p:ext uri="{BB962C8B-B14F-4D97-AF65-F5344CB8AC3E}">
        <p14:creationId xmlns="" xmlns:p14="http://schemas.microsoft.com/office/powerpoint/2010/main" val="211674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Online Education</a:t>
            </a:r>
            <a:endParaRPr lang="en-US" b="1" dirty="0"/>
          </a:p>
        </p:txBody>
      </p:sp>
      <p:sp>
        <p:nvSpPr>
          <p:cNvPr id="3" name="Content Placeholder 2"/>
          <p:cNvSpPr>
            <a:spLocks noGrp="1"/>
          </p:cNvSpPr>
          <p:nvPr>
            <p:ph idx="1"/>
          </p:nvPr>
        </p:nvSpPr>
        <p:spPr>
          <a:xfrm>
            <a:off x="2743200" y="864108"/>
            <a:ext cx="5943599" cy="5120640"/>
          </a:xfrm>
        </p:spPr>
        <p:txBody>
          <a:bodyPr>
            <a:normAutofit/>
          </a:bodyPr>
          <a:lstStyle/>
          <a:p>
            <a:pPr algn="just"/>
            <a:r>
              <a:rPr lang="en-US" sz="2200" dirty="0">
                <a:solidFill>
                  <a:schemeClr val="tx1"/>
                </a:solidFill>
              </a:rPr>
              <a:t>Online education is a form of education where students use their home </a:t>
            </a:r>
            <a:r>
              <a:rPr lang="en-US" sz="2200" dirty="0" smtClean="0">
                <a:solidFill>
                  <a:schemeClr val="tx1"/>
                </a:solidFill>
              </a:rPr>
              <a:t>computers/laptop </a:t>
            </a:r>
            <a:r>
              <a:rPr lang="en-US" sz="2200" dirty="0">
                <a:solidFill>
                  <a:schemeClr val="tx1"/>
                </a:solidFill>
              </a:rPr>
              <a:t>through the internet. </a:t>
            </a:r>
          </a:p>
          <a:p>
            <a:pPr algn="just"/>
            <a:r>
              <a:rPr lang="en-US" sz="2200" dirty="0">
                <a:solidFill>
                  <a:schemeClr val="tx1"/>
                </a:solidFill>
              </a:rPr>
              <a:t>For many nontraditional students, among them all those who want to continue working full time or raising families, online graduations and courses have become popular in the past decade. </a:t>
            </a:r>
          </a:p>
          <a:p>
            <a:pPr algn="just"/>
            <a:r>
              <a:rPr lang="en-US" sz="2200" dirty="0">
                <a:solidFill>
                  <a:schemeClr val="tx1"/>
                </a:solidFill>
              </a:rPr>
              <a:t>Often </a:t>
            </a:r>
            <a:r>
              <a:rPr lang="en-US" sz="2200" dirty="0" smtClean="0">
                <a:solidFill>
                  <a:schemeClr val="tx1"/>
                </a:solidFill>
              </a:rPr>
              <a:t>online graduation </a:t>
            </a:r>
            <a:r>
              <a:rPr lang="en-US" sz="2200" dirty="0">
                <a:solidFill>
                  <a:schemeClr val="tx1"/>
                </a:solidFill>
              </a:rPr>
              <a:t>and course </a:t>
            </a:r>
            <a:r>
              <a:rPr lang="en-US" sz="2200" dirty="0" err="1">
                <a:solidFill>
                  <a:schemeClr val="tx1"/>
                </a:solidFill>
              </a:rPr>
              <a:t>programmes</a:t>
            </a:r>
            <a:r>
              <a:rPr lang="en-US" sz="2200" dirty="0">
                <a:solidFill>
                  <a:schemeClr val="tx1"/>
                </a:solidFill>
              </a:rPr>
              <a:t>, some of which are conducted using digital technologies, are provided via the online learning portal of the host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35C211-4984-48CC-858C-C92058B38560}"/>
              </a:ext>
            </a:extLst>
          </p:cNvPr>
          <p:cNvSpPr>
            <a:spLocks noGrp="1"/>
          </p:cNvSpPr>
          <p:nvPr>
            <p:ph type="title"/>
          </p:nvPr>
        </p:nvSpPr>
        <p:spPr/>
        <p:txBody>
          <a:bodyPr/>
          <a:lstStyle/>
          <a:p>
            <a:r>
              <a:rPr lang="en-US" b="1" dirty="0"/>
              <a:t>Online Education Programs</a:t>
            </a:r>
            <a:endParaRPr lang="en-IN" dirty="0"/>
          </a:p>
        </p:txBody>
      </p:sp>
      <p:sp>
        <p:nvSpPr>
          <p:cNvPr id="3" name="Content Placeholder 2">
            <a:extLst>
              <a:ext uri="{FF2B5EF4-FFF2-40B4-BE49-F238E27FC236}">
                <a16:creationId xmlns="" xmlns:a16="http://schemas.microsoft.com/office/drawing/2014/main" id="{0A4F6BBD-0551-48DC-9CF4-EE2A7F6525FB}"/>
              </a:ext>
            </a:extLst>
          </p:cNvPr>
          <p:cNvSpPr>
            <a:spLocks noGrp="1"/>
          </p:cNvSpPr>
          <p:nvPr>
            <p:ph idx="1"/>
          </p:nvPr>
        </p:nvSpPr>
        <p:spPr>
          <a:xfrm>
            <a:off x="2743200" y="1123838"/>
            <a:ext cx="5943599" cy="5120640"/>
          </a:xfrm>
        </p:spPr>
        <p:txBody>
          <a:bodyPr>
            <a:normAutofit/>
          </a:bodyPr>
          <a:lstStyle/>
          <a:p>
            <a:pPr algn="just"/>
            <a:r>
              <a:rPr lang="en-US" sz="2200" b="1" dirty="0">
                <a:solidFill>
                  <a:schemeClr val="tx1"/>
                </a:solidFill>
              </a:rPr>
              <a:t>100% Online Education -</a:t>
            </a:r>
            <a:r>
              <a:rPr lang="en-US" sz="2200" dirty="0">
                <a:solidFill>
                  <a:schemeClr val="tx1"/>
                </a:solidFill>
              </a:rPr>
              <a:t> Fully-online degrees are earned from the comfort of your own home with no required visits to your college or university campus.</a:t>
            </a:r>
          </a:p>
          <a:p>
            <a:pPr algn="just"/>
            <a:r>
              <a:rPr lang="en-US" sz="2200" b="1" dirty="0">
                <a:solidFill>
                  <a:schemeClr val="tx1"/>
                </a:solidFill>
              </a:rPr>
              <a:t>Hybrid Education -</a:t>
            </a:r>
            <a:r>
              <a:rPr lang="en-US" sz="2200" dirty="0">
                <a:solidFill>
                  <a:schemeClr val="tx1"/>
                </a:solidFill>
              </a:rPr>
              <a:t> Hybrid education allows students to pursue a combination of online and on-campus courses.</a:t>
            </a:r>
          </a:p>
          <a:p>
            <a:pPr algn="just"/>
            <a:r>
              <a:rPr lang="en-US" sz="2200" b="1" dirty="0">
                <a:solidFill>
                  <a:schemeClr val="tx1"/>
                </a:solidFill>
              </a:rPr>
              <a:t>Online Courses</a:t>
            </a:r>
            <a:r>
              <a:rPr lang="en-US" sz="2200" dirty="0">
                <a:solidFill>
                  <a:schemeClr val="tx1"/>
                </a:solidFill>
              </a:rPr>
              <a:t> - While online courses may be part of a degree program, they can also be taken on their own in order to master a certain subject or learn a specific skill</a:t>
            </a:r>
            <a:r>
              <a:rPr lang="en-US" sz="2200" dirty="0" smtClean="0">
                <a:solidFill>
                  <a:schemeClr val="tx1"/>
                </a:solidFill>
              </a:rPr>
              <a:t>.</a:t>
            </a:r>
            <a:endParaRPr lang="en-US" sz="2200" dirty="0">
              <a:solidFill>
                <a:schemeClr val="tx1"/>
              </a:solidFill>
            </a:endParaRPr>
          </a:p>
        </p:txBody>
      </p:sp>
    </p:spTree>
    <p:extLst>
      <p:ext uri="{BB962C8B-B14F-4D97-AF65-F5344CB8AC3E}">
        <p14:creationId xmlns="" xmlns:p14="http://schemas.microsoft.com/office/powerpoint/2010/main" val="399462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92B489-4276-42E8-83F1-0F5937906CD2}"/>
              </a:ext>
            </a:extLst>
          </p:cNvPr>
          <p:cNvSpPr>
            <a:spLocks noGrp="1"/>
          </p:cNvSpPr>
          <p:nvPr>
            <p:ph type="title"/>
          </p:nvPr>
        </p:nvSpPr>
        <p:spPr>
          <a:xfrm>
            <a:off x="76200" y="1295400"/>
            <a:ext cx="2401111" cy="4429621"/>
          </a:xfrm>
        </p:spPr>
        <p:txBody>
          <a:bodyPr/>
          <a:lstStyle/>
          <a:p>
            <a:r>
              <a:rPr lang="en-IN" b="1" dirty="0"/>
              <a:t>Is online degree legit?</a:t>
            </a:r>
          </a:p>
        </p:txBody>
      </p:sp>
      <p:sp>
        <p:nvSpPr>
          <p:cNvPr id="3" name="Content Placeholder 2">
            <a:extLst>
              <a:ext uri="{FF2B5EF4-FFF2-40B4-BE49-F238E27FC236}">
                <a16:creationId xmlns="" xmlns:a16="http://schemas.microsoft.com/office/drawing/2014/main" id="{B80D6CE1-1C86-4E61-BFEC-BDB682487620}"/>
              </a:ext>
            </a:extLst>
          </p:cNvPr>
          <p:cNvSpPr>
            <a:spLocks noGrp="1"/>
          </p:cNvSpPr>
          <p:nvPr>
            <p:ph idx="1"/>
          </p:nvPr>
        </p:nvSpPr>
        <p:spPr>
          <a:xfrm>
            <a:off x="2743200" y="604381"/>
            <a:ext cx="5943600" cy="5120640"/>
          </a:xfrm>
        </p:spPr>
        <p:txBody>
          <a:bodyPr>
            <a:normAutofit/>
          </a:bodyPr>
          <a:lstStyle/>
          <a:p>
            <a:pPr algn="just"/>
            <a:r>
              <a:rPr lang="en-US" sz="2200" dirty="0">
                <a:solidFill>
                  <a:schemeClr val="tx1"/>
                </a:solidFill>
              </a:rPr>
              <a:t>While </a:t>
            </a:r>
            <a:r>
              <a:rPr lang="en-US" sz="2200" b="1" dirty="0">
                <a:solidFill>
                  <a:schemeClr val="tx1"/>
                </a:solidFill>
              </a:rPr>
              <a:t>online degrees</a:t>
            </a:r>
            <a:r>
              <a:rPr lang="en-US" sz="2200" dirty="0">
                <a:solidFill>
                  <a:schemeClr val="tx1"/>
                </a:solidFill>
              </a:rPr>
              <a:t> are new to many, accreditation provides the backing needed to prove that your </a:t>
            </a:r>
            <a:r>
              <a:rPr lang="en-US" sz="2200" b="1" dirty="0">
                <a:solidFill>
                  <a:schemeClr val="tx1"/>
                </a:solidFill>
              </a:rPr>
              <a:t>degree</a:t>
            </a:r>
            <a:r>
              <a:rPr lang="en-US" sz="2200" dirty="0">
                <a:solidFill>
                  <a:schemeClr val="tx1"/>
                </a:solidFill>
              </a:rPr>
              <a:t> is </a:t>
            </a:r>
            <a:r>
              <a:rPr lang="en-US" sz="2200" b="1" dirty="0">
                <a:solidFill>
                  <a:schemeClr val="tx1"/>
                </a:solidFill>
              </a:rPr>
              <a:t>legitimate</a:t>
            </a:r>
            <a:r>
              <a:rPr lang="en-US" sz="2200" dirty="0">
                <a:solidFill>
                  <a:schemeClr val="tx1"/>
                </a:solidFill>
              </a:rPr>
              <a:t>. </a:t>
            </a:r>
          </a:p>
          <a:p>
            <a:pPr algn="just"/>
            <a:r>
              <a:rPr lang="en-US" sz="2200" dirty="0">
                <a:solidFill>
                  <a:schemeClr val="tx1"/>
                </a:solidFill>
              </a:rPr>
              <a:t>Potential employers and higher education institutions will recognize your </a:t>
            </a:r>
            <a:r>
              <a:rPr lang="en-US" sz="2200" b="1" dirty="0">
                <a:solidFill>
                  <a:schemeClr val="tx1"/>
                </a:solidFill>
              </a:rPr>
              <a:t>degree</a:t>
            </a:r>
            <a:r>
              <a:rPr lang="en-US" sz="2200" dirty="0">
                <a:solidFill>
                  <a:schemeClr val="tx1"/>
                </a:solidFill>
              </a:rPr>
              <a:t> (even if it still confuses Aunt Marge), and it will open doors for your future.</a:t>
            </a:r>
            <a:endParaRPr lang="en-IN" sz="2200" dirty="0">
              <a:solidFill>
                <a:schemeClr val="tx1"/>
              </a:solidFill>
            </a:endParaRPr>
          </a:p>
        </p:txBody>
      </p:sp>
    </p:spTree>
    <p:extLst>
      <p:ext uri="{BB962C8B-B14F-4D97-AF65-F5344CB8AC3E}">
        <p14:creationId xmlns="" xmlns:p14="http://schemas.microsoft.com/office/powerpoint/2010/main" val="301567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Does eLearning Work?</a:t>
            </a:r>
            <a:br>
              <a:rPr lang="en-US" b="1" dirty="0"/>
            </a:br>
            <a:endParaRPr lang="en-US" dirty="0"/>
          </a:p>
        </p:txBody>
      </p:sp>
      <p:sp>
        <p:nvSpPr>
          <p:cNvPr id="3" name="Content Placeholder 2"/>
          <p:cNvSpPr>
            <a:spLocks noGrp="1"/>
          </p:cNvSpPr>
          <p:nvPr>
            <p:ph idx="1"/>
          </p:nvPr>
        </p:nvSpPr>
        <p:spPr>
          <a:xfrm>
            <a:off x="2743200" y="864108"/>
            <a:ext cx="5943599" cy="5120640"/>
          </a:xfrm>
        </p:spPr>
        <p:txBody>
          <a:bodyPr>
            <a:normAutofit/>
          </a:bodyPr>
          <a:lstStyle/>
          <a:p>
            <a:pPr algn="just"/>
            <a:r>
              <a:rPr lang="en-US" sz="2200" dirty="0">
                <a:solidFill>
                  <a:schemeClr val="tx1"/>
                </a:solidFill>
              </a:rPr>
              <a:t>In an online course, your instruction is delivered via </a:t>
            </a:r>
            <a:r>
              <a:rPr lang="en-US" sz="2200" dirty="0" err="1" smtClean="0">
                <a:solidFill>
                  <a:schemeClr val="tx1"/>
                </a:solidFill>
              </a:rPr>
              <a:t>google</a:t>
            </a:r>
            <a:r>
              <a:rPr lang="en-US" sz="2200" dirty="0" smtClean="0">
                <a:solidFill>
                  <a:schemeClr val="tx1"/>
                </a:solidFill>
              </a:rPr>
              <a:t> meet, zoom, </a:t>
            </a:r>
            <a:r>
              <a:rPr lang="en-US" sz="2200" dirty="0">
                <a:solidFill>
                  <a:schemeClr val="tx1"/>
                </a:solidFill>
              </a:rPr>
              <a:t>rather than in a face-to-face classroom. </a:t>
            </a:r>
          </a:p>
          <a:p>
            <a:pPr algn="just"/>
            <a:r>
              <a:rPr lang="en-US" sz="2200" dirty="0">
                <a:solidFill>
                  <a:schemeClr val="tx1"/>
                </a:solidFill>
              </a:rPr>
              <a:t>Strategies for success in online classes include logging on your course on the first day of class, dedicating time each day to completing your course assignments, having reliable technology and Internet connection. </a:t>
            </a:r>
          </a:p>
          <a:p>
            <a:pPr algn="just"/>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online education</a:t>
            </a:r>
            <a:endParaRPr lang="en-US" dirty="0"/>
          </a:p>
        </p:txBody>
      </p:sp>
      <p:sp>
        <p:nvSpPr>
          <p:cNvPr id="3" name="Content Placeholder 2"/>
          <p:cNvSpPr>
            <a:spLocks noGrp="1"/>
          </p:cNvSpPr>
          <p:nvPr>
            <p:ph idx="1"/>
          </p:nvPr>
        </p:nvSpPr>
        <p:spPr>
          <a:xfrm>
            <a:off x="2743200" y="864108"/>
            <a:ext cx="5867399" cy="5120640"/>
          </a:xfrm>
        </p:spPr>
        <p:txBody>
          <a:bodyPr>
            <a:normAutofit/>
          </a:bodyPr>
          <a:lstStyle/>
          <a:p>
            <a:r>
              <a:rPr lang="en-US" sz="2200" dirty="0">
                <a:solidFill>
                  <a:schemeClr val="tx1"/>
                </a:solidFill>
              </a:rPr>
              <a:t>Online courses are convenient. </a:t>
            </a:r>
          </a:p>
          <a:p>
            <a:r>
              <a:rPr lang="en-US" sz="2200" dirty="0">
                <a:solidFill>
                  <a:schemeClr val="tx1"/>
                </a:solidFill>
              </a:rPr>
              <a:t>Online courses offer flexibility. </a:t>
            </a:r>
          </a:p>
          <a:p>
            <a:r>
              <a:rPr lang="en-US" sz="2200" dirty="0">
                <a:solidFill>
                  <a:schemeClr val="tx1"/>
                </a:solidFill>
              </a:rPr>
              <a:t>Online courses bring education right to your home. </a:t>
            </a:r>
          </a:p>
          <a:p>
            <a:r>
              <a:rPr lang="en-US" sz="2200" dirty="0">
                <a:solidFill>
                  <a:schemeClr val="tx1"/>
                </a:solidFill>
              </a:rPr>
              <a:t>Online courses offer more individual attention. </a:t>
            </a:r>
          </a:p>
          <a:p>
            <a:r>
              <a:rPr lang="en-US" sz="2200" dirty="0">
                <a:solidFill>
                  <a:schemeClr val="tx1"/>
                </a:solidFill>
              </a:rPr>
              <a:t>Online courses help you meet interesting people.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online education</a:t>
            </a:r>
            <a:endParaRPr lang="en-US" dirty="0"/>
          </a:p>
        </p:txBody>
      </p:sp>
      <p:sp>
        <p:nvSpPr>
          <p:cNvPr id="3" name="Content Placeholder 2"/>
          <p:cNvSpPr>
            <a:spLocks noGrp="1"/>
          </p:cNvSpPr>
          <p:nvPr>
            <p:ph idx="1"/>
          </p:nvPr>
        </p:nvSpPr>
        <p:spPr>
          <a:xfrm>
            <a:off x="2819400" y="864108"/>
            <a:ext cx="5791199" cy="5120640"/>
          </a:xfrm>
        </p:spPr>
        <p:txBody>
          <a:bodyPr>
            <a:normAutofit/>
          </a:bodyPr>
          <a:lstStyle/>
          <a:p>
            <a:pPr algn="just"/>
            <a:r>
              <a:rPr lang="en-US" sz="2200" dirty="0">
                <a:solidFill>
                  <a:schemeClr val="tx1"/>
                </a:solidFill>
              </a:rPr>
              <a:t>Only few people take admission </a:t>
            </a:r>
            <a:r>
              <a:rPr lang="en-US" sz="2200" dirty="0" smtClean="0">
                <a:solidFill>
                  <a:schemeClr val="tx1"/>
                </a:solidFill>
              </a:rPr>
              <a:t> . </a:t>
            </a:r>
            <a:endParaRPr lang="en-US" sz="2200" dirty="0">
              <a:solidFill>
                <a:schemeClr val="tx1"/>
              </a:solidFill>
            </a:endParaRPr>
          </a:p>
          <a:p>
            <a:pPr algn="just"/>
            <a:r>
              <a:rPr lang="en-US" sz="2200" dirty="0" smtClean="0">
                <a:solidFill>
                  <a:schemeClr val="tx1"/>
                </a:solidFill>
              </a:rPr>
              <a:t>Cheating prevention during online assessments is complicated. </a:t>
            </a:r>
          </a:p>
          <a:p>
            <a:pPr algn="just"/>
            <a:r>
              <a:rPr lang="en-US" sz="2200" dirty="0" smtClean="0">
                <a:solidFill>
                  <a:schemeClr val="tx1"/>
                </a:solidFill>
              </a:rPr>
              <a:t>Inability to focus on screen.</a:t>
            </a:r>
            <a:endParaRPr lang="en-US" sz="2200" dirty="0">
              <a:solidFill>
                <a:schemeClr val="tx1"/>
              </a:solidFill>
            </a:endParaRPr>
          </a:p>
          <a:p>
            <a:pPr algn="just"/>
            <a:r>
              <a:rPr lang="en-US" sz="2200" dirty="0" smtClean="0">
                <a:solidFill>
                  <a:schemeClr val="tx1"/>
                </a:solidFill>
              </a:rPr>
              <a:t>Online Learning Requires Self-Discipline. </a:t>
            </a:r>
            <a:endParaRPr lang="en-US" sz="2200" dirty="0">
              <a:solidFill>
                <a:schemeClr val="tx1"/>
              </a:solidFill>
            </a:endParaRPr>
          </a:p>
          <a:p>
            <a:pPr algn="just"/>
            <a:r>
              <a:rPr lang="en-US" sz="2200" dirty="0">
                <a:solidFill>
                  <a:schemeClr val="tx1"/>
                </a:solidFill>
              </a:rPr>
              <a:t>Less rules.</a:t>
            </a: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194</TotalTime>
  <Words>433</Words>
  <Application>Microsoft Office PowerPoint</Application>
  <PresentationFormat>On-screen Show (4:3)</PresentationFormat>
  <Paragraphs>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Frame</vt:lpstr>
      <vt:lpstr>Slide 1</vt:lpstr>
      <vt:lpstr>Content </vt:lpstr>
      <vt:lpstr>Introduction</vt:lpstr>
      <vt:lpstr>What is Online Education</vt:lpstr>
      <vt:lpstr>Online Education Programs</vt:lpstr>
      <vt:lpstr>Is online degree legit?</vt:lpstr>
      <vt:lpstr>How Does eLearning Work? </vt:lpstr>
      <vt:lpstr>Advantages of online education</vt:lpstr>
      <vt:lpstr>Disadvantages of online education</vt:lpstr>
      <vt:lpstr>Future</vt:lpstr>
      <vt:lpstr>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ONLINE EDUCATION</dc:title>
  <dc:creator>crc</dc:creator>
  <cp:lastModifiedBy>Himanshu</cp:lastModifiedBy>
  <cp:revision>24</cp:revision>
  <dcterms:created xsi:type="dcterms:W3CDTF">2020-09-08T04:48:53Z</dcterms:created>
  <dcterms:modified xsi:type="dcterms:W3CDTF">2021-07-21T06:15:42Z</dcterms:modified>
</cp:coreProperties>
</file>