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Aditya Singh Kashyap</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9043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Data Exploration</a:t>
            </a:r>
            <a:r>
              <a:rPr dirty="0"/>
              <a:t>.</a:t>
            </a:r>
          </a:p>
        </p:txBody>
      </p:sp>
      <p:sp>
        <p:nvSpPr>
          <p:cNvPr id="124" name="Shape 73"/>
          <p:cNvSpPr/>
          <p:nvPr/>
        </p:nvSpPr>
        <p:spPr>
          <a:xfrm>
            <a:off x="205025" y="1593223"/>
            <a:ext cx="8565600" cy="390539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lang="en-IN" sz="1100" dirty="0"/>
              <a:t>Data Exploration helps in understanding the underlying and fundamental characteristics of the dataset</a:t>
            </a:r>
            <a:r>
              <a:rPr sz="1100" dirty="0"/>
              <a:t>.</a:t>
            </a:r>
            <a:r>
              <a:rPr lang="en-IN" sz="1100" dirty="0"/>
              <a:t> It can depict whether the data is normally distributed or is skewed towards a certain demographic. For instance, the data could be highly dependent on the age bracket or whether they own a car or not.</a:t>
            </a:r>
          </a:p>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Understanding the features and scope data and gather external data which is useful for modelling purposes. For example, the geographic remoteness of different postcodes may be used as an indicator of proximity to consider to whether a customer needs a bike for a ride to work. </a:t>
            </a:r>
          </a:p>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Exploring the relationship between the independent variables via correlation analysis and look out for multicollinearity by creating interaction variables. Correlation may occur between explanatory variables age and tenure – people of the older brackets will have a longer tenure. </a:t>
            </a:r>
          </a:p>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Furthermore, the raw data could be transformed into an appropriate format for analysis. This may include steps such as ensuring that the data types are valid and rolling data up to an aggregated level. Or, joining in already aggregated ABS data at a geographic level to create additional variables. </a:t>
            </a:r>
          </a:p>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kumimoji="0" lang="en-US" sz="11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Document assumptions, limitations and exclusions for the dataset; as well as how the scope for improvement in the next stage if there was additional time to address assumptions and remove limitations.</a:t>
            </a:r>
          </a:p>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lang="en-US" sz="1100" dirty="0">
                <a:latin typeface="Open Sans" panose="020B0606030504020204" pitchFamily="34" charset="0"/>
                <a:ea typeface="Open Sans" panose="020B0606030504020204" pitchFamily="34" charset="0"/>
                <a:cs typeface="Open Sans" panose="020B0606030504020204" pitchFamily="34" charset="0"/>
                <a:sym typeface="Arial"/>
              </a:rPr>
              <a:t>Classification</a:t>
            </a:r>
            <a:r>
              <a:rPr kumimoji="0" lang="en-US" sz="11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could be used to predict sale results/decisions</a:t>
            </a:r>
            <a:r>
              <a:rPr kumimoji="0" lang="en-US" sz="1100" b="0" i="0" u="none" strike="noStrike" kern="0" cap="none" spc="0" normalizeH="0" baseline="0" noProof="0" dirty="0">
                <a:ln>
                  <a:noFill/>
                </a:ln>
                <a:solidFill>
                  <a:srgbClr val="212121">
                    <a:lumOff val="21764"/>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t>
            </a:r>
          </a:p>
          <a:p>
            <a:pPr marL="285750" marR="0" lvl="0" indent="-171450" algn="l" defTabSz="914400" rtl="0" eaLnBrk="1" fontAlgn="auto" latinLnBrk="0" hangingPunct="1">
              <a:lnSpc>
                <a:spcPct val="115000"/>
              </a:lnSpc>
              <a:spcBef>
                <a:spcPts val="0"/>
              </a:spcBef>
              <a:spcAft>
                <a:spcPts val="0"/>
              </a:spcAft>
              <a:buClr>
                <a:srgbClr val="212121">
                  <a:lumOff val="21764"/>
                </a:srgbClr>
              </a:buClr>
              <a:buSzPts val="1800"/>
              <a:buFont typeface="Arial" panose="020B0604020202020204" pitchFamily="34" charset="0"/>
              <a:buChar char="•"/>
              <a:tabLst/>
              <a:defRPr/>
            </a:pPr>
            <a:r>
              <a:rPr lang="en-US" sz="1100" dirty="0">
                <a:solidFill>
                  <a:srgbClr val="212121">
                    <a:lumOff val="21764"/>
                  </a:srgbClr>
                </a:solidFill>
                <a:latin typeface="Open Sans" panose="020B0606030504020204" pitchFamily="34" charset="0"/>
                <a:ea typeface="Open Sans" panose="020B0606030504020204" pitchFamily="34" charset="0"/>
                <a:cs typeface="Open Sans" panose="020B0606030504020204" pitchFamily="34" charset="0"/>
                <a:sym typeface="Arial"/>
              </a:rPr>
              <a:t>Regression would help in predicting the sales – dependent variable – using the set of independent variables.</a:t>
            </a:r>
            <a:endParaRPr kumimoji="0" lang="en-IN" sz="1100" b="0" i="0" u="none" strike="noStrike" kern="0" cap="none" spc="0" normalizeH="0" baseline="0" noProof="0" dirty="0">
              <a:ln>
                <a:noFill/>
              </a:ln>
              <a:solidFill>
                <a:srgbClr val="212121">
                  <a:lumOff val="21764"/>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a:p>
            <a:endParaRPr lang="en-IN" sz="1100" dirty="0"/>
          </a:p>
          <a:p>
            <a:endParaRPr lang="en-IN" sz="1200" dirty="0"/>
          </a:p>
          <a:p>
            <a:pPr marL="285750" indent="-285750">
              <a:buFont typeface="Arial" panose="020B0604020202020204" pitchFamily="34" charset="0"/>
              <a:buChar char="•"/>
            </a:pPr>
            <a:endParaRPr sz="1200"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Exploratory Data Analysis</a:t>
            </a:r>
            <a:r>
              <a:rPr dirty="0"/>
              <a:t>.</a:t>
            </a:r>
          </a:p>
        </p:txBody>
      </p:sp>
      <p:sp>
        <p:nvSpPr>
          <p:cNvPr id="133" name="Shape 82"/>
          <p:cNvSpPr/>
          <p:nvPr/>
        </p:nvSpPr>
        <p:spPr>
          <a:xfrm>
            <a:off x="205025" y="2164724"/>
            <a:ext cx="4134600" cy="4333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IN" dirty="0"/>
              <a:t>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The details of Transaction Data.">
            <a:extLst>
              <a:ext uri="{FF2B5EF4-FFF2-40B4-BE49-F238E27FC236}">
                <a16:creationId xmlns:a16="http://schemas.microsoft.com/office/drawing/2014/main" id="{BEF8FF5C-6B68-4C01-A65D-1FB1AB378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06" y="1699639"/>
            <a:ext cx="8250238" cy="300205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Factors pertaining to Model Development</a:t>
            </a:r>
            <a:r>
              <a:rPr dirty="0"/>
              <a:t>.</a:t>
            </a:r>
          </a:p>
        </p:txBody>
      </p:sp>
      <p:sp>
        <p:nvSpPr>
          <p:cNvPr id="142" name="Shape 91"/>
          <p:cNvSpPr/>
          <p:nvPr/>
        </p:nvSpPr>
        <p:spPr>
          <a:xfrm>
            <a:off x="216812" y="1862400"/>
            <a:ext cx="8710375" cy="340647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solidFill>
                  <a:schemeClr val="tx1"/>
                </a:solidFill>
              </a:rPr>
              <a:t>Firstly, we need to formulate Null and Alternate Hypotheses related to the business question that can be answered with the data, using statistical significance testing to determine if the hypothesis – whether model or variables – is valid or not.</a:t>
            </a:r>
            <a:br>
              <a:rPr lang="en-US" sz="1200" dirty="0">
                <a:solidFill>
                  <a:schemeClr val="tx1"/>
                </a:solidFill>
              </a:rPr>
            </a:b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Using existing data to generate calculated field for yielding extra information. For instance, converting the Date of Birth into an age bracket. Other fields that may be engineered include ‘High Margin Product’ – which may indicate whether the product purchased by the customer is a high margin category in the past three months based on the fields ‘</a:t>
            </a:r>
            <a:r>
              <a:rPr lang="en-US" sz="1200" dirty="0" err="1">
                <a:solidFill>
                  <a:schemeClr val="tx1"/>
                </a:solidFill>
              </a:rPr>
              <a:t>list_price</a:t>
            </a:r>
            <a:r>
              <a:rPr lang="en-US" sz="1200" dirty="0">
                <a:solidFill>
                  <a:schemeClr val="tx1"/>
                </a:solidFill>
              </a:rPr>
              <a:t>’ and ‘standard cost’.</a:t>
            </a:r>
            <a:br>
              <a:rPr lang="en-US" sz="1200" dirty="0">
                <a:solidFill>
                  <a:schemeClr val="tx1"/>
                </a:solidFill>
              </a:rPr>
            </a:b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Additionally, we can understand and determine what the predicted variable is. For example, are results predicted in ordinal buckets, nominal, binary or continuous. Test the performance of the model using factors relevant for the given model chosen and Significance tests – namely Residual Deviance, ROC curves, R Squared, ANOVA, F1-Score, Precision, Recall, Classification Accuracy, etc. Appropriately documenting model performance, assumptions and limitations. </a:t>
            </a:r>
            <a:endParaRPr lang="en-IN" sz="1200" dirty="0">
              <a:solidFill>
                <a:schemeClr val="tx1"/>
              </a:solidFill>
            </a:endParaRPr>
          </a:p>
          <a:p>
            <a:endParaRPr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The interpretation helps in understanding the data as a summary.</a:t>
            </a:r>
            <a:endParaRPr dirty="0"/>
          </a:p>
        </p:txBody>
      </p:sp>
      <p:sp>
        <p:nvSpPr>
          <p:cNvPr id="151" name="Shape 100"/>
          <p:cNvSpPr/>
          <p:nvPr/>
        </p:nvSpPr>
        <p:spPr>
          <a:xfrm>
            <a:off x="205024" y="2164725"/>
            <a:ext cx="8964376"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err="1">
                <a:solidFill>
                  <a:schemeClr val="tx1"/>
                </a:solidFill>
              </a:rPr>
              <a:t>Visualisation</a:t>
            </a:r>
            <a:r>
              <a:rPr lang="en-US" dirty="0">
                <a:solidFill>
                  <a:schemeClr val="tx1"/>
                </a:solidFill>
              </a:rPr>
              <a:t> and presentation of model findings and data information. </a:t>
            </a:r>
            <a:br>
              <a:rPr lang="en-US" dirty="0">
                <a:solidFill>
                  <a:schemeClr val="tx1"/>
                </a:solidFill>
              </a:rPr>
            </a:br>
            <a:endParaRPr lang="en-US" dirty="0">
              <a:solidFill>
                <a:schemeClr val="tx1"/>
              </a:solidFill>
            </a:endParaRPr>
          </a:p>
          <a:p>
            <a:pPr marL="285750" indent="-285750">
              <a:buFont typeface="Arial" panose="020B0604020202020204" pitchFamily="34" charset="0"/>
              <a:buChar char="•"/>
            </a:pPr>
            <a:r>
              <a:rPr lang="en-US" dirty="0">
                <a:solidFill>
                  <a:schemeClr val="tx1"/>
                </a:solidFill>
              </a:rPr>
              <a:t>Here, interpretation of the significant variables and co-efficient is done which aligns with the business’ problem statement. These visual slides will tell a compelling storing around the pertaining issue and support our case with quantitative and qualitative observations. </a:t>
            </a:r>
            <a:br>
              <a:rPr lang="en-US" dirty="0">
                <a:solidFill>
                  <a:schemeClr val="tx1"/>
                </a:solidFill>
              </a:rPr>
            </a:br>
            <a:endParaRPr lang="en-US" dirty="0">
              <a:solidFill>
                <a:schemeClr val="tx1"/>
              </a:solidFill>
            </a:endParaRPr>
          </a:p>
          <a:p>
            <a:pPr marL="285750" indent="-285750">
              <a:buFont typeface="Arial" panose="020B0604020202020204" pitchFamily="34" charset="0"/>
              <a:buChar char="•"/>
            </a:pPr>
            <a:r>
              <a:rPr lang="en-US" dirty="0">
                <a:solidFill>
                  <a:schemeClr val="tx1"/>
                </a:solidFill>
              </a:rPr>
              <a:t>We will use Power BI for data presentation and dashboards</a:t>
            </a:r>
            <a:r>
              <a:rPr lang="en-US" dirty="0"/>
              <a:t>.</a:t>
            </a:r>
            <a:endParaRPr lang="en-IN"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On-screen Show (16:9)</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Singh Kashyap</dc:creator>
  <cp:lastModifiedBy>Aditya Singh Kashyap</cp:lastModifiedBy>
  <cp:revision>1</cp:revision>
  <dcterms:modified xsi:type="dcterms:W3CDTF">2021-07-28T22:02:11Z</dcterms:modified>
</cp:coreProperties>
</file>