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61" r:id="rId4"/>
    <p:sldId id="260" r:id="rId5"/>
    <p:sldId id="282" r:id="rId6"/>
    <p:sldId id="286" r:id="rId7"/>
    <p:sldId id="262" r:id="rId8"/>
    <p:sldId id="275" r:id="rId9"/>
    <p:sldId id="276" r:id="rId10"/>
    <p:sldId id="277" r:id="rId11"/>
    <p:sldId id="279" r:id="rId12"/>
    <p:sldId id="280" r:id="rId13"/>
    <p:sldId id="287" r:id="rId14"/>
    <p:sldId id="283" r:id="rId15"/>
    <p:sldId id="284" r:id="rId16"/>
    <p:sldId id="288" r:id="rId17"/>
    <p:sldId id="285" r:id="rId18"/>
    <p:sldId id="289" r:id="rId19"/>
    <p:sldId id="290" r:id="rId20"/>
    <p:sldId id="274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ldXDq4W3ov726va6Rmavmahs0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8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5" name="Google Shape;18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264afba8f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b264afba8f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b264afba8f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19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2209800" y="350520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0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0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48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48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41" name="Google Shape;141;p48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2" name="Google Shape;142;p48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3" name="Google Shape;143;p4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4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7" name="Google Shape;147;p4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" name="Google Shape;150;p48" descr="Picture 7.png"/>
          <p:cNvPicPr preferRelativeResize="0"/>
          <p:nvPr/>
        </p:nvPicPr>
        <p:blipFill rotWithShape="1">
          <a:blip r:embed="rId2">
            <a:alphaModFix/>
          </a:blip>
          <a:srcRect l="1923" b="5333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8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9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6" name="Google Shape;156;p49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57" name="Google Shape;157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4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61" name="Google Shape;161;p4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49" descr="Picture 7.png"/>
          <p:cNvPicPr preferRelativeResize="0"/>
          <p:nvPr/>
        </p:nvPicPr>
        <p:blipFill rotWithShape="1">
          <a:blip r:embed="rId2">
            <a:alphaModFix/>
          </a:blip>
          <a:srcRect l="1923" b="5333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0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0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p50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50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1" name="Google Shape;171;p50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72" name="Google Shape;172;p5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5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6" name="Google Shape;176;p5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9" name="Google Shape;179;p50" descr="Picture 7.png"/>
          <p:cNvPicPr preferRelativeResize="0"/>
          <p:nvPr/>
        </p:nvPicPr>
        <p:blipFill rotWithShape="1">
          <a:blip r:embed="rId2">
            <a:alphaModFix/>
          </a:blip>
          <a:srcRect l="1923" b="5333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22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39" name="Google Shape;39;p2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" name="Google Shape;42;p22" descr="Picture 7.png"/>
          <p:cNvPicPr preferRelativeResize="0"/>
          <p:nvPr/>
        </p:nvPicPr>
        <p:blipFill rotWithShape="1">
          <a:blip r:embed="rId2">
            <a:alphaModFix/>
          </a:blip>
          <a:srcRect l="1923" b="5333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22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44" name="Google Shape;44;p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48" name="Google Shape;48;p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304800" y="632460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8.0381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ang.ist.psu.edu/docs/relat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bfUqzHvzU9anWAcmAF7siAfVXvzJ7hgQ?usp=shar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>
            <a:spLocks noGrp="1"/>
          </p:cNvSpPr>
          <p:nvPr>
            <p:ph type="title"/>
          </p:nvPr>
        </p:nvSpPr>
        <p:spPr>
          <a:xfrm>
            <a:off x="2577982" y="3429000"/>
            <a:ext cx="7030200" cy="171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Research Practice(BITS G540)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68B26-B2F0-03E9-9E27-11875E746BEB}"/>
              </a:ext>
            </a:extLst>
          </p:cNvPr>
          <p:cNvSpPr txBox="1"/>
          <p:nvPr/>
        </p:nvSpPr>
        <p:spPr>
          <a:xfrm>
            <a:off x="5201728" y="5080958"/>
            <a:ext cx="288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Joshi Kashyap </a:t>
            </a:r>
            <a:r>
              <a:rPr lang="en-IN" sz="1600" dirty="0" err="1">
                <a:solidFill>
                  <a:schemeClr val="bg1"/>
                </a:solidFill>
              </a:rPr>
              <a:t>Jayantkumar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2022H1030116P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09A23-8E84-1ADD-6B3E-7C4C355A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564880" cy="4525963"/>
          </a:xfrm>
        </p:spPr>
        <p:txBody>
          <a:bodyPr>
            <a:normAutofit/>
          </a:bodyPr>
          <a:lstStyle/>
          <a:p>
            <a:pPr marL="571500" indent="-342900">
              <a:buFontTx/>
              <a:buChar char="-"/>
            </a:pPr>
            <a:r>
              <a:rPr lang="en-US" sz="2100" b="1" dirty="0">
                <a:latin typeface="+mn-lt"/>
              </a:rPr>
              <a:t>Color Moments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latin typeface="+mn-lt"/>
              </a:rPr>
              <a:t>Taking , mean and standard deviation of R, G, B color channels.</a:t>
            </a:r>
          </a:p>
          <a:p>
            <a:pPr marL="571500" indent="-342900">
              <a:buFontTx/>
              <a:buChar char="-"/>
            </a:pPr>
            <a:r>
              <a:rPr lang="en-US" sz="2100" b="0" i="0" dirty="0">
                <a:solidFill>
                  <a:schemeClr val="tx1"/>
                </a:solidFill>
                <a:effectLst/>
                <a:latin typeface="+mn-lt"/>
              </a:rPr>
              <a:t>By computing statistical features from the color channels of an image, we can obtain a compact representation of the color distribution that captures important information about the image content. </a:t>
            </a:r>
          </a:p>
          <a:p>
            <a:pPr marL="571500" indent="-342900">
              <a:buFontTx/>
              <a:buChar char="-"/>
            </a:pPr>
            <a:r>
              <a:rPr lang="en-US" sz="2100" b="0" i="0" dirty="0">
                <a:solidFill>
                  <a:schemeClr val="tx1"/>
                </a:solidFill>
                <a:effectLst/>
                <a:latin typeface="+mn-lt"/>
              </a:rPr>
              <a:t>These statistical features can be used to distinguish between different types of images, such as those containing natural scenes, man-made objects, or specific types of textures.</a:t>
            </a: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IN" sz="21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D4E9-1595-F176-E101-F25B7F7B06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E786-A17B-8D73-0807-9F93AD1C5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09A23-8E84-1ADD-6B3E-7C4C355A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564880" cy="4525963"/>
          </a:xfrm>
        </p:spPr>
        <p:txBody>
          <a:bodyPr>
            <a:normAutofit/>
          </a:bodyPr>
          <a:lstStyle/>
          <a:p>
            <a:pPr marL="571500" indent="-342900">
              <a:buFontTx/>
              <a:buChar char="-"/>
            </a:pPr>
            <a:r>
              <a:rPr lang="en-US" sz="2100" b="1" dirty="0">
                <a:latin typeface="+mn-lt"/>
              </a:rPr>
              <a:t>Gabor Wavelet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latin typeface="+mn-lt"/>
              </a:rPr>
              <a:t>Gabor Wavelet is able to capture important information about the texture patterns present in an image. 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latin typeface="+mn-lt"/>
              </a:rPr>
              <a:t>The filters are designed to analyze the image at different scales and orientations and can detect texture patterns that are not easily captured by other techniques.</a:t>
            </a: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IN" sz="21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D4E9-1595-F176-E101-F25B7F7B06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E786-A17B-8D73-0807-9F93AD1C5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09A23-8E84-1ADD-6B3E-7C4C355A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564880" cy="4525963"/>
          </a:xfrm>
        </p:spPr>
        <p:txBody>
          <a:bodyPr>
            <a:normAutofit/>
          </a:bodyPr>
          <a:lstStyle/>
          <a:p>
            <a:pPr marL="571500" indent="-342900">
              <a:buFontTx/>
              <a:buChar char="-"/>
            </a:pPr>
            <a:r>
              <a:rPr lang="en-US" sz="2100" b="1" dirty="0">
                <a:latin typeface="+mn-lt"/>
              </a:rPr>
              <a:t>Wavelet Moments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latin typeface="+mn-lt"/>
              </a:rPr>
              <a:t>Wavelet moments are used in image feature extraction because they provide a compact and discriminative representation of the image information at multiple scales.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latin typeface="+mn-lt"/>
              </a:rPr>
              <a:t>The wavelet moments also capture the texture and shape information present in the image, which can be useful for tasks such as object recognition, texture classification, and image segmentation. 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latin typeface="+mn-lt"/>
              </a:rPr>
              <a:t>Moreover, wavelet moments are less sensitive to noise and illumination changes than other feature extraction techniques, such as color histograms.</a:t>
            </a: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IN" sz="21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D4E9-1595-F176-E101-F25B7F7B06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E786-A17B-8D73-0807-9F93AD1C5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9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09A23-8E84-1ADD-6B3E-7C4C355A6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Concatenate the features to form 190-dimensional feature vectors.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D4E9-1595-F176-E101-F25B7F7B06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E786-A17B-8D73-0807-9F93AD1C5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8D4866-81CF-2F6C-45B7-FED97225D48E}"/>
              </a:ext>
            </a:extLst>
          </p:cNvPr>
          <p:cNvGraphicFramePr>
            <a:graphicFrameLocks noGrp="1"/>
          </p:cNvGraphicFramePr>
          <p:nvPr/>
        </p:nvGraphicFramePr>
        <p:xfrm>
          <a:off x="767751" y="2384631"/>
          <a:ext cx="7766649" cy="42334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757139">
                  <a:extLst>
                    <a:ext uri="{9D8B030D-6E8A-4147-A177-3AD203B41FA5}">
                      <a16:colId xmlns:a16="http://schemas.microsoft.com/office/drawing/2014/main" val="3773633596"/>
                    </a:ext>
                  </a:extLst>
                </a:gridCol>
                <a:gridCol w="4830485">
                  <a:extLst>
                    <a:ext uri="{9D8B030D-6E8A-4147-A177-3AD203B41FA5}">
                      <a16:colId xmlns:a16="http://schemas.microsoft.com/office/drawing/2014/main" val="1535152521"/>
                    </a:ext>
                  </a:extLst>
                </a:gridCol>
                <a:gridCol w="1179025">
                  <a:extLst>
                    <a:ext uri="{9D8B030D-6E8A-4147-A177-3AD203B41FA5}">
                      <a16:colId xmlns:a16="http://schemas.microsoft.com/office/drawing/2014/main" val="1038963773"/>
                    </a:ext>
                  </a:extLst>
                </a:gridCol>
              </a:tblGrid>
              <a:tr h="464853"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7185"/>
                  </a:ext>
                </a:extLst>
              </a:tr>
              <a:tr h="528617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r>
                        <a:rPr lang="en-IN" dirty="0"/>
                        <a:t> 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HSV space is chosen, each H, S, V component is uniformly quantized into 8, 2 and 2 bins respectively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044312"/>
                  </a:ext>
                </a:extLst>
              </a:tr>
              <a:tr h="468001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r>
                        <a:rPr lang="en-IN" dirty="0"/>
                        <a:t> auto-correlogram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image is quantized into 4x4x4 = 64 colors in the RGB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90083"/>
                  </a:ext>
                </a:extLst>
              </a:tr>
              <a:tr h="778706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r>
                        <a:rPr lang="en-IN" dirty="0"/>
                        <a:t>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two moments (mean and standard deviation) from the R, G, B color channels are extracted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6360"/>
                  </a:ext>
                </a:extLst>
              </a:tr>
              <a:tr h="1039084">
                <a:tc>
                  <a:txBody>
                    <a:bodyPr/>
                    <a:lstStyle/>
                    <a:p>
                      <a:r>
                        <a:rPr lang="en-IN" dirty="0"/>
                        <a:t>Gabor wavelet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Gabor wavelet filters spanning four scales: 0.05, 0.1, 0.2, 0.4 and six orientations: θ0 = 0, θn+1 = </a:t>
                      </a:r>
                      <a:r>
                        <a:rPr lang="en-US" dirty="0" err="1"/>
                        <a:t>θn</a:t>
                      </a:r>
                      <a:r>
                        <a:rPr lang="en-US" dirty="0"/>
                        <a:t> + 6 π are applied to the image. The mean and standard deviation of the Gabor wavelet coefficients are used to form the feature vector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10559"/>
                  </a:ext>
                </a:extLst>
              </a:tr>
              <a:tr h="660709">
                <a:tc>
                  <a:txBody>
                    <a:bodyPr/>
                    <a:lstStyle/>
                    <a:p>
                      <a:r>
                        <a:rPr lang="en-IN" dirty="0"/>
                        <a:t>Wavelet moments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Applying the wavelet transform to the image with a 3-level decomposition, the mean and the standard deviation of the transform coefficients are used to form the feature vector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6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3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0ACE8-3876-707D-D31F-1A983C3DA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b="1" i="1" dirty="0"/>
              <a:t>k</a:t>
            </a:r>
            <a:r>
              <a:rPr lang="en-IN" sz="2000" b="1" dirty="0"/>
              <a:t>-NN(K- Nearest Neighbour)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altLang="en-US" sz="2000" i="1" dirty="0"/>
              <a:t>k</a:t>
            </a:r>
            <a:r>
              <a:rPr lang="en-US" altLang="en-US" sz="2000" dirty="0"/>
              <a:t>-NN classification rule is to assign to a test sample the majority category label of its </a:t>
            </a:r>
            <a:r>
              <a:rPr lang="en-US" altLang="en-US" sz="2000" i="1" dirty="0"/>
              <a:t>k-nearest</a:t>
            </a:r>
            <a:r>
              <a:rPr lang="en-US" altLang="en-US" sz="2000" dirty="0"/>
              <a:t> training samples.</a:t>
            </a:r>
          </a:p>
          <a:p>
            <a:pPr marL="228600" indent="0"/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F95C7-A9E1-6610-C229-7F8733D9F7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Image Retrieval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9BF8E-5272-252B-425A-FAC790F9A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How to find the optimal value of K in KNN? | by Amey Band | Towards Data  Science">
            <a:extLst>
              <a:ext uri="{FF2B5EF4-FFF2-40B4-BE49-F238E27FC236}">
                <a16:creationId xmlns:a16="http://schemas.microsoft.com/office/drawing/2014/main" id="{17CD1AAD-75B6-67BB-6085-D2C2EFE4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83" y="3028950"/>
            <a:ext cx="3857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9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0ACE8-3876-707D-D31F-1A983C3DA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Support Vector Machine (SVM)</a:t>
            </a:r>
            <a:endParaRPr lang="en-IN" sz="2000" b="1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j-lt"/>
              </a:rPr>
              <a:t>It is based on the concept of finding a hyperplane that separates the data into different classes or predicts a target variable.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F95C7-A9E1-6610-C229-7F8733D9F7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Image Retrieval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9BF8E-5272-252B-425A-FAC790F9A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20EAC-C664-0A48-3677-0CC25BCD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51" y="2784397"/>
            <a:ext cx="4370832" cy="34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2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675A9-F6FD-8FAA-03DD-9857B0A97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Training: 80% Data</a:t>
            </a:r>
          </a:p>
          <a:p>
            <a:r>
              <a:rPr lang="en-IN" dirty="0"/>
              <a:t>For Testing :20% Data</a:t>
            </a:r>
          </a:p>
          <a:p>
            <a:endParaRPr lang="en-IN" dirty="0"/>
          </a:p>
          <a:p>
            <a:r>
              <a:rPr lang="en-IN" dirty="0"/>
              <a:t>Image Data Set 1</a:t>
            </a:r>
          </a:p>
          <a:p>
            <a:r>
              <a:rPr lang="en-IN" dirty="0"/>
              <a:t>Accuracy:80%</a:t>
            </a:r>
          </a:p>
          <a:p>
            <a:endParaRPr lang="en-IN" dirty="0"/>
          </a:p>
          <a:p>
            <a:r>
              <a:rPr lang="en-IN" dirty="0"/>
              <a:t>Image Data Set 2</a:t>
            </a:r>
          </a:p>
          <a:p>
            <a:r>
              <a:rPr lang="en-IN" dirty="0"/>
              <a:t>Accuracy:87%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0A306-8A77-D23F-D8A8-5EDE1F97A5E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21DB2-EAD7-A247-E9DD-737A6DF93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20C8BB-4514-0731-9882-C23D0C116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/>
              <a:t>Currently using a dataset that contains 1000 &amp; 1200 images, which is not sufficiently large enough to get accurate results.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/>
              <a:t>Features extraction techniques which we are currently using are efficient, but higher resolution images need more features to be included for more accurate results.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One major drawback of KNN is its sensitivity to high-dimensional data, such as images. where the distances between data points become large, and their relative ordering becomes meaningless.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/>
              <a:t>KNN also requires a lot of computational resources to calculate distances between each pair of data points in the training set, which can be prohibitive in large datasets.</a:t>
            </a:r>
            <a:endParaRPr lang="en-IN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DCEA-AC10-1142-0F8A-0818E152EAF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3F26-624D-82DD-D72D-97E8CD532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20C8BB-4514-0731-9882-C23D0C116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n-lt"/>
                <a:ea typeface="Arial" panose="020B0604020202020204" pitchFamily="34" charset="0"/>
              </a:rPr>
              <a:t>SVM algorithm can be computationally expensive, especially when dealing with large datasets and high-dimensional feature spaces. In order to perform multi-class classification, multiple SVM classifiers must be trained, which can further increase computational complexity.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+mn-lt"/>
                <a:ea typeface="Arial" panose="020B0604020202020204" pitchFamily="34" charset="0"/>
              </a:rPr>
              <a:t>SVM can be sensitive to class imbalance, where one class has significantly fewer samples than another, leading to biased results.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2000" dirty="0">
              <a:effectLst/>
              <a:latin typeface="+mn-lt"/>
              <a:ea typeface="Arial" panose="020B060402020202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DCEA-AC10-1142-0F8A-0818E152EAF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Observations: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83F26-624D-82DD-D72D-97E8CD532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534F1-C001-5180-84BE-D1749664B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The project implemented a system for image classification and similarity retrieval using feature extraction techniques and machine learning algorithms.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The results showed good accuracy in classifying images and retrieving similar 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Limitations were encountered due to the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Overall, the project demonstrates the effectiveness of feature extraction and machine learning techniques for image analysis tasks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+mn-lt"/>
              </a:rPr>
              <a:t>For future work, we plan to explore the use of convolutional neural networks (CNNs) to improve the performance of our image classification and similarity retrieval system.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5E72-674A-F303-5FD1-963D053CA0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37FAC-C0B8-F63A-5D6D-0434B21D4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8D9C26-167B-4745-82C8-E3F442D12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Project Information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Image Dataset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Features Extraction 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Image Retrieval Techniques: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600" i="1" dirty="0"/>
              <a:t>k-nearest neighbors (</a:t>
            </a:r>
            <a:r>
              <a:rPr lang="en-US" sz="1600" i="1" dirty="0" err="1"/>
              <a:t>knn</a:t>
            </a:r>
            <a:r>
              <a:rPr lang="en-US" sz="1600" i="1" dirty="0"/>
              <a:t>)</a:t>
            </a:r>
            <a:r>
              <a:rPr lang="en-US" sz="1600" dirty="0"/>
              <a:t>   </a:t>
            </a:r>
            <a:endParaRPr lang="en-US" i="1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i="1" dirty="0"/>
              <a:t>Support vector machines(</a:t>
            </a:r>
            <a:r>
              <a:rPr lang="en-IN" i="1" dirty="0" err="1"/>
              <a:t>svm</a:t>
            </a:r>
            <a:r>
              <a:rPr lang="en-IN" i="1" dirty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Results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Observations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IN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58D4-7CA1-735C-C537-2B7391BFEDB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Contents:-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C5C6-C3F7-64D9-D6D3-A41506EBA7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659F97-6B4F-63FC-E096-8D644E6B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296" y="2773997"/>
            <a:ext cx="8229600" cy="4525963"/>
          </a:xfrm>
        </p:spPr>
        <p:txBody>
          <a:bodyPr>
            <a:normAutofit/>
          </a:bodyPr>
          <a:lstStyle/>
          <a:p>
            <a:r>
              <a:rPr lang="en-IN" sz="5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4A12-1148-CB78-EFBA-24683BE26ED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1D6F2-0912-8A46-163C-A393CFADE1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11ADCC-C94C-E237-FB2C-F0B6065C5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Title:</a:t>
            </a:r>
            <a:r>
              <a:rPr lang="en-IN" sz="2000" dirty="0"/>
              <a:t> Content-Based Image Retrieval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Paper Link: </a:t>
            </a:r>
            <a:r>
              <a:rPr lang="en-IN" sz="2000" b="1" dirty="0">
                <a:hlinkClick r:id="rId2"/>
              </a:rPr>
              <a:t>Content-Based Image Retrieval</a:t>
            </a:r>
            <a:endParaRPr lang="en-IN" sz="2000" b="1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Project Overview:</a:t>
            </a:r>
          </a:p>
          <a:p>
            <a:pPr marL="228600" indent="0"/>
            <a:r>
              <a:rPr lang="en-IN" sz="2000" b="1" dirty="0"/>
              <a:t>		</a:t>
            </a:r>
            <a:r>
              <a:rPr lang="en-US" sz="2000" dirty="0"/>
              <a:t>CBIR is a technique for retrieving digital images from a large database based on the image content, such as color, texture, shape, and other features, instead of relying on textual information or metadata. The paper provides a detailed explanation of popular feature extraction techniques, including color histogram, Gabor Wavelet, etc. Paper further describes the fundamental image retrieval techniques, the first being </a:t>
            </a:r>
            <a:r>
              <a:rPr lang="en-US" sz="2000" i="1" dirty="0"/>
              <a:t>k-nearest neighbors (</a:t>
            </a:r>
            <a:r>
              <a:rPr lang="en-US" sz="2000" i="1" dirty="0" err="1"/>
              <a:t>knn</a:t>
            </a:r>
            <a:r>
              <a:rPr lang="en-US" sz="2000" i="1" dirty="0"/>
              <a:t>)</a:t>
            </a:r>
            <a:r>
              <a:rPr lang="en-US" sz="2000" dirty="0"/>
              <a:t> and the second </a:t>
            </a:r>
            <a:r>
              <a:rPr lang="en-US" sz="2000" i="1" dirty="0"/>
              <a:t>support vector machines(</a:t>
            </a:r>
            <a:r>
              <a:rPr lang="en-US" sz="2000" i="1" dirty="0" err="1"/>
              <a:t>svm</a:t>
            </a:r>
            <a:r>
              <a:rPr lang="en-US" sz="2000" i="1" dirty="0"/>
              <a:t>)</a:t>
            </a:r>
            <a:endParaRPr lang="en-IN" sz="2000" i="1" dirty="0"/>
          </a:p>
          <a:p>
            <a:pPr marL="228600" indent="0"/>
            <a:endParaRPr lang="en-IN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9B73-59F2-4655-0BFD-CD09E6CB45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Project Information:-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00CA-375B-8F0F-6C40-959049533B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264afba8f_2_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endParaRPr dirty="0"/>
          </a:p>
        </p:txBody>
      </p:sp>
      <p:sp>
        <p:nvSpPr>
          <p:cNvPr id="218" name="Google Shape;218;g1b264afba8f_2_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Schematic Overview</a:t>
            </a:r>
            <a:endParaRPr dirty="0"/>
          </a:p>
        </p:txBody>
      </p:sp>
      <p:sp>
        <p:nvSpPr>
          <p:cNvPr id="219" name="Google Shape;219;g1b264afba8f_2_2"/>
          <p:cNvSpPr txBox="1">
            <a:spLocks noGrp="1"/>
          </p:cNvSpPr>
          <p:nvPr>
            <p:ph type="sldNum" idx="12"/>
          </p:nvPr>
        </p:nvSpPr>
        <p:spPr>
          <a:xfrm>
            <a:off x="304800" y="6324600"/>
            <a:ext cx="457200" cy="44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71316-DD69-0768-AE1E-5EA527ED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51115"/>
            <a:ext cx="7690040" cy="3813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DA36BE-0943-88BC-C953-96A6932E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16199"/>
            <a:ext cx="8229600" cy="4525963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/>
              <a:t>Currently dataset of 1000 images has been taken.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/>
              <a:t>Divided the dataset into ten different categories and </a:t>
            </a:r>
            <a:r>
              <a:rPr lang="en-IN" sz="2000" dirty="0" err="1"/>
              <a:t>labeled</a:t>
            </a:r>
            <a:r>
              <a:rPr lang="en-IN" sz="2000" dirty="0"/>
              <a:t> them.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/>
              <a:t>Dataset : </a:t>
            </a:r>
            <a:r>
              <a:rPr lang="en-IN" sz="2000" dirty="0">
                <a:hlinkClick r:id="rId2"/>
              </a:rPr>
              <a:t>Dataset</a:t>
            </a:r>
            <a:endParaRPr lang="en-IN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933D-C64B-E11D-726D-9C4A435399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Image Data Set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592B-7F94-6CBD-F891-18B666664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331F2D-D8CE-CD0C-AD9E-CE76654D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68855"/>
              </p:ext>
            </p:extLst>
          </p:nvPr>
        </p:nvGraphicFramePr>
        <p:xfrm>
          <a:off x="902899" y="2710161"/>
          <a:ext cx="4134928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4928">
                  <a:extLst>
                    <a:ext uri="{9D8B030D-6E8A-4147-A177-3AD203B41FA5}">
                      <a16:colId xmlns:a16="http://schemas.microsoft.com/office/drawing/2014/main" val="358520840"/>
                    </a:ext>
                  </a:extLst>
                </a:gridCol>
              </a:tblGrid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Labels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33461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1.) Humans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34134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2.)Beach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39511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3).Monument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14213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4).Buses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06445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5)Dinosaurs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74947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6)Elephants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884808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7)Flowers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18414"/>
                  </a:ext>
                </a:extLst>
              </a:tr>
              <a:tr h="249233">
                <a:tc>
                  <a:txBody>
                    <a:bodyPr/>
                    <a:lstStyle/>
                    <a:p>
                      <a:r>
                        <a:rPr lang="en-IN" dirty="0"/>
                        <a:t>8)Horses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46175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r>
                        <a:rPr lang="en-IN" dirty="0"/>
                        <a:t>9)Mountains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13785"/>
                  </a:ext>
                </a:extLst>
              </a:tr>
              <a:tr h="265772">
                <a:tc>
                  <a:txBody>
                    <a:bodyPr/>
                    <a:lstStyle/>
                    <a:p>
                      <a:r>
                        <a:rPr lang="en-IN" dirty="0"/>
                        <a:t>10)Food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3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8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12461F-CE96-4080-EB0C-6EBF7CF01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kern="0" dirty="0">
                <a:effectLst/>
                <a:latin typeface="+mj-lt"/>
                <a:ea typeface="Arial" panose="020B0604020202020204" pitchFamily="34" charset="0"/>
              </a:rPr>
              <a:t>The second dataset contains 1200 images of different celebrity faces</a:t>
            </a:r>
            <a:endParaRPr lang="en-IN" sz="2000"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/>
              <a:t>Divided the dataset into ten different categories and labelled them.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/>
              <a:t>Dataset : </a:t>
            </a:r>
            <a:r>
              <a:rPr lang="en-IN" sz="1800" u="sng" kern="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ImageDataSet2_Faces</a:t>
            </a:r>
            <a:endParaRPr lang="en-IN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1A42-A6FD-DD1E-3F4D-8D383F5C661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Image Data Set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7426-A937-6521-5916-A366503CB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6FC858-139A-2171-471A-1610533F4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15039"/>
              </p:ext>
            </p:extLst>
          </p:nvPr>
        </p:nvGraphicFramePr>
        <p:xfrm>
          <a:off x="828136" y="2971803"/>
          <a:ext cx="4201064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1064">
                  <a:extLst>
                    <a:ext uri="{9D8B030D-6E8A-4147-A177-3AD203B41FA5}">
                      <a16:colId xmlns:a16="http://schemas.microsoft.com/office/drawing/2014/main" val="232439339"/>
                    </a:ext>
                  </a:extLst>
                </a:gridCol>
              </a:tblGrid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08247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1.)Virat Kohli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9715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2.)Salman Khan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9248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3.)George Bush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25913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4.)Barak Obama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1506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5.)Michelle Obama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58135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6.)Tom Cruise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180917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7.)Jackie Chan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8276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8.)Maria Kondo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5615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9.)Priyanka Chopra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9037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IN" dirty="0"/>
                        <a:t>10) Tom Daschle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0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3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09A23-8E84-1ADD-6B3E-7C4C355A6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 algn="just">
              <a:buFontTx/>
              <a:buChar char="-"/>
            </a:pPr>
            <a:r>
              <a:rPr lang="en-US" sz="2000" dirty="0"/>
              <a:t>Image feature extraction refers to the process of identifying and extracting relevant information from images, such as colors, shapes, textures, and patterns.</a:t>
            </a:r>
          </a:p>
          <a:p>
            <a:pPr marL="571500" indent="-342900" algn="just">
              <a:buFontTx/>
              <a:buChar char="-"/>
            </a:pPr>
            <a:r>
              <a:rPr lang="en-US" sz="2000" dirty="0"/>
              <a:t> In order to transform the raw pixel image into something meaningful that the prediction algorithm can understand.</a:t>
            </a:r>
          </a:p>
          <a:p>
            <a:pPr marL="571500" indent="-342900" algn="just">
              <a:buFontTx/>
              <a:buChar char="-"/>
            </a:pPr>
            <a:r>
              <a:rPr lang="en-US" sz="2000" dirty="0"/>
              <a:t> These features can be used to train machine learning models for various computer vision applications, including object recognition, image classification, and facial recognition.</a:t>
            </a:r>
          </a:p>
          <a:p>
            <a:pPr algn="l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D4E9-1595-F176-E101-F25B7F7B06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E786-A17B-8D73-0807-9F93AD1C5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5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09A23-8E84-1ADD-6B3E-7C4C355A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564880" cy="4525963"/>
          </a:xfrm>
        </p:spPr>
        <p:txBody>
          <a:bodyPr>
            <a:normAutofit/>
          </a:bodyPr>
          <a:lstStyle/>
          <a:p>
            <a:pPr marL="571500" indent="-342900">
              <a:buFontTx/>
              <a:buChar char="-"/>
            </a:pPr>
            <a:r>
              <a:rPr lang="en-US" sz="2100" b="1" dirty="0">
                <a:latin typeface="+mn-lt"/>
              </a:rPr>
              <a:t>Color Histogram</a:t>
            </a:r>
          </a:p>
          <a:p>
            <a:pPr marL="571500" indent="-342900">
              <a:buFontTx/>
              <a:buChar char="-"/>
            </a:pPr>
            <a:r>
              <a:rPr lang="en-US" sz="2100" b="0" i="0" dirty="0">
                <a:solidFill>
                  <a:schemeClr val="tx1"/>
                </a:solidFill>
                <a:effectLst/>
                <a:latin typeface="+mn-lt"/>
              </a:rPr>
              <a:t>In image processing and photography, a color histogram represents the distribution of colors in an image.</a:t>
            </a:r>
          </a:p>
          <a:p>
            <a:pPr marL="571500" indent="-342900">
              <a:buFontTx/>
              <a:buChar char="-"/>
            </a:pPr>
            <a:r>
              <a:rPr lang="en-US" sz="2100" b="0" i="0" dirty="0">
                <a:solidFill>
                  <a:schemeClr val="tx1"/>
                </a:solidFill>
                <a:effectLst/>
                <a:latin typeface="+mn-lt"/>
              </a:rPr>
              <a:t>Color Histogram provides a simple yet effective, representation of the color distribution in an image. By analyzing the frequency of colors in an image, we can gain insight into its overall appearance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H(Hue),S(Saturation),V(Value) space is chosen here.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Quantized H, S, and V space into 8,2,2 bins, respectively.</a:t>
            </a: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IN" sz="21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D4E9-1595-F176-E101-F25B7F7B06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E786-A17B-8D73-0807-9F93AD1C5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09A23-8E84-1ADD-6B3E-7C4C355A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564880" cy="4525963"/>
          </a:xfrm>
        </p:spPr>
        <p:txBody>
          <a:bodyPr>
            <a:normAutofit/>
          </a:bodyPr>
          <a:lstStyle/>
          <a:p>
            <a:pPr marL="571500" indent="-342900">
              <a:buFontTx/>
              <a:buChar char="-"/>
            </a:pPr>
            <a:r>
              <a:rPr lang="en-US" sz="2100" b="1" dirty="0">
                <a:latin typeface="+mn-lt"/>
              </a:rPr>
              <a:t>Color Auto-Correlogram</a:t>
            </a:r>
          </a:p>
          <a:p>
            <a:pPr marL="571500" indent="-342900">
              <a:buFontTx/>
              <a:buChar char="-"/>
            </a:pPr>
            <a:r>
              <a:rPr lang="en-US" sz="2100" b="0" i="0" dirty="0">
                <a:solidFill>
                  <a:schemeClr val="tx1"/>
                </a:solidFill>
                <a:effectLst/>
                <a:latin typeface="+mn-lt"/>
              </a:rPr>
              <a:t>The color auto-correlogram is a technique that captures the spatial distribution of colors in an image. 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It is particularly useful for texture classification and object recognition tasks.</a:t>
            </a:r>
          </a:p>
          <a:p>
            <a:pPr marL="571500" indent="-342900">
              <a:buFontTx/>
              <a:buChar char="-"/>
            </a:pPr>
            <a:r>
              <a:rPr lang="en-US" sz="2100" dirty="0">
                <a:solidFill>
                  <a:schemeClr val="tx1"/>
                </a:solidFill>
                <a:latin typeface="+mn-lt"/>
              </a:rPr>
              <a:t>Here, the image is quantized into 4*4*4 colors in RGB space.</a:t>
            </a: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571500" indent="-342900">
              <a:buFontTx/>
              <a:buChar char="-"/>
            </a:pPr>
            <a:endParaRPr lang="en-US" sz="2100" dirty="0">
              <a:solidFill>
                <a:schemeClr val="tx1"/>
              </a:solidFill>
              <a:latin typeface="+mn-lt"/>
            </a:endParaRPr>
          </a:p>
          <a:p>
            <a:pPr marL="571500" indent="-342900">
              <a:buFontTx/>
              <a:buChar char="-"/>
            </a:pPr>
            <a:endParaRPr lang="en-IN" sz="21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D4E9-1595-F176-E101-F25B7F7B06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DE786-A17B-8D73-0807-9F93AD1C50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1244</Words>
  <Application>Microsoft Office PowerPoint</Application>
  <PresentationFormat>On-screen Show (4:3)</PresentationFormat>
  <Paragraphs>168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Office Theme</vt:lpstr>
      <vt:lpstr>Research Practice(BITS G540)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Image Retrieval</dc:title>
  <dc:creator>Kashyap Joshi</dc:creator>
  <cp:lastModifiedBy>Kashyap Joshi</cp:lastModifiedBy>
  <cp:revision>5</cp:revision>
  <dcterms:created xsi:type="dcterms:W3CDTF">2011-09-14T09:42:05Z</dcterms:created>
  <dcterms:modified xsi:type="dcterms:W3CDTF">2023-05-05T11:33:13Z</dcterms:modified>
</cp:coreProperties>
</file>