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60626A-5126-473F-9724-A693598A17C6}">
  <a:tblStyle styleId="{2460626A-5126-473F-9724-A693598A17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8884a6ec2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8884a6ec2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8884a6ec2_0_1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8884a6ec2_0_1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8884a6ec2_0_1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8884a6ec2_0_1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8884a6ec2_0_3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8884a6ec2_0_3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8884a6ec2_0_3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8884a6ec2_0_3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8884a6ec2_0_3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8884a6ec2_0_3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8884a6ec2_0_3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8884a6ec2_0_3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8884a6ec2_0_3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8884a6ec2_0_3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8884a6ec2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8884a6ec2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8884a6ec2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8884a6ec2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8884a6ec2_0_2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8884a6ec2_0_2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8884a6ec2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8884a6ec2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8884a6ec2_0_1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8884a6ec2_0_1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8884a6ec2_0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8884a6ec2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8884a6ec2_0_1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8884a6ec2_0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8884a6ec2_0_1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8884a6ec2_0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991911" y="761566"/>
            <a:ext cx="5160300" cy="29565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2141802" y="3281518"/>
            <a:ext cx="283200" cy="2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6683830" y="3281518"/>
            <a:ext cx="327300" cy="2832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2700000">
            <a:off x="2275140" y="881424"/>
            <a:ext cx="16546" cy="359352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728060" y="919458"/>
            <a:ext cx="283200" cy="283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2151450" y="1662950"/>
            <a:ext cx="4820100" cy="115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1991850" y="3870425"/>
            <a:ext cx="5160300" cy="51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3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4" name="Google Shape;64;p14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4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0" y="3692275"/>
            <a:ext cx="9144087" cy="1364606"/>
          </a:xfrm>
          <a:custGeom>
            <a:rect b="b" l="l" r="r" t="t"/>
            <a:pathLst>
              <a:path extrusionOk="0" h="72779" w="472807">
                <a:moveTo>
                  <a:pt x="0" y="72779"/>
                </a:moveTo>
                <a:lnTo>
                  <a:pt x="27992" y="46314"/>
                </a:lnTo>
                <a:lnTo>
                  <a:pt x="46313" y="57511"/>
                </a:lnTo>
                <a:lnTo>
                  <a:pt x="86520" y="0"/>
                </a:lnTo>
                <a:lnTo>
                  <a:pt x="153700" y="62600"/>
                </a:lnTo>
                <a:lnTo>
                  <a:pt x="172022" y="21885"/>
                </a:lnTo>
                <a:lnTo>
                  <a:pt x="202559" y="44278"/>
                </a:lnTo>
                <a:lnTo>
                  <a:pt x="233095" y="27483"/>
                </a:lnTo>
                <a:lnTo>
                  <a:pt x="265159" y="44278"/>
                </a:lnTo>
                <a:lnTo>
                  <a:pt x="304347" y="20358"/>
                </a:lnTo>
                <a:lnTo>
                  <a:pt x="358804" y="45805"/>
                </a:lnTo>
                <a:lnTo>
                  <a:pt x="387814" y="18322"/>
                </a:lnTo>
                <a:lnTo>
                  <a:pt x="430056" y="49877"/>
                </a:lnTo>
                <a:lnTo>
                  <a:pt x="472807" y="16286"/>
                </a:lnTo>
              </a:path>
            </a:pathLst>
          </a:custGeom>
          <a:noFill/>
          <a:ln cap="flat" cmpd="sng" w="9525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5"/>
          <p:cNvSpPr txBox="1"/>
          <p:nvPr>
            <p:ph type="ctrTitle"/>
          </p:nvPr>
        </p:nvSpPr>
        <p:spPr>
          <a:xfrm>
            <a:off x="589350" y="843375"/>
            <a:ext cx="6883800" cy="1658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5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6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188400" y="188400"/>
            <a:ext cx="8767200" cy="476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282600" y="282600"/>
            <a:ext cx="8578800" cy="45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17"/>
          <p:cNvCxnSpPr/>
          <p:nvPr/>
        </p:nvCxnSpPr>
        <p:spPr>
          <a:xfrm>
            <a:off x="282600" y="460727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7"/>
          <p:cNvCxnSpPr/>
          <p:nvPr/>
        </p:nvCxnSpPr>
        <p:spPr>
          <a:xfrm>
            <a:off x="8438400" y="53622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7"/>
          <p:cNvSpPr txBox="1"/>
          <p:nvPr>
            <p:ph type="title"/>
          </p:nvPr>
        </p:nvSpPr>
        <p:spPr>
          <a:xfrm>
            <a:off x="1960500" y="1302475"/>
            <a:ext cx="5223000" cy="978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1960500" y="2331800"/>
            <a:ext cx="5223000" cy="152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7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8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552075" y="619500"/>
            <a:ext cx="2910900" cy="3904500"/>
          </a:xfrm>
          <a:prstGeom prst="rect">
            <a:avLst/>
          </a:prstGeom>
          <a:noFill/>
          <a:ln cap="flat" cmpd="sng" w="152400">
            <a:solidFill>
              <a:srgbClr val="37474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896275" y="971750"/>
            <a:ext cx="4353300" cy="1661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5319800" y="971750"/>
            <a:ext cx="3312300" cy="2886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AUTOLAYOUT_9">
    <p:bg>
      <p:bgPr>
        <a:solidFill>
          <a:srgbClr val="2D314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1570975" y="1383750"/>
            <a:ext cx="5976000" cy="237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1446600" y="1714900"/>
            <a:ext cx="6250800" cy="17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1885050" y="1960550"/>
            <a:ext cx="5373900" cy="128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ctrTitle"/>
          </p:nvPr>
        </p:nvSpPr>
        <p:spPr>
          <a:xfrm>
            <a:off x="2151450" y="1662950"/>
            <a:ext cx="48201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Traffic Sign Classification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1991850" y="3870425"/>
            <a:ext cx="51603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Phase - 1 Presentation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30"/>
          <p:cNvGraphicFramePr/>
          <p:nvPr/>
        </p:nvGraphicFramePr>
        <p:xfrm>
          <a:off x="225300" y="34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{2460626A-5126-473F-9724-A693598A17C6}</a:tableStyleId>
              </a:tblPr>
              <a:tblGrid>
                <a:gridCol w="2371800"/>
                <a:gridCol w="2107200"/>
                <a:gridCol w="2189925"/>
                <a:gridCol w="2024475"/>
              </a:tblGrid>
              <a:tr h="48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Paper 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Abstract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Methods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Conclusion and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Future work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Indian Traffic Sign Detection and Classification Using Neural Networks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-Arun Nandewal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CSE Department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arunnandewal@gmail.com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Abhishek Tripathi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IT Department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abhishek.tripathi2421@gmail.com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Satyam Chandrra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EEE Department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satyam9871@gmail.com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NITK Surathkal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● This paper presents an automatic Indian Road Traffic Sign Detection and Classification system based on Multiple Neural Networks.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● Validated on a standard data set of Indian Traffic Signs.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● Proposed methodology works with real time images invariant to rotation, illumination and with partially distorted and occluded images.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 proposed system has 4 stages: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○ Image procurement     and preprocessing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○ Color segmentation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○  Blob Detection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using Binarization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and Otsu 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Thresholding.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○  Classification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using Multiple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Neural Networks 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decide the type of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sign.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Conclusion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● when the NN  is trained over a standard database, the recognition of ROI has high accuracy.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Future Work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● Real time implementation requires more robust system which has reduced proceeding time.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ctrTitle"/>
          </p:nvPr>
        </p:nvSpPr>
        <p:spPr>
          <a:xfrm>
            <a:off x="589350" y="843375"/>
            <a:ext cx="6883800" cy="16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- 1 Progress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About the data set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GTSRB - German Traffic Sign Recognition Benchmark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German Traffic Sign Recognition Dataset (GTSRB) is an image classification dataset. The images are photos of traffic signs. This benchmark has the following properties: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Single-image, multi-class classification problem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More than 40 classes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More than 50,000 images in total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Large, lifelike database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7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Libraries used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Numpy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Matplotlib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Tensorflow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Keras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OpenCV-Python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SKLearn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Pandas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Pickle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set analysis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868500" y="1202900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34799 Images distributed over 42 Classes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35813"/>
            <a:ext cx="74676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49300" y="334525"/>
            <a:ext cx="81228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Image Classification and </a:t>
            </a:r>
            <a:r>
              <a:rPr lang="en">
                <a:solidFill>
                  <a:schemeClr val="dk1"/>
                </a:solidFill>
              </a:rPr>
              <a:t>Augmentation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252900" y="997525"/>
            <a:ext cx="8638200" cy="3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Classification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Augmentation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9" name="Google Shape;1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738" y="1569200"/>
            <a:ext cx="32289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4350" y="1550150"/>
            <a:ext cx="32766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5"/>
          <p:cNvPicPr preferRelativeResize="0"/>
          <p:nvPr/>
        </p:nvPicPr>
        <p:blipFill rotWithShape="1">
          <a:blip r:embed="rId5">
            <a:alphaModFix/>
          </a:blip>
          <a:srcRect b="0" l="3820" r="2765" t="0"/>
          <a:stretch/>
        </p:blipFill>
        <p:spPr>
          <a:xfrm>
            <a:off x="349300" y="3494350"/>
            <a:ext cx="8541799" cy="4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896275" y="971750"/>
            <a:ext cx="4167900" cy="32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5144925" y="1169600"/>
            <a:ext cx="3312300" cy="28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Train the model.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 the model.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Validate the model.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Save the model.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interface to interact with the model.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real time interaction with the model using </a:t>
            </a:r>
            <a:r>
              <a:rPr lang="en" sz="1400"/>
              <a:t>webcam</a:t>
            </a:r>
            <a:r>
              <a:rPr lang="en" sz="1400"/>
              <a:t>.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1885050" y="1960550"/>
            <a:ext cx="5373900" cy="12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 you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About the team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49300" y="1147425"/>
            <a:ext cx="74070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Guide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Mr. Ramesha Shettigar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Assistant Professor Grade II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Members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Keertan Kini B          -  4NM17CS085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Kishan                      -  4NM17CS090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Manjunatha Patkar   -  4NM17CS100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Manukashyap U V    -  4NM17CS101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Problem Statement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Creation of an automatic, fast and light system that is capable of real time detection, classification and interpretation of the traffic signs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1960500" y="1302475"/>
            <a:ext cx="5223000" cy="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Objective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1960500" y="2331800"/>
            <a:ext cx="5223000" cy="15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Train a deep learning model on an industry standard database of traffic signs.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Train a deep learning model to detect traffic signs with large intra-category </a:t>
            </a:r>
            <a:r>
              <a:rPr lang="en">
                <a:solidFill>
                  <a:schemeClr val="dk1"/>
                </a:solidFill>
              </a:rPr>
              <a:t>appearance</a:t>
            </a:r>
            <a:r>
              <a:rPr lang="en">
                <a:solidFill>
                  <a:schemeClr val="dk1"/>
                </a:solidFill>
              </a:rPr>
              <a:t> variation.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Real time detection, classification and interpretation of the traffic signs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ctrTitle"/>
          </p:nvPr>
        </p:nvSpPr>
        <p:spPr>
          <a:xfrm>
            <a:off x="589350" y="843375"/>
            <a:ext cx="6883800" cy="16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</a:t>
            </a:r>
            <a:r>
              <a:rPr lang="en"/>
              <a:t>Survey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26"/>
          <p:cNvGraphicFramePr/>
          <p:nvPr/>
        </p:nvGraphicFramePr>
        <p:xfrm>
          <a:off x="225300" y="160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{2460626A-5126-473F-9724-A693598A17C6}</a:tableStyleId>
              </a:tblPr>
              <a:tblGrid>
                <a:gridCol w="2173350"/>
                <a:gridCol w="2173350"/>
                <a:gridCol w="2173350"/>
                <a:gridCol w="2173350"/>
              </a:tblGrid>
              <a:tr h="44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Paper 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Abstract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Methods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Conclusion and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Future work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Towards Reliable Traffic Sign Recognition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-Benjamin H ̈oferlin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Intelligent Systems Group Universit ̈ at Stuttgart Stuttgart, Germany benjamin.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höferlin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@vis.uni-stuttgart.de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-Klaus Zimmermann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European Technology Center (EuTEC) Sony Deutschland GmbH Stuttgart, Germany klaus.zimmermann@sony.de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● System architecture for the reliable detection of circular traffic signs.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● 80s first research into computer aided traffic sign detection.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● How old research is using color segmentation, color thresholding, Bayesian classification of color.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● Hough transform and its derivatives.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● Detection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○ Two fold detection stage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■ Shape based detection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■ Content based detection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● Refinement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○ Contracting Curve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Density Algorithm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● Classification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○ Two Multi Layered Perceptrons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Conclusion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● 30 minute long test yielded 96.4% correct detections.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Future Work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● Detection of non circular signs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● Better methods for classification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27"/>
          <p:cNvGraphicFramePr/>
          <p:nvPr/>
        </p:nvGraphicFramePr>
        <p:xfrm>
          <a:off x="225300" y="83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{2460626A-5126-473F-9724-A693598A17C6}</a:tableStyleId>
              </a:tblPr>
              <a:tblGrid>
                <a:gridCol w="2173350"/>
                <a:gridCol w="2173350"/>
                <a:gridCol w="2173350"/>
                <a:gridCol w="2173350"/>
              </a:tblGrid>
              <a:tr h="48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Paper 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Abstract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Methods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Conclusion and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Future work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7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Detection And Recognition of Indian Traffic Signs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 Pritika Priya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Dhara Modha, Mansi Agrawal Department Of Information Technology,Bharati Vidyapeeth College Of Engineering For Women, Pune-43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● An automatic system which would detect, recognize and interpret the meaning of the traffic signs for the driver.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● Use of several image processing techniques to enhance the efficiency and speed of the system.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● Disburden the drivers and reduce road accidents for a better and safe driving, hence implementing the concept of intelligent vehicle.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● Detection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Image blurring algorithm   Color filtering Blob detection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● Classification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○ Based on shapes:     circle, rectangle and triangle.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● Recognition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○ Use of pattern matching algorithms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 compare extracted ROI with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standard templates.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○ If pattern is found sound notification is given to the driver otherwise the image is discarded.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Conclusion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● Describes the system that is strictly used to differentiate Indian Traffic Signs that is subdivided in three classes according to the shapes.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Future Work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● Improve the robustness of the system.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● Make the system work for highly tilted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signs.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28"/>
          <p:cNvGraphicFramePr/>
          <p:nvPr/>
        </p:nvGraphicFramePr>
        <p:xfrm>
          <a:off x="193500" y="14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{2460626A-5126-473F-9724-A693598A17C6}</a:tableStyleId>
              </a:tblPr>
              <a:tblGrid>
                <a:gridCol w="2173350"/>
                <a:gridCol w="2173350"/>
                <a:gridCol w="2173350"/>
                <a:gridCol w="2173350"/>
              </a:tblGrid>
              <a:tr h="48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Paper 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Abstract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Methods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Future work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Deep Learning for Large-Scale Traffic-Sign Detection and Recognition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-Domen Tabernik and Danijel Skoˇcaj Faculty Computer and Information Science, University of Ljubljana Veˇcna pot 113,1000 Ljubljana {domen.tabernik,danijel.skocaj}@fri.uni-lj. si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● Use of Mask R-CNN for Traffic sign detection and recognition.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● Using deep learning method for detection of traffic signs with large intra-category appearance variation.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● This approach is used for detection of 200 traffic-sign categories.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● Detection and Recognition using Mask R-CNN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○ Online hard-example mining (OEHM)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○ Distribution of selected training sample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○ Sample weighting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○ Adjusting region pass-through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during detection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● Data augmentation technique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○ This technique is used to generate several instances of traffic-signs and hence provide diverse data for the deep learning model.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Conclusion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● Average precision of 97.5% achieved in correct detections with an error rate of just 2%-3%.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Future Work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● Improving the system to achieve ideal performance.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29"/>
          <p:cNvGraphicFramePr/>
          <p:nvPr/>
        </p:nvGraphicFramePr>
        <p:xfrm>
          <a:off x="225300" y="6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{2460626A-5126-473F-9724-A693598A17C6}</a:tableStyleId>
              </a:tblPr>
              <a:tblGrid>
                <a:gridCol w="2272600"/>
                <a:gridCol w="2074100"/>
                <a:gridCol w="2173350"/>
                <a:gridCol w="2173350"/>
              </a:tblGrid>
              <a:tr h="64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Paper 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Abstract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Methods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Conclusion and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Future work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Traffic Sign Classification Using Deep Inception Based Convolutional Networks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-Mrinal Haloi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IIT Guwahati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mrinal.haloi11@gmail.com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● Use of spatial transformer layers and a modified version of inception module specifically designed for capturing local and global features together.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● Classify precisely intraclass samples even under deformations.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● This approach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addresses the concern of exploding parameters and augmentations.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● Transformation invariant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○ Localisation network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○ Grid generator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○ Sampling unit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●  Proposed Pipeline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○ A modified version of           GoogLeNet Inception module is used  for classification task.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●GTSRB data set is used for training and testing.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Conclusion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● Achieves the state-of-the-art performance of 99.81% on GTSRB dataset.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Future Work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● Improving the system to achieve ideal performance.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