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sldIdLst>
    <p:sldId id="277" r:id="rId3"/>
    <p:sldId id="258" r:id="rId4"/>
    <p:sldId id="262" r:id="rId5"/>
    <p:sldId id="263" r:id="rId6"/>
    <p:sldId id="266" r:id="rId7"/>
    <p:sldId id="278" r:id="rId8"/>
    <p:sldId id="264" r:id="rId9"/>
    <p:sldId id="265" r:id="rId10"/>
    <p:sldId id="275" r:id="rId11"/>
    <p:sldId id="282" r:id="rId12"/>
    <p:sldId id="279" r:id="rId13"/>
    <p:sldId id="280" r:id="rId14"/>
    <p:sldId id="284" r:id="rId15"/>
    <p:sldId id="260" r:id="rId16"/>
    <p:sldId id="28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8">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99" autoAdjust="0"/>
    <p:restoredTop sz="94660"/>
  </p:normalViewPr>
  <p:slideViewPr>
    <p:cSldViewPr snapToGrid="0">
      <p:cViewPr varScale="1">
        <p:scale>
          <a:sx n="78" d="100"/>
          <a:sy n="78" d="100"/>
        </p:scale>
        <p:origin x="456" y="96"/>
      </p:cViewPr>
      <p:guideLst>
        <p:guide orient="horz" pos="2178"/>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D4D76B-8594-41D4-8D4F-3BF67B3674A0}" type="datetimeFigureOut">
              <a:rPr lang="en-IN" smtClean="0"/>
              <a:t>2019-11-05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77D08E-7BB2-4818-9ED3-05D867A942C6}"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D4D76B-8594-41D4-8D4F-3BF67B3674A0}" type="datetimeFigureOut">
              <a:rPr lang="en-IN" smtClean="0"/>
              <a:t>2019-11-05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77D08E-7BB2-4818-9ED3-05D867A942C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D4D76B-8594-41D4-8D4F-3BF67B3674A0}" type="datetimeFigureOut">
              <a:rPr lang="en-IN" smtClean="0"/>
              <a:t>2019-11-05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77D08E-7BB2-4818-9ED3-05D867A942C6}"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D4D76B-8594-41D4-8D4F-3BF67B3674A0}" type="datetimeFigureOut">
              <a:rPr lang="en-IN" smtClean="0"/>
              <a:t>2019-11-05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77D08E-7BB2-4818-9ED3-05D867A942C6}"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D4D76B-8594-41D4-8D4F-3BF67B3674A0}" type="datetimeFigureOut">
              <a:rPr lang="en-IN" smtClean="0"/>
              <a:t>2019-11-05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77D08E-7BB2-4818-9ED3-05D867A942C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D4D76B-8594-41D4-8D4F-3BF67B3674A0}" type="datetimeFigureOut">
              <a:rPr lang="en-IN" smtClean="0"/>
              <a:t>2019-11-05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77D08E-7BB2-4818-9ED3-05D867A942C6}"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4D76B-8594-41D4-8D4F-3BF67B3674A0}" type="datetimeFigureOut">
              <a:rPr lang="en-IN" smtClean="0"/>
              <a:t>2019-11-05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77D08E-7BB2-4818-9ED3-05D867A942C6}"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4D76B-8594-41D4-8D4F-3BF67B3674A0}" type="datetimeFigureOut">
              <a:rPr lang="en-IN" smtClean="0"/>
              <a:t>2019-11-05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77D08E-7BB2-4818-9ED3-05D867A942C6}"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D4D76B-8594-41D4-8D4F-3BF67B3674A0}" type="datetimeFigureOut">
              <a:rPr lang="en-IN" smtClean="0"/>
              <a:t>2019-11-05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77D08E-7BB2-4818-9ED3-05D867A942C6}" type="slidenum">
              <a:rPr lang="en-IN" smtClean="0"/>
              <a:t>‹#›</a:t>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4D76B-8594-41D4-8D4F-3BF67B3674A0}" type="datetimeFigureOut">
              <a:rPr lang="en-IN" smtClean="0"/>
              <a:t>2019-11-05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77D08E-7BB2-4818-9ED3-05D867A942C6}" type="slidenum">
              <a:rPr lang="en-IN" smtClean="0"/>
              <a:t>‹#›</a:t>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D4D76B-8594-41D4-8D4F-3BF67B3674A0}" type="datetimeFigureOut">
              <a:rPr lang="en-IN" smtClean="0"/>
              <a:t>2019-11-05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77D08E-7BB2-4818-9ED3-05D867A942C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4D76B-8594-41D4-8D4F-3BF67B3674A0}" type="datetimeFigureOut">
              <a:rPr lang="en-IN" smtClean="0"/>
              <a:t>2019-11-05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77D08E-7BB2-4818-9ED3-05D867A942C6}" type="slidenum">
              <a:rPr lang="en-IN" smtClean="0"/>
              <a:t>‹#›</a:t>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D4D76B-8594-41D4-8D4F-3BF67B3674A0}" type="datetimeFigureOut">
              <a:rPr lang="en-IN" smtClean="0"/>
              <a:t>2019-11-05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77D08E-7BB2-4818-9ED3-05D867A942C6}" type="slidenum">
              <a:rPr lang="en-IN" smtClean="0"/>
              <a:t>‹#›</a:t>
            </a:fld>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D4D76B-8594-41D4-8D4F-3BF67B3674A0}" type="datetimeFigureOut">
              <a:rPr lang="en-IN" smtClean="0"/>
              <a:t>2019-11-05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277D08E-7BB2-4818-9ED3-05D867A942C6}" type="slidenum">
              <a:rPr lang="en-IN" smtClean="0"/>
              <a:t>‹#›</a:t>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D4D76B-8594-41D4-8D4F-3BF67B3674A0}" type="datetimeFigureOut">
              <a:rPr lang="en-IN" smtClean="0"/>
              <a:t>2019-11-05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277D08E-7BB2-4818-9ED3-05D867A942C6}" type="slidenum">
              <a:rPr lang="en-IN" smtClean="0"/>
              <a:t>‹#›</a:t>
            </a:fld>
            <a:endParaRPr lang="en-I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D4D76B-8594-41D4-8D4F-3BF67B3674A0}" type="datetimeFigureOut">
              <a:rPr lang="en-IN" smtClean="0"/>
              <a:t>2019-11-05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277D08E-7BB2-4818-9ED3-05D867A942C6}" type="slidenum">
              <a:rPr lang="en-IN" smtClean="0"/>
              <a:t>‹#›</a:t>
            </a:fld>
            <a:endParaRPr lang="en-I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D4D76B-8594-41D4-8D4F-3BF67B3674A0}" type="datetimeFigureOut">
              <a:rPr lang="en-IN" smtClean="0"/>
              <a:t>2019-11-05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77D08E-7BB2-4818-9ED3-05D867A942C6}" type="slidenum">
              <a:rPr lang="en-IN" smtClean="0"/>
              <a:t>‹#›</a:t>
            </a:fld>
            <a:endParaRPr lang="en-I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D4D76B-8594-41D4-8D4F-3BF67B3674A0}" type="datetimeFigureOut">
              <a:rPr lang="en-IN" smtClean="0"/>
              <a:t>2019-11-05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77D08E-7BB2-4818-9ED3-05D867A942C6}" type="slidenum">
              <a:rPr lang="en-IN" smtClean="0"/>
              <a:t>‹#›</a:t>
            </a:fld>
            <a:endParaRPr lang="en-I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D4D76B-8594-41D4-8D4F-3BF67B3674A0}" type="datetimeFigureOut">
              <a:rPr lang="en-IN" smtClean="0"/>
              <a:t>2019-11-05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77D08E-7BB2-4818-9ED3-05D867A942C6}" type="slidenum">
              <a:rPr lang="en-IN" smtClean="0"/>
              <a:t>‹#›</a:t>
            </a:fld>
            <a:endParaRPr lang="en-I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D4D76B-8594-41D4-8D4F-3BF67B3674A0}" type="datetimeFigureOut">
              <a:rPr lang="en-IN" smtClean="0"/>
              <a:t>2019-11-05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77D08E-7BB2-4818-9ED3-05D867A942C6}"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D4D76B-8594-41D4-8D4F-3BF67B3674A0}" type="datetimeFigureOut">
              <a:rPr lang="en-IN" smtClean="0"/>
              <a:t>2019-11-05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77D08E-7BB2-4818-9ED3-05D867A942C6}" type="slidenum">
              <a:rPr lang="en-IN" smtClean="0"/>
              <a:t>‹#›</a:t>
            </a:fld>
            <a:endParaRPr lang="en-I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D4D76B-8594-41D4-8D4F-3BF67B3674A0}" type="datetimeFigureOut">
              <a:rPr lang="en-IN" smtClean="0"/>
              <a:t>2019-11-05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77D08E-7BB2-4818-9ED3-05D867A942C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D4D76B-8594-41D4-8D4F-3BF67B3674A0}" type="datetimeFigureOut">
              <a:rPr lang="en-IN" smtClean="0"/>
              <a:t>2019-11-05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77D08E-7BB2-4818-9ED3-05D867A942C6}" type="slidenum">
              <a:rPr lang="en-IN" smtClean="0"/>
              <a:t>‹#›</a:t>
            </a:fld>
            <a:endParaRPr lang="en-I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D4D76B-8594-41D4-8D4F-3BF67B3674A0}" type="datetimeFigureOut">
              <a:rPr lang="en-IN" smtClean="0"/>
              <a:t>2019-11-05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77D08E-7BB2-4818-9ED3-05D867A942C6}" type="slidenum">
              <a:rPr lang="en-IN" smtClean="0"/>
              <a:t>‹#›</a:t>
            </a:fld>
            <a:endParaRPr lang="en-I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4D76B-8594-41D4-8D4F-3BF67B3674A0}" type="datetimeFigureOut">
              <a:rPr lang="en-IN" smtClean="0"/>
              <a:t>2019-11-05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77D08E-7BB2-4818-9ED3-05D867A942C6}" type="slidenum">
              <a:rPr lang="en-IN" smtClean="0"/>
              <a:t>‹#›</a:t>
            </a:fld>
            <a:endParaRPr lang="en-I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4D76B-8594-41D4-8D4F-3BF67B3674A0}" type="datetimeFigureOut">
              <a:rPr lang="en-IN" smtClean="0"/>
              <a:t>2019-11-05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77D08E-7BB2-4818-9ED3-05D867A942C6}"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D4D76B-8594-41D4-8D4F-3BF67B3674A0}" type="datetimeFigureOut">
              <a:rPr lang="en-IN" smtClean="0"/>
              <a:t>2019-11-05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77D08E-7BB2-4818-9ED3-05D867A942C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D4D76B-8594-41D4-8D4F-3BF67B3674A0}" type="datetimeFigureOut">
              <a:rPr lang="en-IN" smtClean="0"/>
              <a:t>2019-11-05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277D08E-7BB2-4818-9ED3-05D867A942C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D4D76B-8594-41D4-8D4F-3BF67B3674A0}" type="datetimeFigureOut">
              <a:rPr lang="en-IN" smtClean="0"/>
              <a:t>2019-11-05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277D08E-7BB2-4818-9ED3-05D867A942C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D4D76B-8594-41D4-8D4F-3BF67B3674A0}" type="datetimeFigureOut">
              <a:rPr lang="en-IN" smtClean="0"/>
              <a:t>2019-11-05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277D08E-7BB2-4818-9ED3-05D867A942C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D4D76B-8594-41D4-8D4F-3BF67B3674A0}" type="datetimeFigureOut">
              <a:rPr lang="en-IN" smtClean="0"/>
              <a:t>2019-11-05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77D08E-7BB2-4818-9ED3-05D867A942C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D4D76B-8594-41D4-8D4F-3BF67B3674A0}" type="datetimeFigureOut">
              <a:rPr lang="en-IN" smtClean="0"/>
              <a:t>2019-11-05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77D08E-7BB2-4818-9ED3-05D867A942C6}"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8D4D76B-8594-41D4-8D4F-3BF67B3674A0}" type="datetimeFigureOut">
              <a:rPr lang="en-IN" smtClean="0"/>
              <a:t>2019-11-05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277D08E-7BB2-4818-9ED3-05D867A942C6}"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8D4D76B-8594-41D4-8D4F-3BF67B3674A0}" type="datetimeFigureOut">
              <a:rPr lang="en-IN" smtClean="0"/>
              <a:t>2019-11-05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277D08E-7BB2-4818-9ED3-05D867A942C6}"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D0E8D-9FDD-47FD-B37A-6550E7423FCE}"/>
              </a:ext>
            </a:extLst>
          </p:cNvPr>
          <p:cNvSpPr>
            <a:spLocks noGrp="1"/>
          </p:cNvSpPr>
          <p:nvPr>
            <p:ph type="title"/>
          </p:nvPr>
        </p:nvSpPr>
        <p:spPr/>
        <p:txBody>
          <a:bodyPr>
            <a:normAutofit fontScale="90000"/>
          </a:bodyPr>
          <a:lstStyle/>
          <a:p>
            <a:pPr algn="ctr"/>
            <a:r>
              <a:rPr lang="en-US" b="1" dirty="0"/>
              <a:t/>
            </a:r>
            <a:br>
              <a:rPr lang="en-US" b="1" dirty="0"/>
            </a:br>
            <a:r>
              <a:rPr lang="en-US" b="1" dirty="0">
                <a:latin typeface="Arial" panose="020B0604020202020204" pitchFamily="34" charset="0"/>
                <a:cs typeface="Arial" panose="020B0604020202020204" pitchFamily="34" charset="0"/>
              </a:rPr>
              <a:t>DETECTING HAND BONE FRACTURES IN </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X-RAY IMAGES</a:t>
            </a:r>
            <a:r>
              <a:rPr lang="en-US" sz="4900" dirty="0"/>
              <a:t/>
            </a:r>
            <a:br>
              <a:rPr lang="en-US" sz="4900" dirty="0"/>
            </a:br>
            <a:r>
              <a:rPr lang="en-US" dirty="0"/>
              <a:t/>
            </a:r>
            <a:br>
              <a:rPr lang="en-US" dirty="0"/>
            </a:br>
            <a:r>
              <a:rPr lang="en-US" sz="3300" dirty="0">
                <a:latin typeface="Arial" panose="020B0604020202020204" pitchFamily="34" charset="0"/>
                <a:cs typeface="Arial" panose="020B0604020202020204" pitchFamily="34" charset="0"/>
              </a:rPr>
              <a:t>Under the Guidance of</a:t>
            </a:r>
            <a:br>
              <a:rPr lang="en-US" sz="3300" dirty="0">
                <a:latin typeface="Arial" panose="020B0604020202020204" pitchFamily="34" charset="0"/>
                <a:cs typeface="Arial" panose="020B0604020202020204" pitchFamily="34" charset="0"/>
              </a:rPr>
            </a:br>
            <a:r>
              <a:rPr lang="en-US" sz="3300">
                <a:latin typeface="Arial" panose="020B0604020202020204" pitchFamily="34" charset="0"/>
                <a:cs typeface="Arial" panose="020B0604020202020204" pitchFamily="34" charset="0"/>
              </a:rPr>
              <a:t>Mr.</a:t>
            </a:r>
            <a:r>
              <a:rPr lang="en-US" sz="3300" dirty="0">
                <a:latin typeface="Arial" panose="020B0604020202020204" pitchFamily="34" charset="0"/>
                <a:cs typeface="Arial" panose="020B0604020202020204" pitchFamily="34" charset="0"/>
              </a:rPr>
              <a:t>RAMESHA SHETTIGER</a:t>
            </a:r>
            <a:endParaRPr lang="en-IN" sz="33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1CE4F1E-0DB8-4098-8CCA-6FA4BE4423A7}"/>
              </a:ext>
            </a:extLst>
          </p:cNvPr>
          <p:cNvSpPr>
            <a:spLocks noGrp="1"/>
          </p:cNvSpPr>
          <p:nvPr>
            <p:ph idx="1"/>
          </p:nvPr>
        </p:nvSpPr>
        <p:spPr>
          <a:xfrm>
            <a:off x="677334" y="3666478"/>
            <a:ext cx="8596668" cy="2374884"/>
          </a:xfrm>
        </p:spPr>
        <p:txBody>
          <a:bodyPr/>
          <a:lstStyle/>
          <a:p>
            <a:pPr marL="0" indent="0" algn="ctr">
              <a:buNone/>
            </a:pPr>
            <a:endParaRPr lang="en-US" dirty="0"/>
          </a:p>
          <a:p>
            <a:pPr marL="0" indent="0" algn="ctr">
              <a:buNone/>
            </a:pPr>
            <a:r>
              <a:rPr lang="en-US" sz="2000" dirty="0">
                <a:latin typeface="Arial" panose="020B0604020202020204" pitchFamily="34" charset="0"/>
                <a:cs typeface="Arial" panose="020B0604020202020204" pitchFamily="34" charset="0"/>
              </a:rPr>
              <a:t>SHIBANI BHANDARY </a:t>
            </a:r>
            <a:r>
              <a:rPr lang="en-IN" sz="2000" dirty="0">
                <a:latin typeface="Arial" panose="020B0604020202020204" pitchFamily="34" charset="0"/>
                <a:cs typeface="Arial" panose="020B0604020202020204" pitchFamily="34" charset="0"/>
              </a:rPr>
              <a:t>(4NM16CS138)</a:t>
            </a:r>
          </a:p>
          <a:p>
            <a:pPr marL="0" indent="0" algn="ctr">
              <a:buNone/>
            </a:pPr>
            <a:r>
              <a:rPr lang="en-IN" sz="2000" dirty="0">
                <a:latin typeface="Arial" panose="020B0604020202020204" pitchFamily="34" charset="0"/>
                <a:cs typeface="Arial" panose="020B0604020202020204" pitchFamily="34" charset="0"/>
              </a:rPr>
              <a:t>SHRILATHA  (4NM16CS144)</a:t>
            </a:r>
          </a:p>
          <a:p>
            <a:pPr marL="0" indent="0" algn="ctr">
              <a:buNone/>
            </a:pPr>
            <a:r>
              <a:rPr lang="en-US" sz="2000" dirty="0">
                <a:latin typeface="Arial" panose="020B0604020202020204" pitchFamily="34" charset="0"/>
                <a:cs typeface="Arial" panose="020B0604020202020204" pitchFamily="34" charset="0"/>
              </a:rPr>
              <a:t>SHRIVIDYA  (4NM16CS145)</a:t>
            </a:r>
          </a:p>
          <a:p>
            <a:pPr marL="0" indent="0" algn="ctr">
              <a:buNone/>
            </a:pPr>
            <a:r>
              <a:rPr lang="en-US" sz="2000" dirty="0">
                <a:latin typeface="Arial" panose="020B0604020202020204" pitchFamily="34" charset="0"/>
                <a:cs typeface="Arial" panose="020B0604020202020204" pitchFamily="34" charset="0"/>
              </a:rPr>
              <a:t>SUNAINA S SHETTY (4NM16CS155)</a:t>
            </a:r>
            <a:endParaRPr lang="en-IN" sz="2000" dirty="0">
              <a:latin typeface="Arial" panose="020B0604020202020204" pitchFamily="34" charset="0"/>
              <a:cs typeface="Arial" panose="020B0604020202020204" pitchFamily="34" charset="0"/>
            </a:endParaRPr>
          </a:p>
          <a:p>
            <a:pPr marL="0" indent="0" algn="ctr">
              <a:buNone/>
            </a:pPr>
            <a:endParaRPr lang="en-US" dirty="0"/>
          </a:p>
          <a:p>
            <a:endParaRPr lang="en-IN" dirty="0"/>
          </a:p>
        </p:txBody>
      </p:sp>
    </p:spTree>
    <p:extLst>
      <p:ext uri="{BB962C8B-B14F-4D97-AF65-F5344CB8AC3E}">
        <p14:creationId xmlns:p14="http://schemas.microsoft.com/office/powerpoint/2010/main" val="18954171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A8FBC-F9A8-44E4-946F-32DD00334A1A}"/>
              </a:ext>
            </a:extLst>
          </p:cNvPr>
          <p:cNvSpPr>
            <a:spLocks noGrp="1"/>
          </p:cNvSpPr>
          <p:nvPr>
            <p:ph type="title"/>
          </p:nvPr>
        </p:nvSpPr>
        <p:spPr/>
        <p:txBody>
          <a:bodyPr/>
          <a:lstStyle/>
          <a:p>
            <a:pPr algn="ctr"/>
            <a:r>
              <a:rPr lang="en-US" b="1" u="sng" dirty="0">
                <a:solidFill>
                  <a:schemeClr val="accent2"/>
                </a:solidFill>
                <a:latin typeface="Arial" panose="020B0604020202020204" pitchFamily="34" charset="0"/>
                <a:cs typeface="Arial" panose="020B0604020202020204" pitchFamily="34" charset="0"/>
              </a:rPr>
              <a:t>SUMMARY</a:t>
            </a:r>
            <a:endParaRPr lang="en-IN" dirty="0"/>
          </a:p>
        </p:txBody>
      </p:sp>
      <p:sp>
        <p:nvSpPr>
          <p:cNvPr id="3" name="Content Placeholder 2">
            <a:extLst>
              <a:ext uri="{FF2B5EF4-FFF2-40B4-BE49-F238E27FC236}">
                <a16:creationId xmlns:a16="http://schemas.microsoft.com/office/drawing/2014/main" id="{5BF855EE-AECD-4AD3-9756-7F1B869376A0}"/>
              </a:ext>
            </a:extLst>
          </p:cNvPr>
          <p:cNvSpPr>
            <a:spLocks noGrp="1"/>
          </p:cNvSpPr>
          <p:nvPr>
            <p:ph idx="1"/>
          </p:nvPr>
        </p:nvSpPr>
        <p:spPr>
          <a:xfrm>
            <a:off x="677334" y="1930400"/>
            <a:ext cx="8596668" cy="4110962"/>
          </a:xfrm>
        </p:spPr>
        <p:txBody>
          <a:bodyPr/>
          <a:lstStyle/>
          <a:p>
            <a:r>
              <a:rPr lang="en-US" sz="2000" dirty="0">
                <a:latin typeface="Arial" panose="020B0604020202020204" pitchFamily="34" charset="0"/>
                <a:cs typeface="Arial" panose="020B0604020202020204" pitchFamily="34" charset="0"/>
              </a:rPr>
              <a:t>From above referred papers we can summarize that methodology required to detect hand bone fractures in x-ray images are as follows:</a:t>
            </a:r>
          </a:p>
          <a:p>
            <a:pPr marL="0" indent="0">
              <a:buNone/>
            </a:pPr>
            <a:r>
              <a:rPr lang="en-US" sz="2000" dirty="0">
                <a:latin typeface="Arial" panose="020B0604020202020204" pitchFamily="34" charset="0"/>
                <a:cs typeface="Arial" panose="020B0604020202020204" pitchFamily="34" charset="0"/>
              </a:rPr>
              <a:t>     1) Pre-Processing</a:t>
            </a:r>
          </a:p>
          <a:p>
            <a:pPr marL="0" indent="0">
              <a:buNone/>
            </a:pPr>
            <a:r>
              <a:rPr lang="en-US" sz="2000" dirty="0">
                <a:latin typeface="Arial" panose="020B0604020202020204" pitchFamily="34" charset="0"/>
                <a:cs typeface="Arial" panose="020B0604020202020204" pitchFamily="34" charset="0"/>
              </a:rPr>
              <a:t>     2) Segmentation</a:t>
            </a:r>
          </a:p>
          <a:p>
            <a:pPr marL="0" indent="0">
              <a:buNone/>
            </a:pPr>
            <a:r>
              <a:rPr lang="en-US" sz="2000" dirty="0">
                <a:latin typeface="Arial" panose="020B0604020202020204" pitchFamily="34" charset="0"/>
                <a:cs typeface="Arial" panose="020B0604020202020204" pitchFamily="34" charset="0"/>
              </a:rPr>
              <a:t>     3) Edge Detection</a:t>
            </a:r>
          </a:p>
          <a:p>
            <a:pPr marL="0" indent="0">
              <a:buNone/>
            </a:pPr>
            <a:r>
              <a:rPr lang="en-US" sz="2000" dirty="0">
                <a:latin typeface="Arial" panose="020B0604020202020204" pitchFamily="34" charset="0"/>
                <a:cs typeface="Arial" panose="020B0604020202020204" pitchFamily="34" charset="0"/>
              </a:rPr>
              <a:t>     4) Fracture Detection</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3502338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7ACC4-BB9B-4031-8EA8-AE882884197A}"/>
              </a:ext>
            </a:extLst>
          </p:cNvPr>
          <p:cNvSpPr>
            <a:spLocks noGrp="1"/>
          </p:cNvSpPr>
          <p:nvPr>
            <p:ph type="title"/>
          </p:nvPr>
        </p:nvSpPr>
        <p:spPr/>
        <p:txBody>
          <a:bodyPr/>
          <a:lstStyle/>
          <a:p>
            <a:pPr algn="ctr"/>
            <a:r>
              <a:rPr lang="en-US" b="1" u="sng" dirty="0">
                <a:solidFill>
                  <a:schemeClr val="accent2"/>
                </a:solidFill>
                <a:latin typeface="Arial" panose="020B0604020202020204" pitchFamily="34" charset="0"/>
                <a:cs typeface="Arial" panose="020B0604020202020204" pitchFamily="34" charset="0"/>
              </a:rPr>
              <a:t>OBJECTIVES</a:t>
            </a:r>
            <a:endParaRPr lang="en-IN" dirty="0"/>
          </a:p>
        </p:txBody>
      </p:sp>
      <p:sp>
        <p:nvSpPr>
          <p:cNvPr id="3" name="Content Placeholder 2">
            <a:extLst>
              <a:ext uri="{FF2B5EF4-FFF2-40B4-BE49-F238E27FC236}">
                <a16:creationId xmlns:a16="http://schemas.microsoft.com/office/drawing/2014/main" id="{ED8B180E-5925-4F78-BDD6-41F9CC0F3BC0}"/>
              </a:ext>
            </a:extLst>
          </p:cNvPr>
          <p:cNvSpPr>
            <a:spLocks noGrp="1"/>
          </p:cNvSpPr>
          <p:nvPr>
            <p:ph idx="1"/>
          </p:nvPr>
        </p:nvSpPr>
        <p:spPr>
          <a:xfrm>
            <a:off x="677334" y="2041864"/>
            <a:ext cx="8596668" cy="3999499"/>
          </a:xfrm>
        </p:spPr>
        <p:txBody>
          <a:bodyPr/>
          <a:lstStyle/>
          <a:p>
            <a:pPr algn="just"/>
            <a:r>
              <a:rPr lang="en-US" sz="2000" dirty="0">
                <a:latin typeface="Arial" panose="020B0604020202020204" pitchFamily="34" charset="0"/>
                <a:cs typeface="Arial" panose="020B0604020202020204" pitchFamily="34" charset="0"/>
              </a:rPr>
              <a:t>Phase 1: Collection of dataset and labeling. </a:t>
            </a:r>
          </a:p>
          <a:p>
            <a:pPr algn="just"/>
            <a:r>
              <a:rPr lang="en-US" sz="2000" dirty="0">
                <a:latin typeface="Arial" panose="020B0604020202020204" pitchFamily="34" charset="0"/>
                <a:cs typeface="Arial" panose="020B0604020202020204" pitchFamily="34" charset="0"/>
              </a:rPr>
              <a:t>Phase 2: Applying filtering techniques to remove noise from them. </a:t>
            </a:r>
          </a:p>
          <a:p>
            <a:pPr algn="just"/>
            <a:r>
              <a:rPr lang="en-US" sz="2000" dirty="0">
                <a:latin typeface="Arial" panose="020B0604020202020204" pitchFamily="34" charset="0"/>
                <a:cs typeface="Arial" panose="020B0604020202020204" pitchFamily="34" charset="0"/>
              </a:rPr>
              <a:t>Phase 3: Using edge detection methods to detect the edges in each image.</a:t>
            </a:r>
          </a:p>
          <a:p>
            <a:pPr algn="just"/>
            <a:r>
              <a:rPr lang="en-US" sz="2000" dirty="0">
                <a:latin typeface="Arial" panose="020B0604020202020204" pitchFamily="34" charset="0"/>
                <a:cs typeface="Arial" panose="020B0604020202020204" pitchFamily="34" charset="0"/>
              </a:rPr>
              <a:t>Phase 4: Feature extraction and selection. Next step is to build the classification algorithms based on extracted features. Testing and evaluation. </a:t>
            </a:r>
          </a:p>
        </p:txBody>
      </p:sp>
    </p:spTree>
    <p:extLst>
      <p:ext uri="{BB962C8B-B14F-4D97-AF65-F5344CB8AC3E}">
        <p14:creationId xmlns:p14="http://schemas.microsoft.com/office/powerpoint/2010/main" val="3275389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654CE-BF25-4F49-8CFE-A185C2DC1FDC}"/>
              </a:ext>
            </a:extLst>
          </p:cNvPr>
          <p:cNvSpPr>
            <a:spLocks noGrp="1"/>
          </p:cNvSpPr>
          <p:nvPr>
            <p:ph type="title"/>
          </p:nvPr>
        </p:nvSpPr>
        <p:spPr/>
        <p:txBody>
          <a:bodyPr>
            <a:normAutofit/>
          </a:bodyPr>
          <a:lstStyle/>
          <a:p>
            <a:pPr algn="ctr"/>
            <a:r>
              <a:rPr lang="en-US" sz="4000" b="1" u="sng" dirty="0">
                <a:solidFill>
                  <a:schemeClr val="accent2"/>
                </a:solidFill>
                <a:latin typeface="Arial" panose="020B0604020202020204" pitchFamily="34" charset="0"/>
                <a:cs typeface="Arial" panose="020B0604020202020204" pitchFamily="34" charset="0"/>
              </a:rPr>
              <a:t>RESULTS AND DISCUSSIONS</a:t>
            </a:r>
            <a:r>
              <a:rPr lang="en-US" b="1" u="sng" dirty="0">
                <a:solidFill>
                  <a:schemeClr val="accent2"/>
                </a:solidFill>
                <a:latin typeface="Arial" panose="020B0604020202020204" pitchFamily="34" charset="0"/>
                <a:cs typeface="Arial" panose="020B0604020202020204" pitchFamily="34" charset="0"/>
              </a:rPr>
              <a:t/>
            </a:r>
            <a:br>
              <a:rPr lang="en-US" b="1" u="sng" dirty="0">
                <a:solidFill>
                  <a:schemeClr val="accent2"/>
                </a:solidFill>
                <a:latin typeface="Arial" panose="020B0604020202020204" pitchFamily="34" charset="0"/>
                <a:cs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157C0CDE-5832-4D46-8E05-8C8FB6543FAD}"/>
              </a:ext>
            </a:extLst>
          </p:cNvPr>
          <p:cNvSpPr>
            <a:spLocks noGrp="1"/>
          </p:cNvSpPr>
          <p:nvPr>
            <p:ph idx="1"/>
          </p:nvPr>
        </p:nvSpPr>
        <p:spPr>
          <a:xfrm>
            <a:off x="677334" y="2006353"/>
            <a:ext cx="8596668" cy="4035010"/>
          </a:xfrm>
        </p:spPr>
        <p:txBody>
          <a:bodyPr>
            <a:normAutofit/>
          </a:bodyPr>
          <a:lstStyle/>
          <a:p>
            <a:r>
              <a:rPr lang="en-IN" sz="2000" dirty="0">
                <a:latin typeface="Arial" panose="020B0604020202020204" pitchFamily="34" charset="0"/>
                <a:cs typeface="Arial" panose="020B0604020202020204" pitchFamily="34" charset="0"/>
              </a:rPr>
              <a:t>We have implemented phases 1 and 2 that is data collection and labelling and noise removal.</a:t>
            </a:r>
          </a:p>
          <a:p>
            <a:r>
              <a:rPr lang="en-IN" sz="2000" dirty="0">
                <a:latin typeface="Arial" panose="020B0604020202020204" pitchFamily="34" charset="0"/>
                <a:cs typeface="Arial" panose="020B0604020202020204" pitchFamily="34" charset="0"/>
              </a:rPr>
              <a:t>We have obtained total 52 X-ray images out of which 32 are fractured images and 20 are unfractured images.</a:t>
            </a:r>
          </a:p>
          <a:p>
            <a:r>
              <a:rPr lang="en-IN" sz="2000" dirty="0">
                <a:latin typeface="Arial" panose="020B0604020202020204" pitchFamily="34" charset="0"/>
                <a:cs typeface="Arial" panose="020B0604020202020204" pitchFamily="34" charset="0"/>
              </a:rPr>
              <a:t>The noise is removed using Median filter.</a:t>
            </a:r>
          </a:p>
          <a:p>
            <a:r>
              <a:rPr lang="en-IN" sz="2000" dirty="0">
                <a:latin typeface="Arial" panose="020B0604020202020204" pitchFamily="34" charset="0"/>
                <a:cs typeface="Arial" panose="020B0604020202020204" pitchFamily="34" charset="0"/>
              </a:rPr>
              <a:t>Median Filter preserves the edge while removing noise.</a:t>
            </a:r>
          </a:p>
          <a:p>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90910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994F7-CC70-4A1D-A31E-36C2B223BBC9}"/>
              </a:ext>
            </a:extLst>
          </p:cNvPr>
          <p:cNvSpPr>
            <a:spLocks noGrp="1"/>
          </p:cNvSpPr>
          <p:nvPr>
            <p:ph type="title"/>
          </p:nvPr>
        </p:nvSpPr>
        <p:spPr/>
        <p:txBody>
          <a:bodyPr/>
          <a:lstStyle/>
          <a:p>
            <a:pPr algn="ctr"/>
            <a:r>
              <a:rPr lang="en-US" b="1" u="sng" dirty="0">
                <a:solidFill>
                  <a:schemeClr val="accent2"/>
                </a:solidFill>
                <a:latin typeface="Arial" panose="020B0604020202020204" pitchFamily="34" charset="0"/>
                <a:cs typeface="Arial" panose="020B0604020202020204" pitchFamily="34" charset="0"/>
              </a:rPr>
              <a:t>FUTURE</a:t>
            </a:r>
            <a:r>
              <a:rPr lang="en-US" b="1" dirty="0">
                <a:solidFill>
                  <a:schemeClr val="accent2"/>
                </a:solidFill>
                <a:latin typeface="Arial" panose="020B0604020202020204" pitchFamily="34" charset="0"/>
                <a:cs typeface="Arial" panose="020B0604020202020204" pitchFamily="34" charset="0"/>
              </a:rPr>
              <a:t> </a:t>
            </a:r>
            <a:r>
              <a:rPr lang="en-US" b="1" u="sng" dirty="0">
                <a:solidFill>
                  <a:schemeClr val="accent2"/>
                </a:solidFill>
                <a:latin typeface="Arial" panose="020B0604020202020204" pitchFamily="34" charset="0"/>
                <a:cs typeface="Arial" panose="020B0604020202020204" pitchFamily="34" charset="0"/>
              </a:rPr>
              <a:t>WORK</a:t>
            </a:r>
            <a:endParaRPr lang="en-IN" u="sng" dirty="0"/>
          </a:p>
        </p:txBody>
      </p:sp>
      <p:sp>
        <p:nvSpPr>
          <p:cNvPr id="3" name="Content Placeholder 2">
            <a:extLst>
              <a:ext uri="{FF2B5EF4-FFF2-40B4-BE49-F238E27FC236}">
                <a16:creationId xmlns:a16="http://schemas.microsoft.com/office/drawing/2014/main" id="{969589C0-8D78-446A-93AB-9E1D83E6CE66}"/>
              </a:ext>
            </a:extLst>
          </p:cNvPr>
          <p:cNvSpPr>
            <a:spLocks noGrp="1"/>
          </p:cNvSpPr>
          <p:nvPr>
            <p:ph idx="1"/>
          </p:nvPr>
        </p:nvSpPr>
        <p:spPr/>
        <p:txBody>
          <a:bodyPr>
            <a:normAutofit/>
          </a:bodyPr>
          <a:lstStyle/>
          <a:p>
            <a:r>
              <a:rPr lang="en-IN" sz="2000" dirty="0">
                <a:latin typeface="Arial" panose="020B0604020202020204" pitchFamily="34" charset="0"/>
                <a:cs typeface="Arial" panose="020B0604020202020204" pitchFamily="34" charset="0"/>
              </a:rPr>
              <a:t>We aim to continue with next two phases which are edge detection and fracture detection.</a:t>
            </a:r>
          </a:p>
          <a:p>
            <a:r>
              <a:rPr lang="en-IN" sz="2000" dirty="0">
                <a:latin typeface="Arial" panose="020B0604020202020204" pitchFamily="34" charset="0"/>
                <a:cs typeface="Arial" panose="020B0604020202020204" pitchFamily="34" charset="0"/>
              </a:rPr>
              <a:t>Edge Detection can be implemented efficiently using Canny Edge Detection algorithm.</a:t>
            </a:r>
          </a:p>
          <a:p>
            <a:r>
              <a:rPr lang="en-IN" sz="2000" dirty="0">
                <a:latin typeface="Arial" panose="020B0604020202020204" pitchFamily="34" charset="0"/>
                <a:cs typeface="Arial" panose="020B0604020202020204" pitchFamily="34" charset="0"/>
              </a:rPr>
              <a:t>Fracture Detection is done using Classification.</a:t>
            </a:r>
          </a:p>
        </p:txBody>
      </p:sp>
    </p:spTree>
    <p:extLst>
      <p:ext uri="{BB962C8B-B14F-4D97-AF65-F5344CB8AC3E}">
        <p14:creationId xmlns:p14="http://schemas.microsoft.com/office/powerpoint/2010/main" val="390343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u="sng" dirty="0">
                <a:solidFill>
                  <a:schemeClr val="accent2"/>
                </a:solidFill>
                <a:latin typeface="Arial" panose="020B0604020202020204" pitchFamily="34" charset="0"/>
                <a:cs typeface="Arial" panose="020B0604020202020204" pitchFamily="34" charset="0"/>
              </a:rPr>
              <a:t>BENEFITS</a:t>
            </a:r>
            <a:endParaRPr lang="en-IN" b="1" u="sng" dirty="0">
              <a:solidFill>
                <a:schemeClr val="accent2"/>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77334" y="2086251"/>
            <a:ext cx="8596668" cy="4447713"/>
          </a:xfrm>
        </p:spPr>
        <p:txBody>
          <a:bodyPr>
            <a:normAutofit/>
          </a:bodyPr>
          <a:lstStyle/>
          <a:p>
            <a:pPr algn="just"/>
            <a:r>
              <a:rPr lang="en-US" sz="2000" dirty="0">
                <a:latin typeface="Arial" panose="020B0604020202020204" pitchFamily="34" charset="0"/>
                <a:cs typeface="Arial" panose="020B0604020202020204" pitchFamily="34" charset="0"/>
              </a:rPr>
              <a:t>Diagnose fractured bones or joint dislocation. </a:t>
            </a:r>
          </a:p>
          <a:p>
            <a:pPr algn="just"/>
            <a:r>
              <a:rPr lang="en-US" sz="2000" dirty="0">
                <a:latin typeface="Arial" panose="020B0604020202020204" pitchFamily="34" charset="0"/>
                <a:cs typeface="Arial" panose="020B0604020202020204" pitchFamily="34" charset="0"/>
              </a:rPr>
              <a:t>Demonstrate proper alignment and stabilization of bony fragments following treatment of a fracture. </a:t>
            </a:r>
          </a:p>
          <a:p>
            <a:pPr algn="just"/>
            <a:r>
              <a:rPr lang="en-US" sz="2000" dirty="0">
                <a:latin typeface="Arial" panose="020B0604020202020204" pitchFamily="34" charset="0"/>
                <a:cs typeface="Arial" panose="020B0604020202020204" pitchFamily="34" charset="0"/>
              </a:rPr>
              <a:t> Guide Orthopedic surgery. </a:t>
            </a:r>
          </a:p>
          <a:p>
            <a:pPr algn="just"/>
            <a:r>
              <a:rPr lang="en-US" sz="2000" dirty="0">
                <a:latin typeface="Arial" panose="020B0604020202020204" pitchFamily="34" charset="0"/>
                <a:cs typeface="Arial" panose="020B0604020202020204" pitchFamily="34" charset="0"/>
              </a:rPr>
              <a:t> Look for injury, infection, arthritis, abnormal bone growths and bony changes seen in metabolic conditions. </a:t>
            </a:r>
          </a:p>
          <a:p>
            <a:pPr algn="just"/>
            <a:r>
              <a:rPr lang="en-US" sz="2000" dirty="0">
                <a:latin typeface="Arial" panose="020B0604020202020204" pitchFamily="34" charset="0"/>
                <a:cs typeface="Arial" panose="020B0604020202020204" pitchFamily="34" charset="0"/>
              </a:rPr>
              <a:t> Locate foreign objects in soft tissues around or in bones.</a:t>
            </a:r>
          </a:p>
          <a:p>
            <a:pPr marL="0" indent="0">
              <a:buNone/>
            </a:pPr>
            <a:endParaRPr lang="en-US" dirty="0"/>
          </a:p>
          <a:p>
            <a:pPr marL="0" indent="0">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DEE9E-AD4E-489F-8DD4-AA79C0FADEF5}"/>
              </a:ext>
            </a:extLst>
          </p:cNvPr>
          <p:cNvSpPr>
            <a:spLocks noGrp="1"/>
          </p:cNvSpPr>
          <p:nvPr>
            <p:ph type="title"/>
          </p:nvPr>
        </p:nvSpPr>
        <p:spPr>
          <a:xfrm>
            <a:off x="677334" y="2068497"/>
            <a:ext cx="8596668" cy="1899821"/>
          </a:xfrm>
        </p:spPr>
        <p:txBody>
          <a:bodyPr>
            <a:normAutofit/>
          </a:bodyPr>
          <a:lstStyle/>
          <a:p>
            <a:pPr algn="ctr"/>
            <a:r>
              <a:rPr lang="en-US" sz="4000" b="1" dirty="0">
                <a:solidFill>
                  <a:schemeClr val="accent2"/>
                </a:solidFill>
                <a:latin typeface="Arial" panose="020B0604020202020204" pitchFamily="34" charset="0"/>
                <a:cs typeface="Arial" panose="020B0604020202020204" pitchFamily="34" charset="0"/>
              </a:rPr>
              <a:t>THANK YOU</a:t>
            </a:r>
            <a:endParaRPr lang="en-IN" sz="4000" dirty="0"/>
          </a:p>
        </p:txBody>
      </p:sp>
      <p:sp>
        <p:nvSpPr>
          <p:cNvPr id="3" name="Content Placeholder 2">
            <a:extLst>
              <a:ext uri="{FF2B5EF4-FFF2-40B4-BE49-F238E27FC236}">
                <a16:creationId xmlns:a16="http://schemas.microsoft.com/office/drawing/2014/main" id="{F8D3846C-0B13-40F3-B67A-B00EECA82582}"/>
              </a:ext>
            </a:extLst>
          </p:cNvPr>
          <p:cNvSpPr>
            <a:spLocks noGrp="1"/>
          </p:cNvSpPr>
          <p:nvPr>
            <p:ph idx="1"/>
          </p:nvPr>
        </p:nvSpPr>
        <p:spPr>
          <a:xfrm>
            <a:off x="677334" y="3036163"/>
            <a:ext cx="8596668" cy="3005199"/>
          </a:xfrm>
        </p:spPr>
        <p:txBody>
          <a:bodyPr/>
          <a:lstStyle/>
          <a:p>
            <a:endParaRPr lang="en-IN" dirty="0"/>
          </a:p>
        </p:txBody>
      </p:sp>
    </p:spTree>
    <p:extLst>
      <p:ext uri="{BB962C8B-B14F-4D97-AF65-F5344CB8AC3E}">
        <p14:creationId xmlns:p14="http://schemas.microsoft.com/office/powerpoint/2010/main" val="3058882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u="sng" dirty="0">
                <a:solidFill>
                  <a:schemeClr val="accent2"/>
                </a:solidFill>
                <a:latin typeface="Arial" panose="020B0604020202020204" pitchFamily="34" charset="0"/>
                <a:cs typeface="Arial" panose="020B0604020202020204" pitchFamily="34" charset="0"/>
              </a:rPr>
              <a:t>INTRODUCTION</a:t>
            </a:r>
            <a:endParaRPr lang="en-IN" b="1" u="sng" dirty="0">
              <a:solidFill>
                <a:schemeClr val="accent2"/>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376039"/>
            <a:ext cx="10515600" cy="4800924"/>
          </a:xfrm>
        </p:spPr>
        <p:txBody>
          <a:bodyPr>
            <a:normAutofit/>
          </a:bodyPr>
          <a:lstStyle/>
          <a:p>
            <a:pPr algn="just"/>
            <a:r>
              <a:rPr lang="en-US" sz="2000" dirty="0">
                <a:latin typeface="Arial" panose="020B0604020202020204" pitchFamily="34" charset="0"/>
                <a:cs typeface="Arial" panose="020B0604020202020204" pitchFamily="34" charset="0"/>
              </a:rPr>
              <a:t>Bones are the solid organs in the human body protecting many vital organs such as brain, heart, lungs etc. </a:t>
            </a:r>
          </a:p>
          <a:p>
            <a:pPr algn="just"/>
            <a:r>
              <a:rPr lang="en-US" sz="2000" dirty="0">
                <a:latin typeface="Arial" panose="020B0604020202020204" pitchFamily="34" charset="0"/>
                <a:cs typeface="Arial" panose="020B0604020202020204" pitchFamily="34" charset="0"/>
              </a:rPr>
              <a:t>The human body contains 206 bones with various shapes and structures.</a:t>
            </a:r>
          </a:p>
          <a:p>
            <a:pPr algn="just"/>
            <a:r>
              <a:rPr lang="en-US" sz="2000" dirty="0">
                <a:latin typeface="Arial" panose="020B0604020202020204" pitchFamily="34" charset="0"/>
                <a:cs typeface="Arial" panose="020B0604020202020204" pitchFamily="34" charset="0"/>
              </a:rPr>
              <a:t> In this project we focus on short and sesamoid bones of the hand and we will consider the problem of detecting fractures in hand bones without paying attention to the type of fracture. </a:t>
            </a:r>
            <a:endParaRPr lang="en-IN" sz="2000"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X-ray images are among the most common ways to detect problems in bones as well as other organs of the human body. </a:t>
            </a:r>
          </a:p>
          <a:p>
            <a:pPr algn="just"/>
            <a:r>
              <a:rPr lang="en-US" sz="2000" dirty="0">
                <a:latin typeface="Arial" panose="020B0604020202020204" pitchFamily="34" charset="0"/>
                <a:cs typeface="Arial" panose="020B0604020202020204" pitchFamily="34" charset="0"/>
              </a:rPr>
              <a:t>The output image is a shadow-like image. </a:t>
            </a:r>
          </a:p>
          <a:p>
            <a:pPr algn="just"/>
            <a:r>
              <a:rPr lang="en-US" sz="2000" dirty="0">
                <a:latin typeface="Arial" panose="020B0604020202020204" pitchFamily="34" charset="0"/>
                <a:cs typeface="Arial" panose="020B0604020202020204" pitchFamily="34" charset="0"/>
              </a:rPr>
              <a:t>The aim is to propose an efficient system for a quick and accurate diagnosis of hand bone fractures based on the information gained from the x-ray images. </a:t>
            </a:r>
            <a:endParaRPr lang="en-IN" sz="2000" dirty="0">
              <a:latin typeface="Arial" panose="020B0604020202020204" pitchFamily="34" charset="0"/>
              <a:cs typeface="Arial" panose="020B0604020202020204" pitchFamily="34" charset="0"/>
            </a:endParaRPr>
          </a:p>
          <a:p>
            <a:pPr marL="0" indent="0">
              <a:buNone/>
            </a:pPr>
            <a:endParaRPr lang="en-IN" sz="2200" dirty="0">
              <a:latin typeface="Arial" panose="020B0604020202020204" pitchFamily="34" charset="0"/>
              <a:cs typeface="Arial" panose="020B0604020202020204" pitchFamily="34" charset="0"/>
            </a:endParaRP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1211"/>
            <a:ext cx="8596668" cy="1532238"/>
          </a:xfrm>
        </p:spPr>
        <p:txBody>
          <a:bodyPr>
            <a:normAutofit/>
          </a:bodyPr>
          <a:lstStyle/>
          <a:p>
            <a:pPr algn="ctr"/>
            <a:r>
              <a:rPr lang="en-US" b="1" u="sng" dirty="0">
                <a:solidFill>
                  <a:schemeClr val="accent2"/>
                </a:solidFill>
              </a:rPr>
              <a:t/>
            </a:r>
            <a:br>
              <a:rPr lang="en-US" b="1" u="sng" dirty="0">
                <a:solidFill>
                  <a:schemeClr val="accent2"/>
                </a:solidFill>
              </a:rPr>
            </a:br>
            <a:r>
              <a:rPr lang="en-US" b="1" u="sng" dirty="0">
                <a:solidFill>
                  <a:schemeClr val="accent2"/>
                </a:solidFill>
                <a:latin typeface="Arial" panose="020B0604020202020204" pitchFamily="34" charset="0"/>
                <a:cs typeface="Arial" panose="020B0604020202020204" pitchFamily="34" charset="0"/>
              </a:rPr>
              <a:t>LITERATURE SURVEY</a:t>
            </a:r>
            <a:endParaRPr lang="en-IN" b="1" u="sng" dirty="0">
              <a:solidFill>
                <a:schemeClr val="accent2"/>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77334" y="1099751"/>
            <a:ext cx="8596668" cy="5225817"/>
          </a:xfrm>
        </p:spPr>
        <p:txBody>
          <a:bodyPr>
            <a:normAutofit/>
          </a:bodyPr>
          <a:lstStyle/>
          <a:p>
            <a:pPr marL="0" indent="0" algn="just">
              <a:buNone/>
            </a:pPr>
            <a:endParaRPr lang="en-US" sz="2000" b="1" dirty="0"/>
          </a:p>
          <a:p>
            <a:pPr marL="0" indent="0">
              <a:buNone/>
            </a:pPr>
            <a:r>
              <a:rPr lang="en-US" sz="2400" b="1" dirty="0">
                <a:latin typeface="Arial" panose="020B0604020202020204" pitchFamily="34" charset="0"/>
                <a:cs typeface="Arial" panose="020B0604020202020204" pitchFamily="34" charset="0"/>
              </a:rPr>
              <a:t>1.Automatic Fracture Detection in Bone Images            </a:t>
            </a:r>
            <a:r>
              <a:rPr lang="en-US" sz="2400" dirty="0"/>
              <a:t>     </a:t>
            </a:r>
            <a:r>
              <a:rPr lang="en-US" sz="2200" dirty="0">
                <a:latin typeface="Arial" panose="020B0604020202020204" pitchFamily="34" charset="0"/>
                <a:cs typeface="Arial" panose="020B0604020202020204" pitchFamily="34" charset="0"/>
              </a:rPr>
              <a:t>(G Narayanaswamy and Bindu A Thomas)</a:t>
            </a:r>
          </a:p>
          <a:p>
            <a:pPr algn="just">
              <a:buFont typeface="Wingdings" panose="05000000000000000000" pitchFamily="2" charset="2"/>
              <a:buChar char="Ø"/>
            </a:pPr>
            <a:r>
              <a:rPr lang="en-IN" sz="2200" dirty="0">
                <a:latin typeface="Arial" panose="020B0604020202020204" pitchFamily="34" charset="0"/>
                <a:cs typeface="Arial" panose="020B0604020202020204" pitchFamily="34" charset="0"/>
              </a:rPr>
              <a:t>Methodology</a:t>
            </a:r>
          </a:p>
          <a:p>
            <a:pPr marL="457200" indent="-457200" algn="just">
              <a:buFont typeface="Wingdings 3" panose="05040102010807070707" charset="2"/>
              <a:buAutoNum type="alphaLcParenR"/>
            </a:pPr>
            <a:r>
              <a:rPr lang="en-IN" sz="2000" u="sng" dirty="0">
                <a:latin typeface="Arial" panose="020B0604020202020204" pitchFamily="34" charset="0"/>
                <a:cs typeface="Arial" panose="020B0604020202020204" pitchFamily="34" charset="0"/>
              </a:rPr>
              <a:t>Pre-Processing</a:t>
            </a:r>
            <a:r>
              <a:rPr lang="en-IN" sz="2000" dirty="0">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It helps to improve the performance of the subsequent stages by removal of noise while preserving the edges and sharpness of the image. </a:t>
            </a:r>
            <a:r>
              <a:rPr lang="en-IN" sz="2000" dirty="0"/>
              <a:t>Salt and pepper noise is one of the noise present in x-ray images which is caused by failure in capture or transmission that is appearing in image as light and black dots.</a:t>
            </a:r>
            <a:endParaRPr lang="en-US" sz="2000" dirty="0">
              <a:latin typeface="Arial" panose="020B0604020202020204" pitchFamily="34" charset="0"/>
              <a:cs typeface="Arial" panose="020B0604020202020204" pitchFamily="34" charset="0"/>
            </a:endParaRPr>
          </a:p>
          <a:p>
            <a:pPr marL="457200" indent="-457200" algn="just">
              <a:buAutoNum type="alphaLcParenR"/>
            </a:pPr>
            <a:r>
              <a:rPr lang="en-US" sz="2000" u="sng" dirty="0">
                <a:latin typeface="Arial" panose="020B0604020202020204" pitchFamily="34" charset="0"/>
                <a:cs typeface="Arial" panose="020B0604020202020204" pitchFamily="34" charset="0"/>
              </a:rPr>
              <a:t>Segmentation</a:t>
            </a:r>
            <a:r>
              <a:rPr lang="en-US" sz="2000" dirty="0">
                <a:latin typeface="Arial" panose="020B0604020202020204" pitchFamily="34" charset="0"/>
                <a:cs typeface="Arial" panose="020B0604020202020204" pitchFamily="34" charset="0"/>
              </a:rPr>
              <a:t>: The first step separates the bone structure   from the bone image and the second step, identifies the diaphysis region from the segmented bone structure.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677334" y="609601"/>
            <a:ext cx="8596668" cy="5431762"/>
          </a:xfrm>
        </p:spPr>
        <p:txBody>
          <a:bodyPr>
            <a:normAutofit lnSpcReduction="10000"/>
          </a:bodyPr>
          <a:lstStyle/>
          <a:p>
            <a:pPr marL="0" indent="0" algn="just">
              <a:buNone/>
            </a:pPr>
            <a:endParaRPr lang="en-IN" sz="2000" dirty="0">
              <a:solidFill>
                <a:schemeClr val="accent2"/>
              </a:solidFill>
              <a:latin typeface="Arial" panose="020B0604020202020204" pitchFamily="34" charset="0"/>
              <a:cs typeface="Arial" panose="020B0604020202020204" pitchFamily="34" charset="0"/>
            </a:endParaRPr>
          </a:p>
          <a:p>
            <a:pPr marL="0" indent="0" algn="just">
              <a:buNone/>
            </a:pPr>
            <a:r>
              <a:rPr lang="en-IN" sz="2000" dirty="0">
                <a:solidFill>
                  <a:schemeClr val="accent2"/>
                </a:solidFill>
                <a:latin typeface="Arial" panose="020B0604020202020204" pitchFamily="34" charset="0"/>
                <a:cs typeface="Arial" panose="020B0604020202020204" pitchFamily="34" charset="0"/>
              </a:rPr>
              <a:t>c) </a:t>
            </a:r>
            <a:r>
              <a:rPr lang="en-US" sz="2000" u="sng" dirty="0">
                <a:latin typeface="Arial" panose="020B0604020202020204" pitchFamily="34" charset="0"/>
                <a:cs typeface="Arial" panose="020B0604020202020204" pitchFamily="34" charset="0"/>
              </a:rPr>
              <a:t>Fracture Detection</a:t>
            </a:r>
            <a:r>
              <a:rPr lang="en-US" sz="2000" dirty="0">
                <a:latin typeface="Arial" panose="020B0604020202020204" pitchFamily="34" charset="0"/>
                <a:cs typeface="Arial" panose="020B0604020202020204" pitchFamily="34" charset="0"/>
              </a:rPr>
              <a:t>: A Hough Transform is used to detect the fracture in a bone image. The process gets started  by reading the fractured bone images of different sizes, followed by the initialization of the various parameters such as areas, edges and pixel values are done.</a:t>
            </a:r>
          </a:p>
          <a:p>
            <a:pPr marL="0" indent="0" algn="just">
              <a:buNone/>
            </a:pPr>
            <a:endParaRPr lang="en-US" sz="2000" dirty="0">
              <a:latin typeface="Arial" panose="020B0604020202020204" pitchFamily="34" charset="0"/>
              <a:cs typeface="Arial" panose="020B0604020202020204" pitchFamily="34" charset="0"/>
            </a:endParaRPr>
          </a:p>
          <a:p>
            <a:pPr algn="just">
              <a:buFont typeface="Wingdings" panose="05000000000000000000" pitchFamily="2" charset="2"/>
              <a:buChar char="Ø"/>
            </a:pPr>
            <a:r>
              <a:rPr lang="en-IN" sz="2200" dirty="0">
                <a:latin typeface="Arial" panose="020B0604020202020204" pitchFamily="34" charset="0"/>
                <a:cs typeface="Arial" panose="020B0604020202020204" pitchFamily="34" charset="0"/>
              </a:rPr>
              <a:t>Drawback</a:t>
            </a:r>
          </a:p>
          <a:p>
            <a:pPr marL="0" indent="0" algn="just">
              <a:buNone/>
            </a:pPr>
            <a:r>
              <a:rPr lang="en-IN" sz="20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In CT and some cases of X-ray images very difficult to find the area of fracture.</a:t>
            </a:r>
          </a:p>
          <a:p>
            <a:pPr marL="0" indent="0" algn="just">
              <a:buNone/>
            </a:pPr>
            <a:endParaRPr lang="en-IN" sz="2000" dirty="0">
              <a:latin typeface="Arial" panose="020B0604020202020204" pitchFamily="34" charset="0"/>
              <a:cs typeface="Arial" panose="020B0604020202020204" pitchFamily="34" charset="0"/>
            </a:endParaRPr>
          </a:p>
          <a:p>
            <a:pPr algn="just">
              <a:buFont typeface="Wingdings" panose="05000000000000000000" pitchFamily="2" charset="2"/>
              <a:buChar char="Ø"/>
            </a:pPr>
            <a:r>
              <a:rPr lang="en-IN" sz="2200" dirty="0">
                <a:latin typeface="Arial" panose="020B0604020202020204" pitchFamily="34" charset="0"/>
                <a:cs typeface="Arial" panose="020B0604020202020204" pitchFamily="34" charset="0"/>
              </a:rPr>
              <a:t>Future Work</a:t>
            </a:r>
          </a:p>
          <a:p>
            <a:pPr marL="0" indent="0" algn="just">
              <a:buNone/>
            </a:pPr>
            <a:r>
              <a:rPr lang="en-US" sz="2000" dirty="0">
                <a:latin typeface="Arial" panose="020B0604020202020204" pitchFamily="34" charset="0"/>
                <a:cs typeface="Arial" panose="020B0604020202020204" pitchFamily="34" charset="0"/>
              </a:rPr>
              <a:t>  Implementing to CT images with multiple fractures in a bone and also classifies the type of fracture in a bone images. </a:t>
            </a:r>
          </a:p>
          <a:p>
            <a:pPr marL="0" indent="0">
              <a:buNone/>
            </a:pPr>
            <a:r>
              <a:rPr lang="en-US" sz="2400" dirty="0">
                <a:latin typeface="Arial" panose="020B0604020202020204" pitchFamily="34" charset="0"/>
                <a:cs typeface="Arial" panose="020B0604020202020204" pitchFamily="34" charset="0"/>
              </a:rPr>
              <a:t> </a:t>
            </a:r>
            <a:endParaRPr lang="en-IN" sz="2400" dirty="0">
              <a:latin typeface="Arial" panose="020B0604020202020204" pitchFamily="34" charset="0"/>
              <a:cs typeface="Arial" panose="020B0604020202020204" pitchFamily="34" charset="0"/>
            </a:endParaRPr>
          </a:p>
          <a:p>
            <a:pPr marL="0" indent="0">
              <a:buNone/>
            </a:pPr>
            <a:endParaRPr lang="en-IN" sz="2400"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132936"/>
          </a:xfrm>
        </p:spPr>
        <p:txBody>
          <a:bodyPr>
            <a:normAutofit fontScale="90000"/>
          </a:bodyPr>
          <a:lstStyle/>
          <a:p>
            <a:r>
              <a:rPr lang="en-US" sz="2700" b="1" dirty="0">
                <a:solidFill>
                  <a:schemeClr val="tx1"/>
                </a:solidFill>
                <a:latin typeface="Arial" panose="020B0604020202020204" pitchFamily="34" charset="0"/>
                <a:cs typeface="Arial" panose="020B0604020202020204" pitchFamily="34" charset="0"/>
              </a:rPr>
              <a:t>2.GLCM based Adaptive Crossed Reconstructed (ACR) k-mean Clustering Hand Bone Segmentation</a:t>
            </a:r>
            <a:r>
              <a:rPr lang="en-US" sz="2000" dirty="0">
                <a:solidFill>
                  <a:schemeClr val="tx1"/>
                </a:solidFill>
              </a:rPr>
              <a:t/>
            </a:r>
            <a:br>
              <a:rPr lang="en-US" sz="2000" dirty="0">
                <a:solidFill>
                  <a:schemeClr val="tx1"/>
                </a:solidFill>
              </a:rPr>
            </a:br>
            <a:r>
              <a:rPr lang="en-US" sz="2400" dirty="0">
                <a:solidFill>
                  <a:schemeClr val="tx1"/>
                </a:solidFill>
                <a:latin typeface="Arial" panose="020B0604020202020204" pitchFamily="34" charset="0"/>
                <a:cs typeface="Arial" panose="020B0604020202020204" pitchFamily="34" charset="0"/>
              </a:rPr>
              <a:t>(Hum Yan Chai, Lai Khin Wee, Tan Tian Swee, Sheikh Hussain)</a:t>
            </a:r>
            <a:endParaRPr lang="en-US" sz="2400" b="1"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77334" y="1917577"/>
            <a:ext cx="8596668" cy="4123785"/>
          </a:xfrm>
        </p:spPr>
        <p:txBody>
          <a:bodyPr>
            <a:normAutofit fontScale="25000" lnSpcReduction="20000"/>
          </a:bodyPr>
          <a:lstStyle/>
          <a:p>
            <a:pPr>
              <a:buFont typeface="Wingdings" panose="05000000000000000000" pitchFamily="2" charset="2"/>
              <a:buChar char="Ø"/>
            </a:pPr>
            <a:r>
              <a:rPr lang="en-IN" sz="8800" dirty="0"/>
              <a:t>Methodology</a:t>
            </a:r>
          </a:p>
          <a:p>
            <a:pPr marL="0" indent="0">
              <a:buNone/>
            </a:pPr>
            <a:r>
              <a:rPr lang="en-IN" sz="8000" dirty="0">
                <a:solidFill>
                  <a:schemeClr val="accent2"/>
                </a:solidFill>
                <a:latin typeface="Arial" panose="020B0604020202020204" pitchFamily="34" charset="0"/>
                <a:cs typeface="Arial" panose="020B0604020202020204" pitchFamily="34" charset="0"/>
              </a:rPr>
              <a:t>a) </a:t>
            </a:r>
            <a:r>
              <a:rPr lang="en-IN" sz="8000" u="sng" dirty="0">
                <a:latin typeface="Arial" panose="020B0604020202020204" pitchFamily="34" charset="0"/>
                <a:cs typeface="Arial" panose="020B0604020202020204" pitchFamily="34" charset="0"/>
              </a:rPr>
              <a:t>Band Division:</a:t>
            </a:r>
          </a:p>
          <a:p>
            <a:pPr lvl="1">
              <a:buFont typeface="Courier New" panose="02070309020205020404" pitchFamily="49" charset="0"/>
              <a:buChar char="o"/>
            </a:pPr>
            <a:r>
              <a:rPr lang="en-IN" sz="8000" dirty="0">
                <a:latin typeface="Arial" panose="020B0604020202020204" pitchFamily="34" charset="0"/>
                <a:cs typeface="Arial" panose="020B0604020202020204" pitchFamily="34" charset="0"/>
              </a:rPr>
              <a:t>Vertical Band Division: Divide the picture into vertical bands</a:t>
            </a:r>
          </a:p>
          <a:p>
            <a:pPr lvl="1">
              <a:buFont typeface="Courier New" panose="02070309020205020404" pitchFamily="49" charset="0"/>
              <a:buChar char="o"/>
            </a:pPr>
            <a:r>
              <a:rPr lang="en-IN" sz="8000" dirty="0">
                <a:latin typeface="Arial" panose="020B0604020202020204" pitchFamily="34" charset="0"/>
                <a:cs typeface="Arial" panose="020B0604020202020204" pitchFamily="34" charset="0"/>
              </a:rPr>
              <a:t>Horizontal Band Division: Divide each band into horizontal bands</a:t>
            </a:r>
          </a:p>
          <a:p>
            <a:pPr marL="0" indent="0">
              <a:buNone/>
            </a:pPr>
            <a:r>
              <a:rPr lang="en-IN" sz="8000" dirty="0">
                <a:solidFill>
                  <a:schemeClr val="accent2"/>
                </a:solidFill>
                <a:latin typeface="Arial" panose="020B0604020202020204" pitchFamily="34" charset="0"/>
                <a:cs typeface="Arial" panose="020B0604020202020204" pitchFamily="34" charset="0"/>
              </a:rPr>
              <a:t>b) </a:t>
            </a:r>
            <a:r>
              <a:rPr lang="en-IN" sz="8000" u="sng" dirty="0">
                <a:latin typeface="Arial" panose="020B0604020202020204" pitchFamily="34" charset="0"/>
                <a:cs typeface="Arial" panose="020B0604020202020204" pitchFamily="34" charset="0"/>
              </a:rPr>
              <a:t>K means Clustering</a:t>
            </a:r>
            <a:r>
              <a:rPr lang="en-IN" sz="8000" dirty="0">
                <a:latin typeface="Arial" panose="020B0604020202020204" pitchFamily="34" charset="0"/>
                <a:cs typeface="Arial" panose="020B0604020202020204" pitchFamily="34" charset="0"/>
              </a:rPr>
              <a:t>:</a:t>
            </a:r>
          </a:p>
          <a:p>
            <a:pPr lvl="1">
              <a:buFont typeface="Courier New" panose="02070309020205020404" pitchFamily="49" charset="0"/>
              <a:buChar char="o"/>
            </a:pPr>
            <a:r>
              <a:rPr lang="en-US" sz="8000" dirty="0">
                <a:latin typeface="Arial" panose="020B0604020202020204" pitchFamily="34" charset="0"/>
                <a:cs typeface="Arial" panose="020B0604020202020204" pitchFamily="34" charset="0"/>
              </a:rPr>
              <a:t>With the K-means unsupervised clustering technique, the x-ray image will be clustered into two and three groups which represent bone, soft tissue region and bone, soft tissue region and background with ‘k’ value equals to two and three respectively. </a:t>
            </a:r>
            <a:endParaRPr lang="en-IN" sz="8000" dirty="0">
              <a:latin typeface="Arial" panose="020B0604020202020204" pitchFamily="34" charset="0"/>
              <a:cs typeface="Arial" panose="020B0604020202020204" pitchFamily="34" charset="0"/>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D4F8E-C0D9-4637-8139-C4B41101CDC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EEB6B3A-8C49-40D9-BC8A-EF9A04B5BAD0}"/>
              </a:ext>
            </a:extLst>
          </p:cNvPr>
          <p:cNvSpPr>
            <a:spLocks noGrp="1"/>
          </p:cNvSpPr>
          <p:nvPr>
            <p:ph idx="1"/>
          </p:nvPr>
        </p:nvSpPr>
        <p:spPr>
          <a:xfrm>
            <a:off x="677334" y="1003177"/>
            <a:ext cx="8596668" cy="5038185"/>
          </a:xfrm>
        </p:spPr>
        <p:txBody>
          <a:bodyPr>
            <a:normAutofit/>
          </a:bodyPr>
          <a:lstStyle/>
          <a:p>
            <a:pPr marL="0" indent="0">
              <a:buNone/>
            </a:pPr>
            <a:r>
              <a:rPr lang="en-IN" sz="2000" dirty="0">
                <a:solidFill>
                  <a:schemeClr val="accent2"/>
                </a:solidFill>
                <a:latin typeface="Arial" panose="020B0604020202020204" pitchFamily="34" charset="0"/>
                <a:cs typeface="Arial" panose="020B0604020202020204" pitchFamily="34" charset="0"/>
              </a:rPr>
              <a:t>c) </a:t>
            </a:r>
            <a:r>
              <a:rPr lang="en-IN" sz="2000" u="sng" dirty="0">
                <a:latin typeface="Arial" panose="020B0604020202020204" pitchFamily="34" charset="0"/>
                <a:cs typeface="Arial" panose="020B0604020202020204" pitchFamily="34" charset="0"/>
              </a:rPr>
              <a:t>Texture Analysis</a:t>
            </a:r>
            <a:r>
              <a:rPr lang="en-IN" sz="2000" dirty="0">
                <a:latin typeface="Arial" panose="020B0604020202020204" pitchFamily="34" charset="0"/>
                <a:cs typeface="Arial" panose="020B0604020202020204" pitchFamily="34" charset="0"/>
              </a:rPr>
              <a:t>:</a:t>
            </a: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 A GLCM is a matrix that contains the probability of gray scale </a:t>
            </a:r>
            <a:r>
              <a:rPr lang="en-US" sz="2000" dirty="0" err="1">
                <a:latin typeface="Arial" panose="020B0604020202020204" pitchFamily="34" charset="0"/>
                <a:cs typeface="Arial" panose="020B0604020202020204" pitchFamily="34" charset="0"/>
              </a:rPr>
              <a:t>i</a:t>
            </a:r>
            <a:r>
              <a:rPr lang="en-US" sz="2000" dirty="0">
                <a:latin typeface="Arial" panose="020B0604020202020204" pitchFamily="34" charset="0"/>
                <a:cs typeface="Arial" panose="020B0604020202020204" pitchFamily="34" charset="0"/>
              </a:rPr>
              <a:t> occur together with the gray level j at a specific distance, in a specific direction. The distance and direction are named offset at times and different value of offset will give different indication for the texture of image.</a:t>
            </a:r>
            <a:endParaRPr lang="en-IN" dirty="0"/>
          </a:p>
          <a:p>
            <a:pPr marL="0" indent="0">
              <a:buNone/>
            </a:pPr>
            <a:r>
              <a:rPr lang="en-IN" sz="2000" dirty="0">
                <a:solidFill>
                  <a:schemeClr val="accent2"/>
                </a:solidFill>
                <a:latin typeface="Arial" panose="020B0604020202020204" pitchFamily="34" charset="0"/>
                <a:cs typeface="Arial" panose="020B0604020202020204" pitchFamily="34" charset="0"/>
              </a:rPr>
              <a:t>d) </a:t>
            </a:r>
            <a:r>
              <a:rPr lang="en-IN" sz="2000" u="sng" dirty="0">
                <a:latin typeface="Arial" panose="020B0604020202020204" pitchFamily="34" charset="0"/>
                <a:cs typeface="Arial" panose="020B0604020202020204" pitchFamily="34" charset="0"/>
              </a:rPr>
              <a:t>Crossed Reconstruction</a:t>
            </a:r>
            <a:r>
              <a:rPr lang="en-IN" sz="2000" dirty="0">
                <a:latin typeface="Arial" panose="020B0604020202020204" pitchFamily="34" charset="0"/>
                <a:cs typeface="Arial" panose="020B0604020202020204" pitchFamily="34" charset="0"/>
              </a:rPr>
              <a:t>:</a:t>
            </a:r>
          </a:p>
          <a:p>
            <a:pPr lvl="1">
              <a:buFont typeface="Courier New" panose="02070309020205020404" pitchFamily="49" charset="0"/>
              <a:buChar char="o"/>
            </a:pPr>
            <a:r>
              <a:rPr lang="en-IN" sz="2000" dirty="0">
                <a:latin typeface="Arial" panose="020B0604020202020204" pitchFamily="34" charset="0"/>
                <a:cs typeface="Arial" panose="020B0604020202020204" pitchFamily="34" charset="0"/>
              </a:rPr>
              <a:t>Here we compare the values and take the region with higher degree of homogeneity. Thus we combine all the reconstructed images and derive the final reconstructed image</a:t>
            </a:r>
          </a:p>
          <a:p>
            <a:endParaRPr lang="en-IN" dirty="0"/>
          </a:p>
        </p:txBody>
      </p:sp>
    </p:spTree>
    <p:extLst>
      <p:ext uri="{BB962C8B-B14F-4D97-AF65-F5344CB8AC3E}">
        <p14:creationId xmlns:p14="http://schemas.microsoft.com/office/powerpoint/2010/main" val="443774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23567"/>
            <a:ext cx="8596668" cy="49427"/>
          </a:xfrm>
        </p:spPr>
        <p:txBody>
          <a:bodyPr>
            <a:normAutofit fontScale="90000"/>
          </a:bodyPr>
          <a:lstStyle/>
          <a:p>
            <a:endParaRPr lang="en-IN" dirty="0"/>
          </a:p>
        </p:txBody>
      </p:sp>
      <p:sp>
        <p:nvSpPr>
          <p:cNvPr id="3" name="Content Placeholder 2"/>
          <p:cNvSpPr>
            <a:spLocks noGrp="1"/>
          </p:cNvSpPr>
          <p:nvPr>
            <p:ph idx="1"/>
          </p:nvPr>
        </p:nvSpPr>
        <p:spPr>
          <a:xfrm>
            <a:off x="677334" y="210064"/>
            <a:ext cx="8596668" cy="6437871"/>
          </a:xfrm>
        </p:spPr>
        <p:txBody>
          <a:bodyPr>
            <a:normAutofit/>
          </a:bodyPr>
          <a:lstStyle/>
          <a:p>
            <a:pPr marL="0" indent="0" algn="just">
              <a:buNone/>
            </a:pPr>
            <a:r>
              <a:rPr lang="en-IN" sz="2400" b="1" dirty="0">
                <a:latin typeface="Arial" panose="020B0604020202020204" pitchFamily="34" charset="0"/>
                <a:cs typeface="Arial" panose="020B0604020202020204" pitchFamily="34" charset="0"/>
              </a:rPr>
              <a:t>3.Detection of bone fractures using image processing methods                                                                                    </a:t>
            </a:r>
            <a:r>
              <a:rPr lang="en-IN" sz="2200" dirty="0">
                <a:latin typeface="Arial" panose="020B0604020202020204" pitchFamily="34" charset="0"/>
                <a:cs typeface="Arial" panose="020B0604020202020204" pitchFamily="34" charset="0"/>
              </a:rPr>
              <a:t>( Anu T C, </a:t>
            </a:r>
            <a:r>
              <a:rPr lang="en-IN" sz="2200" dirty="0" err="1">
                <a:latin typeface="Arial" panose="020B0604020202020204" pitchFamily="34" charset="0"/>
                <a:cs typeface="Arial" panose="020B0604020202020204" pitchFamily="34" charset="0"/>
              </a:rPr>
              <a:t>Mallikarjunaswamy</a:t>
            </a:r>
            <a:r>
              <a:rPr lang="en-IN" sz="2200" dirty="0">
                <a:latin typeface="Arial" panose="020B0604020202020204" pitchFamily="34" charset="0"/>
                <a:cs typeface="Arial" panose="020B0604020202020204" pitchFamily="34" charset="0"/>
              </a:rPr>
              <a:t> M.S., Rajesh Raman)</a:t>
            </a:r>
          </a:p>
          <a:p>
            <a:pPr algn="just">
              <a:buFont typeface="Wingdings" panose="05000000000000000000" pitchFamily="2" charset="2"/>
              <a:buChar char="Ø"/>
            </a:pPr>
            <a:r>
              <a:rPr lang="en-IN" sz="2200" dirty="0">
                <a:latin typeface="Arial" panose="020B0604020202020204" pitchFamily="34" charset="0"/>
                <a:cs typeface="Arial" panose="020B0604020202020204" pitchFamily="34" charset="0"/>
              </a:rPr>
              <a:t>Methodology</a:t>
            </a:r>
          </a:p>
          <a:p>
            <a:pPr marL="0" indent="0" algn="just">
              <a:buNone/>
            </a:pPr>
            <a:r>
              <a:rPr lang="en-IN" sz="2000" dirty="0">
                <a:solidFill>
                  <a:schemeClr val="accent2"/>
                </a:solidFill>
                <a:latin typeface="Arial" panose="020B0604020202020204" pitchFamily="34" charset="0"/>
                <a:cs typeface="Arial" panose="020B0604020202020204" pitchFamily="34" charset="0"/>
              </a:rPr>
              <a:t>a) </a:t>
            </a:r>
            <a:r>
              <a:rPr lang="en-IN" sz="2000" u="sng" dirty="0">
                <a:latin typeface="Arial" panose="020B0604020202020204" pitchFamily="34" charset="0"/>
                <a:cs typeface="Arial" panose="020B0604020202020204" pitchFamily="34" charset="0"/>
              </a:rPr>
              <a:t>Image pre-processing</a:t>
            </a:r>
            <a:r>
              <a:rPr lang="en-IN" sz="2000" dirty="0">
                <a:latin typeface="Arial" panose="020B0604020202020204" pitchFamily="34" charset="0"/>
                <a:cs typeface="Arial" panose="020B0604020202020204" pitchFamily="34" charset="0"/>
              </a:rPr>
              <a:t>: Applying pre-processing techniques such as RGB to grayscale conversion and remove the noise from the image by using the median filter. </a:t>
            </a:r>
          </a:p>
          <a:p>
            <a:pPr marL="0" indent="0" algn="just">
              <a:buNone/>
            </a:pPr>
            <a:r>
              <a:rPr lang="en-IN" sz="2000" dirty="0">
                <a:solidFill>
                  <a:schemeClr val="accent2"/>
                </a:solidFill>
                <a:latin typeface="Arial" panose="020B0604020202020204" pitchFamily="34" charset="0"/>
                <a:cs typeface="Arial" panose="020B0604020202020204" pitchFamily="34" charset="0"/>
              </a:rPr>
              <a:t>b) </a:t>
            </a:r>
            <a:r>
              <a:rPr lang="en-IN" sz="2000" u="sng" dirty="0">
                <a:latin typeface="Arial" panose="020B0604020202020204" pitchFamily="34" charset="0"/>
                <a:cs typeface="Arial" panose="020B0604020202020204" pitchFamily="34" charset="0"/>
              </a:rPr>
              <a:t>Noise Removal</a:t>
            </a:r>
            <a:r>
              <a:rPr lang="en-IN" sz="2000" dirty="0">
                <a:latin typeface="Arial" panose="020B0604020202020204" pitchFamily="34" charset="0"/>
                <a:cs typeface="Arial" panose="020B0604020202020204" pitchFamily="34" charset="0"/>
              </a:rPr>
              <a:t>: Noise is the unwanted pixels in the image that degrade the quality of the image. Salt and pepper is one of the common noise found in x-ray images. It can be removed by applying mathematical transformation on the images. It preserves the edges while removing noise.</a:t>
            </a:r>
          </a:p>
          <a:p>
            <a:pPr marL="0" indent="0" algn="just">
              <a:buNone/>
            </a:pPr>
            <a:r>
              <a:rPr lang="en-IN" sz="2000" dirty="0">
                <a:solidFill>
                  <a:schemeClr val="accent2"/>
                </a:solidFill>
                <a:latin typeface="Arial" panose="020B0604020202020204" pitchFamily="34" charset="0"/>
                <a:cs typeface="Arial" panose="020B0604020202020204" pitchFamily="34" charset="0"/>
              </a:rPr>
              <a:t>c) </a:t>
            </a:r>
            <a:r>
              <a:rPr lang="en-IN" sz="2000" u="sng" dirty="0">
                <a:latin typeface="Arial" panose="020B0604020202020204" pitchFamily="34" charset="0"/>
                <a:cs typeface="Arial" panose="020B0604020202020204" pitchFamily="34" charset="0"/>
              </a:rPr>
              <a:t>Edge Detection</a:t>
            </a:r>
            <a:r>
              <a:rPr lang="en-IN" sz="2000" dirty="0">
                <a:latin typeface="Arial" panose="020B0604020202020204" pitchFamily="34" charset="0"/>
                <a:cs typeface="Arial" panose="020B0604020202020204" pitchFamily="34" charset="0"/>
              </a:rPr>
              <a:t>: This method reduces the number of pixels and save the structure of the image by determining the boundaries of objects in the image. The edge detector used is </a:t>
            </a:r>
            <a:r>
              <a:rPr lang="en-IN" sz="2000" dirty="0" err="1">
                <a:latin typeface="Arial" panose="020B0604020202020204" pitchFamily="34" charset="0"/>
                <a:cs typeface="Arial" panose="020B0604020202020204" pitchFamily="34" charset="0"/>
              </a:rPr>
              <a:t>sobel</a:t>
            </a:r>
            <a:r>
              <a:rPr lang="en-IN" sz="2000" dirty="0">
                <a:latin typeface="Arial" panose="020B0604020202020204" pitchFamily="34" charset="0"/>
                <a:cs typeface="Arial" panose="020B0604020202020204" pitchFamily="34" charset="0"/>
              </a:rPr>
              <a:t> edge detector.</a:t>
            </a:r>
          </a:p>
          <a:p>
            <a:pPr marL="0" indent="0">
              <a:buNone/>
            </a:pP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677334" y="210064"/>
            <a:ext cx="8596668" cy="45719"/>
          </a:xfrm>
        </p:spPr>
        <p:txBody>
          <a:bodyPr>
            <a:normAutofit fontScale="90000"/>
          </a:bodyPr>
          <a:lstStyle/>
          <a:p>
            <a:endParaRPr lang="en-IN" dirty="0"/>
          </a:p>
        </p:txBody>
      </p:sp>
      <p:sp>
        <p:nvSpPr>
          <p:cNvPr id="3" name="Content Placeholder 2"/>
          <p:cNvSpPr>
            <a:spLocks noGrp="1"/>
          </p:cNvSpPr>
          <p:nvPr>
            <p:ph idx="1"/>
          </p:nvPr>
        </p:nvSpPr>
        <p:spPr>
          <a:xfrm>
            <a:off x="677334" y="255783"/>
            <a:ext cx="8596668" cy="6404509"/>
          </a:xfrm>
        </p:spPr>
        <p:txBody>
          <a:bodyPr>
            <a:normAutofit/>
          </a:bodyPr>
          <a:lstStyle/>
          <a:p>
            <a:pPr marL="0" indent="0" algn="just">
              <a:buNone/>
            </a:pPr>
            <a:endParaRPr lang="en-IN" sz="2000" dirty="0">
              <a:solidFill>
                <a:schemeClr val="accent2"/>
              </a:solidFill>
              <a:latin typeface="Arial" panose="020B0604020202020204" pitchFamily="34" charset="0"/>
              <a:cs typeface="Arial" panose="020B0604020202020204" pitchFamily="34" charset="0"/>
            </a:endParaRPr>
          </a:p>
          <a:p>
            <a:pPr marL="0" indent="0" algn="just">
              <a:buNone/>
            </a:pPr>
            <a:r>
              <a:rPr lang="en-IN" sz="2000" dirty="0">
                <a:solidFill>
                  <a:schemeClr val="accent2"/>
                </a:solidFill>
                <a:latin typeface="Arial" panose="020B0604020202020204" pitchFamily="34" charset="0"/>
                <a:cs typeface="Arial" panose="020B0604020202020204" pitchFamily="34" charset="0"/>
              </a:rPr>
              <a:t>d) </a:t>
            </a:r>
            <a:r>
              <a:rPr lang="en-IN" sz="2000" u="sng" dirty="0">
                <a:latin typeface="Arial" panose="020B0604020202020204" pitchFamily="34" charset="0"/>
                <a:cs typeface="Arial" panose="020B0604020202020204" pitchFamily="34" charset="0"/>
              </a:rPr>
              <a:t>Segmentation</a:t>
            </a:r>
            <a:r>
              <a:rPr lang="en-IN" sz="2000" dirty="0">
                <a:latin typeface="Arial" panose="020B0604020202020204" pitchFamily="34" charset="0"/>
                <a:cs typeface="Arial" panose="020B0604020202020204" pitchFamily="34" charset="0"/>
              </a:rPr>
              <a:t>: This method divides the given image into regions homogenous with respect to certain features as </a:t>
            </a:r>
            <a:r>
              <a:rPr lang="en-IN" sz="2000" dirty="0" err="1">
                <a:latin typeface="Arial" panose="020B0604020202020204" pitchFamily="34" charset="0"/>
                <a:cs typeface="Arial" panose="020B0604020202020204" pitchFamily="34" charset="0"/>
              </a:rPr>
              <a:t>color</a:t>
            </a:r>
            <a:r>
              <a:rPr lang="en-IN" sz="2000" dirty="0">
                <a:latin typeface="Arial" panose="020B0604020202020204" pitchFamily="34" charset="0"/>
                <a:cs typeface="Arial" panose="020B0604020202020204" pitchFamily="34" charset="0"/>
              </a:rPr>
              <a:t>, intensity etc.</a:t>
            </a:r>
          </a:p>
          <a:p>
            <a:pPr marL="0" indent="0" algn="just">
              <a:buNone/>
            </a:pPr>
            <a:r>
              <a:rPr lang="en-IN" sz="2000" dirty="0">
                <a:solidFill>
                  <a:schemeClr val="accent2"/>
                </a:solidFill>
                <a:latin typeface="Arial" panose="020B0604020202020204" pitchFamily="34" charset="0"/>
                <a:cs typeface="Arial" panose="020B0604020202020204" pitchFamily="34" charset="0"/>
              </a:rPr>
              <a:t>e) </a:t>
            </a:r>
            <a:r>
              <a:rPr lang="en-IN" sz="2000" u="sng" dirty="0">
                <a:latin typeface="Arial" panose="020B0604020202020204" pitchFamily="34" charset="0"/>
                <a:cs typeface="Arial" panose="020B0604020202020204" pitchFamily="34" charset="0"/>
              </a:rPr>
              <a:t>Feature Extraction</a:t>
            </a:r>
            <a:r>
              <a:rPr lang="en-IN" sz="2000" dirty="0">
                <a:latin typeface="Arial" panose="020B0604020202020204" pitchFamily="34" charset="0"/>
                <a:cs typeface="Arial" panose="020B0604020202020204" pitchFamily="34" charset="0"/>
              </a:rPr>
              <a:t>: After smoothing the image and detecting the edges of the hand bone proceed with extracting useful and discriminating features of the hand bone image thereby detecting the fracture.</a:t>
            </a:r>
          </a:p>
          <a:p>
            <a:pPr marL="0" indent="0" algn="just">
              <a:buNone/>
            </a:pPr>
            <a:endParaRPr lang="en-IN" sz="2000" dirty="0">
              <a:latin typeface="Arial" panose="020B0604020202020204" pitchFamily="34" charset="0"/>
              <a:cs typeface="Arial" panose="020B0604020202020204" pitchFamily="34" charset="0"/>
            </a:endParaRPr>
          </a:p>
          <a:p>
            <a:pPr algn="just">
              <a:buFont typeface="Wingdings" panose="05000000000000000000" pitchFamily="2" charset="2"/>
              <a:buChar char="Ø"/>
            </a:pPr>
            <a:r>
              <a:rPr lang="en-IN" sz="2200" dirty="0">
                <a:latin typeface="Arial" panose="020B0604020202020204" pitchFamily="34" charset="0"/>
                <a:cs typeface="Arial" panose="020B0604020202020204" pitchFamily="34" charset="0"/>
              </a:rPr>
              <a:t>Drawback</a:t>
            </a:r>
          </a:p>
          <a:p>
            <a:pPr marL="0" indent="0" algn="just">
              <a:buNone/>
            </a:pPr>
            <a:r>
              <a:rPr lang="en-IN" sz="2000" dirty="0">
                <a:latin typeface="Arial" panose="020B0604020202020204" pitchFamily="34" charset="0"/>
                <a:cs typeface="Arial" panose="020B0604020202020204" pitchFamily="34" charset="0"/>
              </a:rPr>
              <a:t>In CT and some cases of X-ray images, it is very difficult to find the area of fracture.</a:t>
            </a:r>
          </a:p>
          <a:p>
            <a:pPr marL="0" indent="0" algn="just">
              <a:buNone/>
            </a:pPr>
            <a:endParaRPr lang="en-IN" sz="2000" dirty="0">
              <a:latin typeface="Arial" panose="020B0604020202020204" pitchFamily="34" charset="0"/>
              <a:cs typeface="Arial" panose="020B0604020202020204" pitchFamily="34" charset="0"/>
            </a:endParaRPr>
          </a:p>
          <a:p>
            <a:pPr algn="just">
              <a:buFont typeface="Wingdings" panose="05000000000000000000" pitchFamily="2" charset="2"/>
              <a:buChar char="Ø"/>
            </a:pPr>
            <a:r>
              <a:rPr lang="en-IN" sz="2200" dirty="0">
                <a:latin typeface="Arial" panose="020B0604020202020204" pitchFamily="34" charset="0"/>
                <a:cs typeface="Arial" panose="020B0604020202020204" pitchFamily="34" charset="0"/>
              </a:rPr>
              <a:t>Future work</a:t>
            </a:r>
          </a:p>
          <a:p>
            <a:pPr marL="0" indent="0" algn="just">
              <a:buNone/>
            </a:pPr>
            <a:r>
              <a:rPr lang="en-IN" sz="2000" dirty="0">
                <a:latin typeface="Arial" panose="020B0604020202020204" pitchFamily="34" charset="0"/>
                <a:cs typeface="Arial" panose="020B0604020202020204" pitchFamily="34" charset="0"/>
              </a:rPr>
              <a:t>To be implemented to CT images and also classify the type of fracture is occurs.</a:t>
            </a:r>
          </a:p>
          <a:p>
            <a:pPr>
              <a:buFont typeface="Wingdings" panose="05000000000000000000" pitchFamily="2" charset="2"/>
              <a:buChar char="Ø"/>
            </a:pPr>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78050" y="114744"/>
            <a:ext cx="9765665" cy="6179523"/>
          </a:xfrm>
        </p:spPr>
        <p:txBody>
          <a:bodyPr>
            <a:normAutofit lnSpcReduction="10000"/>
          </a:bodyPr>
          <a:lstStyle/>
          <a:p>
            <a:pPr marL="0" indent="0">
              <a:buNone/>
            </a:pPr>
            <a:r>
              <a:rPr lang="en-US" sz="2400" b="1" dirty="0">
                <a:latin typeface="Arial" panose="020B0604020202020204" pitchFamily="34" charset="0"/>
                <a:cs typeface="Arial" panose="020B0604020202020204" pitchFamily="34" charset="0"/>
              </a:rPr>
              <a:t>4.Combining Classifiers For Bone Fracture Detection In X-ray Images                                                                                           </a:t>
            </a:r>
            <a:r>
              <a:rPr lang="en-IN" altLang="en-US" sz="2200" dirty="0">
                <a:latin typeface="Arial" panose="020B0604020202020204" pitchFamily="34" charset="0"/>
                <a:cs typeface="Arial" panose="020B0604020202020204" pitchFamily="34" charset="0"/>
              </a:rPr>
              <a:t>(</a:t>
            </a:r>
            <a:r>
              <a:rPr lang="en-IN" altLang="en-US" sz="2200" dirty="0" err="1">
                <a:latin typeface="Arial" panose="020B0604020202020204" pitchFamily="34" charset="0"/>
                <a:cs typeface="Arial" panose="020B0604020202020204" pitchFamily="34" charset="0"/>
              </a:rPr>
              <a:t>Vineta</a:t>
            </a:r>
            <a:r>
              <a:rPr lang="en-IN" altLang="en-US" sz="2200" dirty="0">
                <a:latin typeface="Arial" panose="020B0604020202020204" pitchFamily="34" charset="0"/>
                <a:cs typeface="Arial" panose="020B0604020202020204" pitchFamily="34" charset="0"/>
              </a:rPr>
              <a:t> Lai Fun Lum, Wee Kheng </a:t>
            </a:r>
            <a:r>
              <a:rPr lang="en-IN" altLang="en-US" sz="2200" dirty="0" err="1">
                <a:latin typeface="Arial" panose="020B0604020202020204" pitchFamily="34" charset="0"/>
                <a:cs typeface="Arial" panose="020B0604020202020204" pitchFamily="34" charset="0"/>
              </a:rPr>
              <a:t>Leow</a:t>
            </a:r>
            <a:r>
              <a:rPr lang="en-IN" altLang="en-US" sz="2200" dirty="0">
                <a:latin typeface="Arial" panose="020B0604020202020204" pitchFamily="34" charset="0"/>
                <a:cs typeface="Arial" panose="020B0604020202020204" pitchFamily="34" charset="0"/>
              </a:rPr>
              <a:t>, Ying </a:t>
            </a:r>
            <a:r>
              <a:rPr lang="en-IN" altLang="en-US" sz="2200" dirty="0" err="1">
                <a:latin typeface="Arial" panose="020B0604020202020204" pitchFamily="34" charset="0"/>
                <a:cs typeface="Arial" panose="020B0604020202020204" pitchFamily="34" charset="0"/>
              </a:rPr>
              <a:t>Chen,Tet</a:t>
            </a:r>
            <a:r>
              <a:rPr lang="en-IN" altLang="en-US" sz="2200" dirty="0">
                <a:latin typeface="Arial" panose="020B0604020202020204" pitchFamily="34" charset="0"/>
                <a:cs typeface="Arial" panose="020B0604020202020204" pitchFamily="34" charset="0"/>
              </a:rPr>
              <a:t> Sen Howe, Meng Ai </a:t>
            </a:r>
            <a:r>
              <a:rPr lang="en-IN" altLang="en-US" sz="2200" dirty="0" err="1">
                <a:latin typeface="Arial" panose="020B0604020202020204" pitchFamily="34" charset="0"/>
                <a:cs typeface="Arial" panose="020B0604020202020204" pitchFamily="34" charset="0"/>
              </a:rPr>
              <a:t>Png</a:t>
            </a:r>
            <a:r>
              <a:rPr lang="en-IN" altLang="en-US" sz="2200" dirty="0">
                <a:latin typeface="Arial" panose="020B0604020202020204" pitchFamily="34" charset="0"/>
                <a:cs typeface="Arial" panose="020B0604020202020204" pitchFamily="34" charset="0"/>
              </a:rPr>
              <a:t>)</a:t>
            </a:r>
          </a:p>
          <a:p>
            <a:pPr>
              <a:buFont typeface="Wingdings" panose="05000000000000000000" pitchFamily="2" charset="2"/>
              <a:buChar char="Ø"/>
            </a:pPr>
            <a:r>
              <a:rPr lang="en-IN" altLang="en-US" sz="2200" dirty="0">
                <a:latin typeface="Arial" panose="020B0604020202020204" pitchFamily="34" charset="0"/>
                <a:cs typeface="Arial" panose="020B0604020202020204" pitchFamily="34" charset="0"/>
              </a:rPr>
              <a:t>Methodology</a:t>
            </a:r>
          </a:p>
          <a:p>
            <a:pPr marL="0" indent="0">
              <a:buNone/>
            </a:pPr>
            <a:r>
              <a:rPr lang="en-IN" altLang="en-US" sz="2000" dirty="0">
                <a:solidFill>
                  <a:schemeClr val="accent2"/>
                </a:solidFill>
                <a:latin typeface="Arial" panose="020B0604020202020204" pitchFamily="34" charset="0"/>
                <a:cs typeface="Arial" panose="020B0604020202020204" pitchFamily="34" charset="0"/>
              </a:rPr>
              <a:t>a) </a:t>
            </a:r>
            <a:r>
              <a:rPr lang="en-IN" altLang="en-US" sz="2000" u="sng" dirty="0">
                <a:latin typeface="Arial" panose="020B0604020202020204" pitchFamily="34" charset="0"/>
                <a:cs typeface="Arial" panose="020B0604020202020204" pitchFamily="34" charset="0"/>
              </a:rPr>
              <a:t>Extract 3 texture features</a:t>
            </a:r>
            <a:r>
              <a:rPr lang="en-IN" altLang="en-US" u="sng" dirty="0">
                <a:latin typeface="Arial" panose="020B0604020202020204" pitchFamily="34" charset="0"/>
                <a:cs typeface="Arial" panose="020B0604020202020204" pitchFamily="34" charset="0"/>
              </a:rPr>
              <a:t>:</a:t>
            </a:r>
          </a:p>
          <a:p>
            <a:pPr marL="0" indent="0">
              <a:buNone/>
            </a:pPr>
            <a:r>
              <a:rPr lang="en-IN" altLang="en-US" dirty="0">
                <a:latin typeface="Arial" panose="020B0604020202020204" pitchFamily="34" charset="0"/>
                <a:cs typeface="Arial" panose="020B0604020202020204" pitchFamily="34" charset="0"/>
              </a:rPr>
              <a:t>     </a:t>
            </a:r>
            <a:r>
              <a:rPr lang="en-IN" altLang="en-US" sz="2000" dirty="0">
                <a:latin typeface="Arial" panose="020B0604020202020204" pitchFamily="34" charset="0"/>
                <a:cs typeface="Arial" panose="020B0604020202020204" pitchFamily="34" charset="0"/>
              </a:rPr>
              <a:t>Three types of texture features were extracted from each image, namely, Gabor orientation (GO), Markov Random Field (MRF), and intensity gradient direction (IGD).</a:t>
            </a:r>
          </a:p>
          <a:p>
            <a:pPr marL="0" indent="0">
              <a:buNone/>
            </a:pPr>
            <a:r>
              <a:rPr lang="en-IN" altLang="en-US" sz="2000" dirty="0">
                <a:latin typeface="Arial" panose="020B0604020202020204" pitchFamily="34" charset="0"/>
                <a:cs typeface="Arial" panose="020B0604020202020204" pitchFamily="34" charset="0"/>
              </a:rPr>
              <a:t>      Due to differences in gender and age, the same bone of different patients can differ in shape and size</a:t>
            </a:r>
            <a:r>
              <a:rPr lang="en-IN" altLang="en-US" dirty="0">
                <a:latin typeface="Arial" panose="020B0604020202020204" pitchFamily="34" charset="0"/>
                <a:cs typeface="Arial" panose="020B0604020202020204" pitchFamily="34" charset="0"/>
              </a:rPr>
              <a:t>.</a:t>
            </a:r>
          </a:p>
          <a:p>
            <a:pPr marL="0" indent="0">
              <a:buNone/>
            </a:pPr>
            <a:r>
              <a:rPr lang="en-IN" altLang="en-US" sz="2000" dirty="0">
                <a:solidFill>
                  <a:schemeClr val="accent2"/>
                </a:solidFill>
                <a:latin typeface="Arial" panose="020B0604020202020204" pitchFamily="34" charset="0"/>
                <a:cs typeface="Arial" panose="020B0604020202020204" pitchFamily="34" charset="0"/>
              </a:rPr>
              <a:t>b) </a:t>
            </a:r>
            <a:r>
              <a:rPr lang="en-IN" altLang="en-US" sz="2000" u="sng" dirty="0">
                <a:latin typeface="Arial" panose="020B0604020202020204" pitchFamily="34" charset="0"/>
                <a:cs typeface="Arial" panose="020B0604020202020204" pitchFamily="34" charset="0"/>
              </a:rPr>
              <a:t>Sampling:</a:t>
            </a:r>
          </a:p>
          <a:p>
            <a:pPr marL="0" indent="0">
              <a:buNone/>
            </a:pPr>
            <a:r>
              <a:rPr lang="en-IN" altLang="en-US" dirty="0">
                <a:latin typeface="Arial" panose="020B0604020202020204" pitchFamily="34" charset="0"/>
                <a:cs typeface="Arial" panose="020B0604020202020204" pitchFamily="34" charset="0"/>
              </a:rPr>
              <a:t>    </a:t>
            </a:r>
            <a:r>
              <a:rPr lang="en-IN" altLang="en-US" sz="2000" dirty="0">
                <a:latin typeface="Arial" panose="020B0604020202020204" pitchFamily="34" charset="0"/>
                <a:cs typeface="Arial" panose="020B0604020202020204" pitchFamily="34" charset="0"/>
              </a:rPr>
              <a:t>The number of sampling points is inversely proportional to the number of pixels required in a sampling area to accurately extract the features.</a:t>
            </a:r>
          </a:p>
          <a:p>
            <a:pPr marL="0" indent="0">
              <a:buNone/>
            </a:pPr>
            <a:r>
              <a:rPr lang="en-IN" altLang="en-US" sz="2000" dirty="0">
                <a:solidFill>
                  <a:schemeClr val="accent2"/>
                </a:solidFill>
                <a:latin typeface="Arial" panose="020B0604020202020204" pitchFamily="34" charset="0"/>
                <a:cs typeface="Arial" panose="020B0604020202020204" pitchFamily="34" charset="0"/>
              </a:rPr>
              <a:t>c) </a:t>
            </a:r>
            <a:r>
              <a:rPr lang="en-IN" altLang="en-US" sz="2000" dirty="0">
                <a:latin typeface="Arial" panose="020B0604020202020204" pitchFamily="34" charset="0"/>
                <a:cs typeface="Arial" panose="020B0604020202020204" pitchFamily="34" charset="0"/>
              </a:rPr>
              <a:t>Individual Classifier for each feature</a:t>
            </a:r>
            <a:endParaRPr lang="en-IN" altLang="en-US" sz="2000" dirty="0">
              <a:solidFill>
                <a:schemeClr val="accent2"/>
              </a:solidFill>
              <a:sym typeface="+mn-ea"/>
            </a:endParaRPr>
          </a:p>
          <a:p>
            <a:pPr marL="0" indent="0">
              <a:buNone/>
            </a:pPr>
            <a:r>
              <a:rPr lang="en-IN" altLang="en-US" sz="2000" dirty="0">
                <a:solidFill>
                  <a:schemeClr val="accent2"/>
                </a:solidFill>
                <a:sym typeface="+mn-ea"/>
              </a:rPr>
              <a:t>d</a:t>
            </a:r>
            <a:r>
              <a:rPr lang="en-IN" altLang="en-US" sz="2000" dirty="0">
                <a:solidFill>
                  <a:schemeClr val="accent2"/>
                </a:solidFill>
                <a:latin typeface="Arial" panose="020B0604020202020204" pitchFamily="34" charset="0"/>
                <a:cs typeface="Arial" panose="020B0604020202020204" pitchFamily="34" charset="0"/>
                <a:sym typeface="+mn-ea"/>
              </a:rPr>
              <a:t>) </a:t>
            </a:r>
            <a:r>
              <a:rPr lang="en-IN" altLang="en-US" sz="2000" dirty="0">
                <a:latin typeface="Arial" panose="020B0604020202020204" pitchFamily="34" charset="0"/>
                <a:cs typeface="Arial" panose="020B0604020202020204" pitchFamily="34" charset="0"/>
                <a:sym typeface="+mn-ea"/>
              </a:rPr>
              <a:t>Classifier combination by applying rules</a:t>
            </a:r>
          </a:p>
          <a:p>
            <a:pPr marL="0" indent="0">
              <a:buNone/>
            </a:pPr>
            <a:r>
              <a:rPr lang="en-IN" altLang="en-US" sz="2000" dirty="0">
                <a:latin typeface="Arial" panose="020B0604020202020204" pitchFamily="34" charset="0"/>
                <a:cs typeface="Arial" panose="020B0604020202020204" pitchFamily="34" charset="0"/>
              </a:rPr>
              <a:t> </a:t>
            </a:r>
          </a:p>
          <a:p>
            <a:pPr marL="0" indent="0">
              <a:buNone/>
            </a:pPr>
            <a:endParaRPr lang="en-IN" altLang="en-US" dirty="0">
              <a:latin typeface="Arial" panose="020B0604020202020204" pitchFamily="34" charset="0"/>
              <a:cs typeface="Arial" panose="020B0604020202020204" pitchFamily="34" charset="0"/>
            </a:endParaRPr>
          </a:p>
          <a:p>
            <a:endParaRPr lang="en-IN" altLang="en-US" dirty="0">
              <a:latin typeface="Arial" panose="020B0604020202020204" pitchFamily="34" charset="0"/>
              <a:cs typeface="Arial" panose="020B0604020202020204" pitchFamily="34" charset="0"/>
            </a:endParaRPr>
          </a:p>
          <a:p>
            <a:endParaRPr lang="en-IN" altLang="en-US" dirty="0">
              <a:latin typeface="Arial" panose="020B0604020202020204" pitchFamily="34" charset="0"/>
              <a:cs typeface="Arial" panose="020B0604020202020204" pitchFamily="34" charset="0"/>
            </a:endParaRPr>
          </a:p>
          <a:p>
            <a:endParaRPr lang="en-IN" altLang="en-US" dirty="0">
              <a:latin typeface="Arial" panose="020B0604020202020204" pitchFamily="34" charset="0"/>
              <a:cs typeface="Arial" panose="020B0604020202020204" pitchFamily="34" charset="0"/>
            </a:endParaRPr>
          </a:p>
          <a:p>
            <a:endParaRPr lang="en-IN" altLang="en-US" dirty="0">
              <a:latin typeface="Arial" panose="020B0604020202020204" pitchFamily="34" charset="0"/>
              <a:cs typeface="Arial" panose="020B0604020202020204" pitchFamily="34" charset="0"/>
            </a:endParaRPr>
          </a:p>
          <a:p>
            <a:endParaRPr lang="en-IN" altLang="en-US" dirty="0">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36110CB2-B0E6-48A2-8BB3-322BC16560A1}"/>
              </a:ext>
            </a:extLst>
          </p:cNvPr>
          <p:cNvSpPr>
            <a:spLocks noGrp="1"/>
          </p:cNvSpPr>
          <p:nvPr>
            <p:ph sz="half" idx="2"/>
          </p:nvPr>
        </p:nvSpPr>
        <p:spPr/>
        <p:txBody>
          <a:bodyPr>
            <a:normAutofit lnSpcReduction="10000"/>
          </a:bodyPr>
          <a:lstStyle/>
          <a:p>
            <a:endParaRPr lang="en-IN" dirty="0"/>
          </a:p>
        </p:txBody>
      </p:sp>
    </p:spTree>
  </p:cSld>
  <p:clrMapOvr>
    <a:masterClrMapping/>
  </p:clrMapOvr>
</p:sld>
</file>

<file path=ppt/theme/theme1.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366</TotalTime>
  <Words>1100</Words>
  <Application>Microsoft Office PowerPoint</Application>
  <PresentationFormat>Widescreen</PresentationFormat>
  <Paragraphs>94</Paragraphs>
  <Slides>15</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15</vt:i4>
      </vt:variant>
    </vt:vector>
  </HeadingPairs>
  <TitlesOfParts>
    <vt:vector size="22" baseType="lpstr">
      <vt:lpstr>Arial</vt:lpstr>
      <vt:lpstr>Courier New</vt:lpstr>
      <vt:lpstr>Trebuchet MS</vt:lpstr>
      <vt:lpstr>Wingdings</vt:lpstr>
      <vt:lpstr>Wingdings 3</vt:lpstr>
      <vt:lpstr>1_Facet</vt:lpstr>
      <vt:lpstr>2_Facet</vt:lpstr>
      <vt:lpstr> DETECTING HAND BONE FRACTURES IN  X-RAY IMAGES  Under the Guidance of Mr.RAMESHA SHETTIGER</vt:lpstr>
      <vt:lpstr>INTRODUCTION</vt:lpstr>
      <vt:lpstr> LITERATURE SURVEY</vt:lpstr>
      <vt:lpstr>PowerPoint Presentation</vt:lpstr>
      <vt:lpstr>2.GLCM based Adaptive Crossed Reconstructed (ACR) k-mean Clustering Hand Bone Segmentation (Hum Yan Chai, Lai Khin Wee, Tan Tian Swee, Sheikh Hussain)</vt:lpstr>
      <vt:lpstr>PowerPoint Presentation</vt:lpstr>
      <vt:lpstr>PowerPoint Presentation</vt:lpstr>
      <vt:lpstr>PowerPoint Presentation</vt:lpstr>
      <vt:lpstr>PowerPoint Presentation</vt:lpstr>
      <vt:lpstr>SUMMARY</vt:lpstr>
      <vt:lpstr>OBJECTIVES</vt:lpstr>
      <vt:lpstr>RESULTS AND DISCUSSIONS </vt:lpstr>
      <vt:lpstr>FUTURE WORK</vt:lpstr>
      <vt:lpstr>BENEFITS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DETECTING HAND BONE FRACTURES IN X-RAY IMAGES</dc:title>
  <dc:creator>sunaina 29</dc:creator>
  <cp:lastModifiedBy>Varadaraj K B</cp:lastModifiedBy>
  <cp:revision>55</cp:revision>
  <dcterms:created xsi:type="dcterms:W3CDTF">2019-09-10T04:42:00Z</dcterms:created>
  <dcterms:modified xsi:type="dcterms:W3CDTF">2019-11-05T13:14:56Z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1033-11.2.0.8641</vt:lpwstr>
  </property>
</Properties>
</file>