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97" r:id="rId3"/>
    <p:sldId id="257" r:id="rId4"/>
    <p:sldId id="296" r:id="rId5"/>
    <p:sldId id="298" r:id="rId6"/>
    <p:sldId id="261" r:id="rId7"/>
    <p:sldId id="259" r:id="rId8"/>
    <p:sldId id="260" r:id="rId9"/>
    <p:sldId id="283" r:id="rId10"/>
    <p:sldId id="271" r:id="rId11"/>
    <p:sldId id="272" r:id="rId12"/>
    <p:sldId id="299" r:id="rId13"/>
    <p:sldId id="274" r:id="rId14"/>
    <p:sldId id="275" r:id="rId15"/>
    <p:sldId id="276" r:id="rId16"/>
    <p:sldId id="277" r:id="rId17"/>
    <p:sldId id="278" r:id="rId18"/>
    <p:sldId id="284" r:id="rId19"/>
    <p:sldId id="262" r:id="rId20"/>
    <p:sldId id="263" r:id="rId21"/>
    <p:sldId id="264" r:id="rId22"/>
    <p:sldId id="265" r:id="rId23"/>
    <p:sldId id="266" r:id="rId24"/>
    <p:sldId id="267" r:id="rId25"/>
    <p:sldId id="268" r:id="rId26"/>
    <p:sldId id="285" r:id="rId27"/>
    <p:sldId id="293" r:id="rId28"/>
    <p:sldId id="300" r:id="rId29"/>
    <p:sldId id="291" r:id="rId30"/>
    <p:sldId id="290" r:id="rId31"/>
    <p:sldId id="289" r:id="rId32"/>
    <p:sldId id="288"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B67D8-D759-5A83-2241-199614085EF1}" v="178" dt="2023-04-23T07:38:23.731"/>
    <p1510:client id="{1001A33A-5942-C20C-D6EB-532A297BD259}" v="19" dt="2023-04-23T23:29:09.631"/>
    <p1510:client id="{1242C2F6-F9D2-82FA-7B16-F84278C17A11}" v="46" dt="2023-04-24T06:57:41.579"/>
    <p1510:client id="{26CE7277-9693-DE6E-A6FF-08DD45C6954E}" v="205" dt="2023-04-23T19:15:03.295"/>
    <p1510:client id="{2D1D8FF9-AE02-FF18-6B7E-16334DE1819E}" v="4" dt="2023-04-24T01:37:37.733"/>
    <p1510:client id="{33DCDEA8-A5BB-626B-23E4-7D314FE6597C}" v="17" dt="2023-04-22T19:11:37.157"/>
    <p1510:client id="{436CBF5B-2AC8-87FE-2EC1-B84BA53DCC59}" v="258" dt="2023-04-24T02:20:09.020"/>
    <p1510:client id="{5933BF04-AE84-26E8-EF0B-B824E5D2C4C0}" v="379" dt="2023-04-24T04:44:22.567"/>
    <p1510:client id="{84989FA2-89E0-9BF7-8FCF-C23C897519B0}" v="53" dt="2023-04-24T00:20:31.505"/>
    <p1510:client id="{85F213F2-C546-15C2-1996-F1A560DEF10C}" v="57" dt="2023-04-23T23:14:09.040"/>
    <p1510:client id="{98062A61-9AAD-D587-A86D-0C30A69B2A95}" v="1" dt="2023-04-23T15:16:46.671"/>
    <p1510:client id="{A846BE29-A3F1-C24B-88E4-5CB99C7F111A}" v="122" dt="2023-04-23T23:50:10.570"/>
    <p1510:client id="{C5628E2E-1AD1-408E-9FA3-640A52C3A3A5}" v="4" dt="2023-04-22T19:05:54.240"/>
    <p1510:client id="{CAF3A602-8798-DCCC-56BF-A01690A14D30}" v="204" dt="2023-04-22T19:22:35.605"/>
    <p1510:client id="{E9D742B1-6CB2-B65B-8072-A51A3FCE8650}" v="3" dt="2023-04-22T19:23:46.434"/>
    <p1510:client id="{FAB4C016-F263-7069-A227-183802915AF3}" v="59" dt="2023-04-22T19:26:5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636FB-A294-4162-9A3C-3A2DA42719B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C4698394-2DDD-4CB3-8070-4A9AB4796DFC}">
      <dgm:prSet/>
      <dgm:spPr/>
      <dgm:t>
        <a:bodyPr/>
        <a:lstStyle/>
        <a:p>
          <a:pPr>
            <a:defRPr b="1"/>
          </a:pPr>
          <a:r>
            <a:rPr lang="en-US"/>
            <a:t>2010–2020</a:t>
          </a:r>
        </a:p>
      </dgm:t>
    </dgm:pt>
    <dgm:pt modelId="{A6E4D0EA-B016-46B1-82AE-CF05E79715AA}" type="parTrans" cxnId="{9953706B-E388-4F69-AC30-DAC99763AE3C}">
      <dgm:prSet/>
      <dgm:spPr/>
      <dgm:t>
        <a:bodyPr/>
        <a:lstStyle/>
        <a:p>
          <a:endParaRPr lang="en-US"/>
        </a:p>
      </dgm:t>
    </dgm:pt>
    <dgm:pt modelId="{57A2BE60-1980-4604-835F-3AAE22B32759}" type="sibTrans" cxnId="{9953706B-E388-4F69-AC30-DAC99763AE3C}">
      <dgm:prSet/>
      <dgm:spPr/>
      <dgm:t>
        <a:bodyPr/>
        <a:lstStyle/>
        <a:p>
          <a:endParaRPr lang="en-US"/>
        </a:p>
      </dgm:t>
    </dgm:pt>
    <dgm:pt modelId="{06773F44-D0E5-4F5A-8FD7-1987A80D7E2D}">
      <dgm:prSet/>
      <dgm:spPr/>
      <dgm:t>
        <a:bodyPr/>
        <a:lstStyle/>
        <a:p>
          <a:r>
            <a:rPr lang="en-US"/>
            <a:t>D.C.'s population grew 15% from 2010 to 2020</a:t>
          </a:r>
        </a:p>
      </dgm:t>
    </dgm:pt>
    <dgm:pt modelId="{787336A2-2044-4A17-A66E-EA1B565D34AE}" type="parTrans" cxnId="{ED2D2F5A-333E-4B67-9B08-80053EDAF83A}">
      <dgm:prSet/>
      <dgm:spPr/>
      <dgm:t>
        <a:bodyPr/>
        <a:lstStyle/>
        <a:p>
          <a:endParaRPr lang="en-US"/>
        </a:p>
      </dgm:t>
    </dgm:pt>
    <dgm:pt modelId="{6E20481F-99EF-4BEB-B770-4B8070F729C2}" type="sibTrans" cxnId="{ED2D2F5A-333E-4B67-9B08-80053EDAF83A}">
      <dgm:prSet/>
      <dgm:spPr/>
      <dgm:t>
        <a:bodyPr/>
        <a:lstStyle/>
        <a:p>
          <a:endParaRPr lang="en-US"/>
        </a:p>
      </dgm:t>
    </dgm:pt>
    <dgm:pt modelId="{CA3A871E-AF30-4F84-83C7-418ADBD0117C}">
      <dgm:prSet/>
      <dgm:spPr/>
      <dgm:t>
        <a:bodyPr/>
        <a:lstStyle/>
        <a:p>
          <a:pPr>
            <a:defRPr b="1"/>
          </a:pPr>
          <a:r>
            <a:rPr lang="en-US"/>
            <a:t>2020</a:t>
          </a:r>
        </a:p>
      </dgm:t>
    </dgm:pt>
    <dgm:pt modelId="{4E70A097-57D5-459C-A6C6-33F2828F7485}" type="parTrans" cxnId="{9FA44476-25FF-4EDB-A4F2-C001B152DB63}">
      <dgm:prSet/>
      <dgm:spPr/>
      <dgm:t>
        <a:bodyPr/>
        <a:lstStyle/>
        <a:p>
          <a:endParaRPr lang="en-US"/>
        </a:p>
      </dgm:t>
    </dgm:pt>
    <dgm:pt modelId="{D811B311-EA65-4BFC-8FF5-9BA7003771AF}" type="sibTrans" cxnId="{9FA44476-25FF-4EDB-A4F2-C001B152DB63}">
      <dgm:prSet/>
      <dgm:spPr/>
      <dgm:t>
        <a:bodyPr/>
        <a:lstStyle/>
        <a:p>
          <a:endParaRPr lang="en-US"/>
        </a:p>
      </dgm:t>
    </dgm:pt>
    <dgm:pt modelId="{B4F07683-FB6B-4EE4-8886-E787B9D6E00F}">
      <dgm:prSet/>
      <dgm:spPr/>
      <dgm:t>
        <a:bodyPr/>
        <a:lstStyle/>
        <a:p>
          <a:r>
            <a:rPr lang="en-US"/>
            <a:t>Nearly 690,000 residents in 2020</a:t>
          </a:r>
        </a:p>
      </dgm:t>
    </dgm:pt>
    <dgm:pt modelId="{AED5F1A9-0955-48D8-AB3F-849E94BEE780}" type="parTrans" cxnId="{4E939515-EFF1-4D9C-9F74-E7695AD2BBA2}">
      <dgm:prSet/>
      <dgm:spPr/>
      <dgm:t>
        <a:bodyPr/>
        <a:lstStyle/>
        <a:p>
          <a:endParaRPr lang="en-US"/>
        </a:p>
      </dgm:t>
    </dgm:pt>
    <dgm:pt modelId="{A293A118-FB34-41EA-AC83-3591C1049C9D}" type="sibTrans" cxnId="{4E939515-EFF1-4D9C-9F74-E7695AD2BBA2}">
      <dgm:prSet/>
      <dgm:spPr/>
      <dgm:t>
        <a:bodyPr/>
        <a:lstStyle/>
        <a:p>
          <a:endParaRPr lang="en-US"/>
        </a:p>
      </dgm:t>
    </dgm:pt>
    <dgm:pt modelId="{41274956-0EFB-485F-A47C-0D8555381A1F}">
      <dgm:prSet/>
      <dgm:spPr/>
      <dgm:t>
        <a:bodyPr/>
        <a:lstStyle/>
        <a:p>
          <a:pPr>
            <a:defRPr b="1"/>
          </a:pPr>
          <a:r>
            <a:rPr lang="en-US"/>
            <a:t>2021</a:t>
          </a:r>
        </a:p>
      </dgm:t>
    </dgm:pt>
    <dgm:pt modelId="{40688398-62C3-4146-B842-97E2C912966E}" type="parTrans" cxnId="{EC2682B9-9D28-4064-A8BF-186D72E667B7}">
      <dgm:prSet/>
      <dgm:spPr/>
      <dgm:t>
        <a:bodyPr/>
        <a:lstStyle/>
        <a:p>
          <a:endParaRPr lang="en-US"/>
        </a:p>
      </dgm:t>
    </dgm:pt>
    <dgm:pt modelId="{65A50B65-DEB3-4D9E-B65A-083D0BE16AD0}" type="sibTrans" cxnId="{EC2682B9-9D28-4064-A8BF-186D72E667B7}">
      <dgm:prSet/>
      <dgm:spPr/>
      <dgm:t>
        <a:bodyPr/>
        <a:lstStyle/>
        <a:p>
          <a:endParaRPr lang="en-US"/>
        </a:p>
      </dgm:t>
    </dgm:pt>
    <dgm:pt modelId="{365E189A-83F4-4E26-9F30-58B509421C7F}">
      <dgm:prSet/>
      <dgm:spPr/>
      <dgm:t>
        <a:bodyPr/>
        <a:lstStyle/>
        <a:p>
          <a:r>
            <a:rPr lang="en-US"/>
            <a:t>Lost about 20,000 residents in 2021</a:t>
          </a:r>
        </a:p>
      </dgm:t>
    </dgm:pt>
    <dgm:pt modelId="{F0DB2A2F-FBFB-4652-A48C-6D6EC4BB8B9C}" type="parTrans" cxnId="{B16F0AF6-5343-4EE2-B1E6-9B63CDDF9BF9}">
      <dgm:prSet/>
      <dgm:spPr/>
      <dgm:t>
        <a:bodyPr/>
        <a:lstStyle/>
        <a:p>
          <a:endParaRPr lang="en-US"/>
        </a:p>
      </dgm:t>
    </dgm:pt>
    <dgm:pt modelId="{A26FD7D5-E142-4828-8ADD-80623B2F622B}" type="sibTrans" cxnId="{B16F0AF6-5343-4EE2-B1E6-9B63CDDF9BF9}">
      <dgm:prSet/>
      <dgm:spPr/>
      <dgm:t>
        <a:bodyPr/>
        <a:lstStyle/>
        <a:p>
          <a:endParaRPr lang="en-US"/>
        </a:p>
      </dgm:t>
    </dgm:pt>
    <dgm:pt modelId="{8DC0891C-D846-4887-8C32-D0B6D63EFED1}">
      <dgm:prSet/>
      <dgm:spPr/>
      <dgm:t>
        <a:bodyPr/>
        <a:lstStyle/>
        <a:p>
          <a:pPr>
            <a:defRPr b="1"/>
          </a:pPr>
          <a:r>
            <a:rPr lang="en-US"/>
            <a:t>Jan. 2023</a:t>
          </a:r>
        </a:p>
      </dgm:t>
    </dgm:pt>
    <dgm:pt modelId="{47600D6A-95B1-4AD4-B710-ECF6EB42F6AB}" type="parTrans" cxnId="{6607609E-6061-4712-8834-79F55A3623BE}">
      <dgm:prSet/>
      <dgm:spPr/>
      <dgm:t>
        <a:bodyPr/>
        <a:lstStyle/>
        <a:p>
          <a:endParaRPr lang="en-US"/>
        </a:p>
      </dgm:t>
    </dgm:pt>
    <dgm:pt modelId="{4CA125F1-59DD-4918-A52B-6960AD5BF838}" type="sibTrans" cxnId="{6607609E-6061-4712-8834-79F55A3623BE}">
      <dgm:prSet/>
      <dgm:spPr/>
      <dgm:t>
        <a:bodyPr/>
        <a:lstStyle/>
        <a:p>
          <a:endParaRPr lang="en-US"/>
        </a:p>
      </dgm:t>
    </dgm:pt>
    <dgm:pt modelId="{04400D62-828D-48DA-BB21-264255F0A63F}">
      <dgm:prSet/>
      <dgm:spPr/>
      <dgm:t>
        <a:bodyPr/>
        <a:lstStyle/>
        <a:p>
          <a:r>
            <a:rPr lang="en-US"/>
            <a:t>As of January 2023, D.C currently has about 671,000 residents</a:t>
          </a:r>
        </a:p>
      </dgm:t>
    </dgm:pt>
    <dgm:pt modelId="{94953522-5E22-498D-B777-0B5D623AF92E}" type="parTrans" cxnId="{EF95F38E-5976-4DEE-A8B0-3F6E74C9EB48}">
      <dgm:prSet/>
      <dgm:spPr/>
      <dgm:t>
        <a:bodyPr/>
        <a:lstStyle/>
        <a:p>
          <a:endParaRPr lang="en-US"/>
        </a:p>
      </dgm:t>
    </dgm:pt>
    <dgm:pt modelId="{E71F7FB8-187C-4E2C-AA78-CD024E0E724B}" type="sibTrans" cxnId="{EF95F38E-5976-4DEE-A8B0-3F6E74C9EB48}">
      <dgm:prSet/>
      <dgm:spPr/>
      <dgm:t>
        <a:bodyPr/>
        <a:lstStyle/>
        <a:p>
          <a:endParaRPr lang="en-US"/>
        </a:p>
      </dgm:t>
    </dgm:pt>
    <dgm:pt modelId="{1A42439C-9972-48C6-8C10-C9D57DF46656}" type="pres">
      <dgm:prSet presAssocID="{E9B636FB-A294-4162-9A3C-3A2DA42719B9}" presName="root" presStyleCnt="0">
        <dgm:presLayoutVars>
          <dgm:chMax/>
          <dgm:chPref/>
          <dgm:animLvl val="lvl"/>
        </dgm:presLayoutVars>
      </dgm:prSet>
      <dgm:spPr/>
    </dgm:pt>
    <dgm:pt modelId="{3E0BBD95-B33E-4026-B1CE-67D51E9A662B}" type="pres">
      <dgm:prSet presAssocID="{E9B636FB-A294-4162-9A3C-3A2DA42719B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4125D0F9-12B0-49AE-8B80-7CB1428B912F}" type="pres">
      <dgm:prSet presAssocID="{E9B636FB-A294-4162-9A3C-3A2DA42719B9}" presName="nodes" presStyleCnt="0">
        <dgm:presLayoutVars>
          <dgm:chMax/>
          <dgm:chPref/>
          <dgm:animLvl val="lvl"/>
        </dgm:presLayoutVars>
      </dgm:prSet>
      <dgm:spPr/>
    </dgm:pt>
    <dgm:pt modelId="{93978872-6D4B-4600-85EF-8E899B071C4F}" type="pres">
      <dgm:prSet presAssocID="{C4698394-2DDD-4CB3-8070-4A9AB4796DFC}" presName="composite" presStyleCnt="0"/>
      <dgm:spPr/>
    </dgm:pt>
    <dgm:pt modelId="{9D01ABCF-2731-4EE8-B49D-6FCD4D5E9BE2}" type="pres">
      <dgm:prSet presAssocID="{C4698394-2DDD-4CB3-8070-4A9AB4796DFC}" presName="L1TextContainer" presStyleLbl="revTx" presStyleIdx="0" presStyleCnt="4">
        <dgm:presLayoutVars>
          <dgm:chMax val="1"/>
          <dgm:chPref val="1"/>
          <dgm:bulletEnabled val="1"/>
        </dgm:presLayoutVars>
      </dgm:prSet>
      <dgm:spPr/>
    </dgm:pt>
    <dgm:pt modelId="{93ED4DC0-C8FA-42EC-85F9-AD35C1A6A0D2}" type="pres">
      <dgm:prSet presAssocID="{C4698394-2DDD-4CB3-8070-4A9AB4796DFC}" presName="L2TextContainerWrapper" presStyleCnt="0">
        <dgm:presLayoutVars>
          <dgm:chMax val="0"/>
          <dgm:chPref val="0"/>
          <dgm:bulletEnabled val="1"/>
        </dgm:presLayoutVars>
      </dgm:prSet>
      <dgm:spPr/>
    </dgm:pt>
    <dgm:pt modelId="{02695AB4-AD0A-4CB6-84C2-80B2B067460B}" type="pres">
      <dgm:prSet presAssocID="{C4698394-2DDD-4CB3-8070-4A9AB4796DFC}" presName="L2TextContainer" presStyleLbl="bgAcc1" presStyleIdx="0" presStyleCnt="4"/>
      <dgm:spPr/>
    </dgm:pt>
    <dgm:pt modelId="{1491ACEC-F95D-49A1-8948-3BA203DF9BAB}" type="pres">
      <dgm:prSet presAssocID="{C4698394-2DDD-4CB3-8070-4A9AB4796DFC}" presName="FlexibleEmptyPlaceHolder" presStyleCnt="0"/>
      <dgm:spPr/>
    </dgm:pt>
    <dgm:pt modelId="{CE350A46-433E-442F-9CC7-9457147F9488}" type="pres">
      <dgm:prSet presAssocID="{C4698394-2DDD-4CB3-8070-4A9AB4796DFC}"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D96A1856-C925-4B7B-908B-04DC1066954A}" type="pres">
      <dgm:prSet presAssocID="{C4698394-2DDD-4CB3-8070-4A9AB4796DFC}" presName="ConnectorPoint" presStyleLbl="alignNode1" presStyleIdx="0" presStyleCnt="4"/>
      <dgm:spPr/>
    </dgm:pt>
    <dgm:pt modelId="{69C5FB84-9887-48C3-AB54-C5930678E74A}" type="pres">
      <dgm:prSet presAssocID="{C4698394-2DDD-4CB3-8070-4A9AB4796DFC}" presName="EmptyPlaceHolder" presStyleCnt="0"/>
      <dgm:spPr/>
    </dgm:pt>
    <dgm:pt modelId="{3E7029D6-A883-4B0C-BFE4-4704185198E5}" type="pres">
      <dgm:prSet presAssocID="{57A2BE60-1980-4604-835F-3AAE22B32759}" presName="spaceBetweenRectangles" presStyleCnt="0"/>
      <dgm:spPr/>
    </dgm:pt>
    <dgm:pt modelId="{F2ADBF43-1FCF-4ABA-AE4D-98468A37C2D3}" type="pres">
      <dgm:prSet presAssocID="{CA3A871E-AF30-4F84-83C7-418ADBD0117C}" presName="composite" presStyleCnt="0"/>
      <dgm:spPr/>
    </dgm:pt>
    <dgm:pt modelId="{A50D8C17-7D4D-4B0D-A893-CFD58C70F1A3}" type="pres">
      <dgm:prSet presAssocID="{CA3A871E-AF30-4F84-83C7-418ADBD0117C}" presName="L1TextContainer" presStyleLbl="revTx" presStyleIdx="1" presStyleCnt="4">
        <dgm:presLayoutVars>
          <dgm:chMax val="1"/>
          <dgm:chPref val="1"/>
          <dgm:bulletEnabled val="1"/>
        </dgm:presLayoutVars>
      </dgm:prSet>
      <dgm:spPr/>
    </dgm:pt>
    <dgm:pt modelId="{DD2A7FA9-995C-43CB-BDB9-08251DF34DC7}" type="pres">
      <dgm:prSet presAssocID="{CA3A871E-AF30-4F84-83C7-418ADBD0117C}" presName="L2TextContainerWrapper" presStyleCnt="0">
        <dgm:presLayoutVars>
          <dgm:chMax val="0"/>
          <dgm:chPref val="0"/>
          <dgm:bulletEnabled val="1"/>
        </dgm:presLayoutVars>
      </dgm:prSet>
      <dgm:spPr/>
    </dgm:pt>
    <dgm:pt modelId="{6A914A16-09C3-4856-B0BA-F1FA415FE69E}" type="pres">
      <dgm:prSet presAssocID="{CA3A871E-AF30-4F84-83C7-418ADBD0117C}" presName="L2TextContainer" presStyleLbl="bgAcc1" presStyleIdx="1" presStyleCnt="4"/>
      <dgm:spPr/>
    </dgm:pt>
    <dgm:pt modelId="{EFAE908E-6945-43B6-AAB5-0DB051626624}" type="pres">
      <dgm:prSet presAssocID="{CA3A871E-AF30-4F84-83C7-418ADBD0117C}" presName="FlexibleEmptyPlaceHolder" presStyleCnt="0"/>
      <dgm:spPr/>
    </dgm:pt>
    <dgm:pt modelId="{956EC79E-4630-4445-8377-8982E21F42E6}" type="pres">
      <dgm:prSet presAssocID="{CA3A871E-AF30-4F84-83C7-418ADBD0117C}"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6B8E09CA-5B4E-40E0-AA1D-C6FA7E3930B8}" type="pres">
      <dgm:prSet presAssocID="{CA3A871E-AF30-4F84-83C7-418ADBD0117C}" presName="ConnectorPoint" presStyleLbl="alignNode1" presStyleIdx="1" presStyleCnt="4"/>
      <dgm:spPr/>
    </dgm:pt>
    <dgm:pt modelId="{304584ED-3912-4337-A7D6-C01901FC233C}" type="pres">
      <dgm:prSet presAssocID="{CA3A871E-AF30-4F84-83C7-418ADBD0117C}" presName="EmptyPlaceHolder" presStyleCnt="0"/>
      <dgm:spPr/>
    </dgm:pt>
    <dgm:pt modelId="{D53B2F43-A872-43D0-9782-40C03D4E66CA}" type="pres">
      <dgm:prSet presAssocID="{D811B311-EA65-4BFC-8FF5-9BA7003771AF}" presName="spaceBetweenRectangles" presStyleCnt="0"/>
      <dgm:spPr/>
    </dgm:pt>
    <dgm:pt modelId="{757DEDF5-2FA3-4287-B15C-EA8D0CFAF5FB}" type="pres">
      <dgm:prSet presAssocID="{41274956-0EFB-485F-A47C-0D8555381A1F}" presName="composite" presStyleCnt="0"/>
      <dgm:spPr/>
    </dgm:pt>
    <dgm:pt modelId="{49736D1C-33B9-44E7-9802-ECD5247EE867}" type="pres">
      <dgm:prSet presAssocID="{41274956-0EFB-485F-A47C-0D8555381A1F}" presName="L1TextContainer" presStyleLbl="revTx" presStyleIdx="2" presStyleCnt="4">
        <dgm:presLayoutVars>
          <dgm:chMax val="1"/>
          <dgm:chPref val="1"/>
          <dgm:bulletEnabled val="1"/>
        </dgm:presLayoutVars>
      </dgm:prSet>
      <dgm:spPr/>
    </dgm:pt>
    <dgm:pt modelId="{1E753CA6-5322-416C-A463-DC65CCA430B3}" type="pres">
      <dgm:prSet presAssocID="{41274956-0EFB-485F-A47C-0D8555381A1F}" presName="L2TextContainerWrapper" presStyleCnt="0">
        <dgm:presLayoutVars>
          <dgm:chMax val="0"/>
          <dgm:chPref val="0"/>
          <dgm:bulletEnabled val="1"/>
        </dgm:presLayoutVars>
      </dgm:prSet>
      <dgm:spPr/>
    </dgm:pt>
    <dgm:pt modelId="{CD0AEF79-E781-4EE1-906E-D4BD585F9A23}" type="pres">
      <dgm:prSet presAssocID="{41274956-0EFB-485F-A47C-0D8555381A1F}" presName="L2TextContainer" presStyleLbl="bgAcc1" presStyleIdx="2" presStyleCnt="4"/>
      <dgm:spPr/>
    </dgm:pt>
    <dgm:pt modelId="{423AEDAA-556D-4493-A451-61E9C94EC5FD}" type="pres">
      <dgm:prSet presAssocID="{41274956-0EFB-485F-A47C-0D8555381A1F}" presName="FlexibleEmptyPlaceHolder" presStyleCnt="0"/>
      <dgm:spPr/>
    </dgm:pt>
    <dgm:pt modelId="{A48C0255-DA8B-4DBB-A150-9C325F2A4360}" type="pres">
      <dgm:prSet presAssocID="{41274956-0EFB-485F-A47C-0D8555381A1F}"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C4B2277-3B9B-4A4B-A06B-426F82DB9C51}" type="pres">
      <dgm:prSet presAssocID="{41274956-0EFB-485F-A47C-0D8555381A1F}" presName="ConnectorPoint" presStyleLbl="alignNode1" presStyleIdx="2" presStyleCnt="4"/>
      <dgm:spPr/>
    </dgm:pt>
    <dgm:pt modelId="{7001B279-C559-4C5E-A919-5E1AA139D37C}" type="pres">
      <dgm:prSet presAssocID="{41274956-0EFB-485F-A47C-0D8555381A1F}" presName="EmptyPlaceHolder" presStyleCnt="0"/>
      <dgm:spPr/>
    </dgm:pt>
    <dgm:pt modelId="{B9C2E18C-FB40-4422-8F26-CE67669EDC1F}" type="pres">
      <dgm:prSet presAssocID="{65A50B65-DEB3-4D9E-B65A-083D0BE16AD0}" presName="spaceBetweenRectangles" presStyleCnt="0"/>
      <dgm:spPr/>
    </dgm:pt>
    <dgm:pt modelId="{3DB6FBF2-5141-48C5-9D37-09942757C7E6}" type="pres">
      <dgm:prSet presAssocID="{8DC0891C-D846-4887-8C32-D0B6D63EFED1}" presName="composite" presStyleCnt="0"/>
      <dgm:spPr/>
    </dgm:pt>
    <dgm:pt modelId="{B22069BF-3DCC-4EA3-8552-66F6A072DF50}" type="pres">
      <dgm:prSet presAssocID="{8DC0891C-D846-4887-8C32-D0B6D63EFED1}" presName="L1TextContainer" presStyleLbl="revTx" presStyleIdx="3" presStyleCnt="4">
        <dgm:presLayoutVars>
          <dgm:chMax val="1"/>
          <dgm:chPref val="1"/>
          <dgm:bulletEnabled val="1"/>
        </dgm:presLayoutVars>
      </dgm:prSet>
      <dgm:spPr/>
    </dgm:pt>
    <dgm:pt modelId="{B7BA58C8-88A2-467F-8D6C-2B15550B1A60}" type="pres">
      <dgm:prSet presAssocID="{8DC0891C-D846-4887-8C32-D0B6D63EFED1}" presName="L2TextContainerWrapper" presStyleCnt="0">
        <dgm:presLayoutVars>
          <dgm:chMax val="0"/>
          <dgm:chPref val="0"/>
          <dgm:bulletEnabled val="1"/>
        </dgm:presLayoutVars>
      </dgm:prSet>
      <dgm:spPr/>
    </dgm:pt>
    <dgm:pt modelId="{13E998BC-ECC0-4004-9CC3-CB917B3580F7}" type="pres">
      <dgm:prSet presAssocID="{8DC0891C-D846-4887-8C32-D0B6D63EFED1}" presName="L2TextContainer" presStyleLbl="bgAcc1" presStyleIdx="3" presStyleCnt="4"/>
      <dgm:spPr/>
    </dgm:pt>
    <dgm:pt modelId="{1369FE52-FE3A-4D33-A0BF-B0FFC4C21A59}" type="pres">
      <dgm:prSet presAssocID="{8DC0891C-D846-4887-8C32-D0B6D63EFED1}" presName="FlexibleEmptyPlaceHolder" presStyleCnt="0"/>
      <dgm:spPr/>
    </dgm:pt>
    <dgm:pt modelId="{3B4EE222-545B-41C4-BF78-3A4C64652A0C}" type="pres">
      <dgm:prSet presAssocID="{8DC0891C-D846-4887-8C32-D0B6D63EFED1}"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9F8D8169-C6EF-4AB6-BDC5-98CCE0330FF3}" type="pres">
      <dgm:prSet presAssocID="{8DC0891C-D846-4887-8C32-D0B6D63EFED1}" presName="ConnectorPoint" presStyleLbl="alignNode1" presStyleIdx="3" presStyleCnt="4"/>
      <dgm:spPr/>
    </dgm:pt>
    <dgm:pt modelId="{93D2EDBC-744D-4F16-8B5C-BB68C661FE33}" type="pres">
      <dgm:prSet presAssocID="{8DC0891C-D846-4887-8C32-D0B6D63EFED1}" presName="EmptyPlaceHolder" presStyleCnt="0"/>
      <dgm:spPr/>
    </dgm:pt>
  </dgm:ptLst>
  <dgm:cxnLst>
    <dgm:cxn modelId="{6D930C02-9A0A-4EA0-96D6-CD230093EE04}" type="presOf" srcId="{8DC0891C-D846-4887-8C32-D0B6D63EFED1}" destId="{B22069BF-3DCC-4EA3-8552-66F6A072DF50}" srcOrd="0" destOrd="0" presId="urn:microsoft.com/office/officeart/2016/7/layout/BasicTimeline"/>
    <dgm:cxn modelId="{4E939515-EFF1-4D9C-9F74-E7695AD2BBA2}" srcId="{CA3A871E-AF30-4F84-83C7-418ADBD0117C}" destId="{B4F07683-FB6B-4EE4-8886-E787B9D6E00F}" srcOrd="0" destOrd="0" parTransId="{AED5F1A9-0955-48D8-AB3F-849E94BEE780}" sibTransId="{A293A118-FB34-41EA-AC83-3591C1049C9D}"/>
    <dgm:cxn modelId="{9A7DBF15-54CD-4630-AF34-08036FD43F14}" type="presOf" srcId="{B4F07683-FB6B-4EE4-8886-E787B9D6E00F}" destId="{6A914A16-09C3-4856-B0BA-F1FA415FE69E}" srcOrd="0" destOrd="0" presId="urn:microsoft.com/office/officeart/2016/7/layout/BasicTimeline"/>
    <dgm:cxn modelId="{A2EFCD45-196C-4807-B43B-710B3D8FEBB4}" type="presOf" srcId="{04400D62-828D-48DA-BB21-264255F0A63F}" destId="{13E998BC-ECC0-4004-9CC3-CB917B3580F7}" srcOrd="0" destOrd="0" presId="urn:microsoft.com/office/officeart/2016/7/layout/BasicTimeline"/>
    <dgm:cxn modelId="{9953706B-E388-4F69-AC30-DAC99763AE3C}" srcId="{E9B636FB-A294-4162-9A3C-3A2DA42719B9}" destId="{C4698394-2DDD-4CB3-8070-4A9AB4796DFC}" srcOrd="0" destOrd="0" parTransId="{A6E4D0EA-B016-46B1-82AE-CF05E79715AA}" sibTransId="{57A2BE60-1980-4604-835F-3AAE22B32759}"/>
    <dgm:cxn modelId="{B4F7BA71-19C9-41CD-BC6D-60E877352C11}" type="presOf" srcId="{365E189A-83F4-4E26-9F30-58B509421C7F}" destId="{CD0AEF79-E781-4EE1-906E-D4BD585F9A23}" srcOrd="0" destOrd="0" presId="urn:microsoft.com/office/officeart/2016/7/layout/BasicTimeline"/>
    <dgm:cxn modelId="{9FA44476-25FF-4EDB-A4F2-C001B152DB63}" srcId="{E9B636FB-A294-4162-9A3C-3A2DA42719B9}" destId="{CA3A871E-AF30-4F84-83C7-418ADBD0117C}" srcOrd="1" destOrd="0" parTransId="{4E70A097-57D5-459C-A6C6-33F2828F7485}" sibTransId="{D811B311-EA65-4BFC-8FF5-9BA7003771AF}"/>
    <dgm:cxn modelId="{18833C78-30F7-4DCB-A83E-A40B59D41840}" type="presOf" srcId="{C4698394-2DDD-4CB3-8070-4A9AB4796DFC}" destId="{9D01ABCF-2731-4EE8-B49D-6FCD4D5E9BE2}" srcOrd="0" destOrd="0" presId="urn:microsoft.com/office/officeart/2016/7/layout/BasicTimeline"/>
    <dgm:cxn modelId="{ED2D2F5A-333E-4B67-9B08-80053EDAF83A}" srcId="{C4698394-2DDD-4CB3-8070-4A9AB4796DFC}" destId="{06773F44-D0E5-4F5A-8FD7-1987A80D7E2D}" srcOrd="0" destOrd="0" parTransId="{787336A2-2044-4A17-A66E-EA1B565D34AE}" sibTransId="{6E20481F-99EF-4BEB-B770-4B8070F729C2}"/>
    <dgm:cxn modelId="{2DFF1A8B-5E09-40D3-900D-FD75E7BB6805}" type="presOf" srcId="{CA3A871E-AF30-4F84-83C7-418ADBD0117C}" destId="{A50D8C17-7D4D-4B0D-A893-CFD58C70F1A3}" srcOrd="0" destOrd="0" presId="urn:microsoft.com/office/officeart/2016/7/layout/BasicTimeline"/>
    <dgm:cxn modelId="{EF95F38E-5976-4DEE-A8B0-3F6E74C9EB48}" srcId="{8DC0891C-D846-4887-8C32-D0B6D63EFED1}" destId="{04400D62-828D-48DA-BB21-264255F0A63F}" srcOrd="0" destOrd="0" parTransId="{94953522-5E22-498D-B777-0B5D623AF92E}" sibTransId="{E71F7FB8-187C-4E2C-AA78-CD024E0E724B}"/>
    <dgm:cxn modelId="{6607609E-6061-4712-8834-79F55A3623BE}" srcId="{E9B636FB-A294-4162-9A3C-3A2DA42719B9}" destId="{8DC0891C-D846-4887-8C32-D0B6D63EFED1}" srcOrd="3" destOrd="0" parTransId="{47600D6A-95B1-4AD4-B710-ECF6EB42F6AB}" sibTransId="{4CA125F1-59DD-4918-A52B-6960AD5BF838}"/>
    <dgm:cxn modelId="{EC2682B9-9D28-4064-A8BF-186D72E667B7}" srcId="{E9B636FB-A294-4162-9A3C-3A2DA42719B9}" destId="{41274956-0EFB-485F-A47C-0D8555381A1F}" srcOrd="2" destOrd="0" parTransId="{40688398-62C3-4146-B842-97E2C912966E}" sibTransId="{65A50B65-DEB3-4D9E-B65A-083D0BE16AD0}"/>
    <dgm:cxn modelId="{562CFEDD-05F9-4FE0-B73B-5EC24EC1104F}" type="presOf" srcId="{41274956-0EFB-485F-A47C-0D8555381A1F}" destId="{49736D1C-33B9-44E7-9802-ECD5247EE867}" srcOrd="0" destOrd="0" presId="urn:microsoft.com/office/officeart/2016/7/layout/BasicTimeline"/>
    <dgm:cxn modelId="{A3974FEB-E186-4324-8CB9-DEDB2DD91F31}" type="presOf" srcId="{E9B636FB-A294-4162-9A3C-3A2DA42719B9}" destId="{1A42439C-9972-48C6-8C10-C9D57DF46656}" srcOrd="0" destOrd="0" presId="urn:microsoft.com/office/officeart/2016/7/layout/BasicTimeline"/>
    <dgm:cxn modelId="{B16F0AF6-5343-4EE2-B1E6-9B63CDDF9BF9}" srcId="{41274956-0EFB-485F-A47C-0D8555381A1F}" destId="{365E189A-83F4-4E26-9F30-58B509421C7F}" srcOrd="0" destOrd="0" parTransId="{F0DB2A2F-FBFB-4652-A48C-6D6EC4BB8B9C}" sibTransId="{A26FD7D5-E142-4828-8ADD-80623B2F622B}"/>
    <dgm:cxn modelId="{36A631F9-A94A-430C-ADF3-B0ED7BE6F4F1}" type="presOf" srcId="{06773F44-D0E5-4F5A-8FD7-1987A80D7E2D}" destId="{02695AB4-AD0A-4CB6-84C2-80B2B067460B}" srcOrd="0" destOrd="0" presId="urn:microsoft.com/office/officeart/2016/7/layout/BasicTimeline"/>
    <dgm:cxn modelId="{05504225-3965-48FF-ADF6-369D44A60178}" type="presParOf" srcId="{1A42439C-9972-48C6-8C10-C9D57DF46656}" destId="{3E0BBD95-B33E-4026-B1CE-67D51E9A662B}" srcOrd="0" destOrd="0" presId="urn:microsoft.com/office/officeart/2016/7/layout/BasicTimeline"/>
    <dgm:cxn modelId="{43BFC96C-4485-449E-A1CE-4F9DECAC2A68}" type="presParOf" srcId="{1A42439C-9972-48C6-8C10-C9D57DF46656}" destId="{4125D0F9-12B0-49AE-8B80-7CB1428B912F}" srcOrd="1" destOrd="0" presId="urn:microsoft.com/office/officeart/2016/7/layout/BasicTimeline"/>
    <dgm:cxn modelId="{D75CD798-7264-450F-A950-78BE4CD2279B}" type="presParOf" srcId="{4125D0F9-12B0-49AE-8B80-7CB1428B912F}" destId="{93978872-6D4B-4600-85EF-8E899B071C4F}" srcOrd="0" destOrd="0" presId="urn:microsoft.com/office/officeart/2016/7/layout/BasicTimeline"/>
    <dgm:cxn modelId="{2896B1C9-760E-4274-9D9D-30C70CE0A81A}" type="presParOf" srcId="{93978872-6D4B-4600-85EF-8E899B071C4F}" destId="{9D01ABCF-2731-4EE8-B49D-6FCD4D5E9BE2}" srcOrd="0" destOrd="0" presId="urn:microsoft.com/office/officeart/2016/7/layout/BasicTimeline"/>
    <dgm:cxn modelId="{3473CF5E-0CFC-4A9C-9497-494DE06D163D}" type="presParOf" srcId="{93978872-6D4B-4600-85EF-8E899B071C4F}" destId="{93ED4DC0-C8FA-42EC-85F9-AD35C1A6A0D2}" srcOrd="1" destOrd="0" presId="urn:microsoft.com/office/officeart/2016/7/layout/BasicTimeline"/>
    <dgm:cxn modelId="{2E98283D-97DC-4D44-A717-0B9908D06415}" type="presParOf" srcId="{93ED4DC0-C8FA-42EC-85F9-AD35C1A6A0D2}" destId="{02695AB4-AD0A-4CB6-84C2-80B2B067460B}" srcOrd="0" destOrd="0" presId="urn:microsoft.com/office/officeart/2016/7/layout/BasicTimeline"/>
    <dgm:cxn modelId="{1679B2E2-584F-4F53-BF53-D19C7E445F6E}" type="presParOf" srcId="{93ED4DC0-C8FA-42EC-85F9-AD35C1A6A0D2}" destId="{1491ACEC-F95D-49A1-8948-3BA203DF9BAB}" srcOrd="1" destOrd="0" presId="urn:microsoft.com/office/officeart/2016/7/layout/BasicTimeline"/>
    <dgm:cxn modelId="{589A6424-D148-4679-ADCB-D122964AD049}" type="presParOf" srcId="{93978872-6D4B-4600-85EF-8E899B071C4F}" destId="{CE350A46-433E-442F-9CC7-9457147F9488}" srcOrd="2" destOrd="0" presId="urn:microsoft.com/office/officeart/2016/7/layout/BasicTimeline"/>
    <dgm:cxn modelId="{1C282149-CF34-4FC8-B984-4A63BADAA887}" type="presParOf" srcId="{93978872-6D4B-4600-85EF-8E899B071C4F}" destId="{D96A1856-C925-4B7B-908B-04DC1066954A}" srcOrd="3" destOrd="0" presId="urn:microsoft.com/office/officeart/2016/7/layout/BasicTimeline"/>
    <dgm:cxn modelId="{BE4FFDDD-9261-4C79-8CCE-D7D2004057D3}" type="presParOf" srcId="{93978872-6D4B-4600-85EF-8E899B071C4F}" destId="{69C5FB84-9887-48C3-AB54-C5930678E74A}" srcOrd="4" destOrd="0" presId="urn:microsoft.com/office/officeart/2016/7/layout/BasicTimeline"/>
    <dgm:cxn modelId="{AE981246-6BAF-432D-8DFA-8361824E1454}" type="presParOf" srcId="{4125D0F9-12B0-49AE-8B80-7CB1428B912F}" destId="{3E7029D6-A883-4B0C-BFE4-4704185198E5}" srcOrd="1" destOrd="0" presId="urn:microsoft.com/office/officeart/2016/7/layout/BasicTimeline"/>
    <dgm:cxn modelId="{8A611912-425F-4803-AC07-B42E77B4FF6D}" type="presParOf" srcId="{4125D0F9-12B0-49AE-8B80-7CB1428B912F}" destId="{F2ADBF43-1FCF-4ABA-AE4D-98468A37C2D3}" srcOrd="2" destOrd="0" presId="urn:microsoft.com/office/officeart/2016/7/layout/BasicTimeline"/>
    <dgm:cxn modelId="{344F7F61-0A0E-47D5-8816-42DF42DC33FC}" type="presParOf" srcId="{F2ADBF43-1FCF-4ABA-AE4D-98468A37C2D3}" destId="{A50D8C17-7D4D-4B0D-A893-CFD58C70F1A3}" srcOrd="0" destOrd="0" presId="urn:microsoft.com/office/officeart/2016/7/layout/BasicTimeline"/>
    <dgm:cxn modelId="{C1B55CE6-D6F7-4C79-8CA9-93844B83E8F6}" type="presParOf" srcId="{F2ADBF43-1FCF-4ABA-AE4D-98468A37C2D3}" destId="{DD2A7FA9-995C-43CB-BDB9-08251DF34DC7}" srcOrd="1" destOrd="0" presId="urn:microsoft.com/office/officeart/2016/7/layout/BasicTimeline"/>
    <dgm:cxn modelId="{6FE111F4-3314-4B9A-BC8B-C85F0DFE2BE5}" type="presParOf" srcId="{DD2A7FA9-995C-43CB-BDB9-08251DF34DC7}" destId="{6A914A16-09C3-4856-B0BA-F1FA415FE69E}" srcOrd="0" destOrd="0" presId="urn:microsoft.com/office/officeart/2016/7/layout/BasicTimeline"/>
    <dgm:cxn modelId="{1004B7C3-F9A8-460C-98F6-0C62164BED1F}" type="presParOf" srcId="{DD2A7FA9-995C-43CB-BDB9-08251DF34DC7}" destId="{EFAE908E-6945-43B6-AAB5-0DB051626624}" srcOrd="1" destOrd="0" presId="urn:microsoft.com/office/officeart/2016/7/layout/BasicTimeline"/>
    <dgm:cxn modelId="{C9366C73-3695-40BA-894D-E0B8F91FFC17}" type="presParOf" srcId="{F2ADBF43-1FCF-4ABA-AE4D-98468A37C2D3}" destId="{956EC79E-4630-4445-8377-8982E21F42E6}" srcOrd="2" destOrd="0" presId="urn:microsoft.com/office/officeart/2016/7/layout/BasicTimeline"/>
    <dgm:cxn modelId="{3CDC94BC-6D2F-4B5A-AEFA-042BA360ED75}" type="presParOf" srcId="{F2ADBF43-1FCF-4ABA-AE4D-98468A37C2D3}" destId="{6B8E09CA-5B4E-40E0-AA1D-C6FA7E3930B8}" srcOrd="3" destOrd="0" presId="urn:microsoft.com/office/officeart/2016/7/layout/BasicTimeline"/>
    <dgm:cxn modelId="{8E6F0991-4D17-4CFC-BA59-95F28D3F9AA8}" type="presParOf" srcId="{F2ADBF43-1FCF-4ABA-AE4D-98468A37C2D3}" destId="{304584ED-3912-4337-A7D6-C01901FC233C}" srcOrd="4" destOrd="0" presId="urn:microsoft.com/office/officeart/2016/7/layout/BasicTimeline"/>
    <dgm:cxn modelId="{17E07ED3-5694-4FB1-BF60-BF1087F68151}" type="presParOf" srcId="{4125D0F9-12B0-49AE-8B80-7CB1428B912F}" destId="{D53B2F43-A872-43D0-9782-40C03D4E66CA}" srcOrd="3" destOrd="0" presId="urn:microsoft.com/office/officeart/2016/7/layout/BasicTimeline"/>
    <dgm:cxn modelId="{6EBFC0BF-4AD1-4B4B-A524-85FDE52D31B6}" type="presParOf" srcId="{4125D0F9-12B0-49AE-8B80-7CB1428B912F}" destId="{757DEDF5-2FA3-4287-B15C-EA8D0CFAF5FB}" srcOrd="4" destOrd="0" presId="urn:microsoft.com/office/officeart/2016/7/layout/BasicTimeline"/>
    <dgm:cxn modelId="{2D490E9F-357D-4AED-A04F-E2C2FB0307E1}" type="presParOf" srcId="{757DEDF5-2FA3-4287-B15C-EA8D0CFAF5FB}" destId="{49736D1C-33B9-44E7-9802-ECD5247EE867}" srcOrd="0" destOrd="0" presId="urn:microsoft.com/office/officeart/2016/7/layout/BasicTimeline"/>
    <dgm:cxn modelId="{00602C42-C8DC-4BE1-84D2-77BA8309253D}" type="presParOf" srcId="{757DEDF5-2FA3-4287-B15C-EA8D0CFAF5FB}" destId="{1E753CA6-5322-416C-A463-DC65CCA430B3}" srcOrd="1" destOrd="0" presId="urn:microsoft.com/office/officeart/2016/7/layout/BasicTimeline"/>
    <dgm:cxn modelId="{3AB9B22D-8D5E-4664-9A6C-EADDB3C6AE41}" type="presParOf" srcId="{1E753CA6-5322-416C-A463-DC65CCA430B3}" destId="{CD0AEF79-E781-4EE1-906E-D4BD585F9A23}" srcOrd="0" destOrd="0" presId="urn:microsoft.com/office/officeart/2016/7/layout/BasicTimeline"/>
    <dgm:cxn modelId="{8EC3971F-CB32-4FD2-9897-21C0BB9315CA}" type="presParOf" srcId="{1E753CA6-5322-416C-A463-DC65CCA430B3}" destId="{423AEDAA-556D-4493-A451-61E9C94EC5FD}" srcOrd="1" destOrd="0" presId="urn:microsoft.com/office/officeart/2016/7/layout/BasicTimeline"/>
    <dgm:cxn modelId="{934AC2E4-5857-4EA7-86DA-D49C27C7AC01}" type="presParOf" srcId="{757DEDF5-2FA3-4287-B15C-EA8D0CFAF5FB}" destId="{A48C0255-DA8B-4DBB-A150-9C325F2A4360}" srcOrd="2" destOrd="0" presId="urn:microsoft.com/office/officeart/2016/7/layout/BasicTimeline"/>
    <dgm:cxn modelId="{A718095F-E145-4F1A-B1E8-1267CCABDEBF}" type="presParOf" srcId="{757DEDF5-2FA3-4287-B15C-EA8D0CFAF5FB}" destId="{3C4B2277-3B9B-4A4B-A06B-426F82DB9C51}" srcOrd="3" destOrd="0" presId="urn:microsoft.com/office/officeart/2016/7/layout/BasicTimeline"/>
    <dgm:cxn modelId="{6360B44E-DE65-48F5-94B9-1E677E37C447}" type="presParOf" srcId="{757DEDF5-2FA3-4287-B15C-EA8D0CFAF5FB}" destId="{7001B279-C559-4C5E-A919-5E1AA139D37C}" srcOrd="4" destOrd="0" presId="urn:microsoft.com/office/officeart/2016/7/layout/BasicTimeline"/>
    <dgm:cxn modelId="{B6AD13D6-2F3C-473A-8BBD-903E86CB06F0}" type="presParOf" srcId="{4125D0F9-12B0-49AE-8B80-7CB1428B912F}" destId="{B9C2E18C-FB40-4422-8F26-CE67669EDC1F}" srcOrd="5" destOrd="0" presId="urn:microsoft.com/office/officeart/2016/7/layout/BasicTimeline"/>
    <dgm:cxn modelId="{CB6884C4-5EC8-4FCF-96ED-A9ECF4FD79F2}" type="presParOf" srcId="{4125D0F9-12B0-49AE-8B80-7CB1428B912F}" destId="{3DB6FBF2-5141-48C5-9D37-09942757C7E6}" srcOrd="6" destOrd="0" presId="urn:microsoft.com/office/officeart/2016/7/layout/BasicTimeline"/>
    <dgm:cxn modelId="{C86C9B12-8364-4A94-8D2D-65E826217186}" type="presParOf" srcId="{3DB6FBF2-5141-48C5-9D37-09942757C7E6}" destId="{B22069BF-3DCC-4EA3-8552-66F6A072DF50}" srcOrd="0" destOrd="0" presId="urn:microsoft.com/office/officeart/2016/7/layout/BasicTimeline"/>
    <dgm:cxn modelId="{F7745882-C2BD-448D-A63A-0E1B8995A580}" type="presParOf" srcId="{3DB6FBF2-5141-48C5-9D37-09942757C7E6}" destId="{B7BA58C8-88A2-467F-8D6C-2B15550B1A60}" srcOrd="1" destOrd="0" presId="urn:microsoft.com/office/officeart/2016/7/layout/BasicTimeline"/>
    <dgm:cxn modelId="{D6659227-00E7-4528-8450-ED75616DAF7C}" type="presParOf" srcId="{B7BA58C8-88A2-467F-8D6C-2B15550B1A60}" destId="{13E998BC-ECC0-4004-9CC3-CB917B3580F7}" srcOrd="0" destOrd="0" presId="urn:microsoft.com/office/officeart/2016/7/layout/BasicTimeline"/>
    <dgm:cxn modelId="{66C7D2F0-C27E-4595-9E2F-06365A5C2CAF}" type="presParOf" srcId="{B7BA58C8-88A2-467F-8D6C-2B15550B1A60}" destId="{1369FE52-FE3A-4D33-A0BF-B0FFC4C21A59}" srcOrd="1" destOrd="0" presId="urn:microsoft.com/office/officeart/2016/7/layout/BasicTimeline"/>
    <dgm:cxn modelId="{5A99A02F-77EB-4E64-8401-4AC606FF24BA}" type="presParOf" srcId="{3DB6FBF2-5141-48C5-9D37-09942757C7E6}" destId="{3B4EE222-545B-41C4-BF78-3A4C64652A0C}" srcOrd="2" destOrd="0" presId="urn:microsoft.com/office/officeart/2016/7/layout/BasicTimeline"/>
    <dgm:cxn modelId="{61F93D3E-D4A5-43D0-94E6-BAFEB762DEDC}" type="presParOf" srcId="{3DB6FBF2-5141-48C5-9D37-09942757C7E6}" destId="{9F8D8169-C6EF-4AB6-BDC5-98CCE0330FF3}" srcOrd="3" destOrd="0" presId="urn:microsoft.com/office/officeart/2016/7/layout/BasicTimeline"/>
    <dgm:cxn modelId="{F8296F46-51D7-462F-BE2F-71A2D6E94F73}" type="presParOf" srcId="{3DB6FBF2-5141-48C5-9D37-09942757C7E6}" destId="{93D2EDBC-744D-4F16-8B5C-BB68C661FE33}"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7CFD1-A195-49A4-9D45-AA6CAA6AA5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492FCE-0985-4E0D-9420-A5C05F05888F}">
      <dgm:prSet/>
      <dgm:spPr/>
      <dgm:t>
        <a:bodyPr/>
        <a:lstStyle/>
        <a:p>
          <a:pPr>
            <a:lnSpc>
              <a:spcPct val="100000"/>
            </a:lnSpc>
          </a:pPr>
          <a:r>
            <a:rPr lang="en-US"/>
            <a:t>Source: Open Data DC </a:t>
          </a:r>
        </a:p>
      </dgm:t>
    </dgm:pt>
    <dgm:pt modelId="{44AB320C-C1DE-4570-A69D-FE4600F3BF3F}" type="parTrans" cxnId="{788E70FD-9B3C-440C-9001-286F9949C20B}">
      <dgm:prSet/>
      <dgm:spPr/>
      <dgm:t>
        <a:bodyPr/>
        <a:lstStyle/>
        <a:p>
          <a:endParaRPr lang="en-US"/>
        </a:p>
      </dgm:t>
    </dgm:pt>
    <dgm:pt modelId="{BD03EB68-B272-4E02-AE9E-6BA4BD723959}" type="sibTrans" cxnId="{788E70FD-9B3C-440C-9001-286F9949C20B}">
      <dgm:prSet/>
      <dgm:spPr/>
      <dgm:t>
        <a:bodyPr/>
        <a:lstStyle/>
        <a:p>
          <a:pPr>
            <a:lnSpc>
              <a:spcPct val="100000"/>
            </a:lnSpc>
          </a:pPr>
          <a:endParaRPr lang="en-US"/>
        </a:p>
      </dgm:t>
    </dgm:pt>
    <dgm:pt modelId="{98951794-C048-447E-AB44-07B86AE5931D}">
      <dgm:prSet/>
      <dgm:spPr/>
      <dgm:t>
        <a:bodyPr/>
        <a:lstStyle/>
        <a:p>
          <a:pPr>
            <a:lnSpc>
              <a:spcPct val="100000"/>
            </a:lnSpc>
          </a:pPr>
          <a:r>
            <a:rPr lang="en-US"/>
            <a:t>Describes the sale history for active properties listed among the District of Columbia’s real property tax assessment roll</a:t>
          </a:r>
        </a:p>
      </dgm:t>
    </dgm:pt>
    <dgm:pt modelId="{46210DAA-7306-45B4-AC82-84D7944F7968}" type="parTrans" cxnId="{26615315-D927-4AC8-8F55-2DE62DABB464}">
      <dgm:prSet/>
      <dgm:spPr/>
      <dgm:t>
        <a:bodyPr/>
        <a:lstStyle/>
        <a:p>
          <a:endParaRPr lang="en-US"/>
        </a:p>
      </dgm:t>
    </dgm:pt>
    <dgm:pt modelId="{7B03B223-E5C3-4A67-B3A5-90DD4873E979}" type="sibTrans" cxnId="{26615315-D927-4AC8-8F55-2DE62DABB464}">
      <dgm:prSet/>
      <dgm:spPr/>
      <dgm:t>
        <a:bodyPr/>
        <a:lstStyle/>
        <a:p>
          <a:pPr>
            <a:lnSpc>
              <a:spcPct val="100000"/>
            </a:lnSpc>
          </a:pPr>
          <a:endParaRPr lang="en-US"/>
        </a:p>
      </dgm:t>
    </dgm:pt>
    <dgm:pt modelId="{36DAC817-F6B5-4ADB-A141-2CCACB561E95}">
      <dgm:prSet/>
      <dgm:spPr/>
      <dgm:t>
        <a:bodyPr/>
        <a:lstStyle/>
        <a:p>
          <a:pPr>
            <a:lnSpc>
              <a:spcPct val="100000"/>
            </a:lnSpc>
          </a:pPr>
          <a:r>
            <a:rPr lang="en-US"/>
            <a:t>All housing types included</a:t>
          </a:r>
        </a:p>
      </dgm:t>
    </dgm:pt>
    <dgm:pt modelId="{4605A04F-A89C-4CFA-98B9-77D879DA6B51}" type="parTrans" cxnId="{4EC402A7-C72D-47CF-A5A9-678BF5AA3198}">
      <dgm:prSet/>
      <dgm:spPr/>
      <dgm:t>
        <a:bodyPr/>
        <a:lstStyle/>
        <a:p>
          <a:endParaRPr lang="en-US"/>
        </a:p>
      </dgm:t>
    </dgm:pt>
    <dgm:pt modelId="{E19B2C88-2CBE-43C3-95FA-B2F90B670A82}" type="sibTrans" cxnId="{4EC402A7-C72D-47CF-A5A9-678BF5AA3198}">
      <dgm:prSet/>
      <dgm:spPr/>
      <dgm:t>
        <a:bodyPr/>
        <a:lstStyle/>
        <a:p>
          <a:pPr>
            <a:lnSpc>
              <a:spcPct val="100000"/>
            </a:lnSpc>
          </a:pPr>
          <a:endParaRPr lang="en-US"/>
        </a:p>
      </dgm:t>
    </dgm:pt>
    <dgm:pt modelId="{B82EF85D-5C12-4DDC-9AC4-658B12FE5E5E}">
      <dgm:prSet/>
      <dgm:spPr/>
      <dgm:t>
        <a:bodyPr/>
        <a:lstStyle/>
        <a:p>
          <a:pPr>
            <a:lnSpc>
              <a:spcPct val="100000"/>
            </a:lnSpc>
          </a:pPr>
          <a:r>
            <a:rPr lang="en-US"/>
            <a:t>About 108,000 rows and 39 columns describing property attributes</a:t>
          </a:r>
        </a:p>
      </dgm:t>
    </dgm:pt>
    <dgm:pt modelId="{1A430AFA-6776-45D7-8937-C5BDAEFB6BBB}" type="parTrans" cxnId="{C722E608-86C4-454E-8F07-5C2E6CF45F26}">
      <dgm:prSet/>
      <dgm:spPr/>
      <dgm:t>
        <a:bodyPr/>
        <a:lstStyle/>
        <a:p>
          <a:endParaRPr lang="en-US"/>
        </a:p>
      </dgm:t>
    </dgm:pt>
    <dgm:pt modelId="{6D2203AC-942E-4E9B-89BA-82A941033578}" type="sibTrans" cxnId="{C722E608-86C4-454E-8F07-5C2E6CF45F26}">
      <dgm:prSet/>
      <dgm:spPr/>
      <dgm:t>
        <a:bodyPr/>
        <a:lstStyle/>
        <a:p>
          <a:endParaRPr lang="en-US"/>
        </a:p>
      </dgm:t>
    </dgm:pt>
    <dgm:pt modelId="{A0B36B87-D412-4E93-9489-45E10F4783C4}" type="pres">
      <dgm:prSet presAssocID="{A6A7CFD1-A195-49A4-9D45-AA6CAA6AA5BA}" presName="root" presStyleCnt="0">
        <dgm:presLayoutVars>
          <dgm:dir/>
          <dgm:resizeHandles val="exact"/>
        </dgm:presLayoutVars>
      </dgm:prSet>
      <dgm:spPr/>
    </dgm:pt>
    <dgm:pt modelId="{11C63B14-84DE-4EFF-9C03-8977BA57503A}" type="pres">
      <dgm:prSet presAssocID="{39492FCE-0985-4E0D-9420-A5C05F05888F}" presName="compNode" presStyleCnt="0"/>
      <dgm:spPr/>
    </dgm:pt>
    <dgm:pt modelId="{615A8F25-B08E-4680-9A9F-C99836153C9E}" type="pres">
      <dgm:prSet presAssocID="{39492FCE-0985-4E0D-9420-A5C05F05888F}" presName="bgRect" presStyleLbl="bgShp" presStyleIdx="0" presStyleCnt="4"/>
      <dgm:spPr/>
    </dgm:pt>
    <dgm:pt modelId="{8DFB1A91-0A6C-4E62-B606-62B3F9DA9F86}" type="pres">
      <dgm:prSet presAssocID="{39492FCE-0985-4E0D-9420-A5C05F0588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33BBA74-3AFC-4168-9F0E-C66E7DA74F61}" type="pres">
      <dgm:prSet presAssocID="{39492FCE-0985-4E0D-9420-A5C05F05888F}" presName="spaceRect" presStyleCnt="0"/>
      <dgm:spPr/>
    </dgm:pt>
    <dgm:pt modelId="{8EA016F8-AD69-4784-B651-F3813E4FB211}" type="pres">
      <dgm:prSet presAssocID="{39492FCE-0985-4E0D-9420-A5C05F05888F}" presName="parTx" presStyleLbl="revTx" presStyleIdx="0" presStyleCnt="4">
        <dgm:presLayoutVars>
          <dgm:chMax val="0"/>
          <dgm:chPref val="0"/>
        </dgm:presLayoutVars>
      </dgm:prSet>
      <dgm:spPr/>
    </dgm:pt>
    <dgm:pt modelId="{9B87197F-1FB4-48D9-90AF-52CAF0B21FE8}" type="pres">
      <dgm:prSet presAssocID="{BD03EB68-B272-4E02-AE9E-6BA4BD723959}" presName="sibTrans" presStyleCnt="0"/>
      <dgm:spPr/>
    </dgm:pt>
    <dgm:pt modelId="{064593A6-1853-4780-98B9-9354B8D0AD5C}" type="pres">
      <dgm:prSet presAssocID="{98951794-C048-447E-AB44-07B86AE5931D}" presName="compNode" presStyleCnt="0"/>
      <dgm:spPr/>
    </dgm:pt>
    <dgm:pt modelId="{97C59915-6AE4-402D-98B3-4F5372BEE196}" type="pres">
      <dgm:prSet presAssocID="{98951794-C048-447E-AB44-07B86AE5931D}" presName="bgRect" presStyleLbl="bgShp" presStyleIdx="1" presStyleCnt="4"/>
      <dgm:spPr/>
    </dgm:pt>
    <dgm:pt modelId="{1110853B-F570-4B43-AAD2-548BA1C3003D}" type="pres">
      <dgm:prSet presAssocID="{98951794-C048-447E-AB44-07B86AE593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DA2E7737-02E9-4316-B752-B5D52EC6C53D}" type="pres">
      <dgm:prSet presAssocID="{98951794-C048-447E-AB44-07B86AE5931D}" presName="spaceRect" presStyleCnt="0"/>
      <dgm:spPr/>
    </dgm:pt>
    <dgm:pt modelId="{7CDFD158-E19A-45BB-B194-1AC10A519162}" type="pres">
      <dgm:prSet presAssocID="{98951794-C048-447E-AB44-07B86AE5931D}" presName="parTx" presStyleLbl="revTx" presStyleIdx="1" presStyleCnt="4">
        <dgm:presLayoutVars>
          <dgm:chMax val="0"/>
          <dgm:chPref val="0"/>
        </dgm:presLayoutVars>
      </dgm:prSet>
      <dgm:spPr/>
    </dgm:pt>
    <dgm:pt modelId="{31F89E1E-106D-4BAD-9D7F-4E7F09601FA9}" type="pres">
      <dgm:prSet presAssocID="{7B03B223-E5C3-4A67-B3A5-90DD4873E979}" presName="sibTrans" presStyleCnt="0"/>
      <dgm:spPr/>
    </dgm:pt>
    <dgm:pt modelId="{C0FD6A22-1C73-4C38-9C11-895DE3199DE6}" type="pres">
      <dgm:prSet presAssocID="{36DAC817-F6B5-4ADB-A141-2CCACB561E95}" presName="compNode" presStyleCnt="0"/>
      <dgm:spPr/>
    </dgm:pt>
    <dgm:pt modelId="{A28A1EEE-5942-49C9-A020-61F8A99D437F}" type="pres">
      <dgm:prSet presAssocID="{36DAC817-F6B5-4ADB-A141-2CCACB561E95}" presName="bgRect" presStyleLbl="bgShp" presStyleIdx="2" presStyleCnt="4"/>
      <dgm:spPr/>
    </dgm:pt>
    <dgm:pt modelId="{B6F1F065-540B-4E92-A33A-727168C39B5F}" type="pres">
      <dgm:prSet presAssocID="{36DAC817-F6B5-4ADB-A141-2CCACB561E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180ED84F-E2C0-4728-B742-8F1916786586}" type="pres">
      <dgm:prSet presAssocID="{36DAC817-F6B5-4ADB-A141-2CCACB561E95}" presName="spaceRect" presStyleCnt="0"/>
      <dgm:spPr/>
    </dgm:pt>
    <dgm:pt modelId="{968BB8B3-56DF-4FE3-B6DF-799201622BD6}" type="pres">
      <dgm:prSet presAssocID="{36DAC817-F6B5-4ADB-A141-2CCACB561E95}" presName="parTx" presStyleLbl="revTx" presStyleIdx="2" presStyleCnt="4">
        <dgm:presLayoutVars>
          <dgm:chMax val="0"/>
          <dgm:chPref val="0"/>
        </dgm:presLayoutVars>
      </dgm:prSet>
      <dgm:spPr/>
    </dgm:pt>
    <dgm:pt modelId="{5A10DD60-0D4A-4CC4-AB39-E4A31AED1397}" type="pres">
      <dgm:prSet presAssocID="{E19B2C88-2CBE-43C3-95FA-B2F90B670A82}" presName="sibTrans" presStyleCnt="0"/>
      <dgm:spPr/>
    </dgm:pt>
    <dgm:pt modelId="{D69C8839-B48F-48C9-8BCF-C06DDACA1C59}" type="pres">
      <dgm:prSet presAssocID="{B82EF85D-5C12-4DDC-9AC4-658B12FE5E5E}" presName="compNode" presStyleCnt="0"/>
      <dgm:spPr/>
    </dgm:pt>
    <dgm:pt modelId="{4D288972-A77E-4722-B4D2-388BA5C0C041}" type="pres">
      <dgm:prSet presAssocID="{B82EF85D-5C12-4DDC-9AC4-658B12FE5E5E}" presName="bgRect" presStyleLbl="bgShp" presStyleIdx="3" presStyleCnt="4"/>
      <dgm:spPr/>
    </dgm:pt>
    <dgm:pt modelId="{42C03593-E9AE-486F-A1B1-82267CC06088}" type="pres">
      <dgm:prSet presAssocID="{B82EF85D-5C12-4DDC-9AC4-658B12FE5E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BF6A153-CED7-4A69-8AFE-7072479B26F1}" type="pres">
      <dgm:prSet presAssocID="{B82EF85D-5C12-4DDC-9AC4-658B12FE5E5E}" presName="spaceRect" presStyleCnt="0"/>
      <dgm:spPr/>
    </dgm:pt>
    <dgm:pt modelId="{2CB74ABA-F9F2-47E8-A57A-9E4C0591F0E7}" type="pres">
      <dgm:prSet presAssocID="{B82EF85D-5C12-4DDC-9AC4-658B12FE5E5E}" presName="parTx" presStyleLbl="revTx" presStyleIdx="3" presStyleCnt="4">
        <dgm:presLayoutVars>
          <dgm:chMax val="0"/>
          <dgm:chPref val="0"/>
        </dgm:presLayoutVars>
      </dgm:prSet>
      <dgm:spPr/>
    </dgm:pt>
  </dgm:ptLst>
  <dgm:cxnLst>
    <dgm:cxn modelId="{C722E608-86C4-454E-8F07-5C2E6CF45F26}" srcId="{A6A7CFD1-A195-49A4-9D45-AA6CAA6AA5BA}" destId="{B82EF85D-5C12-4DDC-9AC4-658B12FE5E5E}" srcOrd="3" destOrd="0" parTransId="{1A430AFA-6776-45D7-8937-C5BDAEFB6BBB}" sibTransId="{6D2203AC-942E-4E9B-89BA-82A941033578}"/>
    <dgm:cxn modelId="{26615315-D927-4AC8-8F55-2DE62DABB464}" srcId="{A6A7CFD1-A195-49A4-9D45-AA6CAA6AA5BA}" destId="{98951794-C048-447E-AB44-07B86AE5931D}" srcOrd="1" destOrd="0" parTransId="{46210DAA-7306-45B4-AC82-84D7944F7968}" sibTransId="{7B03B223-E5C3-4A67-B3A5-90DD4873E979}"/>
    <dgm:cxn modelId="{A038103F-46FB-4D7F-BDB4-AB986B736F37}" type="presOf" srcId="{B82EF85D-5C12-4DDC-9AC4-658B12FE5E5E}" destId="{2CB74ABA-F9F2-47E8-A57A-9E4C0591F0E7}" srcOrd="0" destOrd="0" presId="urn:microsoft.com/office/officeart/2018/2/layout/IconVerticalSolidList"/>
    <dgm:cxn modelId="{9170C270-1F8D-4C26-B5C0-D74F0F0C2086}" type="presOf" srcId="{98951794-C048-447E-AB44-07B86AE5931D}" destId="{7CDFD158-E19A-45BB-B194-1AC10A519162}" srcOrd="0" destOrd="0" presId="urn:microsoft.com/office/officeart/2018/2/layout/IconVerticalSolidList"/>
    <dgm:cxn modelId="{BE355A7D-4B8D-4007-854C-BEBF1432F9DB}" type="presOf" srcId="{A6A7CFD1-A195-49A4-9D45-AA6CAA6AA5BA}" destId="{A0B36B87-D412-4E93-9489-45E10F4783C4}" srcOrd="0" destOrd="0" presId="urn:microsoft.com/office/officeart/2018/2/layout/IconVerticalSolidList"/>
    <dgm:cxn modelId="{4EC402A7-C72D-47CF-A5A9-678BF5AA3198}" srcId="{A6A7CFD1-A195-49A4-9D45-AA6CAA6AA5BA}" destId="{36DAC817-F6B5-4ADB-A141-2CCACB561E95}" srcOrd="2" destOrd="0" parTransId="{4605A04F-A89C-4CFA-98B9-77D879DA6B51}" sibTransId="{E19B2C88-2CBE-43C3-95FA-B2F90B670A82}"/>
    <dgm:cxn modelId="{61DA4FE1-AAF4-4D0F-9A86-DC82AE98FF76}" type="presOf" srcId="{36DAC817-F6B5-4ADB-A141-2CCACB561E95}" destId="{968BB8B3-56DF-4FE3-B6DF-799201622BD6}" srcOrd="0" destOrd="0" presId="urn:microsoft.com/office/officeart/2018/2/layout/IconVerticalSolidList"/>
    <dgm:cxn modelId="{5EFB1FFC-0567-4DF5-A8CB-47E6809CBC25}" type="presOf" srcId="{39492FCE-0985-4E0D-9420-A5C05F05888F}" destId="{8EA016F8-AD69-4784-B651-F3813E4FB211}" srcOrd="0" destOrd="0" presId="urn:microsoft.com/office/officeart/2018/2/layout/IconVerticalSolidList"/>
    <dgm:cxn modelId="{788E70FD-9B3C-440C-9001-286F9949C20B}" srcId="{A6A7CFD1-A195-49A4-9D45-AA6CAA6AA5BA}" destId="{39492FCE-0985-4E0D-9420-A5C05F05888F}" srcOrd="0" destOrd="0" parTransId="{44AB320C-C1DE-4570-A69D-FE4600F3BF3F}" sibTransId="{BD03EB68-B272-4E02-AE9E-6BA4BD723959}"/>
    <dgm:cxn modelId="{C7EF9625-ED6D-4940-A185-BBAF61A6F4F2}" type="presParOf" srcId="{A0B36B87-D412-4E93-9489-45E10F4783C4}" destId="{11C63B14-84DE-4EFF-9C03-8977BA57503A}" srcOrd="0" destOrd="0" presId="urn:microsoft.com/office/officeart/2018/2/layout/IconVerticalSolidList"/>
    <dgm:cxn modelId="{B9631045-6B51-4069-B1CF-159CE70E04F1}" type="presParOf" srcId="{11C63B14-84DE-4EFF-9C03-8977BA57503A}" destId="{615A8F25-B08E-4680-9A9F-C99836153C9E}" srcOrd="0" destOrd="0" presId="urn:microsoft.com/office/officeart/2018/2/layout/IconVerticalSolidList"/>
    <dgm:cxn modelId="{413C0EC8-3C1A-445C-93EE-FA2111E79FAA}" type="presParOf" srcId="{11C63B14-84DE-4EFF-9C03-8977BA57503A}" destId="{8DFB1A91-0A6C-4E62-B606-62B3F9DA9F86}" srcOrd="1" destOrd="0" presId="urn:microsoft.com/office/officeart/2018/2/layout/IconVerticalSolidList"/>
    <dgm:cxn modelId="{3E61B18C-54CD-40C0-83DA-90285CC6802C}" type="presParOf" srcId="{11C63B14-84DE-4EFF-9C03-8977BA57503A}" destId="{533BBA74-3AFC-4168-9F0E-C66E7DA74F61}" srcOrd="2" destOrd="0" presId="urn:microsoft.com/office/officeart/2018/2/layout/IconVerticalSolidList"/>
    <dgm:cxn modelId="{9F229127-8135-4717-AAA7-717BFB4CCAF9}" type="presParOf" srcId="{11C63B14-84DE-4EFF-9C03-8977BA57503A}" destId="{8EA016F8-AD69-4784-B651-F3813E4FB211}" srcOrd="3" destOrd="0" presId="urn:microsoft.com/office/officeart/2018/2/layout/IconVerticalSolidList"/>
    <dgm:cxn modelId="{B67633F2-5038-4E26-B4A7-AFD1021FF1A0}" type="presParOf" srcId="{A0B36B87-D412-4E93-9489-45E10F4783C4}" destId="{9B87197F-1FB4-48D9-90AF-52CAF0B21FE8}" srcOrd="1" destOrd="0" presId="urn:microsoft.com/office/officeart/2018/2/layout/IconVerticalSolidList"/>
    <dgm:cxn modelId="{DC8F4AEA-2732-4ED0-85F4-759FC4FFF33F}" type="presParOf" srcId="{A0B36B87-D412-4E93-9489-45E10F4783C4}" destId="{064593A6-1853-4780-98B9-9354B8D0AD5C}" srcOrd="2" destOrd="0" presId="urn:microsoft.com/office/officeart/2018/2/layout/IconVerticalSolidList"/>
    <dgm:cxn modelId="{4D4866AB-86EC-4F71-B201-5977241B3A1B}" type="presParOf" srcId="{064593A6-1853-4780-98B9-9354B8D0AD5C}" destId="{97C59915-6AE4-402D-98B3-4F5372BEE196}" srcOrd="0" destOrd="0" presId="urn:microsoft.com/office/officeart/2018/2/layout/IconVerticalSolidList"/>
    <dgm:cxn modelId="{85DBE38B-7C4F-4183-8A93-3924587932AC}" type="presParOf" srcId="{064593A6-1853-4780-98B9-9354B8D0AD5C}" destId="{1110853B-F570-4B43-AAD2-548BA1C3003D}" srcOrd="1" destOrd="0" presId="urn:microsoft.com/office/officeart/2018/2/layout/IconVerticalSolidList"/>
    <dgm:cxn modelId="{E9B69522-52A3-4915-99EC-3CA484A5BAA9}" type="presParOf" srcId="{064593A6-1853-4780-98B9-9354B8D0AD5C}" destId="{DA2E7737-02E9-4316-B752-B5D52EC6C53D}" srcOrd="2" destOrd="0" presId="urn:microsoft.com/office/officeart/2018/2/layout/IconVerticalSolidList"/>
    <dgm:cxn modelId="{B3DEE2DB-08EC-4E34-8E99-21FDEC9CE933}" type="presParOf" srcId="{064593A6-1853-4780-98B9-9354B8D0AD5C}" destId="{7CDFD158-E19A-45BB-B194-1AC10A519162}" srcOrd="3" destOrd="0" presId="urn:microsoft.com/office/officeart/2018/2/layout/IconVerticalSolidList"/>
    <dgm:cxn modelId="{2B6B759C-7018-467A-A26F-94B46689AA07}" type="presParOf" srcId="{A0B36B87-D412-4E93-9489-45E10F4783C4}" destId="{31F89E1E-106D-4BAD-9D7F-4E7F09601FA9}" srcOrd="3" destOrd="0" presId="urn:microsoft.com/office/officeart/2018/2/layout/IconVerticalSolidList"/>
    <dgm:cxn modelId="{A0B98032-63AA-42F9-A96C-28364A9E0F72}" type="presParOf" srcId="{A0B36B87-D412-4E93-9489-45E10F4783C4}" destId="{C0FD6A22-1C73-4C38-9C11-895DE3199DE6}" srcOrd="4" destOrd="0" presId="urn:microsoft.com/office/officeart/2018/2/layout/IconVerticalSolidList"/>
    <dgm:cxn modelId="{397FA2B9-9E03-4A77-A6EE-917C5858BA40}" type="presParOf" srcId="{C0FD6A22-1C73-4C38-9C11-895DE3199DE6}" destId="{A28A1EEE-5942-49C9-A020-61F8A99D437F}" srcOrd="0" destOrd="0" presId="urn:microsoft.com/office/officeart/2018/2/layout/IconVerticalSolidList"/>
    <dgm:cxn modelId="{5AEB0A0F-4742-4198-B7DE-27F9E4593BBF}" type="presParOf" srcId="{C0FD6A22-1C73-4C38-9C11-895DE3199DE6}" destId="{B6F1F065-540B-4E92-A33A-727168C39B5F}" srcOrd="1" destOrd="0" presId="urn:microsoft.com/office/officeart/2018/2/layout/IconVerticalSolidList"/>
    <dgm:cxn modelId="{F4D0B366-642B-4313-8B4F-9DA8AF93D9DE}" type="presParOf" srcId="{C0FD6A22-1C73-4C38-9C11-895DE3199DE6}" destId="{180ED84F-E2C0-4728-B742-8F1916786586}" srcOrd="2" destOrd="0" presId="urn:microsoft.com/office/officeart/2018/2/layout/IconVerticalSolidList"/>
    <dgm:cxn modelId="{D19B365F-62EF-4E57-8D2E-B089870E3D4F}" type="presParOf" srcId="{C0FD6A22-1C73-4C38-9C11-895DE3199DE6}" destId="{968BB8B3-56DF-4FE3-B6DF-799201622BD6}" srcOrd="3" destOrd="0" presId="urn:microsoft.com/office/officeart/2018/2/layout/IconVerticalSolidList"/>
    <dgm:cxn modelId="{0487EF6E-1185-4DBE-B2F6-84644DF22AAC}" type="presParOf" srcId="{A0B36B87-D412-4E93-9489-45E10F4783C4}" destId="{5A10DD60-0D4A-4CC4-AB39-E4A31AED1397}" srcOrd="5" destOrd="0" presId="urn:microsoft.com/office/officeart/2018/2/layout/IconVerticalSolidList"/>
    <dgm:cxn modelId="{CBC8BD4E-CD02-4CE7-9C09-0D66B9103658}" type="presParOf" srcId="{A0B36B87-D412-4E93-9489-45E10F4783C4}" destId="{D69C8839-B48F-48C9-8BCF-C06DDACA1C59}" srcOrd="6" destOrd="0" presId="urn:microsoft.com/office/officeart/2018/2/layout/IconVerticalSolidList"/>
    <dgm:cxn modelId="{909FFC5D-3480-4B74-94DD-1D0D97841F23}" type="presParOf" srcId="{D69C8839-B48F-48C9-8BCF-C06DDACA1C59}" destId="{4D288972-A77E-4722-B4D2-388BA5C0C041}" srcOrd="0" destOrd="0" presId="urn:microsoft.com/office/officeart/2018/2/layout/IconVerticalSolidList"/>
    <dgm:cxn modelId="{5C1F082E-1235-4B50-A90C-24F88669F410}" type="presParOf" srcId="{D69C8839-B48F-48C9-8BCF-C06DDACA1C59}" destId="{42C03593-E9AE-486F-A1B1-82267CC06088}" srcOrd="1" destOrd="0" presId="urn:microsoft.com/office/officeart/2018/2/layout/IconVerticalSolidList"/>
    <dgm:cxn modelId="{4DA0A36E-907C-4AFF-B6E8-8E50228A7A99}" type="presParOf" srcId="{D69C8839-B48F-48C9-8BCF-C06DDACA1C59}" destId="{BBF6A153-CED7-4A69-8AFE-7072479B26F1}" srcOrd="2" destOrd="0" presId="urn:microsoft.com/office/officeart/2018/2/layout/IconVerticalSolidList"/>
    <dgm:cxn modelId="{140F6790-0C35-4BE2-85FA-2D69E0CE3C2B}" type="presParOf" srcId="{D69C8839-B48F-48C9-8BCF-C06DDACA1C59}" destId="{2CB74ABA-F9F2-47E8-A57A-9E4C0591F0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24A18-04AC-4F65-9251-C7916FC310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E58C-A9E7-4C9E-94EB-1DDBB035F22A}">
      <dgm:prSet/>
      <dgm:spPr/>
      <dgm:t>
        <a:bodyPr/>
        <a:lstStyle/>
        <a:p>
          <a:pPr>
            <a:lnSpc>
              <a:spcPct val="100000"/>
            </a:lnSpc>
            <a:defRPr b="1"/>
          </a:pPr>
          <a:r>
            <a:rPr lang="en-US"/>
            <a:t>1. What are the characteristics of an average residential property?</a:t>
          </a:r>
        </a:p>
      </dgm:t>
    </dgm:pt>
    <dgm:pt modelId="{22796D59-2777-4B77-BCEE-87B48B8707CB}" type="parTrans" cxnId="{E71DCFF6-5B34-449E-B3AA-F5D428AE55E9}">
      <dgm:prSet/>
      <dgm:spPr/>
      <dgm:t>
        <a:bodyPr/>
        <a:lstStyle/>
        <a:p>
          <a:endParaRPr lang="en-US"/>
        </a:p>
      </dgm:t>
    </dgm:pt>
    <dgm:pt modelId="{3C2A9120-8B69-4E0A-9B32-74B2962E625D}" type="sibTrans" cxnId="{E71DCFF6-5B34-449E-B3AA-F5D428AE55E9}">
      <dgm:prSet/>
      <dgm:spPr/>
      <dgm:t>
        <a:bodyPr/>
        <a:lstStyle/>
        <a:p>
          <a:endParaRPr lang="en-US"/>
        </a:p>
      </dgm:t>
    </dgm:pt>
    <dgm:pt modelId="{DDED034E-09FD-43D5-86CE-1C2CFCD2B577}">
      <dgm:prSet custT="1"/>
      <dgm:spPr/>
      <dgm:t>
        <a:bodyPr/>
        <a:lstStyle/>
        <a:p>
          <a:pPr>
            <a:lnSpc>
              <a:spcPct val="100000"/>
            </a:lnSpc>
          </a:pPr>
          <a:r>
            <a:rPr lang="en-US" sz="1400" dirty="0"/>
            <a:t>Which heating type is the most common in residential properties in this dataset, and what is the percentage of properties with this heating type?</a:t>
          </a:r>
        </a:p>
      </dgm:t>
    </dgm:pt>
    <dgm:pt modelId="{D8EA85A7-5CA3-49B5-A763-CB468B187D66}" type="parTrans" cxnId="{54801DC4-036F-42F0-9023-71BF0719CC84}">
      <dgm:prSet/>
      <dgm:spPr/>
      <dgm:t>
        <a:bodyPr/>
        <a:lstStyle/>
        <a:p>
          <a:endParaRPr lang="en-US"/>
        </a:p>
      </dgm:t>
    </dgm:pt>
    <dgm:pt modelId="{78A1282F-D96F-42FF-93C6-FD800C592EB1}" type="sibTrans" cxnId="{54801DC4-036F-42F0-9023-71BF0719CC84}">
      <dgm:prSet/>
      <dgm:spPr/>
      <dgm:t>
        <a:bodyPr/>
        <a:lstStyle/>
        <a:p>
          <a:endParaRPr lang="en-US"/>
        </a:p>
      </dgm:t>
    </dgm:pt>
    <dgm:pt modelId="{67702BA1-0CA5-411B-8292-889F2195CCEA}">
      <dgm:prSet custT="1"/>
      <dgm:spPr/>
      <dgm:t>
        <a:bodyPr/>
        <a:lstStyle/>
        <a:p>
          <a:pPr>
            <a:lnSpc>
              <a:spcPct val="100000"/>
            </a:lnSpc>
          </a:pPr>
          <a:r>
            <a:rPr lang="en-US" sz="1400" dirty="0"/>
            <a:t>What is the average number of bathrooms and half-bathrooms in residential properties in this dataset?</a:t>
          </a:r>
        </a:p>
      </dgm:t>
    </dgm:pt>
    <dgm:pt modelId="{EFB88559-B355-422B-9AE1-2E2ECFF70EA7}" type="parTrans" cxnId="{E8399E4B-5FB4-4D54-BE21-59E7E1D7485C}">
      <dgm:prSet/>
      <dgm:spPr/>
      <dgm:t>
        <a:bodyPr/>
        <a:lstStyle/>
        <a:p>
          <a:endParaRPr lang="en-US"/>
        </a:p>
      </dgm:t>
    </dgm:pt>
    <dgm:pt modelId="{E0F2785F-873D-4639-8919-38F2A12A48A0}" type="sibTrans" cxnId="{E8399E4B-5FB4-4D54-BE21-59E7E1D7485C}">
      <dgm:prSet/>
      <dgm:spPr/>
      <dgm:t>
        <a:bodyPr/>
        <a:lstStyle/>
        <a:p>
          <a:endParaRPr lang="en-US"/>
        </a:p>
      </dgm:t>
    </dgm:pt>
    <dgm:pt modelId="{06E4BD22-61F7-44E3-BE74-B752B19B2032}">
      <dgm:prSet custT="1"/>
      <dgm:spPr/>
      <dgm:t>
        <a:bodyPr/>
        <a:lstStyle/>
        <a:p>
          <a:pPr>
            <a:lnSpc>
              <a:spcPct val="100000"/>
            </a:lnSpc>
          </a:pPr>
          <a:r>
            <a:rPr lang="en-US" sz="1400" dirty="0"/>
            <a:t>What is the average land area of residential properties in this dataset, and how does this vary by number of bedrooms?</a:t>
          </a:r>
        </a:p>
      </dgm:t>
    </dgm:pt>
    <dgm:pt modelId="{F704DEED-0FEA-4676-953E-2A1AF2275877}" type="parTrans" cxnId="{3EF635C3-F11F-4D56-9D66-EA1A62BDE01C}">
      <dgm:prSet/>
      <dgm:spPr/>
      <dgm:t>
        <a:bodyPr/>
        <a:lstStyle/>
        <a:p>
          <a:endParaRPr lang="en-US"/>
        </a:p>
      </dgm:t>
    </dgm:pt>
    <dgm:pt modelId="{34E7AAAC-BE19-43D6-9DB0-6C267C59EB8B}" type="sibTrans" cxnId="{3EF635C3-F11F-4D56-9D66-EA1A62BDE01C}">
      <dgm:prSet/>
      <dgm:spPr/>
      <dgm:t>
        <a:bodyPr/>
        <a:lstStyle/>
        <a:p>
          <a:endParaRPr lang="en-US"/>
        </a:p>
      </dgm:t>
    </dgm:pt>
    <dgm:pt modelId="{626DBFCA-9E97-48FF-85D6-420C9C13D1F5}">
      <dgm:prSet custT="1"/>
      <dgm:spPr/>
      <dgm:t>
        <a:bodyPr/>
        <a:lstStyle/>
        <a:p>
          <a:pPr>
            <a:lnSpc>
              <a:spcPct val="100000"/>
            </a:lnSpc>
          </a:pPr>
          <a:r>
            <a:rPr lang="en-US" sz="1400" dirty="0"/>
            <a:t>How has the gross building area of residential properties in this dataset changed over time?</a:t>
          </a:r>
        </a:p>
      </dgm:t>
    </dgm:pt>
    <dgm:pt modelId="{78467F86-FFE4-43C7-B1E5-5B4DA6BA998D}" type="parTrans" cxnId="{79258F99-92D7-4DE5-872C-EEBB2C9EC967}">
      <dgm:prSet/>
      <dgm:spPr/>
      <dgm:t>
        <a:bodyPr/>
        <a:lstStyle/>
        <a:p>
          <a:endParaRPr lang="en-US"/>
        </a:p>
      </dgm:t>
    </dgm:pt>
    <dgm:pt modelId="{AFE558B8-3A6C-4C43-9CDD-D70CD7085922}" type="sibTrans" cxnId="{79258F99-92D7-4DE5-872C-EEBB2C9EC967}">
      <dgm:prSet/>
      <dgm:spPr/>
      <dgm:t>
        <a:bodyPr/>
        <a:lstStyle/>
        <a:p>
          <a:endParaRPr lang="en-US"/>
        </a:p>
      </dgm:t>
    </dgm:pt>
    <dgm:pt modelId="{AA837182-CC1B-4ADC-8F5E-F42322306E6D}">
      <dgm:prSet/>
      <dgm:spPr/>
      <dgm:t>
        <a:bodyPr/>
        <a:lstStyle/>
        <a:p>
          <a:pPr>
            <a:lnSpc>
              <a:spcPct val="100000"/>
            </a:lnSpc>
            <a:defRPr b="1"/>
          </a:pPr>
          <a:r>
            <a:rPr lang="en-US" dirty="0"/>
            <a:t>2. Which variables have an impact on sale price, and how strong is that impact?</a:t>
          </a:r>
        </a:p>
      </dgm:t>
    </dgm:pt>
    <dgm:pt modelId="{3A741149-FEF4-4A5A-8CAC-34F1CC00F6C4}" type="parTrans" cxnId="{3598A4BD-A760-4490-B426-C058CE7D0F7E}">
      <dgm:prSet/>
      <dgm:spPr/>
      <dgm:t>
        <a:bodyPr/>
        <a:lstStyle/>
        <a:p>
          <a:endParaRPr lang="en-US"/>
        </a:p>
      </dgm:t>
    </dgm:pt>
    <dgm:pt modelId="{D4515D39-B7C1-40C0-8D5E-206FB3F5511E}" type="sibTrans" cxnId="{3598A4BD-A760-4490-B426-C058CE7D0F7E}">
      <dgm:prSet/>
      <dgm:spPr/>
      <dgm:t>
        <a:bodyPr/>
        <a:lstStyle/>
        <a:p>
          <a:endParaRPr lang="en-US"/>
        </a:p>
      </dgm:t>
    </dgm:pt>
    <dgm:pt modelId="{8B4ED25C-CA9C-4486-A72C-2B25E216F37F}">
      <dgm:prSet custT="1"/>
      <dgm:spPr/>
      <dgm:t>
        <a:bodyPr/>
        <a:lstStyle/>
        <a:p>
          <a:pPr>
            <a:lnSpc>
              <a:spcPct val="100000"/>
            </a:lnSpc>
          </a:pPr>
          <a:r>
            <a:rPr lang="en-US" sz="1400" dirty="0"/>
            <a:t>Is there a correlation between the number of bedrooms and the sale price of a residential property in this dataset?</a:t>
          </a:r>
        </a:p>
      </dgm:t>
    </dgm:pt>
    <dgm:pt modelId="{1267489E-0031-4FE6-AAE0-960B5145F01D}" type="parTrans" cxnId="{6A3D046B-1CF2-4946-AFFD-18127FCAD92E}">
      <dgm:prSet/>
      <dgm:spPr/>
      <dgm:t>
        <a:bodyPr/>
        <a:lstStyle/>
        <a:p>
          <a:endParaRPr lang="en-US"/>
        </a:p>
      </dgm:t>
    </dgm:pt>
    <dgm:pt modelId="{D61F81B4-C1BE-4DC1-B52A-C25FF1AC4B21}" type="sibTrans" cxnId="{6A3D046B-1CF2-4946-AFFD-18127FCAD92E}">
      <dgm:prSet/>
      <dgm:spPr/>
      <dgm:t>
        <a:bodyPr/>
        <a:lstStyle/>
        <a:p>
          <a:endParaRPr lang="en-US"/>
        </a:p>
      </dgm:t>
    </dgm:pt>
    <dgm:pt modelId="{DEF2EFB2-D707-4485-AD56-595D05C0F5FD}">
      <dgm:prSet custT="1"/>
      <dgm:spPr/>
      <dgm:t>
        <a:bodyPr/>
        <a:lstStyle/>
        <a:p>
          <a:pPr>
            <a:lnSpc>
              <a:spcPct val="100000"/>
            </a:lnSpc>
          </a:pPr>
          <a:r>
            <a:rPr lang="en-US" sz="1400" dirty="0"/>
            <a:t>Is there a correlation between the grade and the sale price of a residential property in this dataset?</a:t>
          </a:r>
        </a:p>
      </dgm:t>
    </dgm:pt>
    <dgm:pt modelId="{B988CA9B-24BC-4178-A8D9-FA0289F7C4F9}" type="parTrans" cxnId="{1613786A-E047-4748-9773-CE366562E4FA}">
      <dgm:prSet/>
      <dgm:spPr/>
      <dgm:t>
        <a:bodyPr/>
        <a:lstStyle/>
        <a:p>
          <a:endParaRPr lang="en-US"/>
        </a:p>
      </dgm:t>
    </dgm:pt>
    <dgm:pt modelId="{195F9685-4795-4050-B6BE-97CBDB30D842}" type="sibTrans" cxnId="{1613786A-E047-4748-9773-CE366562E4FA}">
      <dgm:prSet/>
      <dgm:spPr/>
      <dgm:t>
        <a:bodyPr/>
        <a:lstStyle/>
        <a:p>
          <a:endParaRPr lang="en-US"/>
        </a:p>
      </dgm:t>
    </dgm:pt>
    <dgm:pt modelId="{1241F660-3AE9-4034-9D3A-112F3B50ADB7}">
      <dgm:prSet custT="1"/>
      <dgm:spPr/>
      <dgm:t>
        <a:bodyPr/>
        <a:lstStyle/>
        <a:p>
          <a:pPr>
            <a:lnSpc>
              <a:spcPct val="100000"/>
            </a:lnSpc>
          </a:pPr>
          <a:r>
            <a:rPr lang="en-US" sz="1400" dirty="0"/>
            <a:t>Is there a correlation between gross building area and sale price?</a:t>
          </a:r>
        </a:p>
      </dgm:t>
    </dgm:pt>
    <dgm:pt modelId="{461D6DA5-9DE6-4799-9F2F-32280F7B7B2D}" type="parTrans" cxnId="{567F8E24-722D-4308-B544-C8AF0E00C459}">
      <dgm:prSet/>
      <dgm:spPr/>
      <dgm:t>
        <a:bodyPr/>
        <a:lstStyle/>
        <a:p>
          <a:endParaRPr lang="en-US"/>
        </a:p>
      </dgm:t>
    </dgm:pt>
    <dgm:pt modelId="{C06F48F7-3333-40D6-A3BF-3CEEFB398FB4}" type="sibTrans" cxnId="{567F8E24-722D-4308-B544-C8AF0E00C459}">
      <dgm:prSet/>
      <dgm:spPr/>
      <dgm:t>
        <a:bodyPr/>
        <a:lstStyle/>
        <a:p>
          <a:endParaRPr lang="en-US"/>
        </a:p>
      </dgm:t>
    </dgm:pt>
    <dgm:pt modelId="{D832E5D2-6E4C-448D-ABCB-032B487A2889}">
      <dgm:prSet/>
      <dgm:spPr/>
      <dgm:t>
        <a:bodyPr/>
        <a:lstStyle/>
        <a:p>
          <a:pPr>
            <a:lnSpc>
              <a:spcPct val="100000"/>
            </a:lnSpc>
            <a:defRPr b="1"/>
          </a:pPr>
          <a:r>
            <a:rPr lang="en-US"/>
            <a:t>3. Did COVID-19 have an impact on residential sale prices? If so how big was that impact?</a:t>
          </a:r>
        </a:p>
      </dgm:t>
    </dgm:pt>
    <dgm:pt modelId="{21694A9C-0F6E-41BB-8390-DB67EDFF005C}" type="parTrans" cxnId="{591EC920-35AF-41C2-A0EF-F83C22531269}">
      <dgm:prSet/>
      <dgm:spPr/>
      <dgm:t>
        <a:bodyPr/>
        <a:lstStyle/>
        <a:p>
          <a:endParaRPr lang="en-US"/>
        </a:p>
      </dgm:t>
    </dgm:pt>
    <dgm:pt modelId="{168078F1-3995-413B-920E-66DA00F425B1}" type="sibTrans" cxnId="{591EC920-35AF-41C2-A0EF-F83C22531269}">
      <dgm:prSet/>
      <dgm:spPr/>
      <dgm:t>
        <a:bodyPr/>
        <a:lstStyle/>
        <a:p>
          <a:endParaRPr lang="en-US"/>
        </a:p>
      </dgm:t>
    </dgm:pt>
    <dgm:pt modelId="{8810703D-EB54-47EA-9453-C8E15FDBAE4E}" type="pres">
      <dgm:prSet presAssocID="{EB124A18-04AC-4F65-9251-C7916FC31052}" presName="root" presStyleCnt="0">
        <dgm:presLayoutVars>
          <dgm:dir/>
          <dgm:resizeHandles val="exact"/>
        </dgm:presLayoutVars>
      </dgm:prSet>
      <dgm:spPr/>
    </dgm:pt>
    <dgm:pt modelId="{EF8CC9C4-BBE6-4CC0-9410-EDF2420B377D}" type="pres">
      <dgm:prSet presAssocID="{D5BEE58C-A9E7-4C9E-94EB-1DDBB035F22A}" presName="compNode" presStyleCnt="0"/>
      <dgm:spPr/>
    </dgm:pt>
    <dgm:pt modelId="{EB848CCC-7C6F-482B-86C1-263693FFB836}" type="pres">
      <dgm:prSet presAssocID="{D5BEE58C-A9E7-4C9E-94EB-1DDBB035F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E79DF60-2054-44E3-8D4B-8470D9D19AA0}" type="pres">
      <dgm:prSet presAssocID="{D5BEE58C-A9E7-4C9E-94EB-1DDBB035F22A}" presName="iconSpace" presStyleCnt="0"/>
      <dgm:spPr/>
    </dgm:pt>
    <dgm:pt modelId="{76ED41C8-5A52-48CC-9AF0-EC5AC16221DF}" type="pres">
      <dgm:prSet presAssocID="{D5BEE58C-A9E7-4C9E-94EB-1DDBB035F22A}" presName="parTx" presStyleLbl="revTx" presStyleIdx="0" presStyleCnt="6">
        <dgm:presLayoutVars>
          <dgm:chMax val="0"/>
          <dgm:chPref val="0"/>
        </dgm:presLayoutVars>
      </dgm:prSet>
      <dgm:spPr/>
    </dgm:pt>
    <dgm:pt modelId="{7CA7B1F8-607E-435F-A1A9-A7513DC3B08B}" type="pres">
      <dgm:prSet presAssocID="{D5BEE58C-A9E7-4C9E-94EB-1DDBB035F22A}" presName="txSpace" presStyleCnt="0"/>
      <dgm:spPr/>
    </dgm:pt>
    <dgm:pt modelId="{9537FFC0-6071-47AE-A5D6-F161C0FD06C2}" type="pres">
      <dgm:prSet presAssocID="{D5BEE58C-A9E7-4C9E-94EB-1DDBB035F22A}" presName="desTx" presStyleLbl="revTx" presStyleIdx="1" presStyleCnt="6">
        <dgm:presLayoutVars/>
      </dgm:prSet>
      <dgm:spPr/>
    </dgm:pt>
    <dgm:pt modelId="{ACB77D01-7B1D-41E2-8654-3CDA83A75E4E}" type="pres">
      <dgm:prSet presAssocID="{3C2A9120-8B69-4E0A-9B32-74B2962E625D}" presName="sibTrans" presStyleCnt="0"/>
      <dgm:spPr/>
    </dgm:pt>
    <dgm:pt modelId="{2EACB3AA-A41E-4D7D-8667-A444AAD5288A}" type="pres">
      <dgm:prSet presAssocID="{AA837182-CC1B-4ADC-8F5E-F42322306E6D}" presName="compNode" presStyleCnt="0"/>
      <dgm:spPr/>
    </dgm:pt>
    <dgm:pt modelId="{214BCAD1-FDC0-41D3-ABAD-075FBDE16514}" type="pres">
      <dgm:prSet presAssocID="{AA837182-CC1B-4ADC-8F5E-F42322306E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B0B4B2F5-B4CD-435C-9505-6D8322524D99}" type="pres">
      <dgm:prSet presAssocID="{AA837182-CC1B-4ADC-8F5E-F42322306E6D}" presName="iconSpace" presStyleCnt="0"/>
      <dgm:spPr/>
    </dgm:pt>
    <dgm:pt modelId="{F232EDCB-588B-4D97-8D9C-E3A2667AB2B1}" type="pres">
      <dgm:prSet presAssocID="{AA837182-CC1B-4ADC-8F5E-F42322306E6D}" presName="parTx" presStyleLbl="revTx" presStyleIdx="2" presStyleCnt="6">
        <dgm:presLayoutVars>
          <dgm:chMax val="0"/>
          <dgm:chPref val="0"/>
        </dgm:presLayoutVars>
      </dgm:prSet>
      <dgm:spPr/>
    </dgm:pt>
    <dgm:pt modelId="{88E21F2D-DA2E-48F0-B954-D16F65F030AF}" type="pres">
      <dgm:prSet presAssocID="{AA837182-CC1B-4ADC-8F5E-F42322306E6D}" presName="txSpace" presStyleCnt="0"/>
      <dgm:spPr/>
    </dgm:pt>
    <dgm:pt modelId="{ECC8653D-1E72-4CAD-93F9-7C5250C27AA4}" type="pres">
      <dgm:prSet presAssocID="{AA837182-CC1B-4ADC-8F5E-F42322306E6D}" presName="desTx" presStyleLbl="revTx" presStyleIdx="3" presStyleCnt="6">
        <dgm:presLayoutVars/>
      </dgm:prSet>
      <dgm:spPr/>
    </dgm:pt>
    <dgm:pt modelId="{1FAE9C43-F8C5-46E0-BB4B-F74486673C1A}" type="pres">
      <dgm:prSet presAssocID="{D4515D39-B7C1-40C0-8D5E-206FB3F5511E}" presName="sibTrans" presStyleCnt="0"/>
      <dgm:spPr/>
    </dgm:pt>
    <dgm:pt modelId="{795FEED0-2FBC-4453-AA4F-4988B34E7A44}" type="pres">
      <dgm:prSet presAssocID="{D832E5D2-6E4C-448D-ABCB-032B487A2889}" presName="compNode" presStyleCnt="0"/>
      <dgm:spPr/>
    </dgm:pt>
    <dgm:pt modelId="{3F2CA65E-5CA0-43A0-90F1-B20A525FD488}" type="pres">
      <dgm:prSet presAssocID="{D832E5D2-6E4C-448D-ABCB-032B487A2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9D1E37E-5335-4E48-A7AD-46B2B22FCEF5}" type="pres">
      <dgm:prSet presAssocID="{D832E5D2-6E4C-448D-ABCB-032B487A2889}" presName="iconSpace" presStyleCnt="0"/>
      <dgm:spPr/>
    </dgm:pt>
    <dgm:pt modelId="{DDCEE972-90FF-4F59-9E53-9CF5A4BF4377}" type="pres">
      <dgm:prSet presAssocID="{D832E5D2-6E4C-448D-ABCB-032B487A2889}" presName="parTx" presStyleLbl="revTx" presStyleIdx="4" presStyleCnt="6">
        <dgm:presLayoutVars>
          <dgm:chMax val="0"/>
          <dgm:chPref val="0"/>
        </dgm:presLayoutVars>
      </dgm:prSet>
      <dgm:spPr/>
    </dgm:pt>
    <dgm:pt modelId="{C201E6E1-701A-4BC2-B776-5BFC4505BECC}" type="pres">
      <dgm:prSet presAssocID="{D832E5D2-6E4C-448D-ABCB-032B487A2889}" presName="txSpace" presStyleCnt="0"/>
      <dgm:spPr/>
    </dgm:pt>
    <dgm:pt modelId="{14F3662C-41B5-4981-A100-E4147114FE65}" type="pres">
      <dgm:prSet presAssocID="{D832E5D2-6E4C-448D-ABCB-032B487A2889}" presName="desTx" presStyleLbl="revTx" presStyleIdx="5" presStyleCnt="6">
        <dgm:presLayoutVars/>
      </dgm:prSet>
      <dgm:spPr/>
    </dgm:pt>
  </dgm:ptLst>
  <dgm:cxnLst>
    <dgm:cxn modelId="{591EC920-35AF-41C2-A0EF-F83C22531269}" srcId="{EB124A18-04AC-4F65-9251-C7916FC31052}" destId="{D832E5D2-6E4C-448D-ABCB-032B487A2889}" srcOrd="2" destOrd="0" parTransId="{21694A9C-0F6E-41BB-8390-DB67EDFF005C}" sibTransId="{168078F1-3995-413B-920E-66DA00F425B1}"/>
    <dgm:cxn modelId="{FA370124-FDA0-47EC-9B50-1C2EF3CA1C00}" type="presOf" srcId="{1241F660-3AE9-4034-9D3A-112F3B50ADB7}" destId="{ECC8653D-1E72-4CAD-93F9-7C5250C27AA4}" srcOrd="0" destOrd="2" presId="urn:microsoft.com/office/officeart/2018/2/layout/IconLabelDescriptionList"/>
    <dgm:cxn modelId="{567F8E24-722D-4308-B544-C8AF0E00C459}" srcId="{AA837182-CC1B-4ADC-8F5E-F42322306E6D}" destId="{1241F660-3AE9-4034-9D3A-112F3B50ADB7}" srcOrd="2" destOrd="0" parTransId="{461D6DA5-9DE6-4799-9F2F-32280F7B7B2D}" sibTransId="{C06F48F7-3333-40D6-A3BF-3CEEFB398FB4}"/>
    <dgm:cxn modelId="{1613786A-E047-4748-9773-CE366562E4FA}" srcId="{AA837182-CC1B-4ADC-8F5E-F42322306E6D}" destId="{DEF2EFB2-D707-4485-AD56-595D05C0F5FD}" srcOrd="1" destOrd="0" parTransId="{B988CA9B-24BC-4178-A8D9-FA0289F7C4F9}" sibTransId="{195F9685-4795-4050-B6BE-97CBDB30D842}"/>
    <dgm:cxn modelId="{6A3D046B-1CF2-4946-AFFD-18127FCAD92E}" srcId="{AA837182-CC1B-4ADC-8F5E-F42322306E6D}" destId="{8B4ED25C-CA9C-4486-A72C-2B25E216F37F}" srcOrd="0" destOrd="0" parTransId="{1267489E-0031-4FE6-AAE0-960B5145F01D}" sibTransId="{D61F81B4-C1BE-4DC1-B52A-C25FF1AC4B21}"/>
    <dgm:cxn modelId="{E8399E4B-5FB4-4D54-BE21-59E7E1D7485C}" srcId="{D5BEE58C-A9E7-4C9E-94EB-1DDBB035F22A}" destId="{67702BA1-0CA5-411B-8292-889F2195CCEA}" srcOrd="1" destOrd="0" parTransId="{EFB88559-B355-422B-9AE1-2E2ECFF70EA7}" sibTransId="{E0F2785F-873D-4639-8919-38F2A12A48A0}"/>
    <dgm:cxn modelId="{97815870-60EE-4EC6-906E-A001F709D3F8}" type="presOf" srcId="{8B4ED25C-CA9C-4486-A72C-2B25E216F37F}" destId="{ECC8653D-1E72-4CAD-93F9-7C5250C27AA4}" srcOrd="0" destOrd="0" presId="urn:microsoft.com/office/officeart/2018/2/layout/IconLabelDescriptionList"/>
    <dgm:cxn modelId="{2D2DE987-E055-49E1-AA21-4189186D39F0}" type="presOf" srcId="{67702BA1-0CA5-411B-8292-889F2195CCEA}" destId="{9537FFC0-6071-47AE-A5D6-F161C0FD06C2}" srcOrd="0" destOrd="1" presId="urn:microsoft.com/office/officeart/2018/2/layout/IconLabelDescriptionList"/>
    <dgm:cxn modelId="{7EA8918B-6F50-4946-B150-09ED6DB15BCE}" type="presOf" srcId="{DDED034E-09FD-43D5-86CE-1C2CFCD2B577}" destId="{9537FFC0-6071-47AE-A5D6-F161C0FD06C2}" srcOrd="0" destOrd="0" presId="urn:microsoft.com/office/officeart/2018/2/layout/IconLabelDescriptionList"/>
    <dgm:cxn modelId="{0D40BA95-D5F2-41AB-85B3-D479D31304EC}" type="presOf" srcId="{DEF2EFB2-D707-4485-AD56-595D05C0F5FD}" destId="{ECC8653D-1E72-4CAD-93F9-7C5250C27AA4}" srcOrd="0" destOrd="1" presId="urn:microsoft.com/office/officeart/2018/2/layout/IconLabelDescriptionList"/>
    <dgm:cxn modelId="{79258F99-92D7-4DE5-872C-EEBB2C9EC967}" srcId="{D5BEE58C-A9E7-4C9E-94EB-1DDBB035F22A}" destId="{626DBFCA-9E97-48FF-85D6-420C9C13D1F5}" srcOrd="3" destOrd="0" parTransId="{78467F86-FFE4-43C7-B1E5-5B4DA6BA998D}" sibTransId="{AFE558B8-3A6C-4C43-9CDD-D70CD7085922}"/>
    <dgm:cxn modelId="{4431A3BC-3F4C-45FF-B769-E293A6403743}" type="presOf" srcId="{AA837182-CC1B-4ADC-8F5E-F42322306E6D}" destId="{F232EDCB-588B-4D97-8D9C-E3A2667AB2B1}" srcOrd="0" destOrd="0" presId="urn:microsoft.com/office/officeart/2018/2/layout/IconLabelDescriptionList"/>
    <dgm:cxn modelId="{3598A4BD-A760-4490-B426-C058CE7D0F7E}" srcId="{EB124A18-04AC-4F65-9251-C7916FC31052}" destId="{AA837182-CC1B-4ADC-8F5E-F42322306E6D}" srcOrd="1" destOrd="0" parTransId="{3A741149-FEF4-4A5A-8CAC-34F1CC00F6C4}" sibTransId="{D4515D39-B7C1-40C0-8D5E-206FB3F5511E}"/>
    <dgm:cxn modelId="{3EF635C3-F11F-4D56-9D66-EA1A62BDE01C}" srcId="{D5BEE58C-A9E7-4C9E-94EB-1DDBB035F22A}" destId="{06E4BD22-61F7-44E3-BE74-B752B19B2032}" srcOrd="2" destOrd="0" parTransId="{F704DEED-0FEA-4676-953E-2A1AF2275877}" sibTransId="{34E7AAAC-BE19-43D6-9DB0-6C267C59EB8B}"/>
    <dgm:cxn modelId="{54801DC4-036F-42F0-9023-71BF0719CC84}" srcId="{D5BEE58C-A9E7-4C9E-94EB-1DDBB035F22A}" destId="{DDED034E-09FD-43D5-86CE-1C2CFCD2B577}" srcOrd="0" destOrd="0" parTransId="{D8EA85A7-5CA3-49B5-A763-CB468B187D66}" sibTransId="{78A1282F-D96F-42FF-93C6-FD800C592EB1}"/>
    <dgm:cxn modelId="{F0664DCA-A567-438B-B2F8-0B30FCC82468}" type="presOf" srcId="{EB124A18-04AC-4F65-9251-C7916FC31052}" destId="{8810703D-EB54-47EA-9453-C8E15FDBAE4E}" srcOrd="0" destOrd="0" presId="urn:microsoft.com/office/officeart/2018/2/layout/IconLabelDescriptionList"/>
    <dgm:cxn modelId="{FE5078D3-A525-4019-B4B7-7514D907F3D9}" type="presOf" srcId="{06E4BD22-61F7-44E3-BE74-B752B19B2032}" destId="{9537FFC0-6071-47AE-A5D6-F161C0FD06C2}" srcOrd="0" destOrd="2" presId="urn:microsoft.com/office/officeart/2018/2/layout/IconLabelDescriptionList"/>
    <dgm:cxn modelId="{BE92D2D5-5E8B-40FA-83EE-437985E4DB2E}" type="presOf" srcId="{626DBFCA-9E97-48FF-85D6-420C9C13D1F5}" destId="{9537FFC0-6071-47AE-A5D6-F161C0FD06C2}" srcOrd="0" destOrd="3" presId="urn:microsoft.com/office/officeart/2018/2/layout/IconLabelDescriptionList"/>
    <dgm:cxn modelId="{5B8B8ADC-3D33-44E5-989E-7296B144C611}" type="presOf" srcId="{D832E5D2-6E4C-448D-ABCB-032B487A2889}" destId="{DDCEE972-90FF-4F59-9E53-9CF5A4BF4377}" srcOrd="0" destOrd="0" presId="urn:microsoft.com/office/officeart/2018/2/layout/IconLabelDescriptionList"/>
    <dgm:cxn modelId="{E71DCFF6-5B34-449E-B3AA-F5D428AE55E9}" srcId="{EB124A18-04AC-4F65-9251-C7916FC31052}" destId="{D5BEE58C-A9E7-4C9E-94EB-1DDBB035F22A}" srcOrd="0" destOrd="0" parTransId="{22796D59-2777-4B77-BCEE-87B48B8707CB}" sibTransId="{3C2A9120-8B69-4E0A-9B32-74B2962E625D}"/>
    <dgm:cxn modelId="{850F35FE-5B7B-480E-91A2-5AC0C05D15CD}" type="presOf" srcId="{D5BEE58C-A9E7-4C9E-94EB-1DDBB035F22A}" destId="{76ED41C8-5A52-48CC-9AF0-EC5AC16221DF}" srcOrd="0" destOrd="0" presId="urn:microsoft.com/office/officeart/2018/2/layout/IconLabelDescriptionList"/>
    <dgm:cxn modelId="{0E7AD7CC-BC18-4FB9-A09E-7F5F17E2F165}" type="presParOf" srcId="{8810703D-EB54-47EA-9453-C8E15FDBAE4E}" destId="{EF8CC9C4-BBE6-4CC0-9410-EDF2420B377D}" srcOrd="0" destOrd="0" presId="urn:microsoft.com/office/officeart/2018/2/layout/IconLabelDescriptionList"/>
    <dgm:cxn modelId="{D1F2770D-D643-4C72-A6AD-920982E67E5E}" type="presParOf" srcId="{EF8CC9C4-BBE6-4CC0-9410-EDF2420B377D}" destId="{EB848CCC-7C6F-482B-86C1-263693FFB836}" srcOrd="0" destOrd="0" presId="urn:microsoft.com/office/officeart/2018/2/layout/IconLabelDescriptionList"/>
    <dgm:cxn modelId="{3E4C6D35-261B-43DE-A903-7EF650CA07B2}" type="presParOf" srcId="{EF8CC9C4-BBE6-4CC0-9410-EDF2420B377D}" destId="{9E79DF60-2054-44E3-8D4B-8470D9D19AA0}" srcOrd="1" destOrd="0" presId="urn:microsoft.com/office/officeart/2018/2/layout/IconLabelDescriptionList"/>
    <dgm:cxn modelId="{12E92298-DB97-4CAF-9175-FF0CC974B6F4}" type="presParOf" srcId="{EF8CC9C4-BBE6-4CC0-9410-EDF2420B377D}" destId="{76ED41C8-5A52-48CC-9AF0-EC5AC16221DF}" srcOrd="2" destOrd="0" presId="urn:microsoft.com/office/officeart/2018/2/layout/IconLabelDescriptionList"/>
    <dgm:cxn modelId="{517C2D2B-E678-4F12-9AAE-D8AEAE0F99E0}" type="presParOf" srcId="{EF8CC9C4-BBE6-4CC0-9410-EDF2420B377D}" destId="{7CA7B1F8-607E-435F-A1A9-A7513DC3B08B}" srcOrd="3" destOrd="0" presId="urn:microsoft.com/office/officeart/2018/2/layout/IconLabelDescriptionList"/>
    <dgm:cxn modelId="{D00F2A6F-A89B-490B-94F9-10CB9520D932}" type="presParOf" srcId="{EF8CC9C4-BBE6-4CC0-9410-EDF2420B377D}" destId="{9537FFC0-6071-47AE-A5D6-F161C0FD06C2}" srcOrd="4" destOrd="0" presId="urn:microsoft.com/office/officeart/2018/2/layout/IconLabelDescriptionList"/>
    <dgm:cxn modelId="{FCBDA954-E7FE-4043-9CAC-3F1458F35283}" type="presParOf" srcId="{8810703D-EB54-47EA-9453-C8E15FDBAE4E}" destId="{ACB77D01-7B1D-41E2-8654-3CDA83A75E4E}" srcOrd="1" destOrd="0" presId="urn:microsoft.com/office/officeart/2018/2/layout/IconLabelDescriptionList"/>
    <dgm:cxn modelId="{F70C6FF8-39DD-43BE-96FA-C743FF0FD16A}" type="presParOf" srcId="{8810703D-EB54-47EA-9453-C8E15FDBAE4E}" destId="{2EACB3AA-A41E-4D7D-8667-A444AAD5288A}" srcOrd="2" destOrd="0" presId="urn:microsoft.com/office/officeart/2018/2/layout/IconLabelDescriptionList"/>
    <dgm:cxn modelId="{7D9BAB38-6A4A-48B2-8AD6-13942AE028A8}" type="presParOf" srcId="{2EACB3AA-A41E-4D7D-8667-A444AAD5288A}" destId="{214BCAD1-FDC0-41D3-ABAD-075FBDE16514}" srcOrd="0" destOrd="0" presId="urn:microsoft.com/office/officeart/2018/2/layout/IconLabelDescriptionList"/>
    <dgm:cxn modelId="{266AABDD-2C9E-4623-A2A2-951D34D48395}" type="presParOf" srcId="{2EACB3AA-A41E-4D7D-8667-A444AAD5288A}" destId="{B0B4B2F5-B4CD-435C-9505-6D8322524D99}" srcOrd="1" destOrd="0" presId="urn:microsoft.com/office/officeart/2018/2/layout/IconLabelDescriptionList"/>
    <dgm:cxn modelId="{84D46441-3D41-47A7-8900-67605A338C6E}" type="presParOf" srcId="{2EACB3AA-A41E-4D7D-8667-A444AAD5288A}" destId="{F232EDCB-588B-4D97-8D9C-E3A2667AB2B1}" srcOrd="2" destOrd="0" presId="urn:microsoft.com/office/officeart/2018/2/layout/IconLabelDescriptionList"/>
    <dgm:cxn modelId="{0A05D2C8-801C-4DBF-BF8A-F75F4C68FF4E}" type="presParOf" srcId="{2EACB3AA-A41E-4D7D-8667-A444AAD5288A}" destId="{88E21F2D-DA2E-48F0-B954-D16F65F030AF}" srcOrd="3" destOrd="0" presId="urn:microsoft.com/office/officeart/2018/2/layout/IconLabelDescriptionList"/>
    <dgm:cxn modelId="{C8850C45-31F7-458F-B4C1-654055EB4B26}" type="presParOf" srcId="{2EACB3AA-A41E-4D7D-8667-A444AAD5288A}" destId="{ECC8653D-1E72-4CAD-93F9-7C5250C27AA4}" srcOrd="4" destOrd="0" presId="urn:microsoft.com/office/officeart/2018/2/layout/IconLabelDescriptionList"/>
    <dgm:cxn modelId="{1D2CA162-6007-46B6-BD81-B4A303294C05}" type="presParOf" srcId="{8810703D-EB54-47EA-9453-C8E15FDBAE4E}" destId="{1FAE9C43-F8C5-46E0-BB4B-F74486673C1A}" srcOrd="3" destOrd="0" presId="urn:microsoft.com/office/officeart/2018/2/layout/IconLabelDescriptionList"/>
    <dgm:cxn modelId="{0325030E-19D8-4FF8-A8EA-66D3DCE71D96}" type="presParOf" srcId="{8810703D-EB54-47EA-9453-C8E15FDBAE4E}" destId="{795FEED0-2FBC-4453-AA4F-4988B34E7A44}" srcOrd="4" destOrd="0" presId="urn:microsoft.com/office/officeart/2018/2/layout/IconLabelDescriptionList"/>
    <dgm:cxn modelId="{6996621E-5F9E-4304-AD3F-F4AE4C18B5E2}" type="presParOf" srcId="{795FEED0-2FBC-4453-AA4F-4988B34E7A44}" destId="{3F2CA65E-5CA0-43A0-90F1-B20A525FD488}" srcOrd="0" destOrd="0" presId="urn:microsoft.com/office/officeart/2018/2/layout/IconLabelDescriptionList"/>
    <dgm:cxn modelId="{D870F097-0705-4516-9E98-C429F539EDD3}" type="presParOf" srcId="{795FEED0-2FBC-4453-AA4F-4988B34E7A44}" destId="{B9D1E37E-5335-4E48-A7AD-46B2B22FCEF5}" srcOrd="1" destOrd="0" presId="urn:microsoft.com/office/officeart/2018/2/layout/IconLabelDescriptionList"/>
    <dgm:cxn modelId="{81C4A9BD-CC0C-4BD1-B889-63BA0C5F594B}" type="presParOf" srcId="{795FEED0-2FBC-4453-AA4F-4988B34E7A44}" destId="{DDCEE972-90FF-4F59-9E53-9CF5A4BF4377}" srcOrd="2" destOrd="0" presId="urn:microsoft.com/office/officeart/2018/2/layout/IconLabelDescriptionList"/>
    <dgm:cxn modelId="{ECC4252E-353C-4FFB-BDAE-0D3D011EDF10}" type="presParOf" srcId="{795FEED0-2FBC-4453-AA4F-4988B34E7A44}" destId="{C201E6E1-701A-4BC2-B776-5BFC4505BECC}" srcOrd="3" destOrd="0" presId="urn:microsoft.com/office/officeart/2018/2/layout/IconLabelDescriptionList"/>
    <dgm:cxn modelId="{71FBCE62-3D94-4F16-9B49-CEA93922EDFA}" type="presParOf" srcId="{795FEED0-2FBC-4453-AA4F-4988B34E7A44}" destId="{14F3662C-41B5-4981-A100-E4147114FE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9975C-A1DE-42F9-8EC5-36E7F350558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82E5D13-65A4-436F-B792-70219C613596}">
      <dgm:prSet/>
      <dgm:spPr/>
      <dgm:t>
        <a:bodyPr/>
        <a:lstStyle/>
        <a:p>
          <a:r>
            <a:rPr lang="en-US"/>
            <a:t>Selected years 2010 through 2022 </a:t>
          </a:r>
        </a:p>
      </dgm:t>
    </dgm:pt>
    <dgm:pt modelId="{6604A573-4539-4D15-9D35-C95733DB114D}" type="parTrans" cxnId="{555BB3E4-C9FC-430E-9818-4D7C63B743ED}">
      <dgm:prSet/>
      <dgm:spPr/>
      <dgm:t>
        <a:bodyPr/>
        <a:lstStyle/>
        <a:p>
          <a:endParaRPr lang="en-US"/>
        </a:p>
      </dgm:t>
    </dgm:pt>
    <dgm:pt modelId="{14E0AA02-2C0A-4A4A-9680-45A89536552F}" type="sibTrans" cxnId="{555BB3E4-C9FC-430E-9818-4D7C63B743ED}">
      <dgm:prSet/>
      <dgm:spPr/>
      <dgm:t>
        <a:bodyPr/>
        <a:lstStyle/>
        <a:p>
          <a:endParaRPr lang="en-US"/>
        </a:p>
      </dgm:t>
    </dgm:pt>
    <dgm:pt modelId="{DE7DAAE4-9B67-4078-B389-84682FE7C080}">
      <dgm:prSet/>
      <dgm:spPr/>
      <dgm:t>
        <a:bodyPr/>
        <a:lstStyle/>
        <a:p>
          <a:r>
            <a:rPr lang="en-US"/>
            <a:t>Created variables:</a:t>
          </a:r>
        </a:p>
      </dgm:t>
    </dgm:pt>
    <dgm:pt modelId="{43F4241E-DB6D-483B-A64C-CC264311AC86}" type="parTrans" cxnId="{439EB812-52DF-4FA0-AB58-44173B0C8DF6}">
      <dgm:prSet/>
      <dgm:spPr/>
      <dgm:t>
        <a:bodyPr/>
        <a:lstStyle/>
        <a:p>
          <a:endParaRPr lang="en-US"/>
        </a:p>
      </dgm:t>
    </dgm:pt>
    <dgm:pt modelId="{78EEE60A-45BD-4122-82C2-14DA82E866A0}" type="sibTrans" cxnId="{439EB812-52DF-4FA0-AB58-44173B0C8DF6}">
      <dgm:prSet/>
      <dgm:spPr/>
      <dgm:t>
        <a:bodyPr/>
        <a:lstStyle/>
        <a:p>
          <a:endParaRPr lang="en-US"/>
        </a:p>
      </dgm:t>
    </dgm:pt>
    <dgm:pt modelId="{FB18C794-505E-4CB1-B57F-BEBAB60DAAFF}">
      <dgm:prSet/>
      <dgm:spPr/>
      <dgm:t>
        <a:bodyPr/>
        <a:lstStyle/>
        <a:p>
          <a:r>
            <a:rPr lang="en-US"/>
            <a:t>Day, Month, and Year of Sale</a:t>
          </a:r>
        </a:p>
      </dgm:t>
    </dgm:pt>
    <dgm:pt modelId="{48414F46-9169-4ECD-83BD-CBA4ACBC42BB}" type="parTrans" cxnId="{120DB9A9-EEAC-4E96-B63D-8A48A340BE1A}">
      <dgm:prSet/>
      <dgm:spPr/>
      <dgm:t>
        <a:bodyPr/>
        <a:lstStyle/>
        <a:p>
          <a:endParaRPr lang="en-US"/>
        </a:p>
      </dgm:t>
    </dgm:pt>
    <dgm:pt modelId="{1AF743BD-2456-479F-BC4B-FA958CC84E11}" type="sibTrans" cxnId="{120DB9A9-EEAC-4E96-B63D-8A48A340BE1A}">
      <dgm:prSet/>
      <dgm:spPr/>
      <dgm:t>
        <a:bodyPr/>
        <a:lstStyle/>
        <a:p>
          <a:endParaRPr lang="en-US"/>
        </a:p>
      </dgm:t>
    </dgm:pt>
    <dgm:pt modelId="{738AF1E7-D138-4847-82B3-A4057799FA12}">
      <dgm:prSet/>
      <dgm:spPr/>
      <dgm:t>
        <a:bodyPr/>
        <a:lstStyle/>
        <a:p>
          <a:r>
            <a:rPr lang="en-US"/>
            <a:t>Month Name</a:t>
          </a:r>
        </a:p>
      </dgm:t>
    </dgm:pt>
    <dgm:pt modelId="{1723F476-5BEE-4227-9477-20523C9E46FF}" type="parTrans" cxnId="{3DE0B453-BEFC-46B5-A1C7-671165C62D16}">
      <dgm:prSet/>
      <dgm:spPr/>
      <dgm:t>
        <a:bodyPr/>
        <a:lstStyle/>
        <a:p>
          <a:endParaRPr lang="en-US"/>
        </a:p>
      </dgm:t>
    </dgm:pt>
    <dgm:pt modelId="{F0FD9B0C-38FB-4ADB-9C83-0AFFBCC078AB}" type="sibTrans" cxnId="{3DE0B453-BEFC-46B5-A1C7-671165C62D16}">
      <dgm:prSet/>
      <dgm:spPr/>
      <dgm:t>
        <a:bodyPr/>
        <a:lstStyle/>
        <a:p>
          <a:endParaRPr lang="en-US"/>
        </a:p>
      </dgm:t>
    </dgm:pt>
    <dgm:pt modelId="{67D74F3D-EACA-4077-9BD0-022823CFA22B}">
      <dgm:prSet/>
      <dgm:spPr/>
      <dgm:t>
        <a:bodyPr/>
        <a:lstStyle/>
        <a:p>
          <a:r>
            <a:rPr lang="en-US"/>
            <a:t>If the property sold for a price (boolean)</a:t>
          </a:r>
        </a:p>
      </dgm:t>
    </dgm:pt>
    <dgm:pt modelId="{18F0A8A9-633F-4204-AED5-CFD78BB47C56}" type="parTrans" cxnId="{CFAFA033-E4B7-4068-ADD4-B8F9A835C99F}">
      <dgm:prSet/>
      <dgm:spPr/>
      <dgm:t>
        <a:bodyPr/>
        <a:lstStyle/>
        <a:p>
          <a:endParaRPr lang="en-US"/>
        </a:p>
      </dgm:t>
    </dgm:pt>
    <dgm:pt modelId="{B2ACF921-EB9E-4C90-8A71-8233BF62A54B}" type="sibTrans" cxnId="{CFAFA033-E4B7-4068-ADD4-B8F9A835C99F}">
      <dgm:prSet/>
      <dgm:spPr/>
      <dgm:t>
        <a:bodyPr/>
        <a:lstStyle/>
        <a:p>
          <a:endParaRPr lang="en-US"/>
        </a:p>
      </dgm:t>
    </dgm:pt>
    <dgm:pt modelId="{4A02DDFF-60A0-4D0B-AC46-56A323158F6F}">
      <dgm:prSet/>
      <dgm:spPr/>
      <dgm:t>
        <a:bodyPr/>
        <a:lstStyle/>
        <a:p>
          <a:r>
            <a:rPr lang="en-US"/>
            <a:t>If the property was remodeled (boolean)</a:t>
          </a:r>
        </a:p>
      </dgm:t>
    </dgm:pt>
    <dgm:pt modelId="{6C3E4638-ADA2-42A0-9C95-DD0388427846}" type="parTrans" cxnId="{867DAA1F-B935-402C-B82D-69D542962A61}">
      <dgm:prSet/>
      <dgm:spPr/>
      <dgm:t>
        <a:bodyPr/>
        <a:lstStyle/>
        <a:p>
          <a:endParaRPr lang="en-US"/>
        </a:p>
      </dgm:t>
    </dgm:pt>
    <dgm:pt modelId="{782ACA1D-66F5-4A0B-9F9B-8225893430A5}" type="sibTrans" cxnId="{867DAA1F-B935-402C-B82D-69D542962A61}">
      <dgm:prSet/>
      <dgm:spPr/>
      <dgm:t>
        <a:bodyPr/>
        <a:lstStyle/>
        <a:p>
          <a:endParaRPr lang="en-US"/>
        </a:p>
      </dgm:t>
    </dgm:pt>
    <dgm:pt modelId="{D76004D8-3DBD-48BD-8618-1F9A30206B50}">
      <dgm:prSet/>
      <dgm:spPr/>
      <dgm:t>
        <a:bodyPr/>
        <a:lstStyle/>
        <a:p>
          <a:r>
            <a:rPr lang="en-US"/>
            <a:t>Number of days/months/years passed since January 1, 2010</a:t>
          </a:r>
        </a:p>
      </dgm:t>
    </dgm:pt>
    <dgm:pt modelId="{22D6D68F-5426-4FD2-B0C5-94B7A2D2E2F6}" type="parTrans" cxnId="{B2076945-553D-4E15-BBB1-BEBEDDA0056F}">
      <dgm:prSet/>
      <dgm:spPr/>
      <dgm:t>
        <a:bodyPr/>
        <a:lstStyle/>
        <a:p>
          <a:endParaRPr lang="en-US"/>
        </a:p>
      </dgm:t>
    </dgm:pt>
    <dgm:pt modelId="{15A67DA2-0D20-4215-91C9-0485BFAF6BE6}" type="sibTrans" cxnId="{B2076945-553D-4E15-BBB1-BEBEDDA0056F}">
      <dgm:prSet/>
      <dgm:spPr/>
      <dgm:t>
        <a:bodyPr/>
        <a:lstStyle/>
        <a:p>
          <a:endParaRPr lang="en-US"/>
        </a:p>
      </dgm:t>
    </dgm:pt>
    <dgm:pt modelId="{2D51930D-B3EA-4244-BF86-2F1E5CC96DB1}" type="pres">
      <dgm:prSet presAssocID="{1039975C-A1DE-42F9-8EC5-36E7F3505585}" presName="linear" presStyleCnt="0">
        <dgm:presLayoutVars>
          <dgm:dir/>
          <dgm:animLvl val="lvl"/>
          <dgm:resizeHandles val="exact"/>
        </dgm:presLayoutVars>
      </dgm:prSet>
      <dgm:spPr/>
    </dgm:pt>
    <dgm:pt modelId="{34E6605A-2BD2-475D-8863-9CD1CB16B9F2}" type="pres">
      <dgm:prSet presAssocID="{A82E5D13-65A4-436F-B792-70219C613596}" presName="parentLin" presStyleCnt="0"/>
      <dgm:spPr/>
    </dgm:pt>
    <dgm:pt modelId="{23F70E9D-8083-4176-8A77-E8E375E9E3A1}" type="pres">
      <dgm:prSet presAssocID="{A82E5D13-65A4-436F-B792-70219C613596}" presName="parentLeftMargin" presStyleLbl="node1" presStyleIdx="0" presStyleCnt="2"/>
      <dgm:spPr/>
    </dgm:pt>
    <dgm:pt modelId="{4E589204-284A-47D6-9BB8-9EA20B5CE22A}" type="pres">
      <dgm:prSet presAssocID="{A82E5D13-65A4-436F-B792-70219C613596}" presName="parentText" presStyleLbl="node1" presStyleIdx="0" presStyleCnt="2">
        <dgm:presLayoutVars>
          <dgm:chMax val="0"/>
          <dgm:bulletEnabled val="1"/>
        </dgm:presLayoutVars>
      </dgm:prSet>
      <dgm:spPr/>
    </dgm:pt>
    <dgm:pt modelId="{B582BF98-FA78-483F-B953-5416D44D687D}" type="pres">
      <dgm:prSet presAssocID="{A82E5D13-65A4-436F-B792-70219C613596}" presName="negativeSpace" presStyleCnt="0"/>
      <dgm:spPr/>
    </dgm:pt>
    <dgm:pt modelId="{F57579D4-02A6-4A18-9FA9-6E6F1C88C3C5}" type="pres">
      <dgm:prSet presAssocID="{A82E5D13-65A4-436F-B792-70219C613596}" presName="childText" presStyleLbl="conFgAcc1" presStyleIdx="0" presStyleCnt="2">
        <dgm:presLayoutVars>
          <dgm:bulletEnabled val="1"/>
        </dgm:presLayoutVars>
      </dgm:prSet>
      <dgm:spPr/>
    </dgm:pt>
    <dgm:pt modelId="{DD8D233F-C449-453E-A5FA-255F3C7E47CE}" type="pres">
      <dgm:prSet presAssocID="{14E0AA02-2C0A-4A4A-9680-45A89536552F}" presName="spaceBetweenRectangles" presStyleCnt="0"/>
      <dgm:spPr/>
    </dgm:pt>
    <dgm:pt modelId="{7EC78909-C2CE-4910-97B0-FFF42B17A256}" type="pres">
      <dgm:prSet presAssocID="{DE7DAAE4-9B67-4078-B389-84682FE7C080}" presName="parentLin" presStyleCnt="0"/>
      <dgm:spPr/>
    </dgm:pt>
    <dgm:pt modelId="{99475024-CE4B-461F-AADA-ACBA58198762}" type="pres">
      <dgm:prSet presAssocID="{DE7DAAE4-9B67-4078-B389-84682FE7C080}" presName="parentLeftMargin" presStyleLbl="node1" presStyleIdx="0" presStyleCnt="2"/>
      <dgm:spPr/>
    </dgm:pt>
    <dgm:pt modelId="{D8574B2F-D58B-4364-A7FC-535341767CD3}" type="pres">
      <dgm:prSet presAssocID="{DE7DAAE4-9B67-4078-B389-84682FE7C080}" presName="parentText" presStyleLbl="node1" presStyleIdx="1" presStyleCnt="2">
        <dgm:presLayoutVars>
          <dgm:chMax val="0"/>
          <dgm:bulletEnabled val="1"/>
        </dgm:presLayoutVars>
      </dgm:prSet>
      <dgm:spPr/>
    </dgm:pt>
    <dgm:pt modelId="{8E0B992F-F9CA-4124-B68C-3936321C063F}" type="pres">
      <dgm:prSet presAssocID="{DE7DAAE4-9B67-4078-B389-84682FE7C080}" presName="negativeSpace" presStyleCnt="0"/>
      <dgm:spPr/>
    </dgm:pt>
    <dgm:pt modelId="{8C28964E-B488-43D0-9258-E2952E0FBDC6}" type="pres">
      <dgm:prSet presAssocID="{DE7DAAE4-9B67-4078-B389-84682FE7C080}" presName="childText" presStyleLbl="conFgAcc1" presStyleIdx="1" presStyleCnt="2">
        <dgm:presLayoutVars>
          <dgm:bulletEnabled val="1"/>
        </dgm:presLayoutVars>
      </dgm:prSet>
      <dgm:spPr/>
    </dgm:pt>
  </dgm:ptLst>
  <dgm:cxnLst>
    <dgm:cxn modelId="{153E4502-8E51-4521-8275-E547FE13767A}" type="presOf" srcId="{A82E5D13-65A4-436F-B792-70219C613596}" destId="{4E589204-284A-47D6-9BB8-9EA20B5CE22A}" srcOrd="1" destOrd="0" presId="urn:microsoft.com/office/officeart/2005/8/layout/list1"/>
    <dgm:cxn modelId="{F32E7F12-6AE3-480D-906F-D4569356A10F}" type="presOf" srcId="{FB18C794-505E-4CB1-B57F-BEBAB60DAAFF}" destId="{8C28964E-B488-43D0-9258-E2952E0FBDC6}" srcOrd="0" destOrd="0" presId="urn:microsoft.com/office/officeart/2005/8/layout/list1"/>
    <dgm:cxn modelId="{439EB812-52DF-4FA0-AB58-44173B0C8DF6}" srcId="{1039975C-A1DE-42F9-8EC5-36E7F3505585}" destId="{DE7DAAE4-9B67-4078-B389-84682FE7C080}" srcOrd="1" destOrd="0" parTransId="{43F4241E-DB6D-483B-A64C-CC264311AC86}" sibTransId="{78EEE60A-45BD-4122-82C2-14DA82E866A0}"/>
    <dgm:cxn modelId="{DCDD8319-03E7-476D-96C7-AEEEA35A12C1}" type="presOf" srcId="{DE7DAAE4-9B67-4078-B389-84682FE7C080}" destId="{99475024-CE4B-461F-AADA-ACBA58198762}" srcOrd="0" destOrd="0" presId="urn:microsoft.com/office/officeart/2005/8/layout/list1"/>
    <dgm:cxn modelId="{867DAA1F-B935-402C-B82D-69D542962A61}" srcId="{DE7DAAE4-9B67-4078-B389-84682FE7C080}" destId="{4A02DDFF-60A0-4D0B-AC46-56A323158F6F}" srcOrd="3" destOrd="0" parTransId="{6C3E4638-ADA2-42A0-9C95-DD0388427846}" sibTransId="{782ACA1D-66F5-4A0B-9F9B-8225893430A5}"/>
    <dgm:cxn modelId="{04FDDE2F-AB12-444F-9898-1ECDC5D34C43}" type="presOf" srcId="{DE7DAAE4-9B67-4078-B389-84682FE7C080}" destId="{D8574B2F-D58B-4364-A7FC-535341767CD3}" srcOrd="1" destOrd="0" presId="urn:microsoft.com/office/officeart/2005/8/layout/list1"/>
    <dgm:cxn modelId="{CFAFA033-E4B7-4068-ADD4-B8F9A835C99F}" srcId="{DE7DAAE4-9B67-4078-B389-84682FE7C080}" destId="{67D74F3D-EACA-4077-9BD0-022823CFA22B}" srcOrd="2" destOrd="0" parTransId="{18F0A8A9-633F-4204-AED5-CFD78BB47C56}" sibTransId="{B2ACF921-EB9E-4C90-8A71-8233BF62A54B}"/>
    <dgm:cxn modelId="{81A69742-2570-4809-B95C-CD440896A201}" type="presOf" srcId="{67D74F3D-EACA-4077-9BD0-022823CFA22B}" destId="{8C28964E-B488-43D0-9258-E2952E0FBDC6}" srcOrd="0" destOrd="2" presId="urn:microsoft.com/office/officeart/2005/8/layout/list1"/>
    <dgm:cxn modelId="{B2076945-553D-4E15-BBB1-BEBEDDA0056F}" srcId="{DE7DAAE4-9B67-4078-B389-84682FE7C080}" destId="{D76004D8-3DBD-48BD-8618-1F9A30206B50}" srcOrd="4" destOrd="0" parTransId="{22D6D68F-5426-4FD2-B0C5-94B7A2D2E2F6}" sibTransId="{15A67DA2-0D20-4215-91C9-0485BFAF6BE6}"/>
    <dgm:cxn modelId="{3DE0B453-BEFC-46B5-A1C7-671165C62D16}" srcId="{DE7DAAE4-9B67-4078-B389-84682FE7C080}" destId="{738AF1E7-D138-4847-82B3-A4057799FA12}" srcOrd="1" destOrd="0" parTransId="{1723F476-5BEE-4227-9477-20523C9E46FF}" sibTransId="{F0FD9B0C-38FB-4ADB-9C83-0AFFBCC078AB}"/>
    <dgm:cxn modelId="{88A00655-B5E9-4A97-968B-815CB293C43B}" type="presOf" srcId="{1039975C-A1DE-42F9-8EC5-36E7F3505585}" destId="{2D51930D-B3EA-4244-BF86-2F1E5CC96DB1}" srcOrd="0" destOrd="0" presId="urn:microsoft.com/office/officeart/2005/8/layout/list1"/>
    <dgm:cxn modelId="{75515F76-EC93-4F0C-ADCF-9ECD1751F4D9}" type="presOf" srcId="{A82E5D13-65A4-436F-B792-70219C613596}" destId="{23F70E9D-8083-4176-8A77-E8E375E9E3A1}" srcOrd="0" destOrd="0" presId="urn:microsoft.com/office/officeart/2005/8/layout/list1"/>
    <dgm:cxn modelId="{120DB9A9-EEAC-4E96-B63D-8A48A340BE1A}" srcId="{DE7DAAE4-9B67-4078-B389-84682FE7C080}" destId="{FB18C794-505E-4CB1-B57F-BEBAB60DAAFF}" srcOrd="0" destOrd="0" parTransId="{48414F46-9169-4ECD-83BD-CBA4ACBC42BB}" sibTransId="{1AF743BD-2456-479F-BC4B-FA958CC84E11}"/>
    <dgm:cxn modelId="{900A6CCD-542B-48F9-A2BB-586F9BCFF021}" type="presOf" srcId="{D76004D8-3DBD-48BD-8618-1F9A30206B50}" destId="{8C28964E-B488-43D0-9258-E2952E0FBDC6}" srcOrd="0" destOrd="4" presId="urn:microsoft.com/office/officeart/2005/8/layout/list1"/>
    <dgm:cxn modelId="{8A8583D1-A70C-4A05-8805-233213BE11C5}" type="presOf" srcId="{738AF1E7-D138-4847-82B3-A4057799FA12}" destId="{8C28964E-B488-43D0-9258-E2952E0FBDC6}" srcOrd="0" destOrd="1" presId="urn:microsoft.com/office/officeart/2005/8/layout/list1"/>
    <dgm:cxn modelId="{555BB3E4-C9FC-430E-9818-4D7C63B743ED}" srcId="{1039975C-A1DE-42F9-8EC5-36E7F3505585}" destId="{A82E5D13-65A4-436F-B792-70219C613596}" srcOrd="0" destOrd="0" parTransId="{6604A573-4539-4D15-9D35-C95733DB114D}" sibTransId="{14E0AA02-2C0A-4A4A-9680-45A89536552F}"/>
    <dgm:cxn modelId="{6FE47EFD-46ED-4DBD-86A3-E3839A2D5F87}" type="presOf" srcId="{4A02DDFF-60A0-4D0B-AC46-56A323158F6F}" destId="{8C28964E-B488-43D0-9258-E2952E0FBDC6}" srcOrd="0" destOrd="3" presId="urn:microsoft.com/office/officeart/2005/8/layout/list1"/>
    <dgm:cxn modelId="{67E99BE7-43AC-4346-9BB3-816AB7363919}" type="presParOf" srcId="{2D51930D-B3EA-4244-BF86-2F1E5CC96DB1}" destId="{34E6605A-2BD2-475D-8863-9CD1CB16B9F2}" srcOrd="0" destOrd="0" presId="urn:microsoft.com/office/officeart/2005/8/layout/list1"/>
    <dgm:cxn modelId="{BAAAB78D-BFF7-4201-8F48-BDBC7903E4DC}" type="presParOf" srcId="{34E6605A-2BD2-475D-8863-9CD1CB16B9F2}" destId="{23F70E9D-8083-4176-8A77-E8E375E9E3A1}" srcOrd="0" destOrd="0" presId="urn:microsoft.com/office/officeart/2005/8/layout/list1"/>
    <dgm:cxn modelId="{B13095D0-87C6-4373-A5C0-A227EC958B88}" type="presParOf" srcId="{34E6605A-2BD2-475D-8863-9CD1CB16B9F2}" destId="{4E589204-284A-47D6-9BB8-9EA20B5CE22A}" srcOrd="1" destOrd="0" presId="urn:microsoft.com/office/officeart/2005/8/layout/list1"/>
    <dgm:cxn modelId="{FC2606A1-CC3F-4E98-8529-5243E479104F}" type="presParOf" srcId="{2D51930D-B3EA-4244-BF86-2F1E5CC96DB1}" destId="{B582BF98-FA78-483F-B953-5416D44D687D}" srcOrd="1" destOrd="0" presId="urn:microsoft.com/office/officeart/2005/8/layout/list1"/>
    <dgm:cxn modelId="{6D944F8F-3002-41B5-8AEB-288B448494D3}" type="presParOf" srcId="{2D51930D-B3EA-4244-BF86-2F1E5CC96DB1}" destId="{F57579D4-02A6-4A18-9FA9-6E6F1C88C3C5}" srcOrd="2" destOrd="0" presId="urn:microsoft.com/office/officeart/2005/8/layout/list1"/>
    <dgm:cxn modelId="{A0685928-BF1F-4B40-899F-8A37AC58B4CD}" type="presParOf" srcId="{2D51930D-B3EA-4244-BF86-2F1E5CC96DB1}" destId="{DD8D233F-C449-453E-A5FA-255F3C7E47CE}" srcOrd="3" destOrd="0" presId="urn:microsoft.com/office/officeart/2005/8/layout/list1"/>
    <dgm:cxn modelId="{980F9C5B-2283-4140-B290-E9427994156E}" type="presParOf" srcId="{2D51930D-B3EA-4244-BF86-2F1E5CC96DB1}" destId="{7EC78909-C2CE-4910-97B0-FFF42B17A256}" srcOrd="4" destOrd="0" presId="urn:microsoft.com/office/officeart/2005/8/layout/list1"/>
    <dgm:cxn modelId="{992F2D2B-6D03-4229-8A31-B4D2A28AB549}" type="presParOf" srcId="{7EC78909-C2CE-4910-97B0-FFF42B17A256}" destId="{99475024-CE4B-461F-AADA-ACBA58198762}" srcOrd="0" destOrd="0" presId="urn:microsoft.com/office/officeart/2005/8/layout/list1"/>
    <dgm:cxn modelId="{F23F00AB-511E-45E6-B408-8242C3D4E729}" type="presParOf" srcId="{7EC78909-C2CE-4910-97B0-FFF42B17A256}" destId="{D8574B2F-D58B-4364-A7FC-535341767CD3}" srcOrd="1" destOrd="0" presId="urn:microsoft.com/office/officeart/2005/8/layout/list1"/>
    <dgm:cxn modelId="{4709A677-28B2-46E3-8A54-435415C20004}" type="presParOf" srcId="{2D51930D-B3EA-4244-BF86-2F1E5CC96DB1}" destId="{8E0B992F-F9CA-4124-B68C-3936321C063F}" srcOrd="5" destOrd="0" presId="urn:microsoft.com/office/officeart/2005/8/layout/list1"/>
    <dgm:cxn modelId="{EEDA8938-9528-42F5-ADCC-6D93F3974DB2}" type="presParOf" srcId="{2D51930D-B3EA-4244-BF86-2F1E5CC96DB1}" destId="{8C28964E-B488-43D0-9258-E2952E0FBDC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4BA51B-20B7-4889-B134-234021809F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70486-69CE-4D3D-94F9-278BBD0735A6}">
      <dgm:prSet/>
      <dgm:spPr/>
      <dgm:t>
        <a:bodyPr/>
        <a:lstStyle/>
        <a:p>
          <a:pPr>
            <a:lnSpc>
              <a:spcPct val="100000"/>
            </a:lnSpc>
          </a:pPr>
          <a:r>
            <a:rPr lang="en-US"/>
            <a:t>ANOVA test</a:t>
          </a:r>
        </a:p>
      </dgm:t>
    </dgm:pt>
    <dgm:pt modelId="{EF3E4FF3-9470-4ACC-B943-7B21FB0F7E73}" type="parTrans" cxnId="{A96101C1-1A44-45E0-9D06-7B8F414CE645}">
      <dgm:prSet/>
      <dgm:spPr/>
      <dgm:t>
        <a:bodyPr/>
        <a:lstStyle/>
        <a:p>
          <a:endParaRPr lang="en-US"/>
        </a:p>
      </dgm:t>
    </dgm:pt>
    <dgm:pt modelId="{D0E477E5-F7E4-48DC-A4FF-E16B139A4309}" type="sibTrans" cxnId="{A96101C1-1A44-45E0-9D06-7B8F414CE645}">
      <dgm:prSet/>
      <dgm:spPr/>
      <dgm:t>
        <a:bodyPr/>
        <a:lstStyle/>
        <a:p>
          <a:endParaRPr lang="en-US"/>
        </a:p>
      </dgm:t>
    </dgm:pt>
    <dgm:pt modelId="{E54A8178-C7B8-430D-B87C-0755D13CF001}">
      <dgm:prSet/>
      <dgm:spPr/>
      <dgm:t>
        <a:bodyPr/>
        <a:lstStyle/>
        <a:p>
          <a:pPr>
            <a:lnSpc>
              <a:spcPct val="100000"/>
            </a:lnSpc>
          </a:pPr>
          <a:r>
            <a:rPr lang="en-US"/>
            <a:t>Reject Ho in housing price and house sale number test</a:t>
          </a:r>
        </a:p>
      </dgm:t>
    </dgm:pt>
    <dgm:pt modelId="{3B0B0E43-8717-4CB9-AAD3-72E616C440C8}" type="parTrans" cxnId="{6280F9AD-EE4E-4B98-81C5-29018339676E}">
      <dgm:prSet/>
      <dgm:spPr/>
      <dgm:t>
        <a:bodyPr/>
        <a:lstStyle/>
        <a:p>
          <a:endParaRPr lang="en-US"/>
        </a:p>
      </dgm:t>
    </dgm:pt>
    <dgm:pt modelId="{B382CDC5-D093-46F2-BE9F-44AF06E7F9B5}" type="sibTrans" cxnId="{6280F9AD-EE4E-4B98-81C5-29018339676E}">
      <dgm:prSet/>
      <dgm:spPr/>
      <dgm:t>
        <a:bodyPr/>
        <a:lstStyle/>
        <a:p>
          <a:endParaRPr lang="en-US"/>
        </a:p>
      </dgm:t>
    </dgm:pt>
    <dgm:pt modelId="{7B0211B7-F643-48D0-8F7D-A2FE3CEA397B}">
      <dgm:prSet/>
      <dgm:spPr/>
      <dgm:t>
        <a:bodyPr/>
        <a:lstStyle/>
        <a:p>
          <a:pPr>
            <a:lnSpc>
              <a:spcPct val="100000"/>
            </a:lnSpc>
          </a:pPr>
          <a:r>
            <a:rPr lang="en-US"/>
            <a:t>The average housing price is different within the ex-ante, during, and expost periods of Covid.</a:t>
          </a:r>
        </a:p>
      </dgm:t>
    </dgm:pt>
    <dgm:pt modelId="{863A9954-933D-4A21-9CDE-458FBC521F63}" type="parTrans" cxnId="{A7C33AE9-9800-405F-BDC2-0831B21354DA}">
      <dgm:prSet/>
      <dgm:spPr/>
      <dgm:t>
        <a:bodyPr/>
        <a:lstStyle/>
        <a:p>
          <a:endParaRPr lang="en-US"/>
        </a:p>
      </dgm:t>
    </dgm:pt>
    <dgm:pt modelId="{9AAC2B5F-5418-406A-BDB1-102973E3B56D}" type="sibTrans" cxnId="{A7C33AE9-9800-405F-BDC2-0831B21354DA}">
      <dgm:prSet/>
      <dgm:spPr/>
      <dgm:t>
        <a:bodyPr/>
        <a:lstStyle/>
        <a:p>
          <a:endParaRPr lang="en-US"/>
        </a:p>
      </dgm:t>
    </dgm:pt>
    <dgm:pt modelId="{A1A048FB-E33B-42B0-B13A-B696835DB34A}" type="pres">
      <dgm:prSet presAssocID="{2A4BA51B-20B7-4889-B134-234021809FB7}" presName="root" presStyleCnt="0">
        <dgm:presLayoutVars>
          <dgm:dir/>
          <dgm:resizeHandles val="exact"/>
        </dgm:presLayoutVars>
      </dgm:prSet>
      <dgm:spPr/>
    </dgm:pt>
    <dgm:pt modelId="{D966C722-4339-4059-93B7-F182D9E7C1E8}" type="pres">
      <dgm:prSet presAssocID="{F2870486-69CE-4D3D-94F9-278BBD0735A6}" presName="compNode" presStyleCnt="0"/>
      <dgm:spPr/>
    </dgm:pt>
    <dgm:pt modelId="{A8AE293C-C556-4E06-825C-8F997CD43815}" type="pres">
      <dgm:prSet presAssocID="{F2870486-69CE-4D3D-94F9-278BBD0735A6}" presName="bgRect" presStyleLbl="bgShp" presStyleIdx="0" presStyleCnt="3"/>
      <dgm:spPr/>
    </dgm:pt>
    <dgm:pt modelId="{86F28451-AD46-4B16-AD8C-647C92B90336}" type="pres">
      <dgm:prSet presAssocID="{F2870486-69CE-4D3D-94F9-278BBD0735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47F4FC1A-EC4D-4C0A-9C58-B2AB8B607AA8}" type="pres">
      <dgm:prSet presAssocID="{F2870486-69CE-4D3D-94F9-278BBD0735A6}" presName="spaceRect" presStyleCnt="0"/>
      <dgm:spPr/>
    </dgm:pt>
    <dgm:pt modelId="{BF83CA78-1642-4081-BC7C-11CA44B2EF44}" type="pres">
      <dgm:prSet presAssocID="{F2870486-69CE-4D3D-94F9-278BBD0735A6}" presName="parTx" presStyleLbl="revTx" presStyleIdx="0" presStyleCnt="3">
        <dgm:presLayoutVars>
          <dgm:chMax val="0"/>
          <dgm:chPref val="0"/>
        </dgm:presLayoutVars>
      </dgm:prSet>
      <dgm:spPr/>
    </dgm:pt>
    <dgm:pt modelId="{E6ACB805-4E0C-4F02-BD16-DBE24E50EDAC}" type="pres">
      <dgm:prSet presAssocID="{D0E477E5-F7E4-48DC-A4FF-E16B139A4309}" presName="sibTrans" presStyleCnt="0"/>
      <dgm:spPr/>
    </dgm:pt>
    <dgm:pt modelId="{59BE8807-665F-4A31-8897-41196CBE6DD8}" type="pres">
      <dgm:prSet presAssocID="{E54A8178-C7B8-430D-B87C-0755D13CF001}" presName="compNode" presStyleCnt="0"/>
      <dgm:spPr/>
    </dgm:pt>
    <dgm:pt modelId="{A5098DDC-A892-4756-A352-1001FA922ACE}" type="pres">
      <dgm:prSet presAssocID="{E54A8178-C7B8-430D-B87C-0755D13CF001}" presName="bgRect" presStyleLbl="bgShp" presStyleIdx="1" presStyleCnt="3"/>
      <dgm:spPr/>
    </dgm:pt>
    <dgm:pt modelId="{154EAC68-5D11-4E2A-8A4A-769D96FB4BE8}" type="pres">
      <dgm:prSet presAssocID="{E54A8178-C7B8-430D-B87C-0755D13CF0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7F9C632A-FB7C-44FA-BEA9-AD8F4F84654F}" type="pres">
      <dgm:prSet presAssocID="{E54A8178-C7B8-430D-B87C-0755D13CF001}" presName="spaceRect" presStyleCnt="0"/>
      <dgm:spPr/>
    </dgm:pt>
    <dgm:pt modelId="{A8CEE2FE-82EA-4AF9-A4AA-62F8CA87A9F0}" type="pres">
      <dgm:prSet presAssocID="{E54A8178-C7B8-430D-B87C-0755D13CF001}" presName="parTx" presStyleLbl="revTx" presStyleIdx="1" presStyleCnt="3">
        <dgm:presLayoutVars>
          <dgm:chMax val="0"/>
          <dgm:chPref val="0"/>
        </dgm:presLayoutVars>
      </dgm:prSet>
      <dgm:spPr/>
    </dgm:pt>
    <dgm:pt modelId="{B49A9BD7-F715-40F1-9BD0-3CA637C36CF5}" type="pres">
      <dgm:prSet presAssocID="{B382CDC5-D093-46F2-BE9F-44AF06E7F9B5}" presName="sibTrans" presStyleCnt="0"/>
      <dgm:spPr/>
    </dgm:pt>
    <dgm:pt modelId="{5A6A5024-CA2A-4497-9420-558029352D85}" type="pres">
      <dgm:prSet presAssocID="{7B0211B7-F643-48D0-8F7D-A2FE3CEA397B}" presName="compNode" presStyleCnt="0"/>
      <dgm:spPr/>
    </dgm:pt>
    <dgm:pt modelId="{A9AAEF7B-26EC-46E2-9F44-7F38B882F017}" type="pres">
      <dgm:prSet presAssocID="{7B0211B7-F643-48D0-8F7D-A2FE3CEA397B}" presName="bgRect" presStyleLbl="bgShp" presStyleIdx="2" presStyleCnt="3"/>
      <dgm:spPr/>
    </dgm:pt>
    <dgm:pt modelId="{79525508-ACD6-4923-89AC-702AEEBD887F}" type="pres">
      <dgm:prSet presAssocID="{7B0211B7-F643-48D0-8F7D-A2FE3CEA39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CB320D25-A157-4427-AA54-175765B87B81}" type="pres">
      <dgm:prSet presAssocID="{7B0211B7-F643-48D0-8F7D-A2FE3CEA397B}" presName="spaceRect" presStyleCnt="0"/>
      <dgm:spPr/>
    </dgm:pt>
    <dgm:pt modelId="{BEC15B38-A48B-4438-9EDC-702658BA5A6C}" type="pres">
      <dgm:prSet presAssocID="{7B0211B7-F643-48D0-8F7D-A2FE3CEA397B}" presName="parTx" presStyleLbl="revTx" presStyleIdx="2" presStyleCnt="3">
        <dgm:presLayoutVars>
          <dgm:chMax val="0"/>
          <dgm:chPref val="0"/>
        </dgm:presLayoutVars>
      </dgm:prSet>
      <dgm:spPr/>
    </dgm:pt>
  </dgm:ptLst>
  <dgm:cxnLst>
    <dgm:cxn modelId="{B6520D27-78B6-4E2B-86B2-0527C3B2F599}" type="presOf" srcId="{2A4BA51B-20B7-4889-B134-234021809FB7}" destId="{A1A048FB-E33B-42B0-B13A-B696835DB34A}" srcOrd="0" destOrd="0" presId="urn:microsoft.com/office/officeart/2018/2/layout/IconVerticalSolidList"/>
    <dgm:cxn modelId="{8F61EA76-48E2-43FC-A0C3-7AA03EC766B5}" type="presOf" srcId="{E54A8178-C7B8-430D-B87C-0755D13CF001}" destId="{A8CEE2FE-82EA-4AF9-A4AA-62F8CA87A9F0}" srcOrd="0" destOrd="0" presId="urn:microsoft.com/office/officeart/2018/2/layout/IconVerticalSolidList"/>
    <dgm:cxn modelId="{6280F9AD-EE4E-4B98-81C5-29018339676E}" srcId="{2A4BA51B-20B7-4889-B134-234021809FB7}" destId="{E54A8178-C7B8-430D-B87C-0755D13CF001}" srcOrd="1" destOrd="0" parTransId="{3B0B0E43-8717-4CB9-AAD3-72E616C440C8}" sibTransId="{B382CDC5-D093-46F2-BE9F-44AF06E7F9B5}"/>
    <dgm:cxn modelId="{B5ED44BF-8719-4371-BAB5-1864C191C219}" type="presOf" srcId="{7B0211B7-F643-48D0-8F7D-A2FE3CEA397B}" destId="{BEC15B38-A48B-4438-9EDC-702658BA5A6C}" srcOrd="0" destOrd="0" presId="urn:microsoft.com/office/officeart/2018/2/layout/IconVerticalSolidList"/>
    <dgm:cxn modelId="{A96101C1-1A44-45E0-9D06-7B8F414CE645}" srcId="{2A4BA51B-20B7-4889-B134-234021809FB7}" destId="{F2870486-69CE-4D3D-94F9-278BBD0735A6}" srcOrd="0" destOrd="0" parTransId="{EF3E4FF3-9470-4ACC-B943-7B21FB0F7E73}" sibTransId="{D0E477E5-F7E4-48DC-A4FF-E16B139A4309}"/>
    <dgm:cxn modelId="{DBEF73E6-67AF-4BE2-8098-6F640D67A909}" type="presOf" srcId="{F2870486-69CE-4D3D-94F9-278BBD0735A6}" destId="{BF83CA78-1642-4081-BC7C-11CA44B2EF44}" srcOrd="0" destOrd="0" presId="urn:microsoft.com/office/officeart/2018/2/layout/IconVerticalSolidList"/>
    <dgm:cxn modelId="{A7C33AE9-9800-405F-BDC2-0831B21354DA}" srcId="{2A4BA51B-20B7-4889-B134-234021809FB7}" destId="{7B0211B7-F643-48D0-8F7D-A2FE3CEA397B}" srcOrd="2" destOrd="0" parTransId="{863A9954-933D-4A21-9CDE-458FBC521F63}" sibTransId="{9AAC2B5F-5418-406A-BDB1-102973E3B56D}"/>
    <dgm:cxn modelId="{AC213A05-894D-470A-98CE-F18EE590BA98}" type="presParOf" srcId="{A1A048FB-E33B-42B0-B13A-B696835DB34A}" destId="{D966C722-4339-4059-93B7-F182D9E7C1E8}" srcOrd="0" destOrd="0" presId="urn:microsoft.com/office/officeart/2018/2/layout/IconVerticalSolidList"/>
    <dgm:cxn modelId="{19BD5918-8675-4A43-8B4D-5D2400FD033C}" type="presParOf" srcId="{D966C722-4339-4059-93B7-F182D9E7C1E8}" destId="{A8AE293C-C556-4E06-825C-8F997CD43815}" srcOrd="0" destOrd="0" presId="urn:microsoft.com/office/officeart/2018/2/layout/IconVerticalSolidList"/>
    <dgm:cxn modelId="{1FDF253A-3B6D-4E02-9382-246607AC5084}" type="presParOf" srcId="{D966C722-4339-4059-93B7-F182D9E7C1E8}" destId="{86F28451-AD46-4B16-AD8C-647C92B90336}" srcOrd="1" destOrd="0" presId="urn:microsoft.com/office/officeart/2018/2/layout/IconVerticalSolidList"/>
    <dgm:cxn modelId="{B755FA98-A2F3-425E-9D1A-38F3AD20C00B}" type="presParOf" srcId="{D966C722-4339-4059-93B7-F182D9E7C1E8}" destId="{47F4FC1A-EC4D-4C0A-9C58-B2AB8B607AA8}" srcOrd="2" destOrd="0" presId="urn:microsoft.com/office/officeart/2018/2/layout/IconVerticalSolidList"/>
    <dgm:cxn modelId="{7ECFF478-E57D-44D7-8C36-138519723FBD}" type="presParOf" srcId="{D966C722-4339-4059-93B7-F182D9E7C1E8}" destId="{BF83CA78-1642-4081-BC7C-11CA44B2EF44}" srcOrd="3" destOrd="0" presId="urn:microsoft.com/office/officeart/2018/2/layout/IconVerticalSolidList"/>
    <dgm:cxn modelId="{5E71FCF5-75D8-46D3-8FFB-42D187D95DD7}" type="presParOf" srcId="{A1A048FB-E33B-42B0-B13A-B696835DB34A}" destId="{E6ACB805-4E0C-4F02-BD16-DBE24E50EDAC}" srcOrd="1" destOrd="0" presId="urn:microsoft.com/office/officeart/2018/2/layout/IconVerticalSolidList"/>
    <dgm:cxn modelId="{193DEC68-21AE-4AB3-9E53-088E7758B645}" type="presParOf" srcId="{A1A048FB-E33B-42B0-B13A-B696835DB34A}" destId="{59BE8807-665F-4A31-8897-41196CBE6DD8}" srcOrd="2" destOrd="0" presId="urn:microsoft.com/office/officeart/2018/2/layout/IconVerticalSolidList"/>
    <dgm:cxn modelId="{9E6DFB2B-4FBE-4451-9D0C-E82043136277}" type="presParOf" srcId="{59BE8807-665F-4A31-8897-41196CBE6DD8}" destId="{A5098DDC-A892-4756-A352-1001FA922ACE}" srcOrd="0" destOrd="0" presId="urn:microsoft.com/office/officeart/2018/2/layout/IconVerticalSolidList"/>
    <dgm:cxn modelId="{7873294F-726B-4EDF-B6E4-322ADC21F9D0}" type="presParOf" srcId="{59BE8807-665F-4A31-8897-41196CBE6DD8}" destId="{154EAC68-5D11-4E2A-8A4A-769D96FB4BE8}" srcOrd="1" destOrd="0" presId="urn:microsoft.com/office/officeart/2018/2/layout/IconVerticalSolidList"/>
    <dgm:cxn modelId="{FB422959-999A-4C27-92FE-255A82F64C03}" type="presParOf" srcId="{59BE8807-665F-4A31-8897-41196CBE6DD8}" destId="{7F9C632A-FB7C-44FA-BEA9-AD8F4F84654F}" srcOrd="2" destOrd="0" presId="urn:microsoft.com/office/officeart/2018/2/layout/IconVerticalSolidList"/>
    <dgm:cxn modelId="{37D5A525-D362-4950-AC01-0A2AC5E040F4}" type="presParOf" srcId="{59BE8807-665F-4A31-8897-41196CBE6DD8}" destId="{A8CEE2FE-82EA-4AF9-A4AA-62F8CA87A9F0}" srcOrd="3" destOrd="0" presId="urn:microsoft.com/office/officeart/2018/2/layout/IconVerticalSolidList"/>
    <dgm:cxn modelId="{454107E7-E7A0-45CE-B61A-60BF2659B2B1}" type="presParOf" srcId="{A1A048FB-E33B-42B0-B13A-B696835DB34A}" destId="{B49A9BD7-F715-40F1-9BD0-3CA637C36CF5}" srcOrd="3" destOrd="0" presId="urn:microsoft.com/office/officeart/2018/2/layout/IconVerticalSolidList"/>
    <dgm:cxn modelId="{40D6FFD9-1B8D-4F53-819B-58B5B58DC537}" type="presParOf" srcId="{A1A048FB-E33B-42B0-B13A-B696835DB34A}" destId="{5A6A5024-CA2A-4497-9420-558029352D85}" srcOrd="4" destOrd="0" presId="urn:microsoft.com/office/officeart/2018/2/layout/IconVerticalSolidList"/>
    <dgm:cxn modelId="{186CC2AC-9258-43A8-BBCC-F16E9EBA5839}" type="presParOf" srcId="{5A6A5024-CA2A-4497-9420-558029352D85}" destId="{A9AAEF7B-26EC-46E2-9F44-7F38B882F017}" srcOrd="0" destOrd="0" presId="urn:microsoft.com/office/officeart/2018/2/layout/IconVerticalSolidList"/>
    <dgm:cxn modelId="{14D318F7-74D7-4F61-B1A2-3CCCD86E8D4D}" type="presParOf" srcId="{5A6A5024-CA2A-4497-9420-558029352D85}" destId="{79525508-ACD6-4923-89AC-702AEEBD887F}" srcOrd="1" destOrd="0" presId="urn:microsoft.com/office/officeart/2018/2/layout/IconVerticalSolidList"/>
    <dgm:cxn modelId="{BB757134-EB92-4F88-87E4-DACC715BBA3B}" type="presParOf" srcId="{5A6A5024-CA2A-4497-9420-558029352D85}" destId="{CB320D25-A157-4427-AA54-175765B87B81}" srcOrd="2" destOrd="0" presId="urn:microsoft.com/office/officeart/2018/2/layout/IconVerticalSolidList"/>
    <dgm:cxn modelId="{6EE083F9-0901-4F76-AD74-0187633306DA}" type="presParOf" srcId="{5A6A5024-CA2A-4497-9420-558029352D85}" destId="{BEC15B38-A48B-4438-9EDC-702658BA5A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B74562-5199-46F6-972F-771684506E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6A347D-EC16-4F63-8CF5-40069DB65738}">
      <dgm:prSet/>
      <dgm:spPr/>
      <dgm:t>
        <a:bodyPr/>
        <a:lstStyle/>
        <a:p>
          <a:r>
            <a:rPr lang="en-US"/>
            <a:t>What reasons boost the housing market?</a:t>
          </a:r>
        </a:p>
      </dgm:t>
    </dgm:pt>
    <dgm:pt modelId="{7D205F07-E9D0-466E-BD41-56EE2B243F73}" type="parTrans" cxnId="{2B738B99-BAB1-45AD-AAC4-58A380FCC84E}">
      <dgm:prSet/>
      <dgm:spPr/>
      <dgm:t>
        <a:bodyPr/>
        <a:lstStyle/>
        <a:p>
          <a:endParaRPr lang="en-US"/>
        </a:p>
      </dgm:t>
    </dgm:pt>
    <dgm:pt modelId="{B08B87A0-C170-469F-9B5A-2BC28BDF72CA}" type="sibTrans" cxnId="{2B738B99-BAB1-45AD-AAC4-58A380FCC84E}">
      <dgm:prSet/>
      <dgm:spPr/>
      <dgm:t>
        <a:bodyPr/>
        <a:lstStyle/>
        <a:p>
          <a:endParaRPr lang="en-US"/>
        </a:p>
      </dgm:t>
    </dgm:pt>
    <dgm:pt modelId="{04231B7B-47E4-47CF-8C61-9BE7FB346AE7}">
      <dgm:prSet/>
      <dgm:spPr/>
      <dgm:t>
        <a:bodyPr/>
        <a:lstStyle/>
        <a:p>
          <a:r>
            <a:rPr lang="en-US"/>
            <a:t>An increase in the demand for housing is associated first with social distancing and quarantining, and with the widespread adoption of work from home technology. (J Hous Econ., 2023) </a:t>
          </a:r>
        </a:p>
      </dgm:t>
    </dgm:pt>
    <dgm:pt modelId="{1E79F868-F74D-4B98-AC28-43EDF9153C0D}" type="parTrans" cxnId="{8A7BE411-134F-4EB1-8D98-2CA90F0A42DC}">
      <dgm:prSet/>
      <dgm:spPr/>
      <dgm:t>
        <a:bodyPr/>
        <a:lstStyle/>
        <a:p>
          <a:endParaRPr lang="en-US"/>
        </a:p>
      </dgm:t>
    </dgm:pt>
    <dgm:pt modelId="{B850EF27-4E3E-49B2-8A3C-F03702AE09BB}" type="sibTrans" cxnId="{8A7BE411-134F-4EB1-8D98-2CA90F0A42DC}">
      <dgm:prSet/>
      <dgm:spPr/>
      <dgm:t>
        <a:bodyPr/>
        <a:lstStyle/>
        <a:p>
          <a:endParaRPr lang="en-US"/>
        </a:p>
      </dgm:t>
    </dgm:pt>
    <dgm:pt modelId="{C12C368D-B032-4AC3-978B-28EC47364BCB}">
      <dgm:prSet/>
      <dgm:spPr/>
      <dgm:t>
        <a:bodyPr/>
        <a:lstStyle/>
        <a:p>
          <a:r>
            <a:rPr lang="en-US"/>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gm:t>
    </dgm:pt>
    <dgm:pt modelId="{AE0D8295-BAE0-456D-9FEB-DFCEF214DEB3}" type="parTrans" cxnId="{49298D8A-7075-40CA-B0E7-F2D57C3EB32E}">
      <dgm:prSet/>
      <dgm:spPr/>
      <dgm:t>
        <a:bodyPr/>
        <a:lstStyle/>
        <a:p>
          <a:endParaRPr lang="en-US"/>
        </a:p>
      </dgm:t>
    </dgm:pt>
    <dgm:pt modelId="{01D2A7ED-9BA0-444E-89DB-BDCA98D38951}" type="sibTrans" cxnId="{49298D8A-7075-40CA-B0E7-F2D57C3EB32E}">
      <dgm:prSet/>
      <dgm:spPr/>
      <dgm:t>
        <a:bodyPr/>
        <a:lstStyle/>
        <a:p>
          <a:endParaRPr lang="en-US"/>
        </a:p>
      </dgm:t>
    </dgm:pt>
    <dgm:pt modelId="{822A37BD-74DF-498F-A786-C11E2992EEF3}" type="pres">
      <dgm:prSet presAssocID="{D0B74562-5199-46F6-972F-771684506E99}" presName="vert0" presStyleCnt="0">
        <dgm:presLayoutVars>
          <dgm:dir/>
          <dgm:animOne val="branch"/>
          <dgm:animLvl val="lvl"/>
        </dgm:presLayoutVars>
      </dgm:prSet>
      <dgm:spPr/>
    </dgm:pt>
    <dgm:pt modelId="{CA212B12-E4A8-45E1-9915-AFFF15EC8FC3}" type="pres">
      <dgm:prSet presAssocID="{546A347D-EC16-4F63-8CF5-40069DB65738}" presName="thickLine" presStyleLbl="alignNode1" presStyleIdx="0" presStyleCnt="1"/>
      <dgm:spPr/>
    </dgm:pt>
    <dgm:pt modelId="{85F2AD84-2B6D-4AB2-8850-46F67B5036C0}" type="pres">
      <dgm:prSet presAssocID="{546A347D-EC16-4F63-8CF5-40069DB65738}" presName="horz1" presStyleCnt="0"/>
      <dgm:spPr/>
    </dgm:pt>
    <dgm:pt modelId="{11D6ED8E-C7AC-4E9D-A300-64D96D77A71F}" type="pres">
      <dgm:prSet presAssocID="{546A347D-EC16-4F63-8CF5-40069DB65738}" presName="tx1" presStyleLbl="revTx" presStyleIdx="0" presStyleCnt="3"/>
      <dgm:spPr/>
    </dgm:pt>
    <dgm:pt modelId="{DEB847F1-B741-44B9-9767-094321700351}" type="pres">
      <dgm:prSet presAssocID="{546A347D-EC16-4F63-8CF5-40069DB65738}" presName="vert1" presStyleCnt="0"/>
      <dgm:spPr/>
    </dgm:pt>
    <dgm:pt modelId="{D7793730-7B85-4AA3-9D40-2DBD7AB649ED}" type="pres">
      <dgm:prSet presAssocID="{04231B7B-47E4-47CF-8C61-9BE7FB346AE7}" presName="vertSpace2a" presStyleCnt="0"/>
      <dgm:spPr/>
    </dgm:pt>
    <dgm:pt modelId="{EFA16DC9-7238-45E0-8C55-40219B002532}" type="pres">
      <dgm:prSet presAssocID="{04231B7B-47E4-47CF-8C61-9BE7FB346AE7}" presName="horz2" presStyleCnt="0"/>
      <dgm:spPr/>
    </dgm:pt>
    <dgm:pt modelId="{2A86E2C5-D8CA-46D6-A4CB-7BD8635C8FB0}" type="pres">
      <dgm:prSet presAssocID="{04231B7B-47E4-47CF-8C61-9BE7FB346AE7}" presName="horzSpace2" presStyleCnt="0"/>
      <dgm:spPr/>
    </dgm:pt>
    <dgm:pt modelId="{4963149B-6828-4593-BC64-DED0A9B1A50B}" type="pres">
      <dgm:prSet presAssocID="{04231B7B-47E4-47CF-8C61-9BE7FB346AE7}" presName="tx2" presStyleLbl="revTx" presStyleIdx="1" presStyleCnt="3"/>
      <dgm:spPr/>
    </dgm:pt>
    <dgm:pt modelId="{D62176E0-0540-43AB-BE36-B80E9D32D6D6}" type="pres">
      <dgm:prSet presAssocID="{04231B7B-47E4-47CF-8C61-9BE7FB346AE7}" presName="vert2" presStyleCnt="0"/>
      <dgm:spPr/>
    </dgm:pt>
    <dgm:pt modelId="{33B75046-D8D9-4F70-9EEF-5D87006BF82F}" type="pres">
      <dgm:prSet presAssocID="{04231B7B-47E4-47CF-8C61-9BE7FB346AE7}" presName="thinLine2b" presStyleLbl="callout" presStyleIdx="0" presStyleCnt="2"/>
      <dgm:spPr/>
    </dgm:pt>
    <dgm:pt modelId="{DA4D55C5-DA89-439C-923D-30DFF495C9BA}" type="pres">
      <dgm:prSet presAssocID="{04231B7B-47E4-47CF-8C61-9BE7FB346AE7}" presName="vertSpace2b" presStyleCnt="0"/>
      <dgm:spPr/>
    </dgm:pt>
    <dgm:pt modelId="{839923D0-02F9-4D9D-A5C6-A0F5C1249F5E}" type="pres">
      <dgm:prSet presAssocID="{C12C368D-B032-4AC3-978B-28EC47364BCB}" presName="horz2" presStyleCnt="0"/>
      <dgm:spPr/>
    </dgm:pt>
    <dgm:pt modelId="{518F3786-5D2C-4000-A7BF-C7EEDCBAFACC}" type="pres">
      <dgm:prSet presAssocID="{C12C368D-B032-4AC3-978B-28EC47364BCB}" presName="horzSpace2" presStyleCnt="0"/>
      <dgm:spPr/>
    </dgm:pt>
    <dgm:pt modelId="{821A4322-1476-4C57-AA4C-C1AC46AEE5C8}" type="pres">
      <dgm:prSet presAssocID="{C12C368D-B032-4AC3-978B-28EC47364BCB}" presName="tx2" presStyleLbl="revTx" presStyleIdx="2" presStyleCnt="3"/>
      <dgm:spPr/>
    </dgm:pt>
    <dgm:pt modelId="{474F744F-9BC1-4993-9F4A-61FD84847CB8}" type="pres">
      <dgm:prSet presAssocID="{C12C368D-B032-4AC3-978B-28EC47364BCB}" presName="vert2" presStyleCnt="0"/>
      <dgm:spPr/>
    </dgm:pt>
    <dgm:pt modelId="{B7ABDEAD-BFB6-4830-82C0-60224FF0FF4C}" type="pres">
      <dgm:prSet presAssocID="{C12C368D-B032-4AC3-978B-28EC47364BCB}" presName="thinLine2b" presStyleLbl="callout" presStyleIdx="1" presStyleCnt="2"/>
      <dgm:spPr/>
    </dgm:pt>
    <dgm:pt modelId="{97A6066D-47EB-4F85-9B26-C17C946A145A}" type="pres">
      <dgm:prSet presAssocID="{C12C368D-B032-4AC3-978B-28EC47364BCB}" presName="vertSpace2b" presStyleCnt="0"/>
      <dgm:spPr/>
    </dgm:pt>
  </dgm:ptLst>
  <dgm:cxnLst>
    <dgm:cxn modelId="{8A7BE411-134F-4EB1-8D98-2CA90F0A42DC}" srcId="{546A347D-EC16-4F63-8CF5-40069DB65738}" destId="{04231B7B-47E4-47CF-8C61-9BE7FB346AE7}" srcOrd="0" destOrd="0" parTransId="{1E79F868-F74D-4B98-AC28-43EDF9153C0D}" sibTransId="{B850EF27-4E3E-49B2-8A3C-F03702AE09BB}"/>
    <dgm:cxn modelId="{DF12A32F-D1BE-43BE-BF58-F03E32E57E57}" type="presOf" srcId="{04231B7B-47E4-47CF-8C61-9BE7FB346AE7}" destId="{4963149B-6828-4593-BC64-DED0A9B1A50B}" srcOrd="0" destOrd="0" presId="urn:microsoft.com/office/officeart/2008/layout/LinedList"/>
    <dgm:cxn modelId="{9C2BE049-0D46-4D32-8F99-8CB20F396EAD}" type="presOf" srcId="{546A347D-EC16-4F63-8CF5-40069DB65738}" destId="{11D6ED8E-C7AC-4E9D-A300-64D96D77A71F}" srcOrd="0" destOrd="0" presId="urn:microsoft.com/office/officeart/2008/layout/LinedList"/>
    <dgm:cxn modelId="{49298D8A-7075-40CA-B0E7-F2D57C3EB32E}" srcId="{546A347D-EC16-4F63-8CF5-40069DB65738}" destId="{C12C368D-B032-4AC3-978B-28EC47364BCB}" srcOrd="1" destOrd="0" parTransId="{AE0D8295-BAE0-456D-9FEB-DFCEF214DEB3}" sibTransId="{01D2A7ED-9BA0-444E-89DB-BDCA98D38951}"/>
    <dgm:cxn modelId="{26BE7097-E6F1-4F82-93AA-785B53EC38A3}" type="presOf" srcId="{C12C368D-B032-4AC3-978B-28EC47364BCB}" destId="{821A4322-1476-4C57-AA4C-C1AC46AEE5C8}" srcOrd="0" destOrd="0" presId="urn:microsoft.com/office/officeart/2008/layout/LinedList"/>
    <dgm:cxn modelId="{2B738B99-BAB1-45AD-AAC4-58A380FCC84E}" srcId="{D0B74562-5199-46F6-972F-771684506E99}" destId="{546A347D-EC16-4F63-8CF5-40069DB65738}" srcOrd="0" destOrd="0" parTransId="{7D205F07-E9D0-466E-BD41-56EE2B243F73}" sibTransId="{B08B87A0-C170-469F-9B5A-2BC28BDF72CA}"/>
    <dgm:cxn modelId="{307865E9-CE3F-431D-999C-76FF91CFD7C4}" type="presOf" srcId="{D0B74562-5199-46F6-972F-771684506E99}" destId="{822A37BD-74DF-498F-A786-C11E2992EEF3}" srcOrd="0" destOrd="0" presId="urn:microsoft.com/office/officeart/2008/layout/LinedList"/>
    <dgm:cxn modelId="{76C65C9F-56DF-41F6-9C91-6CE9720018C5}" type="presParOf" srcId="{822A37BD-74DF-498F-A786-C11E2992EEF3}" destId="{CA212B12-E4A8-45E1-9915-AFFF15EC8FC3}" srcOrd="0" destOrd="0" presId="urn:microsoft.com/office/officeart/2008/layout/LinedList"/>
    <dgm:cxn modelId="{184F5BC6-9B5D-487F-9640-727A18D46E97}" type="presParOf" srcId="{822A37BD-74DF-498F-A786-C11E2992EEF3}" destId="{85F2AD84-2B6D-4AB2-8850-46F67B5036C0}" srcOrd="1" destOrd="0" presId="urn:microsoft.com/office/officeart/2008/layout/LinedList"/>
    <dgm:cxn modelId="{B9AD76E6-A985-44E4-9E2E-5755ACAFF6C3}" type="presParOf" srcId="{85F2AD84-2B6D-4AB2-8850-46F67B5036C0}" destId="{11D6ED8E-C7AC-4E9D-A300-64D96D77A71F}" srcOrd="0" destOrd="0" presId="urn:microsoft.com/office/officeart/2008/layout/LinedList"/>
    <dgm:cxn modelId="{40235AC6-8182-4F46-8BC3-D8A25652602E}" type="presParOf" srcId="{85F2AD84-2B6D-4AB2-8850-46F67B5036C0}" destId="{DEB847F1-B741-44B9-9767-094321700351}" srcOrd="1" destOrd="0" presId="urn:microsoft.com/office/officeart/2008/layout/LinedList"/>
    <dgm:cxn modelId="{F3F4DBF5-4159-4DD6-A047-2160AC0D6948}" type="presParOf" srcId="{DEB847F1-B741-44B9-9767-094321700351}" destId="{D7793730-7B85-4AA3-9D40-2DBD7AB649ED}" srcOrd="0" destOrd="0" presId="urn:microsoft.com/office/officeart/2008/layout/LinedList"/>
    <dgm:cxn modelId="{8871FB2E-2AA4-419B-BC21-BE15D1B1EB4A}" type="presParOf" srcId="{DEB847F1-B741-44B9-9767-094321700351}" destId="{EFA16DC9-7238-45E0-8C55-40219B002532}" srcOrd="1" destOrd="0" presId="urn:microsoft.com/office/officeart/2008/layout/LinedList"/>
    <dgm:cxn modelId="{C0F6E916-F757-436E-8E98-8C8AF9F56BB2}" type="presParOf" srcId="{EFA16DC9-7238-45E0-8C55-40219B002532}" destId="{2A86E2C5-D8CA-46D6-A4CB-7BD8635C8FB0}" srcOrd="0" destOrd="0" presId="urn:microsoft.com/office/officeart/2008/layout/LinedList"/>
    <dgm:cxn modelId="{534797EA-7760-4AA3-A1EF-BD72D2AA0FAE}" type="presParOf" srcId="{EFA16DC9-7238-45E0-8C55-40219B002532}" destId="{4963149B-6828-4593-BC64-DED0A9B1A50B}" srcOrd="1" destOrd="0" presId="urn:microsoft.com/office/officeart/2008/layout/LinedList"/>
    <dgm:cxn modelId="{2B7DF7EA-FD1D-4EB0-8F35-111CEDDC8D79}" type="presParOf" srcId="{EFA16DC9-7238-45E0-8C55-40219B002532}" destId="{D62176E0-0540-43AB-BE36-B80E9D32D6D6}" srcOrd="2" destOrd="0" presId="urn:microsoft.com/office/officeart/2008/layout/LinedList"/>
    <dgm:cxn modelId="{8ED1BF6C-1F02-4790-AADF-2F24E0778FC5}" type="presParOf" srcId="{DEB847F1-B741-44B9-9767-094321700351}" destId="{33B75046-D8D9-4F70-9EEF-5D87006BF82F}" srcOrd="2" destOrd="0" presId="urn:microsoft.com/office/officeart/2008/layout/LinedList"/>
    <dgm:cxn modelId="{917CEB81-956C-4381-A1C5-89CF88D0B577}" type="presParOf" srcId="{DEB847F1-B741-44B9-9767-094321700351}" destId="{DA4D55C5-DA89-439C-923D-30DFF495C9BA}" srcOrd="3" destOrd="0" presId="urn:microsoft.com/office/officeart/2008/layout/LinedList"/>
    <dgm:cxn modelId="{EF31AF65-76E3-4D0B-8200-49AEF5E837DF}" type="presParOf" srcId="{DEB847F1-B741-44B9-9767-094321700351}" destId="{839923D0-02F9-4D9D-A5C6-A0F5C1249F5E}" srcOrd="4" destOrd="0" presId="urn:microsoft.com/office/officeart/2008/layout/LinedList"/>
    <dgm:cxn modelId="{54E70BE4-FB39-4221-9CDF-4A1BA2FFCA72}" type="presParOf" srcId="{839923D0-02F9-4D9D-A5C6-A0F5C1249F5E}" destId="{518F3786-5D2C-4000-A7BF-C7EEDCBAFACC}" srcOrd="0" destOrd="0" presId="urn:microsoft.com/office/officeart/2008/layout/LinedList"/>
    <dgm:cxn modelId="{57FA76E7-E3D0-49C1-846D-80B6B124C217}" type="presParOf" srcId="{839923D0-02F9-4D9D-A5C6-A0F5C1249F5E}" destId="{821A4322-1476-4C57-AA4C-C1AC46AEE5C8}" srcOrd="1" destOrd="0" presId="urn:microsoft.com/office/officeart/2008/layout/LinedList"/>
    <dgm:cxn modelId="{3AC9E7A3-891E-4031-8CCE-DC88DD6F9963}" type="presParOf" srcId="{839923D0-02F9-4D9D-A5C6-A0F5C1249F5E}" destId="{474F744F-9BC1-4993-9F4A-61FD84847CB8}" srcOrd="2" destOrd="0" presId="urn:microsoft.com/office/officeart/2008/layout/LinedList"/>
    <dgm:cxn modelId="{4B429D3F-B07F-4023-9646-A384D203B565}" type="presParOf" srcId="{DEB847F1-B741-44B9-9767-094321700351}" destId="{B7ABDEAD-BFB6-4830-82C0-60224FF0FF4C}" srcOrd="5" destOrd="0" presId="urn:microsoft.com/office/officeart/2008/layout/LinedList"/>
    <dgm:cxn modelId="{1BDA901B-B0A4-4A86-B3D6-5917D870961C}" type="presParOf" srcId="{DEB847F1-B741-44B9-9767-094321700351}" destId="{97A6066D-47EB-4F85-9B26-C17C946A145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BBD95-B33E-4026-B1CE-67D51E9A662B}">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01ABCF-2731-4EE8-B49D-6FCD4D5E9BE2}">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2010–2020</a:t>
          </a:r>
        </a:p>
      </dsp:txBody>
      <dsp:txXfrm>
        <a:off x="233263" y="2336668"/>
        <a:ext cx="3375261" cy="491701"/>
      </dsp:txXfrm>
    </dsp:sp>
    <dsp:sp modelId="{02695AB4-AD0A-4CB6-84C2-80B2B067460B}">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D.C.'s population grew 15% from 2010 to 2020</a:t>
          </a:r>
        </a:p>
      </dsp:txBody>
      <dsp:txXfrm>
        <a:off x="39349" y="643228"/>
        <a:ext cx="3763090" cy="669469"/>
      </dsp:txXfrm>
    </dsp:sp>
    <dsp:sp modelId="{CE350A46-433E-442F-9CC7-9457147F9488}">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0D8C17-7D4D-4B0D-A893-CFD58C70F1A3}">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2457867" y="1522968"/>
        <a:ext cx="3375261" cy="491701"/>
      </dsp:txXfrm>
    </dsp:sp>
    <dsp:sp modelId="{D96A1856-C925-4B7B-908B-04DC1066954A}">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14A16-09C3-4856-B0BA-F1FA415FE69E}">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Nearly 690,000 residents in 2020</a:t>
          </a:r>
        </a:p>
      </dsp:txBody>
      <dsp:txXfrm>
        <a:off x="2263953" y="3038640"/>
        <a:ext cx="3763090" cy="669469"/>
      </dsp:txXfrm>
    </dsp:sp>
    <dsp:sp modelId="{956EC79E-4630-4445-8377-8982E21F42E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736D1C-33B9-44E7-9802-ECD5247EE867}">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2021</a:t>
          </a:r>
        </a:p>
      </dsp:txBody>
      <dsp:txXfrm>
        <a:off x="4682471" y="2336668"/>
        <a:ext cx="3375261" cy="491701"/>
      </dsp:txXfrm>
    </dsp:sp>
    <dsp:sp modelId="{6B8E09CA-5B4E-40E0-AA1D-C6FA7E3930B8}">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AEF79-E781-4EE1-906E-D4BD585F9A23}">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Lost about 20,000 residents in 2021</a:t>
          </a:r>
        </a:p>
      </dsp:txBody>
      <dsp:txXfrm>
        <a:off x="4488556" y="643228"/>
        <a:ext cx="3763090" cy="669469"/>
      </dsp:txXfrm>
    </dsp:sp>
    <dsp:sp modelId="{A48C0255-DA8B-4DBB-A150-9C325F2A4360}">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069BF-3DCC-4EA3-8552-66F6A072DF50}">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Jan. 2023</a:t>
          </a:r>
        </a:p>
      </dsp:txBody>
      <dsp:txXfrm>
        <a:off x="6907075" y="1522968"/>
        <a:ext cx="3375261" cy="491701"/>
      </dsp:txXfrm>
    </dsp:sp>
    <dsp:sp modelId="{3C4B2277-3B9B-4A4B-A06B-426F82DB9C51}">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998BC-ECC0-4004-9CC3-CB917B3580F7}">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As of January 2023, D.C currently has about 671,000 residents</a:t>
          </a:r>
        </a:p>
      </dsp:txBody>
      <dsp:txXfrm>
        <a:off x="6713160" y="3038640"/>
        <a:ext cx="3763090" cy="669469"/>
      </dsp:txXfrm>
    </dsp:sp>
    <dsp:sp modelId="{3B4EE222-545B-41C4-BF78-3A4C64652A0C}">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F8D8169-C6EF-4AB6-BDC5-98CCE0330FF3}">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8F25-B08E-4680-9A9F-C99836153C9E}">
      <dsp:nvSpPr>
        <dsp:cNvPr id="0" name=""/>
        <dsp:cNvSpPr/>
      </dsp:nvSpPr>
      <dsp:spPr>
        <a:xfrm>
          <a:off x="0" y="1678"/>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B1A91-0A6C-4E62-B606-62B3F9DA9F86}">
      <dsp:nvSpPr>
        <dsp:cNvPr id="0" name=""/>
        <dsp:cNvSpPr/>
      </dsp:nvSpPr>
      <dsp:spPr>
        <a:xfrm>
          <a:off x="257384" y="193121"/>
          <a:ext cx="467972" cy="467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016F8-AD69-4784-B651-F3813E4FB211}">
      <dsp:nvSpPr>
        <dsp:cNvPr id="0" name=""/>
        <dsp:cNvSpPr/>
      </dsp:nvSpPr>
      <dsp:spPr>
        <a:xfrm>
          <a:off x="982741" y="1678"/>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Source: Open Data DC </a:t>
          </a:r>
        </a:p>
      </dsp:txBody>
      <dsp:txXfrm>
        <a:off x="982741" y="1678"/>
        <a:ext cx="8195508" cy="850858"/>
      </dsp:txXfrm>
    </dsp:sp>
    <dsp:sp modelId="{97C59915-6AE4-402D-98B3-4F5372BEE196}">
      <dsp:nvSpPr>
        <dsp:cNvPr id="0" name=""/>
        <dsp:cNvSpPr/>
      </dsp:nvSpPr>
      <dsp:spPr>
        <a:xfrm>
          <a:off x="0" y="1065251"/>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853B-F570-4B43-AAD2-548BA1C3003D}">
      <dsp:nvSpPr>
        <dsp:cNvPr id="0" name=""/>
        <dsp:cNvSpPr/>
      </dsp:nvSpPr>
      <dsp:spPr>
        <a:xfrm>
          <a:off x="257384" y="1256694"/>
          <a:ext cx="467972" cy="467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FD158-E19A-45BB-B194-1AC10A519162}">
      <dsp:nvSpPr>
        <dsp:cNvPr id="0" name=""/>
        <dsp:cNvSpPr/>
      </dsp:nvSpPr>
      <dsp:spPr>
        <a:xfrm>
          <a:off x="982741" y="1065251"/>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Describes the sale history for active properties listed among the District of Columbia’s real property tax assessment roll</a:t>
          </a:r>
        </a:p>
      </dsp:txBody>
      <dsp:txXfrm>
        <a:off x="982741" y="1065251"/>
        <a:ext cx="8195508" cy="850858"/>
      </dsp:txXfrm>
    </dsp:sp>
    <dsp:sp modelId="{A28A1EEE-5942-49C9-A020-61F8A99D437F}">
      <dsp:nvSpPr>
        <dsp:cNvPr id="0" name=""/>
        <dsp:cNvSpPr/>
      </dsp:nvSpPr>
      <dsp:spPr>
        <a:xfrm>
          <a:off x="0" y="2128824"/>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1F065-540B-4E92-A33A-727168C39B5F}">
      <dsp:nvSpPr>
        <dsp:cNvPr id="0" name=""/>
        <dsp:cNvSpPr/>
      </dsp:nvSpPr>
      <dsp:spPr>
        <a:xfrm>
          <a:off x="257384" y="2320267"/>
          <a:ext cx="467972" cy="467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BB8B3-56DF-4FE3-B6DF-799201622BD6}">
      <dsp:nvSpPr>
        <dsp:cNvPr id="0" name=""/>
        <dsp:cNvSpPr/>
      </dsp:nvSpPr>
      <dsp:spPr>
        <a:xfrm>
          <a:off x="982741" y="2128824"/>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All housing types included</a:t>
          </a:r>
        </a:p>
      </dsp:txBody>
      <dsp:txXfrm>
        <a:off x="982741" y="2128824"/>
        <a:ext cx="8195508" cy="850858"/>
      </dsp:txXfrm>
    </dsp:sp>
    <dsp:sp modelId="{4D288972-A77E-4722-B4D2-388BA5C0C041}">
      <dsp:nvSpPr>
        <dsp:cNvPr id="0" name=""/>
        <dsp:cNvSpPr/>
      </dsp:nvSpPr>
      <dsp:spPr>
        <a:xfrm>
          <a:off x="0" y="3192397"/>
          <a:ext cx="9178250" cy="8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03593-E9AE-486F-A1B1-82267CC06088}">
      <dsp:nvSpPr>
        <dsp:cNvPr id="0" name=""/>
        <dsp:cNvSpPr/>
      </dsp:nvSpPr>
      <dsp:spPr>
        <a:xfrm>
          <a:off x="257384" y="3383840"/>
          <a:ext cx="467972" cy="467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74ABA-F9F2-47E8-A57A-9E4C0591F0E7}">
      <dsp:nvSpPr>
        <dsp:cNvPr id="0" name=""/>
        <dsp:cNvSpPr/>
      </dsp:nvSpPr>
      <dsp:spPr>
        <a:xfrm>
          <a:off x="982741" y="3192397"/>
          <a:ext cx="8195508" cy="8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49" tIns="90049" rIns="90049" bIns="90049" numCol="1" spcCol="1270" anchor="ctr" anchorCtr="0">
          <a:noAutofit/>
        </a:bodyPr>
        <a:lstStyle/>
        <a:p>
          <a:pPr marL="0" lvl="0" indent="0" algn="l" defTabSz="933450">
            <a:lnSpc>
              <a:spcPct val="100000"/>
            </a:lnSpc>
            <a:spcBef>
              <a:spcPct val="0"/>
            </a:spcBef>
            <a:spcAft>
              <a:spcPct val="35000"/>
            </a:spcAft>
            <a:buNone/>
          </a:pPr>
          <a:r>
            <a:rPr lang="en-US" sz="2100" kern="1200"/>
            <a:t>About 108,000 rows and 39 columns describing property attributes</a:t>
          </a:r>
        </a:p>
      </dsp:txBody>
      <dsp:txXfrm>
        <a:off x="982741" y="3192397"/>
        <a:ext cx="8195508" cy="850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48CCC-7C6F-482B-86C1-263693FFB836}">
      <dsp:nvSpPr>
        <dsp:cNvPr id="0" name=""/>
        <dsp:cNvSpPr/>
      </dsp:nvSpPr>
      <dsp:spPr>
        <a:xfrm>
          <a:off x="10137" y="0"/>
          <a:ext cx="1209598" cy="1148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D41C8-5A52-48CC-9AF0-EC5AC16221DF}">
      <dsp:nvSpPr>
        <dsp:cNvPr id="0" name=""/>
        <dsp:cNvSpPr/>
      </dsp:nvSpPr>
      <dsp:spPr>
        <a:xfrm>
          <a:off x="10137" y="1339785"/>
          <a:ext cx="3455996" cy="492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1. What are the characteristics of an average residential property?</a:t>
          </a:r>
        </a:p>
      </dsp:txBody>
      <dsp:txXfrm>
        <a:off x="10137" y="1339785"/>
        <a:ext cx="3455996" cy="492173"/>
      </dsp:txXfrm>
    </dsp:sp>
    <dsp:sp modelId="{9537FFC0-6071-47AE-A5D6-F161C0FD06C2}">
      <dsp:nvSpPr>
        <dsp:cNvPr id="0" name=""/>
        <dsp:cNvSpPr/>
      </dsp:nvSpPr>
      <dsp:spPr>
        <a:xfrm>
          <a:off x="10137" y="1920973"/>
          <a:ext cx="3455996" cy="2766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Which heating type is the most common in residential properties in this dataset, and what is the percentage of properties with this heating type?</a:t>
          </a:r>
        </a:p>
        <a:p>
          <a:pPr marL="0" lvl="0" indent="0" algn="l" defTabSz="622300">
            <a:lnSpc>
              <a:spcPct val="100000"/>
            </a:lnSpc>
            <a:spcBef>
              <a:spcPct val="0"/>
            </a:spcBef>
            <a:spcAft>
              <a:spcPct val="35000"/>
            </a:spcAft>
            <a:buNone/>
          </a:pPr>
          <a:r>
            <a:rPr lang="en-US" sz="1400" kern="1200" dirty="0"/>
            <a:t>What is the average number of bathrooms and half-bathrooms in residential properties in this dataset?</a:t>
          </a:r>
        </a:p>
        <a:p>
          <a:pPr marL="0" lvl="0" indent="0" algn="l" defTabSz="622300">
            <a:lnSpc>
              <a:spcPct val="100000"/>
            </a:lnSpc>
            <a:spcBef>
              <a:spcPct val="0"/>
            </a:spcBef>
            <a:spcAft>
              <a:spcPct val="35000"/>
            </a:spcAft>
            <a:buNone/>
          </a:pPr>
          <a:r>
            <a:rPr lang="en-US" sz="1400" kern="1200" dirty="0"/>
            <a:t>What is the average land area of residential properties in this dataset, and how does this vary by number of bedrooms?</a:t>
          </a:r>
        </a:p>
        <a:p>
          <a:pPr marL="0" lvl="0" indent="0" algn="l" defTabSz="622300">
            <a:lnSpc>
              <a:spcPct val="100000"/>
            </a:lnSpc>
            <a:spcBef>
              <a:spcPct val="0"/>
            </a:spcBef>
            <a:spcAft>
              <a:spcPct val="35000"/>
            </a:spcAft>
            <a:buNone/>
          </a:pPr>
          <a:r>
            <a:rPr lang="en-US" sz="1400" kern="1200" dirty="0"/>
            <a:t>How has the gross building area of residential properties in this dataset changed over time?</a:t>
          </a:r>
        </a:p>
      </dsp:txBody>
      <dsp:txXfrm>
        <a:off x="10137" y="1920973"/>
        <a:ext cx="3455996" cy="2766913"/>
      </dsp:txXfrm>
    </dsp:sp>
    <dsp:sp modelId="{214BCAD1-FDC0-41D3-ABAD-075FBDE16514}">
      <dsp:nvSpPr>
        <dsp:cNvPr id="0" name=""/>
        <dsp:cNvSpPr/>
      </dsp:nvSpPr>
      <dsp:spPr>
        <a:xfrm>
          <a:off x="4070933" y="0"/>
          <a:ext cx="1209598" cy="1148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2EDCB-588B-4D97-8D9C-E3A2667AB2B1}">
      <dsp:nvSpPr>
        <dsp:cNvPr id="0" name=""/>
        <dsp:cNvSpPr/>
      </dsp:nvSpPr>
      <dsp:spPr>
        <a:xfrm>
          <a:off x="4070933" y="1339785"/>
          <a:ext cx="3455996" cy="492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2. Which variables have an impact on sale price, and how strong is that impact?</a:t>
          </a:r>
        </a:p>
      </dsp:txBody>
      <dsp:txXfrm>
        <a:off x="4070933" y="1339785"/>
        <a:ext cx="3455996" cy="492173"/>
      </dsp:txXfrm>
    </dsp:sp>
    <dsp:sp modelId="{ECC8653D-1E72-4CAD-93F9-7C5250C27AA4}">
      <dsp:nvSpPr>
        <dsp:cNvPr id="0" name=""/>
        <dsp:cNvSpPr/>
      </dsp:nvSpPr>
      <dsp:spPr>
        <a:xfrm>
          <a:off x="4070933" y="1920973"/>
          <a:ext cx="3455996" cy="2766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Is there a correlation between the number of bedrooms and the sale price of a residential property in this dataset?</a:t>
          </a:r>
        </a:p>
        <a:p>
          <a:pPr marL="0" lvl="0" indent="0" algn="l" defTabSz="622300">
            <a:lnSpc>
              <a:spcPct val="100000"/>
            </a:lnSpc>
            <a:spcBef>
              <a:spcPct val="0"/>
            </a:spcBef>
            <a:spcAft>
              <a:spcPct val="35000"/>
            </a:spcAft>
            <a:buNone/>
          </a:pPr>
          <a:r>
            <a:rPr lang="en-US" sz="1400" kern="1200" dirty="0"/>
            <a:t>Is there a correlation between the grade and the sale price of a residential property in this dataset?</a:t>
          </a:r>
        </a:p>
        <a:p>
          <a:pPr marL="0" lvl="0" indent="0" algn="l" defTabSz="622300">
            <a:lnSpc>
              <a:spcPct val="100000"/>
            </a:lnSpc>
            <a:spcBef>
              <a:spcPct val="0"/>
            </a:spcBef>
            <a:spcAft>
              <a:spcPct val="35000"/>
            </a:spcAft>
            <a:buNone/>
          </a:pPr>
          <a:r>
            <a:rPr lang="en-US" sz="1400" kern="1200" dirty="0"/>
            <a:t>Is there a correlation between gross building area and sale price?</a:t>
          </a:r>
        </a:p>
      </dsp:txBody>
      <dsp:txXfrm>
        <a:off x="4070933" y="1920973"/>
        <a:ext cx="3455996" cy="2766913"/>
      </dsp:txXfrm>
    </dsp:sp>
    <dsp:sp modelId="{3F2CA65E-5CA0-43A0-90F1-B20A525FD488}">
      <dsp:nvSpPr>
        <dsp:cNvPr id="0" name=""/>
        <dsp:cNvSpPr/>
      </dsp:nvSpPr>
      <dsp:spPr>
        <a:xfrm>
          <a:off x="8131729" y="0"/>
          <a:ext cx="1209598" cy="1148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EE972-90FF-4F59-9E53-9CF5A4BF4377}">
      <dsp:nvSpPr>
        <dsp:cNvPr id="0" name=""/>
        <dsp:cNvSpPr/>
      </dsp:nvSpPr>
      <dsp:spPr>
        <a:xfrm>
          <a:off x="8131729" y="1339785"/>
          <a:ext cx="3455996" cy="492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3. Did COVID-19 have an impact on residential sale prices? If so how big was that impact?</a:t>
          </a:r>
        </a:p>
      </dsp:txBody>
      <dsp:txXfrm>
        <a:off x="8131729" y="1339785"/>
        <a:ext cx="3455996" cy="492173"/>
      </dsp:txXfrm>
    </dsp:sp>
    <dsp:sp modelId="{14F3662C-41B5-4981-A100-E4147114FE65}">
      <dsp:nvSpPr>
        <dsp:cNvPr id="0" name=""/>
        <dsp:cNvSpPr/>
      </dsp:nvSpPr>
      <dsp:spPr>
        <a:xfrm>
          <a:off x="8131729" y="1920973"/>
          <a:ext cx="3455996" cy="276691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579D4-02A6-4A18-9FA9-6E6F1C88C3C5}">
      <dsp:nvSpPr>
        <dsp:cNvPr id="0" name=""/>
        <dsp:cNvSpPr/>
      </dsp:nvSpPr>
      <dsp:spPr>
        <a:xfrm>
          <a:off x="0" y="385568"/>
          <a:ext cx="105156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89204-284A-47D6-9BB8-9EA20B5CE22A}">
      <dsp:nvSpPr>
        <dsp:cNvPr id="0" name=""/>
        <dsp:cNvSpPr/>
      </dsp:nvSpPr>
      <dsp:spPr>
        <a:xfrm>
          <a:off x="525780" y="1808"/>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Selected years 2010 through 2022 </a:t>
          </a:r>
        </a:p>
      </dsp:txBody>
      <dsp:txXfrm>
        <a:off x="563247" y="39275"/>
        <a:ext cx="7285986" cy="692586"/>
      </dsp:txXfrm>
    </dsp:sp>
    <dsp:sp modelId="{8C28964E-B488-43D0-9258-E2952E0FBDC6}">
      <dsp:nvSpPr>
        <dsp:cNvPr id="0" name=""/>
        <dsp:cNvSpPr/>
      </dsp:nvSpPr>
      <dsp:spPr>
        <a:xfrm>
          <a:off x="0" y="1564929"/>
          <a:ext cx="10515600" cy="278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Day, Month, and Year of Sale</a:t>
          </a:r>
        </a:p>
        <a:p>
          <a:pPr marL="228600" lvl="1" indent="-228600" algn="l" defTabSz="1155700">
            <a:lnSpc>
              <a:spcPct val="90000"/>
            </a:lnSpc>
            <a:spcBef>
              <a:spcPct val="0"/>
            </a:spcBef>
            <a:spcAft>
              <a:spcPct val="15000"/>
            </a:spcAft>
            <a:buChar char="•"/>
          </a:pPr>
          <a:r>
            <a:rPr lang="en-US" sz="2600" kern="1200"/>
            <a:t>Month Name</a:t>
          </a:r>
        </a:p>
        <a:p>
          <a:pPr marL="228600" lvl="1" indent="-228600" algn="l" defTabSz="1155700">
            <a:lnSpc>
              <a:spcPct val="90000"/>
            </a:lnSpc>
            <a:spcBef>
              <a:spcPct val="0"/>
            </a:spcBef>
            <a:spcAft>
              <a:spcPct val="15000"/>
            </a:spcAft>
            <a:buChar char="•"/>
          </a:pPr>
          <a:r>
            <a:rPr lang="en-US" sz="2600" kern="1200"/>
            <a:t>If the property sold for a price (boolean)</a:t>
          </a:r>
        </a:p>
        <a:p>
          <a:pPr marL="228600" lvl="1" indent="-228600" algn="l" defTabSz="1155700">
            <a:lnSpc>
              <a:spcPct val="90000"/>
            </a:lnSpc>
            <a:spcBef>
              <a:spcPct val="0"/>
            </a:spcBef>
            <a:spcAft>
              <a:spcPct val="15000"/>
            </a:spcAft>
            <a:buChar char="•"/>
          </a:pPr>
          <a:r>
            <a:rPr lang="en-US" sz="2600" kern="1200"/>
            <a:t>If the property was remodeled (boolean)</a:t>
          </a:r>
        </a:p>
        <a:p>
          <a:pPr marL="228600" lvl="1" indent="-228600" algn="l" defTabSz="1155700">
            <a:lnSpc>
              <a:spcPct val="90000"/>
            </a:lnSpc>
            <a:spcBef>
              <a:spcPct val="0"/>
            </a:spcBef>
            <a:spcAft>
              <a:spcPct val="15000"/>
            </a:spcAft>
            <a:buChar char="•"/>
          </a:pPr>
          <a:r>
            <a:rPr lang="en-US" sz="2600" kern="1200"/>
            <a:t>Number of days/months/years passed since January 1, 2010</a:t>
          </a:r>
        </a:p>
      </dsp:txBody>
      <dsp:txXfrm>
        <a:off x="0" y="1564929"/>
        <a:ext cx="10515600" cy="2784600"/>
      </dsp:txXfrm>
    </dsp:sp>
    <dsp:sp modelId="{D8574B2F-D58B-4364-A7FC-535341767CD3}">
      <dsp:nvSpPr>
        <dsp:cNvPr id="0" name=""/>
        <dsp:cNvSpPr/>
      </dsp:nvSpPr>
      <dsp:spPr>
        <a:xfrm>
          <a:off x="525780" y="1181169"/>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US" sz="2600" kern="1200"/>
            <a:t>Created variables:</a:t>
          </a:r>
        </a:p>
      </dsp:txBody>
      <dsp:txXfrm>
        <a:off x="563247" y="1218636"/>
        <a:ext cx="728598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293C-C556-4E06-825C-8F997CD43815}">
      <dsp:nvSpPr>
        <dsp:cNvPr id="0" name=""/>
        <dsp:cNvSpPr/>
      </dsp:nvSpPr>
      <dsp:spPr>
        <a:xfrm>
          <a:off x="0" y="217"/>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8451-AD46-4B16-AD8C-647C92B90336}">
      <dsp:nvSpPr>
        <dsp:cNvPr id="0" name=""/>
        <dsp:cNvSpPr/>
      </dsp:nvSpPr>
      <dsp:spPr>
        <a:xfrm>
          <a:off x="154153" y="114877"/>
          <a:ext cx="280279" cy="280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3CA78-1642-4081-BC7C-11CA44B2EF44}">
      <dsp:nvSpPr>
        <dsp:cNvPr id="0" name=""/>
        <dsp:cNvSpPr/>
      </dsp:nvSpPr>
      <dsp:spPr>
        <a:xfrm>
          <a:off x="588587" y="217"/>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ANOVA test</a:t>
          </a:r>
        </a:p>
      </dsp:txBody>
      <dsp:txXfrm>
        <a:off x="588587" y="217"/>
        <a:ext cx="9927012" cy="509599"/>
      </dsp:txXfrm>
    </dsp:sp>
    <dsp:sp modelId="{A5098DDC-A892-4756-A352-1001FA922ACE}">
      <dsp:nvSpPr>
        <dsp:cNvPr id="0" name=""/>
        <dsp:cNvSpPr/>
      </dsp:nvSpPr>
      <dsp:spPr>
        <a:xfrm>
          <a:off x="0" y="637216"/>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EAC68-5D11-4E2A-8A4A-769D96FB4BE8}">
      <dsp:nvSpPr>
        <dsp:cNvPr id="0" name=""/>
        <dsp:cNvSpPr/>
      </dsp:nvSpPr>
      <dsp:spPr>
        <a:xfrm>
          <a:off x="154153" y="751876"/>
          <a:ext cx="280279" cy="2802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EE2FE-82EA-4AF9-A4AA-62F8CA87A9F0}">
      <dsp:nvSpPr>
        <dsp:cNvPr id="0" name=""/>
        <dsp:cNvSpPr/>
      </dsp:nvSpPr>
      <dsp:spPr>
        <a:xfrm>
          <a:off x="588587" y="637216"/>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Reject Ho in housing price and house sale number test</a:t>
          </a:r>
        </a:p>
      </dsp:txBody>
      <dsp:txXfrm>
        <a:off x="588587" y="637216"/>
        <a:ext cx="9927012" cy="509599"/>
      </dsp:txXfrm>
    </dsp:sp>
    <dsp:sp modelId="{A9AAEF7B-26EC-46E2-9F44-7F38B882F017}">
      <dsp:nvSpPr>
        <dsp:cNvPr id="0" name=""/>
        <dsp:cNvSpPr/>
      </dsp:nvSpPr>
      <dsp:spPr>
        <a:xfrm>
          <a:off x="0" y="1274215"/>
          <a:ext cx="10515600" cy="5095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25508-ACD6-4923-89AC-702AEEBD887F}">
      <dsp:nvSpPr>
        <dsp:cNvPr id="0" name=""/>
        <dsp:cNvSpPr/>
      </dsp:nvSpPr>
      <dsp:spPr>
        <a:xfrm>
          <a:off x="154153" y="1388875"/>
          <a:ext cx="280279" cy="2802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5B38-A48B-4438-9EDC-702658BA5A6C}">
      <dsp:nvSpPr>
        <dsp:cNvPr id="0" name=""/>
        <dsp:cNvSpPr/>
      </dsp:nvSpPr>
      <dsp:spPr>
        <a:xfrm>
          <a:off x="588587" y="1274215"/>
          <a:ext cx="9927012" cy="50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933" tIns="53933" rIns="53933" bIns="53933" numCol="1" spcCol="1270" anchor="ctr" anchorCtr="0">
          <a:noAutofit/>
        </a:bodyPr>
        <a:lstStyle/>
        <a:p>
          <a:pPr marL="0" lvl="0" indent="0" algn="l" defTabSz="889000">
            <a:lnSpc>
              <a:spcPct val="100000"/>
            </a:lnSpc>
            <a:spcBef>
              <a:spcPct val="0"/>
            </a:spcBef>
            <a:spcAft>
              <a:spcPct val="35000"/>
            </a:spcAft>
            <a:buNone/>
          </a:pPr>
          <a:r>
            <a:rPr lang="en-US" sz="2000" kern="1200"/>
            <a:t>The average housing price is different within the ex-ante, during, and expost periods of Covid.</a:t>
          </a:r>
        </a:p>
      </dsp:txBody>
      <dsp:txXfrm>
        <a:off x="588587" y="1274215"/>
        <a:ext cx="9927012" cy="50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12B12-E4A8-45E1-9915-AFFF15EC8FC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6ED8E-C7AC-4E9D-A300-64D96D77A71F}">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What reasons boost the housing market?</a:t>
          </a:r>
        </a:p>
      </dsp:txBody>
      <dsp:txXfrm>
        <a:off x="0" y="0"/>
        <a:ext cx="2103120" cy="4351338"/>
      </dsp:txXfrm>
    </dsp:sp>
    <dsp:sp modelId="{4963149B-6828-4593-BC64-DED0A9B1A50B}">
      <dsp:nvSpPr>
        <dsp:cNvPr id="0" name=""/>
        <dsp:cNvSpPr/>
      </dsp:nvSpPr>
      <dsp:spPr>
        <a:xfrm>
          <a:off x="2260854" y="101134"/>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An increase in the demand for housing is associated first with social distancing and quarantining, and with the widespread adoption of work from home technology. (J Hous Econ., 2023) </a:t>
          </a:r>
        </a:p>
      </dsp:txBody>
      <dsp:txXfrm>
        <a:off x="2260854" y="101134"/>
        <a:ext cx="8254746" cy="2022692"/>
      </dsp:txXfrm>
    </dsp:sp>
    <dsp:sp modelId="{33B75046-D8D9-4F70-9EEF-5D87006BF82F}">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1A4322-1476-4C57-AA4C-C1AC46AEE5C8}">
      <dsp:nvSpPr>
        <dsp:cNvPr id="0" name=""/>
        <dsp:cNvSpPr/>
      </dsp:nvSpPr>
      <dsp:spPr>
        <a:xfrm>
          <a:off x="2260854" y="2224961"/>
          <a:ext cx="8254746" cy="202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During the pandemic, very low mortgage interest rates raised the demand for housing. The pandemic also boosted the demand for housing by increasing the need to work from home and for more socially distanced housing away from dense urban areas (Federal Reserve Bank of Dallas, 2021).</a:t>
          </a:r>
        </a:p>
      </dsp:txBody>
      <dsp:txXfrm>
        <a:off x="2260854" y="2224961"/>
        <a:ext cx="8254746" cy="2022692"/>
      </dsp:txXfrm>
    </dsp:sp>
    <dsp:sp modelId="{B7ABDEAD-BFB6-4830-82C0-60224FF0FF4C}">
      <dsp:nvSpPr>
        <dsp:cNvPr id="0" name=""/>
        <dsp:cNvSpPr/>
      </dsp:nvSpPr>
      <dsp:spPr>
        <a:xfrm>
          <a:off x="2103120" y="424765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A275-E757-6372-924F-DF8622875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50A6F-9AA9-DE6B-9E24-83256123E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30B84-A3E2-D962-8A9A-67C33CF3E717}"/>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ACD057AA-937D-06B6-AC87-EAB819C7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EACCB-CDAC-7D9E-F895-F39B455FE7C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7227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E09D-0ADC-5FE7-E142-979DF68DC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952A-C4CB-CB60-B0B2-F205E8953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20618-B17A-0F0B-9161-A02FCA3C195C}"/>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30066838-47A9-163D-D035-5C8CEBF8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77C7-D006-D1C3-0264-8B1335DF8AE4}"/>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2471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D3C3-87D9-70CC-22EF-2B7F36EE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2D054-E71F-F2CF-7631-B27461E96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BE594-FB52-1F20-8A20-4AECABCD1C0F}"/>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60671222-589C-FC03-4EA3-CDEA1892E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44055-64A4-83CC-446A-577903055526}"/>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202554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56C-9A96-EEE3-6E3A-2A538DFA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2E9B3-1406-54F2-9B2C-6A9BFE428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7C6C8-2743-1FB4-AABC-E0F770B71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A42B0-1282-5018-3324-DC8FAED593CF}"/>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9C8B23C7-7819-AF63-6632-5BAE6DDF2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0ED11-B240-8A52-0249-02F5A06C48E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83583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8A3-9AA7-2423-B2CD-27F07592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BB667-E66A-0357-DB9A-61C90C59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A3B32-E2DB-94DC-536C-5BB6D8574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74490-032A-C38E-BAED-0BD778428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EB78-4921-4C3F-3065-CB6366AAD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4B181-C1DB-AD83-BD4B-0B986C8E4A92}"/>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8" name="Footer Placeholder 7">
            <a:extLst>
              <a:ext uri="{FF2B5EF4-FFF2-40B4-BE49-F238E27FC236}">
                <a16:creationId xmlns:a16="http://schemas.microsoft.com/office/drawing/2014/main" id="{D5384F03-21BA-993C-F8AF-E81B7721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AA5A1A-FE42-3C5B-6025-D50CC43A0E79}"/>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3917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CF07-06E4-E173-734A-F6D654AA9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4FBB5-7D42-07C2-B4F6-1C7496273395}"/>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4" name="Footer Placeholder 3">
            <a:extLst>
              <a:ext uri="{FF2B5EF4-FFF2-40B4-BE49-F238E27FC236}">
                <a16:creationId xmlns:a16="http://schemas.microsoft.com/office/drawing/2014/main" id="{92D2DA7F-9298-DBB0-A33C-1E5C2658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E4963-9D62-8F37-7B02-52E451578D35}"/>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548766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AEC7-656D-4641-DF5F-CF0B18200AA0}"/>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3" name="Footer Placeholder 2">
            <a:extLst>
              <a:ext uri="{FF2B5EF4-FFF2-40B4-BE49-F238E27FC236}">
                <a16:creationId xmlns:a16="http://schemas.microsoft.com/office/drawing/2014/main" id="{2DE8F07F-F678-3162-D5AA-E67279E44E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76178-7B15-BCD9-6278-34040C875CBE}"/>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14962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9E54-FBA4-1C70-4AE1-835DA841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7782E-FD1D-5269-27B2-757375E4F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05550-88B4-A3B8-EC87-B2D9F7223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9237-AF91-800E-66BE-4EAB5AC56A85}"/>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BA69C1E5-706E-4770-E930-A137FCE8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3F8C-DC08-E93A-8D03-0EC73ADFDAF2}"/>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55288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9DF-7F68-0A02-2586-9029DE61A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A01F6-3666-4D04-FEE4-91B8A2B02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E8679-2E70-11F9-77D6-3F1396C1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53D8-CBB8-C336-E648-896F8D84B643}"/>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6" name="Footer Placeholder 5">
            <a:extLst>
              <a:ext uri="{FF2B5EF4-FFF2-40B4-BE49-F238E27FC236}">
                <a16:creationId xmlns:a16="http://schemas.microsoft.com/office/drawing/2014/main" id="{9AB33144-0C46-CDD0-4FB8-77819195D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CB720-F5A1-89D2-2BFB-0E080C1CB43B}"/>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978554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592-867E-B273-F522-A7BF50863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A68E8-DB6F-5A3F-40AE-DF7576730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72EA2-09B3-C271-E60C-7B414D728C96}"/>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CC66CC0-B90D-D7BE-4FD1-82B526818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25368-E916-6FFD-7596-9144B4656801}"/>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01837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C0E43-3939-C45E-89F3-75592ADDC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EF2A0-ECD5-D0A6-81BC-5C1F41D1C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91468-BE72-8E13-48A9-7AE8E7CEE9B7}"/>
              </a:ext>
            </a:extLst>
          </p:cNvPr>
          <p:cNvSpPr>
            <a:spLocks noGrp="1"/>
          </p:cNvSpPr>
          <p:nvPr>
            <p:ph type="dt" sz="half" idx="10"/>
          </p:nvPr>
        </p:nvSpPr>
        <p:spPr/>
        <p:txBody>
          <a:body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98E7D75-034E-A39A-9DE5-46A7B157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8378F-45D0-D3FC-A785-8B150E0D2D77}"/>
              </a:ext>
            </a:extLst>
          </p:cNvPr>
          <p:cNvSpPr>
            <a:spLocks noGrp="1"/>
          </p:cNvSpPr>
          <p:nvPr>
            <p:ph type="sldNum" sz="quarter" idx="12"/>
          </p:nvPr>
        </p:nvSpPr>
        <p:spPr/>
        <p:txBody>
          <a:bodyPr/>
          <a:lstStyle/>
          <a:p>
            <a:fld id="{18E8408D-C0BF-46E3-8C17-B021C8D465C4}" type="slidenum">
              <a:rPr lang="en-US" smtClean="0"/>
              <a:t>‹#›</a:t>
            </a:fld>
            <a:endParaRPr lang="en-US"/>
          </a:p>
        </p:txBody>
      </p:sp>
    </p:spTree>
    <p:extLst>
      <p:ext uri="{BB962C8B-B14F-4D97-AF65-F5344CB8AC3E}">
        <p14:creationId xmlns:p14="http://schemas.microsoft.com/office/powerpoint/2010/main" val="19377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A45F2-597B-DDF3-EF35-8E1F98EF9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2F052-E9CB-97CE-242D-C2EA878D3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26D18-0A0C-0053-3A1F-C69D46582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FE81C-1244-4E0A-BBA5-54DD0B655DFC}" type="datetimeFigureOut">
              <a:rPr lang="en-US" smtClean="0"/>
              <a:t>4/24/2023</a:t>
            </a:fld>
            <a:endParaRPr lang="en-US"/>
          </a:p>
        </p:txBody>
      </p:sp>
      <p:sp>
        <p:nvSpPr>
          <p:cNvPr id="5" name="Footer Placeholder 4">
            <a:extLst>
              <a:ext uri="{FF2B5EF4-FFF2-40B4-BE49-F238E27FC236}">
                <a16:creationId xmlns:a16="http://schemas.microsoft.com/office/drawing/2014/main" id="{869E6AEC-6771-A0D4-F06D-435C3EA38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8270C-C64A-2B2D-6694-173F7D00B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8408D-C0BF-46E3-8C17-B021C8D465C4}" type="slidenum">
              <a:rPr lang="en-US" smtClean="0"/>
              <a:t>‹#›</a:t>
            </a:fld>
            <a:endParaRPr lang="en-US"/>
          </a:p>
        </p:txBody>
      </p:sp>
    </p:spTree>
    <p:extLst>
      <p:ext uri="{BB962C8B-B14F-4D97-AF65-F5344CB8AC3E}">
        <p14:creationId xmlns:p14="http://schemas.microsoft.com/office/powerpoint/2010/main" val="211702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gwash.org/view/77254/where-should-dc-expand-sidewalk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emf"/><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2.xml"/><Relationship Id="rId5" Type="http://schemas.openxmlformats.org/officeDocument/2006/relationships/image" Target="../media/image40.emf"/><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204A198-4F3A-498C-05C9-4FC265F21A0B}"/>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2238" r="1154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FB333E0-65CE-B4AF-6A2A-F59DC4145F1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Sakkal Majalla"/>
                <a:cs typeface="Calibri Light"/>
              </a:rPr>
              <a:t>D.C Residential Property Sales</a:t>
            </a:r>
          </a:p>
          <a:p>
            <a:endParaRPr lang="en-US">
              <a:solidFill>
                <a:srgbClr val="FFFFFF"/>
              </a:solidFill>
              <a:cs typeface="Calibri Light"/>
            </a:endParaRPr>
          </a:p>
        </p:txBody>
      </p:sp>
      <p:sp>
        <p:nvSpPr>
          <p:cNvPr id="3" name="Subtitle 2">
            <a:extLst>
              <a:ext uri="{FF2B5EF4-FFF2-40B4-BE49-F238E27FC236}">
                <a16:creationId xmlns:a16="http://schemas.microsoft.com/office/drawing/2014/main" id="{B41CD3D0-ED85-F57A-CF5F-FC1100A77780}"/>
              </a:ext>
            </a:extLst>
          </p:cNvPr>
          <p:cNvSpPr>
            <a:spLocks noGrp="1"/>
          </p:cNvSpPr>
          <p:nvPr>
            <p:ph type="subTitle" idx="1"/>
          </p:nvPr>
        </p:nvSpPr>
        <p:spPr>
          <a:xfrm>
            <a:off x="1524000" y="4159404"/>
            <a:ext cx="9144000" cy="1098395"/>
          </a:xfrm>
        </p:spPr>
        <p:txBody>
          <a:bodyPr vert="horz" lIns="91440" tIns="45720" rIns="91440" bIns="45720" rtlCol="0" anchor="t">
            <a:noAutofit/>
          </a:bodyPr>
          <a:lstStyle/>
          <a:p>
            <a:r>
              <a:rPr lang="en-US" sz="2800" dirty="0">
                <a:solidFill>
                  <a:srgbClr val="FFFFFF"/>
                </a:solidFill>
                <a:latin typeface="Sakkal Majalla"/>
                <a:ea typeface="+mn-lt"/>
                <a:cs typeface="+mn-lt"/>
              </a:rPr>
              <a:t>Team 2:  Muhannad </a:t>
            </a:r>
            <a:r>
              <a:rPr lang="en-US" sz="2800" err="1">
                <a:solidFill>
                  <a:srgbClr val="FFFFFF"/>
                </a:solidFill>
                <a:latin typeface="Sakkal Majalla"/>
                <a:ea typeface="+mn-lt"/>
                <a:cs typeface="+mn-lt"/>
              </a:rPr>
              <a:t>Alwhebie</a:t>
            </a:r>
            <a:r>
              <a:rPr lang="en-US" sz="2800" dirty="0">
                <a:solidFill>
                  <a:srgbClr val="FFFFFF"/>
                </a:solidFill>
                <a:latin typeface="Sakkal Majalla"/>
                <a:ea typeface="+mn-lt"/>
                <a:cs typeface="+mn-lt"/>
              </a:rPr>
              <a:t>, Brian Gulko, </a:t>
            </a:r>
            <a:r>
              <a:rPr lang="en-US" sz="2800" err="1">
                <a:solidFill>
                  <a:srgbClr val="FFFFFF"/>
                </a:solidFill>
                <a:latin typeface="Sakkal Majalla"/>
                <a:ea typeface="+mn-lt"/>
                <a:cs typeface="+mn-lt"/>
              </a:rPr>
              <a:t>Mengfei</a:t>
            </a:r>
            <a:r>
              <a:rPr lang="en-US" sz="2800" dirty="0">
                <a:solidFill>
                  <a:srgbClr val="FFFFFF"/>
                </a:solidFill>
                <a:latin typeface="Sakkal Majalla"/>
                <a:ea typeface="+mn-lt"/>
                <a:cs typeface="+mn-lt"/>
              </a:rPr>
              <a:t> Hung, Kashyap Nimmagadda</a:t>
            </a:r>
          </a:p>
          <a:p>
            <a:r>
              <a:rPr lang="en-US" sz="2800" dirty="0">
                <a:solidFill>
                  <a:srgbClr val="FFFFFF"/>
                </a:solidFill>
                <a:latin typeface="Sakkal Majalla"/>
                <a:ea typeface="+mn-lt"/>
                <a:cs typeface="+mn-lt"/>
              </a:rPr>
              <a:t>DATS-6103-11</a:t>
            </a:r>
          </a:p>
          <a:p>
            <a:r>
              <a:rPr lang="en-US" sz="2800" dirty="0">
                <a:solidFill>
                  <a:srgbClr val="FFFFFF"/>
                </a:solidFill>
                <a:latin typeface="Sakkal Majalla"/>
                <a:ea typeface="+mn-lt"/>
                <a:cs typeface="+mn-lt"/>
              </a:rPr>
              <a:t>Spring 2023</a:t>
            </a:r>
          </a:p>
          <a:p>
            <a:r>
              <a:rPr lang="en-US" sz="2800" dirty="0">
                <a:solidFill>
                  <a:srgbClr val="FFFFFF"/>
                </a:solidFill>
                <a:latin typeface="Sakkal Majalla"/>
                <a:ea typeface="+mn-lt"/>
                <a:cs typeface="+mn-lt"/>
              </a:rPr>
              <a:t>The George Washington University</a:t>
            </a:r>
          </a:p>
        </p:txBody>
      </p:sp>
    </p:spTree>
    <p:extLst>
      <p:ext uri="{BB962C8B-B14F-4D97-AF65-F5344CB8AC3E}">
        <p14:creationId xmlns:p14="http://schemas.microsoft.com/office/powerpoint/2010/main" val="17562441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2" name="Rectangle 10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9348545" cy="898581"/>
          </a:xfrm>
        </p:spPr>
        <p:txBody>
          <a:bodyPr vert="horz" lIns="91440" tIns="45720" rIns="91440" bIns="45720" rtlCol="0" anchor="ctr">
            <a:noAutofit/>
          </a:bodyPr>
          <a:lstStyle/>
          <a:p>
            <a:r>
              <a:rPr lang="en-US" sz="3600" dirty="0">
                <a:solidFill>
                  <a:srgbClr val="FFFFFF"/>
                </a:solidFill>
              </a:rPr>
              <a:t>Property Sales by Price and Remodeled Status</a:t>
            </a:r>
            <a:endParaRPr lang="en-US" sz="3600" dirty="0">
              <a:solidFill>
                <a:srgbClr val="FFFFFF"/>
              </a:solidFill>
              <a:cs typeface="Calibri Light"/>
            </a:endParaRPr>
          </a:p>
        </p:txBody>
      </p:sp>
      <p:pic>
        <p:nvPicPr>
          <p:cNvPr id="5" name="Picture 5" descr="Chart, bar chart&#10;&#10;Description automatically generated">
            <a:extLst>
              <a:ext uri="{FF2B5EF4-FFF2-40B4-BE49-F238E27FC236}">
                <a16:creationId xmlns:a16="http://schemas.microsoft.com/office/drawing/2014/main" id="{218EAE7D-C5C4-CA05-BC83-7ADD429FBCB8}"/>
              </a:ext>
            </a:extLst>
          </p:cNvPr>
          <p:cNvPicPr>
            <a:picLocks noChangeAspect="1"/>
          </p:cNvPicPr>
          <p:nvPr/>
        </p:nvPicPr>
        <p:blipFill rotWithShape="1">
          <a:blip r:embed="rId2"/>
          <a:srcRect l="5915" r="8464" b="1"/>
          <a:stretch/>
        </p:blipFill>
        <p:spPr>
          <a:xfrm>
            <a:off x="1357850" y="2181426"/>
            <a:ext cx="4488986" cy="3997637"/>
          </a:xfrm>
          <a:prstGeom prst="rect">
            <a:avLst/>
          </a:prstGeom>
        </p:spPr>
      </p:pic>
      <p:pic>
        <p:nvPicPr>
          <p:cNvPr id="4" name="Picture 4" descr="Chart, bar chart&#10;&#10;Description automatically generated">
            <a:extLst>
              <a:ext uri="{FF2B5EF4-FFF2-40B4-BE49-F238E27FC236}">
                <a16:creationId xmlns:a16="http://schemas.microsoft.com/office/drawing/2014/main" id="{F5B25B7E-EA84-BC32-51D5-59E64086833D}"/>
              </a:ext>
            </a:extLst>
          </p:cNvPr>
          <p:cNvPicPr>
            <a:picLocks noChangeAspect="1"/>
          </p:cNvPicPr>
          <p:nvPr/>
        </p:nvPicPr>
        <p:blipFill rotWithShape="1">
          <a:blip r:embed="rId3"/>
          <a:srcRect t="14735" r="-2" b="3518"/>
          <a:stretch/>
        </p:blipFill>
        <p:spPr>
          <a:xfrm>
            <a:off x="6345165" y="2607119"/>
            <a:ext cx="5131087" cy="3219222"/>
          </a:xfrm>
          <a:prstGeom prst="rect">
            <a:avLst/>
          </a:prstGeom>
        </p:spPr>
      </p:pic>
    </p:spTree>
    <p:extLst>
      <p:ext uri="{BB962C8B-B14F-4D97-AF65-F5344CB8AC3E}">
        <p14:creationId xmlns:p14="http://schemas.microsoft.com/office/powerpoint/2010/main" val="15115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386872" y="2767106"/>
            <a:ext cx="3570940" cy="3071906"/>
          </a:xfrm>
        </p:spPr>
        <p:txBody>
          <a:bodyPr vert="horz" lIns="91440" tIns="45720" rIns="91440" bIns="45720" rtlCol="0" anchor="t">
            <a:noAutofit/>
          </a:bodyPr>
          <a:lstStyle/>
          <a:p>
            <a:r>
              <a:rPr lang="en-US" sz="3600" kern="1200" dirty="0">
                <a:solidFill>
                  <a:srgbClr val="FFFFFF"/>
                </a:solidFill>
                <a:latin typeface="+mj-lt"/>
                <a:ea typeface="+mj-ea"/>
                <a:cs typeface="+mj-cs"/>
              </a:rPr>
              <a:t>Annual Property Sales Comparison with and without Price</a:t>
            </a:r>
            <a:endParaRPr lang="en-US" sz="3600" kern="1200">
              <a:solidFill>
                <a:srgbClr val="FFFFFF"/>
              </a:solidFill>
              <a:latin typeface="+mj-lt"/>
              <a:cs typeface="Calibri Light"/>
            </a:endParaRPr>
          </a:p>
          <a:p>
            <a:endParaRPr lang="en-US" sz="2200" kern="1200">
              <a:solidFill>
                <a:srgbClr val="FFFFFF"/>
              </a:solidFill>
              <a:latin typeface="+mj-lt"/>
              <a:ea typeface="+mj-ea"/>
              <a:cs typeface="+mj-cs"/>
            </a:endParaRPr>
          </a:p>
        </p:txBody>
      </p:sp>
      <p:pic>
        <p:nvPicPr>
          <p:cNvPr id="6" name="Picture 4" descr="Chart, bar chart&#10;&#10;Description automatically generated">
            <a:extLst>
              <a:ext uri="{FF2B5EF4-FFF2-40B4-BE49-F238E27FC236}">
                <a16:creationId xmlns:a16="http://schemas.microsoft.com/office/drawing/2014/main" id="{FFACC80C-B095-3331-CFF9-37AE9ADB4879}"/>
              </a:ext>
            </a:extLst>
          </p:cNvPr>
          <p:cNvPicPr>
            <a:picLocks noChangeAspect="1"/>
          </p:cNvPicPr>
          <p:nvPr/>
        </p:nvPicPr>
        <p:blipFill>
          <a:blip r:embed="rId2"/>
          <a:stretch>
            <a:fillRect/>
          </a:stretch>
        </p:blipFill>
        <p:spPr>
          <a:xfrm>
            <a:off x="4502428" y="493539"/>
            <a:ext cx="7225748" cy="5870921"/>
          </a:xfrm>
          <a:prstGeom prst="rect">
            <a:avLst/>
          </a:prstGeom>
        </p:spPr>
      </p:pic>
    </p:spTree>
    <p:extLst>
      <p:ext uri="{BB962C8B-B14F-4D97-AF65-F5344CB8AC3E}">
        <p14:creationId xmlns:p14="http://schemas.microsoft.com/office/powerpoint/2010/main" val="374572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Distribution of Sale Prices for Trimmed Sales Data with KDE Plot</a:t>
            </a:r>
          </a:p>
        </p:txBody>
      </p:sp>
      <p:pic>
        <p:nvPicPr>
          <p:cNvPr id="3" name="Picture 4" descr="Chart, histogram&#10;&#10;Description automatically generated">
            <a:extLst>
              <a:ext uri="{FF2B5EF4-FFF2-40B4-BE49-F238E27FC236}">
                <a16:creationId xmlns:a16="http://schemas.microsoft.com/office/drawing/2014/main" id="{2A4413EC-BB33-1D0C-EE62-066887BFDDA6}"/>
              </a:ext>
            </a:extLst>
          </p:cNvPr>
          <p:cNvPicPr>
            <a:picLocks noChangeAspect="1"/>
          </p:cNvPicPr>
          <p:nvPr/>
        </p:nvPicPr>
        <p:blipFill>
          <a:blip r:embed="rId2"/>
          <a:stretch>
            <a:fillRect/>
          </a:stretch>
        </p:blipFill>
        <p:spPr>
          <a:xfrm>
            <a:off x="2131219" y="1822519"/>
            <a:ext cx="7800166" cy="4897858"/>
          </a:xfrm>
          <a:prstGeom prst="rect">
            <a:avLst/>
          </a:prstGeom>
        </p:spPr>
      </p:pic>
    </p:spTree>
    <p:extLst>
      <p:ext uri="{BB962C8B-B14F-4D97-AF65-F5344CB8AC3E}">
        <p14:creationId xmlns:p14="http://schemas.microsoft.com/office/powerpoint/2010/main" val="393875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Median Sale Price by Year: Trend Analysis</a:t>
            </a:r>
          </a:p>
        </p:txBody>
      </p:sp>
      <p:sp>
        <p:nvSpPr>
          <p:cNvPr id="43" name="Rectangle 3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line chart&#10;&#10;Description automatically generated">
            <a:extLst>
              <a:ext uri="{FF2B5EF4-FFF2-40B4-BE49-F238E27FC236}">
                <a16:creationId xmlns:a16="http://schemas.microsoft.com/office/drawing/2014/main" id="{31778E0E-3121-35D6-8992-FBAD82D70296}"/>
              </a:ext>
            </a:extLst>
          </p:cNvPr>
          <p:cNvPicPr>
            <a:picLocks noChangeAspect="1"/>
          </p:cNvPicPr>
          <p:nvPr/>
        </p:nvPicPr>
        <p:blipFill>
          <a:blip r:embed="rId2"/>
          <a:stretch>
            <a:fillRect/>
          </a:stretch>
        </p:blipFill>
        <p:spPr>
          <a:xfrm>
            <a:off x="5351832" y="1350513"/>
            <a:ext cx="6643889" cy="4814144"/>
          </a:xfrm>
          <a:prstGeom prst="rect">
            <a:avLst/>
          </a:prstGeom>
        </p:spPr>
      </p:pic>
      <p:sp>
        <p:nvSpPr>
          <p:cNvPr id="46" name="Rectangle 3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Correlation Matrix for Variables of Interest</a:t>
            </a:r>
          </a:p>
        </p:txBody>
      </p:sp>
      <p:pic>
        <p:nvPicPr>
          <p:cNvPr id="3" name="Picture 4" descr="Chart, scatter chart&#10;&#10;Description automatically generated">
            <a:extLst>
              <a:ext uri="{FF2B5EF4-FFF2-40B4-BE49-F238E27FC236}">
                <a16:creationId xmlns:a16="http://schemas.microsoft.com/office/drawing/2014/main" id="{C4F7A980-2CF3-D381-EB9D-A297B0D801FC}"/>
              </a:ext>
            </a:extLst>
          </p:cNvPr>
          <p:cNvPicPr>
            <a:picLocks noChangeAspect="1"/>
          </p:cNvPicPr>
          <p:nvPr/>
        </p:nvPicPr>
        <p:blipFill>
          <a:blip r:embed="rId2"/>
          <a:stretch>
            <a:fillRect/>
          </a:stretch>
        </p:blipFill>
        <p:spPr>
          <a:xfrm>
            <a:off x="3177841" y="1707501"/>
            <a:ext cx="5721295" cy="5127896"/>
          </a:xfrm>
          <a:prstGeom prst="rect">
            <a:avLst/>
          </a:prstGeom>
        </p:spPr>
      </p:pic>
    </p:spTree>
    <p:extLst>
      <p:ext uri="{BB962C8B-B14F-4D97-AF65-F5344CB8AC3E}">
        <p14:creationId xmlns:p14="http://schemas.microsoft.com/office/powerpoint/2010/main" val="253246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Rectangle 5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Descriptive Characteristics of Variables of Interest</a:t>
            </a:r>
          </a:p>
        </p:txBody>
      </p:sp>
      <p:pic>
        <p:nvPicPr>
          <p:cNvPr id="4" name="Picture 4">
            <a:extLst>
              <a:ext uri="{FF2B5EF4-FFF2-40B4-BE49-F238E27FC236}">
                <a16:creationId xmlns:a16="http://schemas.microsoft.com/office/drawing/2014/main" id="{05FD2EE4-70A2-7BB9-6F8B-76EFD15CA685}"/>
              </a:ext>
            </a:extLst>
          </p:cNvPr>
          <p:cNvPicPr>
            <a:picLocks noChangeAspect="1"/>
          </p:cNvPicPr>
          <p:nvPr/>
        </p:nvPicPr>
        <p:blipFill>
          <a:blip r:embed="rId2"/>
          <a:stretch>
            <a:fillRect/>
          </a:stretch>
        </p:blipFill>
        <p:spPr>
          <a:xfrm>
            <a:off x="282196" y="2381808"/>
            <a:ext cx="5696019" cy="343921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941BC0C-8A11-1CEF-6DDE-EB45E2FD2853}"/>
              </a:ext>
            </a:extLst>
          </p:cNvPr>
          <p:cNvPicPr>
            <a:picLocks noChangeAspect="1"/>
          </p:cNvPicPr>
          <p:nvPr/>
        </p:nvPicPr>
        <p:blipFill>
          <a:blip r:embed="rId3"/>
          <a:stretch>
            <a:fillRect/>
          </a:stretch>
        </p:blipFill>
        <p:spPr>
          <a:xfrm>
            <a:off x="6923234" y="2152125"/>
            <a:ext cx="4589037" cy="3997831"/>
          </a:xfrm>
          <a:prstGeom prst="rect">
            <a:avLst/>
          </a:prstGeom>
        </p:spPr>
      </p:pic>
    </p:spTree>
    <p:extLst>
      <p:ext uri="{BB962C8B-B14F-4D97-AF65-F5344CB8AC3E}">
        <p14:creationId xmlns:p14="http://schemas.microsoft.com/office/powerpoint/2010/main" val="38410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Rectangle 6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1B9F-4980-1174-6793-282E8702876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Property Sales by Price and Remodeled Status</a:t>
            </a:r>
          </a:p>
        </p:txBody>
      </p:sp>
      <p:pic>
        <p:nvPicPr>
          <p:cNvPr id="3" name="Picture 5" descr="Chart&#10;&#10;Description automatically generated">
            <a:extLst>
              <a:ext uri="{FF2B5EF4-FFF2-40B4-BE49-F238E27FC236}">
                <a16:creationId xmlns:a16="http://schemas.microsoft.com/office/drawing/2014/main" id="{DB9F42A6-5FF4-4124-3874-545C1552CE53}"/>
              </a:ext>
            </a:extLst>
          </p:cNvPr>
          <p:cNvPicPr>
            <a:picLocks noChangeAspect="1"/>
          </p:cNvPicPr>
          <p:nvPr/>
        </p:nvPicPr>
        <p:blipFill>
          <a:blip r:embed="rId2"/>
          <a:stretch>
            <a:fillRect/>
          </a:stretch>
        </p:blipFill>
        <p:spPr>
          <a:xfrm>
            <a:off x="754304" y="2181426"/>
            <a:ext cx="5092531" cy="3997637"/>
          </a:xfrm>
          <a:prstGeom prst="rect">
            <a:avLst/>
          </a:prstGeom>
        </p:spPr>
      </p:pic>
      <p:pic>
        <p:nvPicPr>
          <p:cNvPr id="6" name="Picture 6" descr="Chart&#10;&#10;Description automatically generated">
            <a:extLst>
              <a:ext uri="{FF2B5EF4-FFF2-40B4-BE49-F238E27FC236}">
                <a16:creationId xmlns:a16="http://schemas.microsoft.com/office/drawing/2014/main" id="{98F2E686-5A85-4D4E-1F23-0301EC2D93A8}"/>
              </a:ext>
            </a:extLst>
          </p:cNvPr>
          <p:cNvPicPr>
            <a:picLocks noChangeAspect="1"/>
          </p:cNvPicPr>
          <p:nvPr/>
        </p:nvPicPr>
        <p:blipFill>
          <a:blip r:embed="rId3"/>
          <a:stretch>
            <a:fillRect/>
          </a:stretch>
        </p:blipFill>
        <p:spPr>
          <a:xfrm>
            <a:off x="6345165" y="2217815"/>
            <a:ext cx="5076610" cy="3997831"/>
          </a:xfrm>
          <a:prstGeom prst="rect">
            <a:avLst/>
          </a:prstGeom>
        </p:spPr>
      </p:pic>
    </p:spTree>
    <p:extLst>
      <p:ext uri="{BB962C8B-B14F-4D97-AF65-F5344CB8AC3E}">
        <p14:creationId xmlns:p14="http://schemas.microsoft.com/office/powerpoint/2010/main" val="6060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AFA27-CA9B-9B26-8926-B5DC1339375B}"/>
              </a:ext>
            </a:extLst>
          </p:cNvPr>
          <p:cNvSpPr>
            <a:spLocks noGrp="1"/>
          </p:cNvSpPr>
          <p:nvPr>
            <p:ph type="title"/>
          </p:nvPr>
        </p:nvSpPr>
        <p:spPr>
          <a:xfrm>
            <a:off x="2016797" y="1891367"/>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Modeling</a:t>
            </a:r>
          </a:p>
        </p:txBody>
      </p:sp>
    </p:spTree>
    <p:extLst>
      <p:ext uri="{BB962C8B-B14F-4D97-AF65-F5344CB8AC3E}">
        <p14:creationId xmlns:p14="http://schemas.microsoft.com/office/powerpoint/2010/main" val="250203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32E8A-BC1B-36FF-24E5-9C63E9612473}"/>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a:t>
            </a:r>
            <a:r>
              <a:rPr lang="en-US" sz="3400">
                <a:solidFill>
                  <a:srgbClr val="FFFFFF"/>
                </a:solidFill>
                <a:ea typeface="+mj-lt"/>
                <a:cs typeface="+mj-lt"/>
              </a:rPr>
              <a:t>Build LR model: Price as indep to address SMART Q</a:t>
            </a:r>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83988D46-EF5C-BB76-E474-9C676C8BE68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Split the data into training and test sets</a:t>
            </a:r>
          </a:p>
          <a:p>
            <a:r>
              <a:rPr lang="en-US" sz="2000" dirty="0">
                <a:ea typeface="+mn-lt"/>
                <a:cs typeface="+mn-lt"/>
              </a:rPr>
              <a:t>X : </a:t>
            </a:r>
            <a:r>
              <a:rPr lang="en-US" sz="2000" dirty="0" err="1">
                <a:ea typeface="+mn-lt"/>
                <a:cs typeface="+mn-lt"/>
              </a:rPr>
              <a:t>bathrm</a:t>
            </a:r>
            <a:r>
              <a:rPr lang="en-US" sz="2000" dirty="0">
                <a:ea typeface="+mn-lt"/>
                <a:cs typeface="+mn-lt"/>
              </a:rPr>
              <a:t>, </a:t>
            </a:r>
            <a:r>
              <a:rPr lang="en-US" sz="2000" dirty="0" err="1">
                <a:ea typeface="+mn-lt"/>
                <a:cs typeface="+mn-lt"/>
              </a:rPr>
              <a:t>bedrm</a:t>
            </a:r>
            <a:r>
              <a:rPr lang="en-US" sz="2000" dirty="0">
                <a:ea typeface="+mn-lt"/>
                <a:cs typeface="+mn-lt"/>
              </a:rPr>
              <a:t>, grade</a:t>
            </a:r>
            <a:endParaRPr lang="en-US" sz="2000" dirty="0">
              <a:ea typeface="Calibri"/>
              <a:cs typeface="Calibri"/>
            </a:endParaRPr>
          </a:p>
          <a:p>
            <a:r>
              <a:rPr lang="en-US" sz="2000" dirty="0">
                <a:ea typeface="Calibri"/>
                <a:cs typeface="Calibri"/>
              </a:rPr>
              <a:t>Y: </a:t>
            </a:r>
            <a:r>
              <a:rPr lang="en-US" sz="2000" dirty="0">
                <a:ea typeface="+mn-lt"/>
                <a:cs typeface="+mn-lt"/>
              </a:rPr>
              <a:t>price</a:t>
            </a:r>
            <a:endParaRPr lang="en-US" sz="2000" dirty="0"/>
          </a:p>
          <a:p>
            <a:r>
              <a:rPr lang="en-US" sz="2000" b="1" dirty="0">
                <a:ea typeface="+mn-lt"/>
                <a:cs typeface="+mn-lt"/>
              </a:rPr>
              <a:t>Mean squared error:</a:t>
            </a:r>
            <a:r>
              <a:rPr lang="en-US" sz="2000" dirty="0">
                <a:ea typeface="+mn-lt"/>
                <a:cs typeface="+mn-lt"/>
              </a:rPr>
              <a:t> 222491369275.88037</a:t>
            </a:r>
            <a:endParaRPr lang="en-US" sz="2000" dirty="0">
              <a:ea typeface="Calibri"/>
              <a:cs typeface="Calibri"/>
            </a:endParaRPr>
          </a:p>
          <a:p>
            <a:r>
              <a:rPr lang="en-US" sz="2000" b="1" dirty="0">
                <a:ea typeface="+mn-lt"/>
                <a:cs typeface="+mn-lt"/>
              </a:rPr>
              <a:t>R-squared</a:t>
            </a:r>
            <a:r>
              <a:rPr lang="en-US" sz="2000" dirty="0">
                <a:ea typeface="+mn-lt"/>
                <a:cs typeface="+mn-lt"/>
              </a:rPr>
              <a:t>: 0.5834562818092962 </a:t>
            </a:r>
            <a:endParaRPr lang="en-US" sz="2000" dirty="0"/>
          </a:p>
          <a:p>
            <a:r>
              <a:rPr lang="en-US" sz="2000" dirty="0">
                <a:ea typeface="+mn-lt"/>
                <a:cs typeface="+mn-lt"/>
              </a:rPr>
              <a:t>The mean squared error value of 222491369275.88037 suggests that the model's predictions are not very accurate.</a:t>
            </a:r>
          </a:p>
          <a:p>
            <a:r>
              <a:rPr lang="en-US" sz="2000" dirty="0">
                <a:ea typeface="+mn-lt"/>
                <a:cs typeface="+mn-lt"/>
              </a:rPr>
              <a:t>The R-squared value of 0.5834562818092962 indicates that the model explains about 58.3% of the variance in the target variable.</a:t>
            </a:r>
            <a:endParaRPr lang="en-US" dirty="0">
              <a:ea typeface="+mn-lt"/>
              <a:cs typeface="+mn-lt"/>
            </a:endParaRPr>
          </a:p>
          <a:p>
            <a:endParaRPr lang="en-US" sz="2000">
              <a:ea typeface="Calibri"/>
              <a:cs typeface="Calibri"/>
            </a:endParaRPr>
          </a:p>
        </p:txBody>
      </p:sp>
    </p:spTree>
    <p:extLst>
      <p:ext uri="{BB962C8B-B14F-4D97-AF65-F5344CB8AC3E}">
        <p14:creationId xmlns:p14="http://schemas.microsoft.com/office/powerpoint/2010/main" val="279426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700">
                <a:solidFill>
                  <a:srgbClr val="FFFFFF"/>
                </a:solidFill>
                <a:ea typeface="Calibri Light"/>
                <a:cs typeface="Calibri Light"/>
              </a:rPr>
              <a:t>Model: Build LR model: </a:t>
            </a:r>
            <a:r>
              <a:rPr lang="en-US" sz="3700">
                <a:solidFill>
                  <a:srgbClr val="FFFFFF"/>
                </a:solidFill>
                <a:ea typeface="+mj-lt"/>
                <a:cs typeface="+mj-lt"/>
              </a:rPr>
              <a:t>adding heat as predictor </a:t>
            </a:r>
            <a:endParaRPr lang="en-US" sz="3700">
              <a:solidFill>
                <a:srgbClr val="FFFFFF"/>
              </a:solidFill>
              <a:ea typeface="Calibri Light"/>
              <a:cs typeface="Calibri Light"/>
            </a:endParaRPr>
          </a:p>
          <a:p>
            <a:endParaRPr lang="en-US" sz="3700">
              <a:solidFill>
                <a:srgbClr val="FFFFFF"/>
              </a:solidFill>
              <a:ea typeface="Calibri Light"/>
              <a:cs typeface="Calibri Light"/>
            </a:endParaRPr>
          </a:p>
        </p:txBody>
      </p:sp>
      <p:sp>
        <p:nvSpPr>
          <p:cNvPr id="17"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a:t>
            </a:r>
          </a:p>
          <a:p>
            <a:r>
              <a:rPr lang="en-US" sz="2000" dirty="0">
                <a:ea typeface="Calibri"/>
                <a:cs typeface="Calibri"/>
              </a:rPr>
              <a:t>Y: price</a:t>
            </a:r>
          </a:p>
          <a:p>
            <a:r>
              <a:rPr lang="en-US" sz="2000" dirty="0">
                <a:ea typeface="+mn-lt"/>
                <a:cs typeface="+mn-lt"/>
              </a:rPr>
              <a:t>Mean squared error: 222194299619.75803</a:t>
            </a:r>
            <a:endParaRPr lang="en-US" sz="2000" dirty="0">
              <a:ea typeface="Calibri"/>
              <a:cs typeface="Calibri"/>
            </a:endParaRPr>
          </a:p>
          <a:p>
            <a:r>
              <a:rPr lang="en-US" sz="2000" dirty="0">
                <a:ea typeface="+mn-lt"/>
                <a:cs typeface="+mn-lt"/>
              </a:rPr>
              <a:t>R-squared: 0.584012449446385</a:t>
            </a:r>
          </a:p>
          <a:p>
            <a:r>
              <a:rPr lang="en-US" sz="2000" dirty="0">
                <a:ea typeface="+mn-lt"/>
                <a:cs typeface="+mn-lt"/>
              </a:rPr>
              <a:t>The "heat" variable was added as a predictor.</a:t>
            </a:r>
          </a:p>
          <a:p>
            <a:r>
              <a:rPr lang="en-US" sz="2000" dirty="0">
                <a:ea typeface="+mn-lt"/>
                <a:cs typeface="+mn-lt"/>
              </a:rPr>
              <a:t>The impact of the addition of the "heat" variable on the model's performance was not significant.</a:t>
            </a:r>
            <a:endParaRPr lang="en-US" dirty="0"/>
          </a:p>
          <a:p>
            <a:r>
              <a:rPr lang="en-US" sz="2000" dirty="0">
                <a:ea typeface="+mn-lt"/>
                <a:cs typeface="+mn-lt"/>
              </a:rPr>
              <a:t>The mean squared error value of the model with the "heat" variable is slightly different from the previous model.</a:t>
            </a:r>
            <a:endParaRPr lang="en-US" dirty="0"/>
          </a:p>
          <a:p>
            <a:r>
              <a:rPr lang="en-US" sz="2000" dirty="0">
                <a:ea typeface="+mn-lt"/>
                <a:cs typeface="+mn-lt"/>
              </a:rPr>
              <a:t>The R-squared value of the model with the "heat" variable is also only slightly different from the previous mode</a:t>
            </a:r>
            <a:endParaRPr lang="en-US" dirty="0"/>
          </a:p>
        </p:txBody>
      </p:sp>
    </p:spTree>
    <p:extLst>
      <p:ext uri="{BB962C8B-B14F-4D97-AF65-F5344CB8AC3E}">
        <p14:creationId xmlns:p14="http://schemas.microsoft.com/office/powerpoint/2010/main" val="254692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18984" y="4963338"/>
            <a:ext cx="4150581" cy="1800165"/>
          </a:xfrm>
        </p:spPr>
        <p:txBody>
          <a:bodyPr vert="horz" lIns="91440" tIns="45720" rIns="91440" bIns="45720" rtlCol="0" anchor="t">
            <a:normAutofit/>
          </a:bodyPr>
          <a:lstStyle/>
          <a:p>
            <a:pPr algn="r"/>
            <a:r>
              <a:rPr lang="en-US" sz="4000" kern="1200" dirty="0">
                <a:solidFill>
                  <a:schemeClr val="tx1"/>
                </a:solidFill>
                <a:latin typeface="+mj-lt"/>
                <a:ea typeface="+mj-ea"/>
                <a:cs typeface="+mj-cs"/>
              </a:rPr>
              <a:t>Background – U.S. Housing Prices</a:t>
            </a:r>
          </a:p>
        </p:txBody>
      </p:sp>
      <p:pic>
        <p:nvPicPr>
          <p:cNvPr id="4" name="Picture 4" descr="Chart, line chart&#10;&#10;Description automatically generated">
            <a:extLst>
              <a:ext uri="{FF2B5EF4-FFF2-40B4-BE49-F238E27FC236}">
                <a16:creationId xmlns:a16="http://schemas.microsoft.com/office/drawing/2014/main" id="{6FD63F99-6356-9134-0B93-C0DDE868E9C0}"/>
              </a:ext>
            </a:extLst>
          </p:cNvPr>
          <p:cNvPicPr>
            <a:picLocks noGrp="1" noChangeAspect="1"/>
          </p:cNvPicPr>
          <p:nvPr>
            <p:ph idx="1"/>
          </p:nvPr>
        </p:nvPicPr>
        <p:blipFill>
          <a:blip r:embed="rId2"/>
          <a:stretch>
            <a:fillRect/>
          </a:stretch>
        </p:blipFill>
        <p:spPr>
          <a:xfrm>
            <a:off x="1045121" y="457200"/>
            <a:ext cx="10162719" cy="4202947"/>
          </a:xfrm>
          <a:prstGeom prst="rect">
            <a:avLst/>
          </a:prstGeom>
        </p:spPr>
      </p:pic>
      <p:sp>
        <p:nvSpPr>
          <p:cNvPr id="5" name="TextBox 4">
            <a:extLst>
              <a:ext uri="{FF2B5EF4-FFF2-40B4-BE49-F238E27FC236}">
                <a16:creationId xmlns:a16="http://schemas.microsoft.com/office/drawing/2014/main" id="{DE89F8E4-50ED-BE58-C2D4-631AD565FB11}"/>
              </a:ext>
            </a:extLst>
          </p:cNvPr>
          <p:cNvSpPr txBox="1"/>
          <p:nvPr/>
        </p:nvSpPr>
        <p:spPr>
          <a:xfrm>
            <a:off x="5246415" y="4934585"/>
            <a:ext cx="6235268" cy="18001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U.S. Census Bureau and U.S. Department of Housing and Urban Development, Median Sales Price of Houses Sold for the United States [MSPUS], retrieved from FRED, Federal Reserve Bank of St. Louis; https://fred.stlouisfed.org/series/MSPUS, April 20, 2023. </a:t>
            </a:r>
          </a:p>
        </p:txBody>
      </p:sp>
      <p:sp>
        <p:nvSpPr>
          <p:cNvPr id="8"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42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endParaRPr lang="en-US" sz="2000" dirty="0">
              <a:ea typeface="Calibri"/>
              <a:cs typeface="Calibri"/>
            </a:endParaRPr>
          </a:p>
          <a:p>
            <a:r>
              <a:rPr lang="en-US" sz="2000" dirty="0">
                <a:ea typeface="Calibri"/>
                <a:cs typeface="Calibri"/>
              </a:rPr>
              <a:t>Y: price</a:t>
            </a:r>
          </a:p>
          <a:p>
            <a:r>
              <a:rPr lang="en-US" sz="2000" dirty="0">
                <a:ea typeface="+mn-lt"/>
                <a:cs typeface="+mn-lt"/>
              </a:rPr>
              <a:t>Mean squared error: 201704236778.56992</a:t>
            </a:r>
            <a:endParaRPr lang="en-US" sz="2000" dirty="0">
              <a:ea typeface="Calibri"/>
              <a:cs typeface="Calibri"/>
            </a:endParaRPr>
          </a:p>
          <a:p>
            <a:r>
              <a:rPr lang="en-US" sz="2000" dirty="0">
                <a:ea typeface="+mn-lt"/>
                <a:cs typeface="+mn-lt"/>
              </a:rPr>
              <a:t>R-squared: 0.6223735193144329</a:t>
            </a:r>
            <a:endParaRPr lang="en-US" sz="2000">
              <a:cs typeface="Calibri"/>
            </a:endParaRPr>
          </a:p>
          <a:p>
            <a:r>
              <a:rPr lang="en-US" sz="2000" dirty="0">
                <a:ea typeface="+mn-lt"/>
                <a:cs typeface="+mn-lt"/>
              </a:rPr>
              <a:t>Coefficients: [168582.12174967  13941.38958968 303630.63614983   3206.28094951</a:t>
            </a:r>
            <a:endParaRPr lang="en-US" sz="2000">
              <a:cs typeface="Calibri"/>
            </a:endParaRPr>
          </a:p>
          <a:p>
            <a:r>
              <a:rPr lang="en-US" sz="2000" dirty="0">
                <a:ea typeface="+mn-lt"/>
                <a:cs typeface="+mn-lt"/>
              </a:rPr>
              <a:t>223677.38551315]</a:t>
            </a:r>
          </a:p>
          <a:p>
            <a:r>
              <a:rPr lang="en-US" sz="2000" dirty="0">
                <a:ea typeface="+mn-lt"/>
                <a:cs typeface="+mn-lt"/>
              </a:rPr>
              <a:t>The model with additional predictor variables (heat and </a:t>
            </a:r>
            <a:r>
              <a:rPr lang="en-US" sz="2000" dirty="0" err="1">
                <a:ea typeface="+mn-lt"/>
                <a:cs typeface="+mn-lt"/>
              </a:rPr>
              <a:t>cndtn</a:t>
            </a:r>
            <a:r>
              <a:rPr lang="en-US" sz="2000" dirty="0">
                <a:ea typeface="+mn-lt"/>
                <a:cs typeface="+mn-lt"/>
              </a:rPr>
              <a:t>) has lower mean squared error and higher R-squared value, indicating an improved ability to predict sale price of residential properties.</a:t>
            </a:r>
          </a:p>
          <a:p>
            <a:r>
              <a:rPr lang="en-US" sz="2000" dirty="0">
                <a:ea typeface="+mn-lt"/>
                <a:cs typeface="+mn-lt"/>
              </a:rPr>
              <a:t>The coefficient for </a:t>
            </a:r>
            <a:r>
              <a:rPr lang="en-US" sz="2000" dirty="0" err="1">
                <a:ea typeface="+mn-lt"/>
                <a:cs typeface="+mn-lt"/>
              </a:rPr>
              <a:t>bedrm</a:t>
            </a:r>
            <a:r>
              <a:rPr lang="en-US" sz="2000" dirty="0">
                <a:ea typeface="+mn-lt"/>
                <a:cs typeface="+mn-lt"/>
              </a:rPr>
              <a:t> is 13,941, indicating a positive correlation between the number of bedrooms and sale price.</a:t>
            </a:r>
            <a:endParaRPr lang="en-US" dirty="0"/>
          </a:p>
          <a:p>
            <a:r>
              <a:rPr lang="en-US" sz="2000" dirty="0">
                <a:ea typeface="+mn-lt"/>
                <a:cs typeface="+mn-lt"/>
              </a:rPr>
              <a:t>The coefficient for grade is 303,631, indicating a strong positive correlation between the grade and sale price.</a:t>
            </a:r>
            <a:endParaRPr lang="en-US" dirty="0"/>
          </a:p>
        </p:txBody>
      </p:sp>
    </p:spTree>
    <p:extLst>
      <p:ext uri="{BB962C8B-B14F-4D97-AF65-F5344CB8AC3E}">
        <p14:creationId xmlns:p14="http://schemas.microsoft.com/office/powerpoint/2010/main" val="138201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cndtn as additional predictor variables</a:t>
            </a:r>
            <a:endParaRPr lang="en-US" sz="3400">
              <a:solidFill>
                <a:srgbClr val="FFFFFF"/>
              </a:solidFill>
              <a:ea typeface="Calibri Light"/>
              <a:cs typeface="Calibri Light"/>
            </a:endParaRPr>
          </a:p>
          <a:p>
            <a:endParaRPr lang="en-US" sz="34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Calibri"/>
                <a:cs typeface="Calibri"/>
              </a:rPr>
              <a:t>X : bathrm, bedrm, grade, heat, cndtn</a:t>
            </a:r>
          </a:p>
          <a:p>
            <a:r>
              <a:rPr lang="en-US" sz="2000">
                <a:ea typeface="Calibri"/>
                <a:cs typeface="Calibri"/>
              </a:rPr>
              <a:t>Y: price</a:t>
            </a:r>
          </a:p>
          <a:p>
            <a:r>
              <a:rPr lang="en-US" sz="2000">
                <a:ea typeface="+mn-lt"/>
                <a:cs typeface="+mn-lt"/>
              </a:rPr>
              <a:t>A one-unit increase in the number of bedrooms is associated with a $13,941 increase in sale price.</a:t>
            </a:r>
          </a:p>
          <a:p>
            <a:r>
              <a:rPr lang="en-US" sz="2000">
                <a:ea typeface="+mn-lt"/>
                <a:cs typeface="+mn-lt"/>
              </a:rPr>
              <a:t>There is a positive correlation between the number of bedrooms and sale price.</a:t>
            </a:r>
            <a:endParaRPr lang="en-US" sz="2000"/>
          </a:p>
          <a:p>
            <a:r>
              <a:rPr lang="en-US" sz="2000">
                <a:ea typeface="+mn-lt"/>
                <a:cs typeface="+mn-lt"/>
              </a:rPr>
              <a:t>A one-unit increase in grade is associated with a $303,631 increase in sale price.</a:t>
            </a:r>
            <a:endParaRPr lang="en-US" sz="2000"/>
          </a:p>
          <a:p>
            <a:r>
              <a:rPr lang="en-US" sz="2000">
                <a:ea typeface="+mn-lt"/>
                <a:cs typeface="+mn-lt"/>
              </a:rPr>
              <a:t>There is a strong positive correlation between grade and sale price.</a:t>
            </a:r>
            <a:endParaRPr lang="en-US" sz="2000"/>
          </a:p>
        </p:txBody>
      </p:sp>
    </p:spTree>
    <p:extLst>
      <p:ext uri="{BB962C8B-B14F-4D97-AF65-F5344CB8AC3E}">
        <p14:creationId xmlns:p14="http://schemas.microsoft.com/office/powerpoint/2010/main" val="178447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gross building area another predictor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83573" y="2644768"/>
            <a:ext cx="9724031" cy="3683358"/>
          </a:xfrm>
        </p:spPr>
        <p:txBody>
          <a:bodyPr vert="horz" lIns="91440" tIns="45720" rIns="91440" bIns="45720" rtlCol="0" anchor="ctr">
            <a:no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endParaRPr lang="en-US" sz="2000" dirty="0">
              <a:ea typeface="Calibri"/>
              <a:cs typeface="Calibri"/>
            </a:endParaRPr>
          </a:p>
          <a:p>
            <a:r>
              <a:rPr lang="en-US" sz="2000" dirty="0">
                <a:ea typeface="Calibri"/>
                <a:cs typeface="Calibri"/>
              </a:rPr>
              <a:t>Y: price</a:t>
            </a:r>
          </a:p>
          <a:p>
            <a:r>
              <a:rPr lang="en-US" sz="2000" dirty="0">
                <a:ea typeface="+mn-lt"/>
                <a:cs typeface="+mn-lt"/>
              </a:rPr>
              <a:t>Mean squared error: 164000452713.67236</a:t>
            </a:r>
          </a:p>
          <a:p>
            <a:r>
              <a:rPr lang="en-US" sz="2000" dirty="0">
                <a:ea typeface="+mn-lt"/>
                <a:cs typeface="+mn-lt"/>
              </a:rPr>
              <a:t>R-squared: 0.6929617603566187</a:t>
            </a:r>
            <a:endParaRPr lang="en-US" sz="2000">
              <a:cs typeface="Calibri"/>
            </a:endParaRPr>
          </a:p>
          <a:p>
            <a:r>
              <a:rPr lang="en-US" sz="2000" dirty="0">
                <a:ea typeface="+mn-lt"/>
                <a:cs typeface="+mn-lt"/>
              </a:rPr>
              <a:t>Coefficients: [ 46265.24253957 -79584.46083627 212828.91252361    476.6590613 250701.28974968    442.81817169]</a:t>
            </a:r>
          </a:p>
          <a:p>
            <a:r>
              <a:rPr lang="en-US" sz="2000" dirty="0">
                <a:ea typeface="+mn-lt"/>
                <a:cs typeface="+mn-lt"/>
              </a:rPr>
              <a:t>The addition of gross building area as a predictor improved the performance of the model.</a:t>
            </a:r>
          </a:p>
          <a:p>
            <a:r>
              <a:rPr lang="en-US" sz="2000" dirty="0">
                <a:ea typeface="+mn-lt"/>
                <a:cs typeface="+mn-lt"/>
              </a:rPr>
              <a:t>The mean squared error decreased and the R-squared value increased after adding gross building area.</a:t>
            </a:r>
            <a:endParaRPr lang="en-US" dirty="0">
              <a:ea typeface="+mn-lt"/>
              <a:cs typeface="+mn-lt"/>
            </a:endParaRPr>
          </a:p>
          <a:p>
            <a:r>
              <a:rPr lang="en-US" sz="2000" dirty="0">
                <a:ea typeface="+mn-lt"/>
                <a:cs typeface="+mn-lt"/>
              </a:rPr>
              <a:t>Gross building area has the highest positive effect on price in the model, followed by </a:t>
            </a:r>
            <a:r>
              <a:rPr lang="en-US" sz="2000" dirty="0" err="1">
                <a:ea typeface="+mn-lt"/>
                <a:cs typeface="+mn-lt"/>
              </a:rPr>
              <a:t>cndtn</a:t>
            </a:r>
            <a:r>
              <a:rPr lang="en-US" sz="2000" dirty="0">
                <a:ea typeface="+mn-lt"/>
                <a:cs typeface="+mn-lt"/>
              </a:rPr>
              <a:t>, grade, heat, </a:t>
            </a:r>
            <a:r>
              <a:rPr lang="en-US" sz="2000" dirty="0" err="1">
                <a:ea typeface="+mn-lt"/>
                <a:cs typeface="+mn-lt"/>
              </a:rPr>
              <a:t>bathrm</a:t>
            </a:r>
            <a:r>
              <a:rPr lang="en-US" sz="2000" dirty="0">
                <a:ea typeface="+mn-lt"/>
                <a:cs typeface="+mn-lt"/>
              </a:rPr>
              <a:t>, and </a:t>
            </a:r>
            <a:r>
              <a:rPr lang="en-US" sz="2000" dirty="0" err="1">
                <a:ea typeface="+mn-lt"/>
                <a:cs typeface="+mn-lt"/>
              </a:rPr>
              <a:t>bedrm</a:t>
            </a:r>
            <a:r>
              <a:rPr lang="en-US" sz="2000" dirty="0">
                <a:ea typeface="+mn-lt"/>
                <a:cs typeface="+mn-lt"/>
              </a:rPr>
              <a:t>.</a:t>
            </a:r>
            <a:endParaRPr lang="en-US" dirty="0"/>
          </a:p>
          <a:p>
            <a:r>
              <a:rPr lang="en-US" sz="2000" dirty="0" err="1">
                <a:ea typeface="+mn-lt"/>
                <a:cs typeface="+mn-lt"/>
              </a:rPr>
              <a:t>Bedrm</a:t>
            </a:r>
            <a:r>
              <a:rPr lang="en-US" sz="2000" dirty="0">
                <a:ea typeface="+mn-lt"/>
                <a:cs typeface="+mn-lt"/>
              </a:rPr>
              <a:t> has a negative effect on price, indicating that more bedrooms are not always better for homebuyers, depending on other factors.</a:t>
            </a:r>
            <a:endParaRPr lang="en-US" dirty="0">
              <a:ea typeface="+mn-lt"/>
              <a:cs typeface="+mn-lt"/>
            </a:endParaRPr>
          </a:p>
          <a:p>
            <a:endParaRPr lang="en-US" sz="2000" dirty="0">
              <a:solidFill>
                <a:srgbClr val="000000"/>
              </a:solidFill>
              <a:ea typeface="Calibri"/>
              <a:cs typeface="Calibri"/>
            </a:endParaRPr>
          </a:p>
        </p:txBody>
      </p:sp>
    </p:spTree>
    <p:extLst>
      <p:ext uri="{BB962C8B-B14F-4D97-AF65-F5344CB8AC3E}">
        <p14:creationId xmlns:p14="http://schemas.microsoft.com/office/powerpoint/2010/main" val="235588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371599" y="294538"/>
            <a:ext cx="9895951" cy="1033669"/>
          </a:xfrm>
        </p:spPr>
        <p:txBody>
          <a:bodyPr>
            <a:normAutofit/>
          </a:bodyPr>
          <a:lstStyle/>
          <a:p>
            <a:r>
              <a:rPr lang="en-US" sz="3400">
                <a:solidFill>
                  <a:srgbClr val="FFFFFF"/>
                </a:solidFill>
                <a:ea typeface="Calibri Light"/>
                <a:cs typeface="Calibri Light"/>
              </a:rPr>
              <a:t>Model: Build LR model: </a:t>
            </a:r>
            <a:r>
              <a:rPr lang="en-US" sz="3400">
                <a:solidFill>
                  <a:srgbClr val="FFFFFF"/>
                </a:solidFill>
                <a:ea typeface="+mj-lt"/>
                <a:cs typeface="+mj-lt"/>
              </a:rPr>
              <a:t>Adding to moodel  num_days_passed as pred </a:t>
            </a: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Calibri"/>
                <a:cs typeface="Calibri"/>
              </a:rPr>
              <a:t>X : </a:t>
            </a:r>
            <a:r>
              <a:rPr lang="en-US" sz="2000" dirty="0" err="1">
                <a:ea typeface="Calibri"/>
                <a:cs typeface="Calibri"/>
              </a:rPr>
              <a:t>bathrm</a:t>
            </a:r>
            <a:r>
              <a:rPr lang="en-US" sz="2000" dirty="0">
                <a:ea typeface="Calibri"/>
                <a:cs typeface="Calibri"/>
              </a:rPr>
              <a:t>, </a:t>
            </a:r>
            <a:r>
              <a:rPr lang="en-US" sz="2000" dirty="0" err="1">
                <a:ea typeface="Calibri"/>
                <a:cs typeface="Calibri"/>
              </a:rPr>
              <a:t>bedrm</a:t>
            </a:r>
            <a:r>
              <a:rPr lang="en-US" sz="2000" dirty="0">
                <a:ea typeface="Calibri"/>
                <a:cs typeface="Calibri"/>
              </a:rPr>
              <a:t>, grade, heat, </a:t>
            </a:r>
            <a:r>
              <a:rPr lang="en-US" sz="2000" dirty="0" err="1">
                <a:ea typeface="Calibri"/>
                <a:cs typeface="Calibri"/>
              </a:rPr>
              <a:t>cndtn</a:t>
            </a:r>
            <a:r>
              <a:rPr lang="en-US" sz="2000" dirty="0">
                <a:ea typeface="Calibri"/>
                <a:cs typeface="Calibri"/>
              </a:rPr>
              <a:t>, </a:t>
            </a:r>
            <a:r>
              <a:rPr lang="en-US" sz="2000" dirty="0" err="1">
                <a:ea typeface="Calibri"/>
                <a:cs typeface="Calibri"/>
              </a:rPr>
              <a:t>gbr</a:t>
            </a:r>
            <a:r>
              <a:rPr lang="en-US" sz="2000" dirty="0">
                <a:ea typeface="Calibri"/>
                <a:cs typeface="Calibri"/>
              </a:rPr>
              <a:t>, </a:t>
            </a:r>
            <a:r>
              <a:rPr lang="en-US" sz="2000" dirty="0" err="1">
                <a:ea typeface="+mn-lt"/>
                <a:cs typeface="+mn-lt"/>
              </a:rPr>
              <a:t>num_days_passed</a:t>
            </a:r>
            <a:endParaRPr lang="en-US" sz="2000" dirty="0" err="1">
              <a:ea typeface="Calibri"/>
              <a:cs typeface="Calibri"/>
            </a:endParaRPr>
          </a:p>
          <a:p>
            <a:r>
              <a:rPr lang="en-US" sz="2000" dirty="0">
                <a:ea typeface="Calibri"/>
                <a:cs typeface="Calibri"/>
              </a:rPr>
              <a:t>Y: price</a:t>
            </a:r>
          </a:p>
          <a:p>
            <a:r>
              <a:rPr lang="en-US" sz="2000" dirty="0">
                <a:ea typeface="+mn-lt"/>
                <a:cs typeface="+mn-lt"/>
              </a:rPr>
              <a:t>Mean squared error: 144529949504.21658</a:t>
            </a:r>
          </a:p>
          <a:p>
            <a:r>
              <a:rPr lang="en-US" sz="2000" dirty="0">
                <a:ea typeface="+mn-lt"/>
                <a:cs typeface="+mn-lt"/>
              </a:rPr>
              <a:t>R-squared: 0.7294140318685725</a:t>
            </a:r>
            <a:endParaRPr lang="en-US" sz="2000" dirty="0"/>
          </a:p>
          <a:p>
            <a:r>
              <a:rPr lang="en-US" sz="2000" dirty="0">
                <a:ea typeface="+mn-lt"/>
                <a:cs typeface="+mn-lt"/>
              </a:rPr>
              <a:t>Coefficients: [ 4.12141957e+04 -8.32798957e+04  2.10414766e+05  2.17435103e+02</a:t>
            </a:r>
            <a:endParaRPr lang="en-US" sz="2000" dirty="0"/>
          </a:p>
          <a:p>
            <a:r>
              <a:rPr lang="en-US" sz="2000" dirty="0">
                <a:ea typeface="+mn-lt"/>
                <a:cs typeface="+mn-lt"/>
              </a:rPr>
              <a:t>  2.05181051e+05  4.60737848e+02  1.11456679e+02] </a:t>
            </a:r>
          </a:p>
          <a:p>
            <a:r>
              <a:rPr lang="en-US" sz="2000" dirty="0">
                <a:ea typeface="+mn-lt"/>
                <a:cs typeface="+mn-lt"/>
              </a:rPr>
              <a:t>The difference in R-squared values between the two models is not extremely large.</a:t>
            </a:r>
            <a:endParaRPr lang="en-US" sz="2000" dirty="0">
              <a:ea typeface="Calibri"/>
              <a:cs typeface="Calibri"/>
            </a:endParaRPr>
          </a:p>
          <a:p>
            <a:r>
              <a:rPr lang="en-US" sz="2000" dirty="0">
                <a:ea typeface="Calibri"/>
                <a:cs typeface="Calibri"/>
              </a:rPr>
              <a:t>Still </a:t>
            </a:r>
            <a:r>
              <a:rPr lang="en-US" sz="2000" dirty="0" err="1">
                <a:ea typeface="Calibri"/>
                <a:cs typeface="Calibri"/>
              </a:rPr>
              <a:t>bedrm</a:t>
            </a:r>
            <a:r>
              <a:rPr lang="en-US" sz="2000" dirty="0">
                <a:ea typeface="Calibri"/>
                <a:cs typeface="Calibri"/>
              </a:rPr>
              <a:t> has a negative effect on price</a:t>
            </a:r>
          </a:p>
        </p:txBody>
      </p:sp>
    </p:spTree>
    <p:extLst>
      <p:ext uri="{BB962C8B-B14F-4D97-AF65-F5344CB8AC3E}">
        <p14:creationId xmlns:p14="http://schemas.microsoft.com/office/powerpoint/2010/main" val="2604461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5DA-616F-316E-6F9D-6B6BD8CCF9BA}"/>
              </a:ext>
            </a:extLst>
          </p:cNvPr>
          <p:cNvSpPr>
            <a:spLocks noGrp="1"/>
          </p:cNvSpPr>
          <p:nvPr>
            <p:ph type="title"/>
          </p:nvPr>
        </p:nvSpPr>
        <p:spPr>
          <a:xfrm>
            <a:off x="1136397" y="502021"/>
            <a:ext cx="4959603" cy="1642969"/>
          </a:xfrm>
        </p:spPr>
        <p:txBody>
          <a:bodyPr anchor="b">
            <a:normAutofit/>
          </a:bodyPr>
          <a:lstStyle/>
          <a:p>
            <a:r>
              <a:rPr lang="en-US" sz="2800" dirty="0">
                <a:ea typeface="Calibri Light"/>
                <a:cs typeface="Calibri Light"/>
              </a:rPr>
              <a:t>Model: </a:t>
            </a:r>
            <a:r>
              <a:rPr lang="en-US" sz="2800" dirty="0">
                <a:ea typeface="+mj-lt"/>
                <a:cs typeface="+mj-lt"/>
              </a:rPr>
              <a:t>Gradient Boosting Classifier model to predict property sales over $500,000</a:t>
            </a:r>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100D181A-8D4D-481B-742D-4ED2B77AB4C5}"/>
              </a:ext>
            </a:extLst>
          </p:cNvPr>
          <p:cNvSpPr>
            <a:spLocks noGrp="1"/>
          </p:cNvSpPr>
          <p:nvPr>
            <p:ph idx="1"/>
          </p:nvPr>
        </p:nvSpPr>
        <p:spPr>
          <a:xfrm>
            <a:off x="1136397" y="2418408"/>
            <a:ext cx="4959603" cy="3522569"/>
          </a:xfrm>
        </p:spPr>
        <p:txBody>
          <a:bodyPr vert="horz" lIns="91440" tIns="45720" rIns="91440" bIns="45720" rtlCol="0" anchor="t">
            <a:normAutofit/>
          </a:bodyPr>
          <a:lstStyle/>
          <a:p>
            <a:r>
              <a:rPr lang="en-US" sz="1900">
                <a:ea typeface="Calibri"/>
                <a:cs typeface="Calibri"/>
              </a:rPr>
              <a:t>X : bathrm, bedrm, grade, heat, cndtn </a:t>
            </a:r>
          </a:p>
          <a:p>
            <a:r>
              <a:rPr lang="en-US" sz="1900">
                <a:ea typeface="Calibri"/>
                <a:cs typeface="Calibri"/>
              </a:rPr>
              <a:t>Y: price</a:t>
            </a:r>
          </a:p>
          <a:p>
            <a:r>
              <a:rPr lang="en-US" sz="1900">
                <a:ea typeface="+mn-lt"/>
                <a:cs typeface="+mn-lt"/>
              </a:rPr>
              <a:t>Gradient Boosting Classifier model predicts &gt;$500,000 sale with 81% accuracy, 84% precision, and 93% recall.</a:t>
            </a:r>
          </a:p>
          <a:p>
            <a:r>
              <a:rPr lang="en-US" sz="1900">
                <a:ea typeface="+mn-lt"/>
                <a:cs typeface="+mn-lt"/>
              </a:rPr>
              <a:t>Out of 5,692 properties in the test set, 4,624 were correctly classified and 1,068 were misclassified.</a:t>
            </a:r>
          </a:p>
          <a:p>
            <a:r>
              <a:rPr lang="en-US" sz="1900">
                <a:ea typeface="+mn-lt"/>
                <a:cs typeface="+mn-lt"/>
              </a:rPr>
              <a:t>The model has a higher false positive rate than false negative rate as per confusion matrix</a:t>
            </a:r>
          </a:p>
          <a:p>
            <a:pPr marL="0" indent="0">
              <a:buNone/>
            </a:pPr>
            <a:endParaRPr lang="en-US" sz="1900">
              <a:ea typeface="Calibri" panose="020F0502020204030204"/>
              <a:cs typeface="Calibri" panose="020F0502020204030204"/>
            </a:endParaRPr>
          </a:p>
          <a:p>
            <a:endParaRPr lang="en-US" sz="1900">
              <a:ea typeface="Calibri" panose="020F0502020204030204"/>
              <a:cs typeface="Calibri" panose="020F0502020204030204"/>
            </a:endParaRPr>
          </a:p>
        </p:txBody>
      </p:sp>
      <p:pic>
        <p:nvPicPr>
          <p:cNvPr id="5" name="Picture 6" descr="Chart, treemap chart&#10;&#10;Description automatically generated">
            <a:extLst>
              <a:ext uri="{FF2B5EF4-FFF2-40B4-BE49-F238E27FC236}">
                <a16:creationId xmlns:a16="http://schemas.microsoft.com/office/drawing/2014/main" id="{EAED6CF7-35F6-5344-203E-C9B13F50B9AE}"/>
              </a:ext>
            </a:extLst>
          </p:cNvPr>
          <p:cNvPicPr>
            <a:picLocks noChangeAspect="1"/>
          </p:cNvPicPr>
          <p:nvPr/>
        </p:nvPicPr>
        <p:blipFill rotWithShape="1">
          <a:blip r:embed="rId2"/>
          <a:srcRect t="2305"/>
          <a:stretch/>
        </p:blipFill>
        <p:spPr>
          <a:xfrm>
            <a:off x="6512442" y="1030880"/>
            <a:ext cx="5201023" cy="4382483"/>
          </a:xfrm>
          <a:prstGeom prst="rect">
            <a:avLst/>
          </a:prstGeom>
        </p:spPr>
      </p:pic>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53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76D918-9A56-764B-75F2-AF8DE1B52077}"/>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COVID-19 Impact</a:t>
            </a:r>
          </a:p>
        </p:txBody>
      </p:sp>
      <p:sp>
        <p:nvSpPr>
          <p:cNvPr id="30" name="Rectangle 2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1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914402" y="489508"/>
            <a:ext cx="5181597" cy="16554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914402" y="2418408"/>
            <a:ext cx="5181598" cy="3409898"/>
          </a:xfrm>
        </p:spPr>
        <p:txBody>
          <a:bodyPr vert="horz" lIns="91440" tIns="45720" rIns="91440" bIns="45720" rtlCol="0" anchor="t">
            <a:normAutofit/>
          </a:bodyPr>
          <a:lstStyle/>
          <a:p>
            <a:pPr algn="r"/>
            <a:r>
              <a:rPr lang="en-US" sz="1700" b="0">
                <a:effectLst/>
                <a:latin typeface="Consolas" panose="020B0609020204030204" pitchFamily="49" charset="0"/>
              </a:rPr>
              <a:t>Selected periods:</a:t>
            </a:r>
          </a:p>
          <a:p>
            <a:pPr marL="457200" algn="r">
              <a:buFont typeface="Courier New" panose="02070309020205020404" pitchFamily="49" charset="0"/>
              <a:buChar char="o"/>
            </a:pPr>
            <a:r>
              <a:rPr lang="en-US" sz="1700" b="0">
                <a:effectLst/>
                <a:latin typeface="Consolas" panose="020B0609020204030204" pitchFamily="49" charset="0"/>
              </a:rPr>
              <a:t>ExAnte period: 2019-01-01~2020-02-29</a:t>
            </a:r>
          </a:p>
          <a:p>
            <a:pPr marL="457200" algn="r">
              <a:buFont typeface="Courier New" panose="02070309020205020404" pitchFamily="49" charset="0"/>
              <a:buChar char="o"/>
            </a:pPr>
            <a:r>
              <a:rPr lang="en-US" sz="1700" b="0">
                <a:effectLst/>
                <a:latin typeface="Consolas" panose="020B0609020204030204" pitchFamily="49" charset="0"/>
              </a:rPr>
              <a:t>During period: 2020-03-01~ 2021-07-31</a:t>
            </a:r>
          </a:p>
          <a:p>
            <a:pPr marL="457200" algn="r">
              <a:buFont typeface="Courier New" panose="02070309020205020404" pitchFamily="49" charset="0"/>
              <a:buChar char="o"/>
            </a:pPr>
            <a:r>
              <a:rPr lang="en-US" sz="1700" b="0">
                <a:effectLst/>
                <a:latin typeface="Consolas" panose="020B0609020204030204" pitchFamily="49" charset="0"/>
              </a:rPr>
              <a:t>ExPost period: 2021-08-01~2022-12-31</a:t>
            </a:r>
          </a:p>
          <a:p>
            <a:pPr algn="r"/>
            <a:endParaRPr lang="en-US" sz="1700" b="0">
              <a:effectLst/>
              <a:latin typeface="Consolas" panose="020B0609020204030204" pitchFamily="49" charset="0"/>
            </a:endParaRPr>
          </a:p>
          <a:p>
            <a:pPr algn="r"/>
            <a:r>
              <a:rPr lang="en-US" sz="1700"/>
              <a:t>The obvious price changes before and after the COVID event.</a:t>
            </a:r>
          </a:p>
          <a:p>
            <a:pPr algn="r"/>
            <a:r>
              <a:rPr lang="en-US" sz="1700"/>
              <a:t>In order to reduce the impact of price changes on house prices, the house prices are deflated by the inflation rate.</a:t>
            </a:r>
            <a:endParaRPr lang="en-US" sz="1700">
              <a:cs typeface="Calibri"/>
            </a:endParaRPr>
          </a:p>
        </p:txBody>
      </p:sp>
      <p:pic>
        <p:nvPicPr>
          <p:cNvPr id="9" name="Picture 8">
            <a:extLst>
              <a:ext uri="{FF2B5EF4-FFF2-40B4-BE49-F238E27FC236}">
                <a16:creationId xmlns:a16="http://schemas.microsoft.com/office/drawing/2014/main" id="{8686933D-B157-0975-2975-25698F24CD2E}"/>
              </a:ext>
            </a:extLst>
          </p:cNvPr>
          <p:cNvPicPr>
            <a:picLocks noChangeAspect="1"/>
          </p:cNvPicPr>
          <p:nvPr/>
        </p:nvPicPr>
        <p:blipFill>
          <a:blip r:embed="rId2"/>
          <a:stretch>
            <a:fillRect/>
          </a:stretch>
        </p:blipFill>
        <p:spPr>
          <a:xfrm>
            <a:off x="6675120" y="1746252"/>
            <a:ext cx="4957638" cy="2979857"/>
          </a:xfrm>
          <a:prstGeom prst="rect">
            <a:avLst/>
          </a:prstGeom>
        </p:spPr>
      </p:pic>
      <p:sp>
        <p:nvSpPr>
          <p:cNvPr id="18" name="Rectangle 17">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4F7E3BD-E205-AAD4-332D-CA1CF03DC96D}"/>
              </a:ext>
            </a:extLst>
          </p:cNvPr>
          <p:cNvSpPr>
            <a:spLocks noGrp="1"/>
          </p:cNvSpPr>
          <p:nvPr/>
        </p:nvSpPr>
        <p:spPr>
          <a:xfrm>
            <a:off x="838200" y="29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607982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AA9D101-9817-4D16-A481-1E00352EC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D81BE5-D878-9F1A-436C-CC8EF5F9CE4A}"/>
              </a:ext>
            </a:extLst>
          </p:cNvPr>
          <p:cNvSpPr>
            <a:spLocks noGrp="1"/>
          </p:cNvSpPr>
          <p:nvPr>
            <p:ph type="title"/>
          </p:nvPr>
        </p:nvSpPr>
        <p:spPr>
          <a:xfrm>
            <a:off x="270044" y="-732945"/>
            <a:ext cx="4945715" cy="1667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cs typeface="Calibri Light"/>
              </a:rPr>
              <a:t>Covid impact</a:t>
            </a:r>
            <a:endParaRPr lang="en-US" sz="4000"/>
          </a:p>
        </p:txBody>
      </p:sp>
      <p:sp>
        <p:nvSpPr>
          <p:cNvPr id="3" name="Content Placeholder 2">
            <a:extLst>
              <a:ext uri="{FF2B5EF4-FFF2-40B4-BE49-F238E27FC236}">
                <a16:creationId xmlns:a16="http://schemas.microsoft.com/office/drawing/2014/main" id="{BCC8FD38-47C3-0E8F-9119-0FC7F13E90D1}"/>
              </a:ext>
            </a:extLst>
          </p:cNvPr>
          <p:cNvSpPr>
            <a:spLocks noGrp="1"/>
          </p:cNvSpPr>
          <p:nvPr>
            <p:ph idx="1"/>
          </p:nvPr>
        </p:nvSpPr>
        <p:spPr>
          <a:xfrm>
            <a:off x="191217" y="2833409"/>
            <a:ext cx="4945715" cy="3455033"/>
          </a:xfrm>
        </p:spPr>
        <p:txBody>
          <a:bodyPr vert="horz" lIns="91440" tIns="45720" rIns="91440" bIns="45720" rtlCol="0" anchor="t">
            <a:normAutofit/>
          </a:bodyPr>
          <a:lstStyle/>
          <a:p>
            <a:pPr>
              <a:buNone/>
            </a:pPr>
            <a:r>
              <a:rPr lang="en-US" sz="2000" dirty="0">
                <a:ea typeface="+mn-lt"/>
                <a:cs typeface="+mn-lt"/>
              </a:rPr>
              <a:t>In comparing the house price levels with Gross building area in square feet, the number of bedrooms, and the number of bathrooms, there seem to be different price levels between the three periods. </a:t>
            </a:r>
            <a:endParaRPr lang="en-US" dirty="0">
              <a:cs typeface="Calibri" panose="020F0502020204030204"/>
            </a:endParaRPr>
          </a:p>
          <a:p>
            <a:pPr marL="0" indent="0">
              <a:buNone/>
            </a:pPr>
            <a:endParaRPr lang="en-US" sz="2000">
              <a:cs typeface="Calibri"/>
            </a:endParaRPr>
          </a:p>
        </p:txBody>
      </p:sp>
      <p:pic>
        <p:nvPicPr>
          <p:cNvPr id="5" name="Picture 4" descr="Chart, box and whisker chart&#10;&#10;Description automatically generated">
            <a:extLst>
              <a:ext uri="{FF2B5EF4-FFF2-40B4-BE49-F238E27FC236}">
                <a16:creationId xmlns:a16="http://schemas.microsoft.com/office/drawing/2014/main" id="{988B20D7-FA6E-40B8-F7BE-AEA19163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836" y="551547"/>
            <a:ext cx="3723599" cy="2952548"/>
          </a:xfrm>
          <a:prstGeom prst="rect">
            <a:avLst/>
          </a:prstGeom>
        </p:spPr>
      </p:pic>
      <p:pic>
        <p:nvPicPr>
          <p:cNvPr id="7" name="Picture 6" descr="Chart, scatter chart&#10;&#10;Description automatically generated">
            <a:extLst>
              <a:ext uri="{FF2B5EF4-FFF2-40B4-BE49-F238E27FC236}">
                <a16:creationId xmlns:a16="http://schemas.microsoft.com/office/drawing/2014/main" id="{46F04867-A08D-F4C0-C19E-9D0C6AA56F85}"/>
              </a:ext>
            </a:extLst>
          </p:cNvPr>
          <p:cNvPicPr>
            <a:picLocks noChangeAspect="1"/>
          </p:cNvPicPr>
          <p:nvPr/>
        </p:nvPicPr>
        <p:blipFill>
          <a:blip r:embed="rId3"/>
          <a:stretch>
            <a:fillRect/>
          </a:stretch>
        </p:blipFill>
        <p:spPr>
          <a:xfrm>
            <a:off x="8657431" y="433452"/>
            <a:ext cx="3539667" cy="2794745"/>
          </a:xfrm>
          <a:prstGeom prst="rect">
            <a:avLst/>
          </a:prstGeom>
        </p:spPr>
      </p:pic>
      <p:pic>
        <p:nvPicPr>
          <p:cNvPr id="13" name="Picture 12" descr="Chart, scatter chart&#10;&#10;Description automatically generated">
            <a:extLst>
              <a:ext uri="{FF2B5EF4-FFF2-40B4-BE49-F238E27FC236}">
                <a16:creationId xmlns:a16="http://schemas.microsoft.com/office/drawing/2014/main" id="{A81DCBBB-BDE9-65BC-DA6C-46F90C5907B2}"/>
              </a:ext>
            </a:extLst>
          </p:cNvPr>
          <p:cNvPicPr>
            <a:picLocks noChangeAspect="1"/>
          </p:cNvPicPr>
          <p:nvPr/>
        </p:nvPicPr>
        <p:blipFill>
          <a:blip r:embed="rId4"/>
          <a:stretch>
            <a:fillRect/>
          </a:stretch>
        </p:blipFill>
        <p:spPr>
          <a:xfrm>
            <a:off x="5138043" y="3422995"/>
            <a:ext cx="3579081" cy="2768470"/>
          </a:xfrm>
          <a:prstGeom prst="rect">
            <a:avLst/>
          </a:prstGeom>
        </p:spPr>
      </p:pic>
      <p:pic>
        <p:nvPicPr>
          <p:cNvPr id="10" name="Picture 9" descr="Chart, scatter chart&#10;&#10;Description automatically generated">
            <a:extLst>
              <a:ext uri="{FF2B5EF4-FFF2-40B4-BE49-F238E27FC236}">
                <a16:creationId xmlns:a16="http://schemas.microsoft.com/office/drawing/2014/main" id="{5D9968FE-C844-53CD-41B5-62A86EF08AEE}"/>
              </a:ext>
            </a:extLst>
          </p:cNvPr>
          <p:cNvPicPr>
            <a:picLocks noChangeAspect="1"/>
          </p:cNvPicPr>
          <p:nvPr/>
        </p:nvPicPr>
        <p:blipFill>
          <a:blip r:embed="rId5"/>
          <a:stretch>
            <a:fillRect/>
          </a:stretch>
        </p:blipFill>
        <p:spPr>
          <a:xfrm>
            <a:off x="8657429" y="3357308"/>
            <a:ext cx="3539668" cy="2783263"/>
          </a:xfrm>
          <a:prstGeom prst="rect">
            <a:avLst/>
          </a:prstGeom>
        </p:spPr>
      </p:pic>
      <p:sp>
        <p:nvSpPr>
          <p:cNvPr id="52" name="Rectangle 51">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323"/>
            <a:ext cx="8153398" cy="456772"/>
          </a:xfrm>
          <a:prstGeom prst="rect">
            <a:avLst/>
          </a:prstGeom>
          <a:gradFill>
            <a:gsLst>
              <a:gs pos="0">
                <a:srgbClr val="000000">
                  <a:alpha val="63000"/>
                </a:srgbClr>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50"/>
            <a:ext cx="12192000" cy="456773"/>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95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4F7E3BD-E205-AAD4-332D-CA1CF03DC96D}"/>
              </a:ext>
            </a:extLst>
          </p:cNvPr>
          <p:cNvSpPr>
            <a:spLocks noGrp="1"/>
          </p:cNvSpPr>
          <p:nvPr/>
        </p:nvSpPr>
        <p:spPr>
          <a:xfrm>
            <a:off x="962025" y="135769"/>
            <a:ext cx="10515600" cy="100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19" name="Content Placeholder 2">
            <a:extLst>
              <a:ext uri="{FF2B5EF4-FFF2-40B4-BE49-F238E27FC236}">
                <a16:creationId xmlns:a16="http://schemas.microsoft.com/office/drawing/2014/main" id="{C732376B-D162-7D9C-3886-C4819684A2B6}"/>
              </a:ext>
            </a:extLst>
          </p:cNvPr>
          <p:cNvSpPr txBox="1">
            <a:spLocks/>
          </p:cNvSpPr>
          <p:nvPr/>
        </p:nvSpPr>
        <p:spPr>
          <a:xfrm>
            <a:off x="415514" y="1228818"/>
            <a:ext cx="385111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In comparing the house price levels with Gross building area in square feet, the number of bedrooms, and the number of bathrooms, there seem to be different sailing number between the three periods. </a:t>
            </a:r>
          </a:p>
        </p:txBody>
      </p:sp>
      <p:sp>
        <p:nvSpPr>
          <p:cNvPr id="3" name="Title 1">
            <a:extLst>
              <a:ext uri="{FF2B5EF4-FFF2-40B4-BE49-F238E27FC236}">
                <a16:creationId xmlns:a16="http://schemas.microsoft.com/office/drawing/2014/main" id="{924AC9E5-A94D-B6B6-7F43-9B11C9742D7E}"/>
              </a:ext>
            </a:extLst>
          </p:cNvPr>
          <p:cNvSpPr txBox="1">
            <a:spLocks/>
          </p:cNvSpPr>
          <p:nvPr/>
        </p:nvSpPr>
        <p:spPr>
          <a:xfrm>
            <a:off x="838200" y="365126"/>
            <a:ext cx="10515600" cy="655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pic>
        <p:nvPicPr>
          <p:cNvPr id="5" name="Picture 4">
            <a:extLst>
              <a:ext uri="{FF2B5EF4-FFF2-40B4-BE49-F238E27FC236}">
                <a16:creationId xmlns:a16="http://schemas.microsoft.com/office/drawing/2014/main" id="{EB7D6118-B8FB-68E9-024D-57A0658057B5}"/>
              </a:ext>
            </a:extLst>
          </p:cNvPr>
          <p:cNvPicPr>
            <a:picLocks noChangeAspect="1"/>
          </p:cNvPicPr>
          <p:nvPr/>
        </p:nvPicPr>
        <p:blipFill>
          <a:blip r:embed="rId2"/>
          <a:stretch>
            <a:fillRect/>
          </a:stretch>
        </p:blipFill>
        <p:spPr>
          <a:xfrm>
            <a:off x="4288897" y="701084"/>
            <a:ext cx="3657600" cy="2950723"/>
          </a:xfrm>
          <a:prstGeom prst="rect">
            <a:avLst/>
          </a:prstGeom>
        </p:spPr>
      </p:pic>
      <p:pic>
        <p:nvPicPr>
          <p:cNvPr id="7" name="Picture 6">
            <a:extLst>
              <a:ext uri="{FF2B5EF4-FFF2-40B4-BE49-F238E27FC236}">
                <a16:creationId xmlns:a16="http://schemas.microsoft.com/office/drawing/2014/main" id="{9D530FF7-C9E0-57A3-CB67-9623CCCF9BEB}"/>
              </a:ext>
            </a:extLst>
          </p:cNvPr>
          <p:cNvPicPr>
            <a:picLocks noChangeAspect="1"/>
          </p:cNvPicPr>
          <p:nvPr/>
        </p:nvPicPr>
        <p:blipFill>
          <a:blip r:embed="rId3"/>
          <a:stretch>
            <a:fillRect/>
          </a:stretch>
        </p:blipFill>
        <p:spPr>
          <a:xfrm>
            <a:off x="4272585" y="3663760"/>
            <a:ext cx="3657600" cy="2950723"/>
          </a:xfrm>
          <a:prstGeom prst="rect">
            <a:avLst/>
          </a:prstGeom>
        </p:spPr>
      </p:pic>
      <p:pic>
        <p:nvPicPr>
          <p:cNvPr id="10" name="Picture 9">
            <a:extLst>
              <a:ext uri="{FF2B5EF4-FFF2-40B4-BE49-F238E27FC236}">
                <a16:creationId xmlns:a16="http://schemas.microsoft.com/office/drawing/2014/main" id="{E9CCE414-3257-E3CC-CE53-1FD483CB6FDB}"/>
              </a:ext>
            </a:extLst>
          </p:cNvPr>
          <p:cNvPicPr>
            <a:picLocks noChangeAspect="1"/>
          </p:cNvPicPr>
          <p:nvPr/>
        </p:nvPicPr>
        <p:blipFill>
          <a:blip r:embed="rId4"/>
          <a:stretch>
            <a:fillRect/>
          </a:stretch>
        </p:blipFill>
        <p:spPr>
          <a:xfrm>
            <a:off x="8107829" y="665595"/>
            <a:ext cx="3657600" cy="2950723"/>
          </a:xfrm>
          <a:prstGeom prst="rect">
            <a:avLst/>
          </a:prstGeom>
        </p:spPr>
      </p:pic>
      <p:pic>
        <p:nvPicPr>
          <p:cNvPr id="13" name="Picture 12">
            <a:extLst>
              <a:ext uri="{FF2B5EF4-FFF2-40B4-BE49-F238E27FC236}">
                <a16:creationId xmlns:a16="http://schemas.microsoft.com/office/drawing/2014/main" id="{FC441580-5242-0AEC-96E3-4A97D987F5E1}"/>
              </a:ext>
            </a:extLst>
          </p:cNvPr>
          <p:cNvPicPr>
            <a:picLocks noChangeAspect="1"/>
          </p:cNvPicPr>
          <p:nvPr/>
        </p:nvPicPr>
        <p:blipFill>
          <a:blip r:embed="rId5"/>
          <a:stretch>
            <a:fillRect/>
          </a:stretch>
        </p:blipFill>
        <p:spPr>
          <a:xfrm>
            <a:off x="8119747" y="3599963"/>
            <a:ext cx="3657600" cy="2950723"/>
          </a:xfrm>
          <a:prstGeom prst="rect">
            <a:avLst/>
          </a:prstGeom>
        </p:spPr>
      </p:pic>
    </p:spTree>
    <p:extLst>
      <p:ext uri="{BB962C8B-B14F-4D97-AF65-F5344CB8AC3E}">
        <p14:creationId xmlns:p14="http://schemas.microsoft.com/office/powerpoint/2010/main" val="39319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01BF8C-C46A-F272-B33D-7E160F56A83C}"/>
              </a:ext>
            </a:extLst>
          </p:cNvPr>
          <p:cNvGraphicFramePr>
            <a:graphicFrameLocks noGrp="1"/>
          </p:cNvGraphicFramePr>
          <p:nvPr>
            <p:extLst>
              <p:ext uri="{D42A27DB-BD31-4B8C-83A1-F6EECF244321}">
                <p14:modId xmlns:p14="http://schemas.microsoft.com/office/powerpoint/2010/main" val="3498210575"/>
              </p:ext>
            </p:extLst>
          </p:nvPr>
        </p:nvGraphicFramePr>
        <p:xfrm>
          <a:off x="838200" y="5043329"/>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4258701035"/>
                    </a:ext>
                  </a:extLst>
                </a:gridCol>
                <a:gridCol w="1864468">
                  <a:extLst>
                    <a:ext uri="{9D8B030D-6E8A-4147-A177-3AD203B41FA5}">
                      <a16:colId xmlns:a16="http://schemas.microsoft.com/office/drawing/2014/main" val="3058854099"/>
                    </a:ext>
                  </a:extLst>
                </a:gridCol>
                <a:gridCol w="1864468">
                  <a:extLst>
                    <a:ext uri="{9D8B030D-6E8A-4147-A177-3AD203B41FA5}">
                      <a16:colId xmlns:a16="http://schemas.microsoft.com/office/drawing/2014/main" val="1230749631"/>
                    </a:ext>
                  </a:extLst>
                </a:gridCol>
                <a:gridCol w="1864468">
                  <a:extLst>
                    <a:ext uri="{9D8B030D-6E8A-4147-A177-3AD203B41FA5}">
                      <a16:colId xmlns:a16="http://schemas.microsoft.com/office/drawing/2014/main" val="57786896"/>
                    </a:ext>
                  </a:extLst>
                </a:gridCol>
                <a:gridCol w="3057728">
                  <a:extLst>
                    <a:ext uri="{9D8B030D-6E8A-4147-A177-3AD203B41FA5}">
                      <a16:colId xmlns:a16="http://schemas.microsoft.com/office/drawing/2014/main" val="1487453476"/>
                    </a:ext>
                  </a:extLst>
                </a:gridCol>
              </a:tblGrid>
              <a:tr h="0">
                <a:tc gridSpan="5">
                  <a:txBody>
                    <a:bodyPr/>
                    <a:lstStyle/>
                    <a:p>
                      <a:pPr algn="ctr" fontAlgn="ctr"/>
                      <a:r>
                        <a:rPr lang="en-US">
                          <a:effectLst/>
                        </a:rPr>
                        <a:t> Number of the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r>
                        <a:rPr lang="en-US">
                          <a:effectLst/>
                        </a:rPr>
                        <a:t> the number of  house sale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2904179524"/>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823832850"/>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179.102981</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37.522549</a:t>
                      </a:r>
                    </a:p>
                  </a:txBody>
                  <a:tcPr marL="50800" marR="50800" marT="25400" marB="25400" anchor="ctr"/>
                </a:tc>
                <a:tc>
                  <a:txBody>
                    <a:bodyPr/>
                    <a:lstStyle/>
                    <a:p>
                      <a:pPr algn="ctr"/>
                      <a:r>
                        <a:rPr lang="en-US">
                          <a:effectLst/>
                        </a:rPr>
                        <a:t>5.320413e-17</a:t>
                      </a:r>
                    </a:p>
                  </a:txBody>
                  <a:tcPr marL="50800" marR="50800" marT="25400" marB="25400" anchor="ctr"/>
                </a:tc>
                <a:extLst>
                  <a:ext uri="{0D108BD9-81ED-4DB2-BD59-A6C34878D82A}">
                    <a16:rowId xmlns:a16="http://schemas.microsoft.com/office/drawing/2014/main" val="565380510"/>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66879.823444</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err="1">
                          <a:effectLst/>
                        </a:rPr>
                        <a:t>NaN</a:t>
                      </a:r>
                      <a:endParaRPr lang="en-US">
                        <a:effectLst/>
                      </a:endParaRPr>
                    </a:p>
                  </a:txBody>
                  <a:tcPr marL="50800" marR="50800" marT="25400" marB="25400" anchor="ctr"/>
                </a:tc>
                <a:extLst>
                  <a:ext uri="{0D108BD9-81ED-4DB2-BD59-A6C34878D82A}">
                    <a16:rowId xmlns:a16="http://schemas.microsoft.com/office/drawing/2014/main" val="177577344"/>
                  </a:ext>
                </a:extLst>
              </a:tr>
            </a:tbl>
          </a:graphicData>
        </a:graphic>
      </p:graphicFrame>
      <p:graphicFrame>
        <p:nvGraphicFramePr>
          <p:cNvPr id="8" name="Content Placeholder 7">
            <a:extLst>
              <a:ext uri="{FF2B5EF4-FFF2-40B4-BE49-F238E27FC236}">
                <a16:creationId xmlns:a16="http://schemas.microsoft.com/office/drawing/2014/main" id="{EB3734B1-BD5B-4166-4D65-38A0852206B4}"/>
              </a:ext>
            </a:extLst>
          </p:cNvPr>
          <p:cNvGraphicFramePr>
            <a:graphicFrameLocks noGrp="1"/>
          </p:cNvGraphicFramePr>
          <p:nvPr>
            <p:ph idx="1"/>
            <p:extLst>
              <p:ext uri="{D42A27DB-BD31-4B8C-83A1-F6EECF244321}">
                <p14:modId xmlns:p14="http://schemas.microsoft.com/office/powerpoint/2010/main" val="447388317"/>
              </p:ext>
            </p:extLst>
          </p:nvPr>
        </p:nvGraphicFramePr>
        <p:xfrm>
          <a:off x="838200" y="3342481"/>
          <a:ext cx="10515600" cy="1300480"/>
        </p:xfrm>
        <a:graphic>
          <a:graphicData uri="http://schemas.openxmlformats.org/drawingml/2006/table">
            <a:tbl>
              <a:tblPr>
                <a:tableStyleId>{85BE263C-DBD7-4A20-BB59-AAB30ACAA65A}</a:tableStyleId>
              </a:tblPr>
              <a:tblGrid>
                <a:gridCol w="1864468">
                  <a:extLst>
                    <a:ext uri="{9D8B030D-6E8A-4147-A177-3AD203B41FA5}">
                      <a16:colId xmlns:a16="http://schemas.microsoft.com/office/drawing/2014/main" val="1556742985"/>
                    </a:ext>
                  </a:extLst>
                </a:gridCol>
                <a:gridCol w="1864468">
                  <a:extLst>
                    <a:ext uri="{9D8B030D-6E8A-4147-A177-3AD203B41FA5}">
                      <a16:colId xmlns:a16="http://schemas.microsoft.com/office/drawing/2014/main" val="2806232096"/>
                    </a:ext>
                  </a:extLst>
                </a:gridCol>
                <a:gridCol w="1864468">
                  <a:extLst>
                    <a:ext uri="{9D8B030D-6E8A-4147-A177-3AD203B41FA5}">
                      <a16:colId xmlns:a16="http://schemas.microsoft.com/office/drawing/2014/main" val="2578764264"/>
                    </a:ext>
                  </a:extLst>
                </a:gridCol>
                <a:gridCol w="1864468">
                  <a:extLst>
                    <a:ext uri="{9D8B030D-6E8A-4147-A177-3AD203B41FA5}">
                      <a16:colId xmlns:a16="http://schemas.microsoft.com/office/drawing/2014/main" val="479269372"/>
                    </a:ext>
                  </a:extLst>
                </a:gridCol>
                <a:gridCol w="3057728">
                  <a:extLst>
                    <a:ext uri="{9D8B030D-6E8A-4147-A177-3AD203B41FA5}">
                      <a16:colId xmlns:a16="http://schemas.microsoft.com/office/drawing/2014/main" val="2568986025"/>
                    </a:ext>
                  </a:extLst>
                </a:gridCol>
              </a:tblGrid>
              <a:tr h="0">
                <a:tc gridSpan="5">
                  <a:txBody>
                    <a:bodyPr/>
                    <a:lstStyle/>
                    <a:p>
                      <a:pPr algn="ctr" fontAlgn="ctr"/>
                      <a:r>
                        <a:rPr lang="en-US">
                          <a:effectLst/>
                        </a:rPr>
                        <a:t>Housing Price</a:t>
                      </a: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tc hMerge="1">
                  <a:txBody>
                    <a:bodyPr/>
                    <a:lstStyle/>
                    <a:p>
                      <a:pPr algn="ctr" fontAlgn="ctr"/>
                      <a:endParaRPr lang="en-US">
                        <a:effectLst/>
                      </a:endParaRPr>
                    </a:p>
                  </a:txBody>
                  <a:tcPr marL="50800" marR="50800" marT="25400" marB="25400" anchor="ctr"/>
                </a:tc>
                <a:extLst>
                  <a:ext uri="{0D108BD9-81ED-4DB2-BD59-A6C34878D82A}">
                    <a16:rowId xmlns:a16="http://schemas.microsoft.com/office/drawing/2014/main" val="4167140267"/>
                  </a:ext>
                </a:extLst>
              </a:tr>
              <a:tr h="0">
                <a:tc>
                  <a:txBody>
                    <a:bodyPr/>
                    <a:lstStyle/>
                    <a:p>
                      <a:pPr algn="ctr" fontAlgn="ctr"/>
                      <a:endParaRPr lang="en-US">
                        <a:effectLst/>
                      </a:endParaRPr>
                    </a:p>
                  </a:txBody>
                  <a:tcPr marL="50800" marR="50800" marT="25400" marB="25400" anchor="ctr"/>
                </a:tc>
                <a:tc>
                  <a:txBody>
                    <a:bodyPr/>
                    <a:lstStyle/>
                    <a:p>
                      <a:pPr algn="ctr" fontAlgn="ctr"/>
                      <a:r>
                        <a:rPr lang="en-US" err="1">
                          <a:effectLst/>
                        </a:rPr>
                        <a:t>sum_sq</a:t>
                      </a:r>
                      <a:endParaRPr lang="en-US">
                        <a:effectLst/>
                      </a:endParaRPr>
                    </a:p>
                  </a:txBody>
                  <a:tcPr marL="50800" marR="50800" marT="25400" marB="25400" anchor="ctr"/>
                </a:tc>
                <a:tc>
                  <a:txBody>
                    <a:bodyPr/>
                    <a:lstStyle/>
                    <a:p>
                      <a:pPr algn="ctr" fontAlgn="ctr"/>
                      <a:r>
                        <a:rPr lang="en-US" err="1">
                          <a:effectLst/>
                        </a:rPr>
                        <a:t>df</a:t>
                      </a:r>
                      <a:endParaRPr lang="en-US">
                        <a:effectLst/>
                      </a:endParaRPr>
                    </a:p>
                  </a:txBody>
                  <a:tcPr marL="50800" marR="50800" marT="25400" marB="25400" anchor="ctr"/>
                </a:tc>
                <a:tc>
                  <a:txBody>
                    <a:bodyPr/>
                    <a:lstStyle/>
                    <a:p>
                      <a:pPr algn="ctr" fontAlgn="ctr"/>
                      <a:r>
                        <a:rPr lang="en-US">
                          <a:effectLst/>
                        </a:rPr>
                        <a:t>F</a:t>
                      </a:r>
                    </a:p>
                  </a:txBody>
                  <a:tcPr marL="50800" marR="50800" marT="25400" marB="25400" anchor="ctr"/>
                </a:tc>
                <a:tc>
                  <a:txBody>
                    <a:bodyPr/>
                    <a:lstStyle/>
                    <a:p>
                      <a:pPr algn="ctr" fontAlgn="ctr"/>
                      <a:r>
                        <a:rPr lang="en-US">
                          <a:effectLst/>
                        </a:rPr>
                        <a:t>PR(&gt;F)</a:t>
                      </a:r>
                    </a:p>
                  </a:txBody>
                  <a:tcPr marL="50800" marR="50800" marT="25400" marB="25400" anchor="ctr"/>
                </a:tc>
                <a:extLst>
                  <a:ext uri="{0D108BD9-81ED-4DB2-BD59-A6C34878D82A}">
                    <a16:rowId xmlns:a16="http://schemas.microsoft.com/office/drawing/2014/main" val="3670064196"/>
                  </a:ext>
                </a:extLst>
              </a:tr>
              <a:tr h="0">
                <a:tc>
                  <a:txBody>
                    <a:bodyPr/>
                    <a:lstStyle/>
                    <a:p>
                      <a:pPr algn="ctr" fontAlgn="ctr"/>
                      <a:r>
                        <a:rPr lang="en-US" b="0">
                          <a:effectLst/>
                        </a:rPr>
                        <a:t>C(period)</a:t>
                      </a:r>
                    </a:p>
                  </a:txBody>
                  <a:tcPr marL="50800" marR="50800" marT="25400" marB="25400" anchor="ctr"/>
                </a:tc>
                <a:tc>
                  <a:txBody>
                    <a:bodyPr/>
                    <a:lstStyle/>
                    <a:p>
                      <a:pPr algn="ctr"/>
                      <a:r>
                        <a:rPr lang="en-US">
                          <a:effectLst/>
                        </a:rPr>
                        <a:t>3.225411e+13</a:t>
                      </a:r>
                    </a:p>
                  </a:txBody>
                  <a:tcPr marL="50800" marR="50800" marT="25400" marB="25400" anchor="ctr"/>
                </a:tc>
                <a:tc>
                  <a:txBody>
                    <a:bodyPr/>
                    <a:lstStyle/>
                    <a:p>
                      <a:pPr algn="ctr"/>
                      <a:r>
                        <a:rPr lang="en-US">
                          <a:effectLst/>
                        </a:rPr>
                        <a:t>2.0</a:t>
                      </a:r>
                    </a:p>
                  </a:txBody>
                  <a:tcPr marL="50800" marR="50800" marT="25400" marB="25400" anchor="ctr"/>
                </a:tc>
                <a:tc>
                  <a:txBody>
                    <a:bodyPr/>
                    <a:lstStyle/>
                    <a:p>
                      <a:pPr algn="ctr"/>
                      <a:r>
                        <a:rPr lang="en-US">
                          <a:effectLst/>
                        </a:rPr>
                        <a:t>27.576308</a:t>
                      </a:r>
                    </a:p>
                  </a:txBody>
                  <a:tcPr marL="50800" marR="50800" marT="25400" marB="25400" anchor="ctr"/>
                </a:tc>
                <a:tc>
                  <a:txBody>
                    <a:bodyPr/>
                    <a:lstStyle/>
                    <a:p>
                      <a:pPr algn="ctr"/>
                      <a:r>
                        <a:rPr lang="en-US">
                          <a:effectLst/>
                        </a:rPr>
                        <a:t>1.085254e-12</a:t>
                      </a:r>
                    </a:p>
                  </a:txBody>
                  <a:tcPr marL="50800" marR="50800" marT="25400" marB="25400" anchor="ctr"/>
                </a:tc>
                <a:extLst>
                  <a:ext uri="{0D108BD9-81ED-4DB2-BD59-A6C34878D82A}">
                    <a16:rowId xmlns:a16="http://schemas.microsoft.com/office/drawing/2014/main" val="2473191268"/>
                  </a:ext>
                </a:extLst>
              </a:tr>
              <a:tr h="0">
                <a:tc>
                  <a:txBody>
                    <a:bodyPr/>
                    <a:lstStyle/>
                    <a:p>
                      <a:pPr algn="ctr" fontAlgn="ctr"/>
                      <a:r>
                        <a:rPr lang="en-US" b="0">
                          <a:effectLst/>
                        </a:rPr>
                        <a:t>Residual</a:t>
                      </a:r>
                    </a:p>
                  </a:txBody>
                  <a:tcPr marL="50800" marR="50800" marT="25400" marB="25400" anchor="ctr"/>
                </a:tc>
                <a:tc>
                  <a:txBody>
                    <a:bodyPr/>
                    <a:lstStyle/>
                    <a:p>
                      <a:pPr algn="ctr"/>
                      <a:r>
                        <a:rPr lang="en-US">
                          <a:effectLst/>
                        </a:rPr>
                        <a:t>1.638829e+16</a:t>
                      </a:r>
                    </a:p>
                  </a:txBody>
                  <a:tcPr marL="50800" marR="50800" marT="25400" marB="25400" anchor="ctr"/>
                </a:tc>
                <a:tc>
                  <a:txBody>
                    <a:bodyPr/>
                    <a:lstStyle/>
                    <a:p>
                      <a:pPr algn="ctr"/>
                      <a:r>
                        <a:rPr lang="en-US">
                          <a:effectLst/>
                        </a:rPr>
                        <a:t>28023.0</a:t>
                      </a:r>
                    </a:p>
                  </a:txBody>
                  <a:tcPr marL="50800" marR="50800" marT="25400" marB="25400" anchor="ctr"/>
                </a:tc>
                <a:tc>
                  <a:txBody>
                    <a:bodyPr/>
                    <a:lstStyle/>
                    <a:p>
                      <a:pPr algn="ctr"/>
                      <a:r>
                        <a:rPr lang="en-US">
                          <a:effectLst/>
                        </a:rPr>
                        <a:t>NaN</a:t>
                      </a:r>
                    </a:p>
                  </a:txBody>
                  <a:tcPr marL="50800" marR="50800" marT="25400" marB="25400" anchor="ctr"/>
                </a:tc>
                <a:tc>
                  <a:txBody>
                    <a:bodyPr/>
                    <a:lstStyle/>
                    <a:p>
                      <a:pPr algn="ctr"/>
                      <a:r>
                        <a:rPr lang="en-US">
                          <a:effectLst/>
                        </a:rPr>
                        <a:t>Na</a:t>
                      </a:r>
                    </a:p>
                  </a:txBody>
                  <a:tcPr marL="50800" marR="50800" marT="25400" marB="25400" anchor="ctr"/>
                </a:tc>
                <a:extLst>
                  <a:ext uri="{0D108BD9-81ED-4DB2-BD59-A6C34878D82A}">
                    <a16:rowId xmlns:a16="http://schemas.microsoft.com/office/drawing/2014/main" val="3724673342"/>
                  </a:ext>
                </a:extLst>
              </a:tr>
            </a:tbl>
          </a:graphicData>
        </a:graphic>
      </p:graphicFrame>
      <p:sp>
        <p:nvSpPr>
          <p:cNvPr id="11" name="Title 1">
            <a:extLst>
              <a:ext uri="{FF2B5EF4-FFF2-40B4-BE49-F238E27FC236}">
                <a16:creationId xmlns:a16="http://schemas.microsoft.com/office/drawing/2014/main" id="{E12DC1A3-B273-253B-E347-A348A67FC370}"/>
              </a:ext>
            </a:extLst>
          </p:cNvPr>
          <p:cNvSpPr>
            <a:spLocks noGrp="1"/>
          </p:cNvSpPr>
          <p:nvPr>
            <p:ph type="title"/>
          </p:nvPr>
        </p:nvSpPr>
        <p:spPr>
          <a:xfrm>
            <a:off x="838200" y="365126"/>
            <a:ext cx="10515600" cy="975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graphicFrame>
        <p:nvGraphicFramePr>
          <p:cNvPr id="19" name="Content Placeholder 2">
            <a:extLst>
              <a:ext uri="{FF2B5EF4-FFF2-40B4-BE49-F238E27FC236}">
                <a16:creationId xmlns:a16="http://schemas.microsoft.com/office/drawing/2014/main" id="{493FFD9A-8ED4-7821-AC0A-81CE93521C8F}"/>
              </a:ext>
            </a:extLst>
          </p:cNvPr>
          <p:cNvGraphicFramePr/>
          <p:nvPr/>
        </p:nvGraphicFramePr>
        <p:xfrm>
          <a:off x="838200" y="1340167"/>
          <a:ext cx="10515600" cy="17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95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5" descr="Washington Dc Capitol Building · Free photo on Pixabay">
            <a:extLst>
              <a:ext uri="{FF2B5EF4-FFF2-40B4-BE49-F238E27FC236}">
                <a16:creationId xmlns:a16="http://schemas.microsoft.com/office/drawing/2014/main" id="{CB656994-8A48-3E3F-9490-DA14AF38ECED}"/>
              </a:ext>
            </a:extLst>
          </p:cNvPr>
          <p:cNvPicPr>
            <a:picLocks noChangeAspect="1"/>
          </p:cNvPicPr>
          <p:nvPr/>
        </p:nvPicPr>
        <p:blipFill>
          <a:blip r:embed="rId2"/>
          <a:stretch>
            <a:fillRect/>
          </a:stretch>
        </p:blipFill>
        <p:spPr>
          <a:xfrm>
            <a:off x="-5748" y="68571"/>
            <a:ext cx="12203498" cy="6792743"/>
          </a:xfrm>
          <a:prstGeom prst="rect">
            <a:avLst/>
          </a:prstGeom>
        </p:spPr>
      </p:pic>
      <p:sp>
        <p:nvSpPr>
          <p:cNvPr id="2" name="Title 1">
            <a:extLst>
              <a:ext uri="{FF2B5EF4-FFF2-40B4-BE49-F238E27FC236}">
                <a16:creationId xmlns:a16="http://schemas.microsoft.com/office/drawing/2014/main" id="{DB9CF49A-EB15-7572-B1EB-6AE657FD82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Background – Washington D.C. Population</a:t>
            </a:r>
          </a:p>
        </p:txBody>
      </p:sp>
      <p:sp>
        <p:nvSpPr>
          <p:cNvPr id="7" name="TextBox 6">
            <a:extLst>
              <a:ext uri="{FF2B5EF4-FFF2-40B4-BE49-F238E27FC236}">
                <a16:creationId xmlns:a16="http://schemas.microsoft.com/office/drawing/2014/main" id="{88372E90-D00F-946F-0FEC-A77FF84F1B27}"/>
              </a:ext>
            </a:extLst>
          </p:cNvPr>
          <p:cNvSpPr txBox="1"/>
          <p:nvPr/>
        </p:nvSpPr>
        <p:spPr>
          <a:xfrm>
            <a:off x="837514" y="6459838"/>
            <a:ext cx="105200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00" dirty="0">
                <a:ea typeface="+mn-lt"/>
                <a:cs typeface="+mn-lt"/>
              </a:rPr>
              <a:t>Dil, C., &amp; Hopkins, P. (2023, January 10). </a:t>
            </a:r>
            <a:r>
              <a:rPr lang="en-US" sz="1000" i="1" dirty="0">
                <a:ea typeface="+mn-lt"/>
                <a:cs typeface="+mn-lt"/>
              </a:rPr>
              <a:t>D.C.'s mayor has a plan to boost the city's population</a:t>
            </a:r>
            <a:r>
              <a:rPr lang="en-US" sz="1000" dirty="0">
                <a:ea typeface="+mn-lt"/>
                <a:cs typeface="+mn-lt"/>
              </a:rPr>
              <a:t>. Axios. Retrieved April 20, 2023, from https://www.axios.com/local/washington-dc/2023/01/10/dc-comeback-plan-pandemic-population </a:t>
            </a:r>
            <a:endParaRPr lang="en-US" sz="1000"/>
          </a:p>
        </p:txBody>
      </p:sp>
      <p:graphicFrame>
        <p:nvGraphicFramePr>
          <p:cNvPr id="223" name="Content Placeholder 4">
            <a:extLst>
              <a:ext uri="{FF2B5EF4-FFF2-40B4-BE49-F238E27FC236}">
                <a16:creationId xmlns:a16="http://schemas.microsoft.com/office/drawing/2014/main" id="{C1D2EE45-41B0-3116-30A1-76E864D3A76E}"/>
              </a:ext>
            </a:extLst>
          </p:cNvPr>
          <p:cNvGraphicFramePr/>
          <p:nvPr/>
        </p:nvGraphicFramePr>
        <p:xfrm>
          <a:off x="838200" y="16099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02133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937CD50-7A7B-0640-E2A8-CC6B8CAA487F}"/>
              </a:ext>
            </a:extLst>
          </p:cNvPr>
          <p:cNvSpPr>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cs typeface="Calibri Light"/>
              </a:rPr>
              <a:t>Covid impact</a:t>
            </a:r>
            <a:endParaRPr lang="en-US" sz="4000">
              <a:solidFill>
                <a:srgbClr val="FFFFFF"/>
              </a:solidFill>
            </a:endParaRPr>
          </a:p>
        </p:txBody>
      </p:sp>
      <p:pic>
        <p:nvPicPr>
          <p:cNvPr id="8" name="Picture 7">
            <a:extLst>
              <a:ext uri="{FF2B5EF4-FFF2-40B4-BE49-F238E27FC236}">
                <a16:creationId xmlns:a16="http://schemas.microsoft.com/office/drawing/2014/main" id="{C22AC014-DFF6-7DB6-1F01-E4EFE6E67445}"/>
              </a:ext>
            </a:extLst>
          </p:cNvPr>
          <p:cNvPicPr>
            <a:picLocks noChangeAspect="1"/>
          </p:cNvPicPr>
          <p:nvPr/>
        </p:nvPicPr>
        <p:blipFill>
          <a:blip r:embed="rId2"/>
          <a:stretch>
            <a:fillRect/>
          </a:stretch>
        </p:blipFill>
        <p:spPr>
          <a:xfrm>
            <a:off x="1576876" y="2112579"/>
            <a:ext cx="7628668" cy="4192805"/>
          </a:xfrm>
          <a:prstGeom prst="rect">
            <a:avLst/>
          </a:prstGeom>
        </p:spPr>
      </p:pic>
      <p:sp>
        <p:nvSpPr>
          <p:cNvPr id="11" name="TextBox 10">
            <a:extLst>
              <a:ext uri="{FF2B5EF4-FFF2-40B4-BE49-F238E27FC236}">
                <a16:creationId xmlns:a16="http://schemas.microsoft.com/office/drawing/2014/main" id="{568019BF-544A-DD3D-1E84-9047598722CE}"/>
              </a:ext>
            </a:extLst>
          </p:cNvPr>
          <p:cNvSpPr txBox="1"/>
          <p:nvPr/>
        </p:nvSpPr>
        <p:spPr>
          <a:xfrm>
            <a:off x="8364801" y="2344261"/>
            <a:ext cx="2425366" cy="1914370"/>
          </a:xfrm>
          <a:prstGeom prst="rect">
            <a:avLst/>
          </a:prstGeom>
          <a:noFill/>
        </p:spPr>
        <p:txBody>
          <a:bodyPr wrap="square">
            <a:spAutoFit/>
          </a:bodyPr>
          <a:lstStyle/>
          <a:p>
            <a:pPr marL="231458" indent="-231458" defTabSz="740664">
              <a:spcAft>
                <a:spcPts val="600"/>
              </a:spcAft>
              <a:buFont typeface="Arial" panose="020B0604020202020204" pitchFamily="34" charset="0"/>
              <a:buChar char="•"/>
            </a:pPr>
            <a:r>
              <a:rPr lang="en-US" sz="1620" kern="1200">
                <a:solidFill>
                  <a:srgbClr val="0070C0"/>
                </a:solidFill>
                <a:latin typeface="+mn-lt"/>
                <a:ea typeface="+mn-ea"/>
                <a:cs typeface="+mn-cs"/>
              </a:rPr>
              <a:t>The period has positive impact on housing price.</a:t>
            </a:r>
          </a:p>
          <a:p>
            <a:pPr marL="231458" indent="-231458" defTabSz="740664">
              <a:spcAft>
                <a:spcPts val="600"/>
              </a:spcAft>
              <a:buFont typeface="Arial" panose="020B0604020202020204" pitchFamily="34" charset="0"/>
              <a:buChar char="•"/>
            </a:pPr>
            <a:r>
              <a:rPr lang="en-US" sz="1620" kern="1200">
                <a:solidFill>
                  <a:srgbClr val="0070C0"/>
                </a:solidFill>
                <a:latin typeface="+mn-lt"/>
                <a:ea typeface="+mn-ea"/>
                <a:cs typeface="+mn-cs"/>
              </a:rPr>
              <a:t>Compared Ex-ante period, whether during or after Covid, housing price increased.</a:t>
            </a:r>
            <a:endParaRPr lang="en-US" sz="2000">
              <a:solidFill>
                <a:srgbClr val="0070C0"/>
              </a:solidFill>
            </a:endParaRPr>
          </a:p>
        </p:txBody>
      </p:sp>
      <p:sp>
        <p:nvSpPr>
          <p:cNvPr id="12" name="Rectangle: Rounded Corners 11">
            <a:extLst>
              <a:ext uri="{FF2B5EF4-FFF2-40B4-BE49-F238E27FC236}">
                <a16:creationId xmlns:a16="http://schemas.microsoft.com/office/drawing/2014/main" id="{276F9E93-299D-1CE9-2352-4E6739600F0B}"/>
              </a:ext>
            </a:extLst>
          </p:cNvPr>
          <p:cNvSpPr/>
          <p:nvPr/>
        </p:nvSpPr>
        <p:spPr>
          <a:xfrm>
            <a:off x="1425774" y="5256326"/>
            <a:ext cx="7896001" cy="41068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80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580742A-42F8-7A1F-396B-1FF18AF33F0B}"/>
              </a:ext>
            </a:extLst>
          </p:cNvPr>
          <p:cNvSpPr>
            <a:spLocks noGrp="1"/>
          </p:cNvSpPr>
          <p:nvPr>
            <p:ph type="title"/>
          </p:nvPr>
        </p:nvSpPr>
        <p:spPr>
          <a:xfrm>
            <a:off x="1133515" y="715379"/>
            <a:ext cx="10176151" cy="109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cs typeface="Calibri Light"/>
              </a:rPr>
              <a:t>Covid impact</a:t>
            </a:r>
            <a:endParaRPr lang="en-US" sz="4000"/>
          </a:p>
        </p:txBody>
      </p:sp>
      <p:sp>
        <p:nvSpPr>
          <p:cNvPr id="33"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68F156C-EC28-B4C3-F125-0945AA0F4A18}"/>
              </a:ext>
            </a:extLst>
          </p:cNvPr>
          <p:cNvPicPr>
            <a:picLocks noChangeAspect="1"/>
          </p:cNvPicPr>
          <p:nvPr/>
        </p:nvPicPr>
        <p:blipFill>
          <a:blip r:embed="rId2"/>
          <a:stretch>
            <a:fillRect/>
          </a:stretch>
        </p:blipFill>
        <p:spPr>
          <a:xfrm>
            <a:off x="1883533" y="1908550"/>
            <a:ext cx="7116330" cy="4114801"/>
          </a:xfrm>
          <a:prstGeom prst="rect">
            <a:avLst/>
          </a:prstGeom>
        </p:spPr>
      </p:pic>
      <p:sp>
        <p:nvSpPr>
          <p:cNvPr id="12" name="Rectangle: Rounded Corners 11">
            <a:extLst>
              <a:ext uri="{FF2B5EF4-FFF2-40B4-BE49-F238E27FC236}">
                <a16:creationId xmlns:a16="http://schemas.microsoft.com/office/drawing/2014/main" id="{276F9E93-299D-1CE9-2352-4E6739600F0B}"/>
              </a:ext>
            </a:extLst>
          </p:cNvPr>
          <p:cNvSpPr/>
          <p:nvPr/>
        </p:nvSpPr>
        <p:spPr>
          <a:xfrm>
            <a:off x="1664468" y="4823753"/>
            <a:ext cx="7335394" cy="39509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8019BF-544A-DD3D-1E84-9047598722CE}"/>
              </a:ext>
            </a:extLst>
          </p:cNvPr>
          <p:cNvSpPr txBox="1"/>
          <p:nvPr/>
        </p:nvSpPr>
        <p:spPr>
          <a:xfrm>
            <a:off x="8259881" y="2162239"/>
            <a:ext cx="2274985" cy="1806648"/>
          </a:xfrm>
          <a:prstGeom prst="rect">
            <a:avLst/>
          </a:prstGeom>
          <a:noFill/>
        </p:spPr>
        <p:txBody>
          <a:bodyPr wrap="square">
            <a:spAutoFit/>
          </a:bodyPr>
          <a:lstStyle/>
          <a:p>
            <a:pPr marL="217170" indent="-217170" defTabSz="694944">
              <a:spcAft>
                <a:spcPts val="600"/>
              </a:spcAft>
              <a:buFont typeface="Arial" panose="020B0604020202020204" pitchFamily="34" charset="0"/>
              <a:buChar char="•"/>
            </a:pPr>
            <a:r>
              <a:rPr lang="en-US" sz="1520" kern="1200">
                <a:solidFill>
                  <a:srgbClr val="0070C0"/>
                </a:solidFill>
                <a:latin typeface="+mn-lt"/>
                <a:ea typeface="+mn-ea"/>
                <a:cs typeface="+mn-cs"/>
              </a:rPr>
              <a:t>The period has positive impact on sailing number.</a:t>
            </a:r>
          </a:p>
          <a:p>
            <a:pPr marL="217170" indent="-217170" defTabSz="694944">
              <a:spcAft>
                <a:spcPts val="600"/>
              </a:spcAft>
              <a:buFont typeface="Arial" panose="020B0604020202020204" pitchFamily="34" charset="0"/>
              <a:buChar char="•"/>
            </a:pPr>
            <a:r>
              <a:rPr lang="en-US" sz="1520" kern="1200">
                <a:solidFill>
                  <a:srgbClr val="0070C0"/>
                </a:solidFill>
                <a:latin typeface="+mn-lt"/>
                <a:ea typeface="+mn-ea"/>
                <a:cs typeface="+mn-cs"/>
              </a:rPr>
              <a:t>Compared Ex-ante period, whether during or after Covid, sailing number increased.</a:t>
            </a:r>
            <a:endParaRPr lang="en-US" sz="2000">
              <a:solidFill>
                <a:srgbClr val="0070C0"/>
              </a:solidFill>
            </a:endParaRPr>
          </a:p>
        </p:txBody>
      </p:sp>
    </p:spTree>
    <p:extLst>
      <p:ext uri="{BB962C8B-B14F-4D97-AF65-F5344CB8AC3E}">
        <p14:creationId xmlns:p14="http://schemas.microsoft.com/office/powerpoint/2010/main" val="238912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F6AE4AAF-E825-532C-F6C2-604009A7709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C85C93-236D-146E-8AEA-CC7CE504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Covid impact</a:t>
            </a:r>
            <a:endParaRPr lang="en-US"/>
          </a:p>
        </p:txBody>
      </p:sp>
    </p:spTree>
    <p:extLst>
      <p:ext uri="{BB962C8B-B14F-4D97-AF65-F5344CB8AC3E}">
        <p14:creationId xmlns:p14="http://schemas.microsoft.com/office/powerpoint/2010/main" val="188263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69C72-6F0C-0836-85FD-3640258236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a:t>
            </a:r>
          </a:p>
        </p:txBody>
      </p:sp>
      <p:sp>
        <p:nvSpPr>
          <p:cNvPr id="3" name="Content Placeholder 2">
            <a:extLst>
              <a:ext uri="{FF2B5EF4-FFF2-40B4-BE49-F238E27FC236}">
                <a16:creationId xmlns:a16="http://schemas.microsoft.com/office/drawing/2014/main" id="{D8AC7455-1A3C-9D93-CD9E-D41BCDDA1BD3}"/>
              </a:ext>
            </a:extLst>
          </p:cNvPr>
          <p:cNvSpPr>
            <a:spLocks noGrp="1"/>
          </p:cNvSpPr>
          <p:nvPr>
            <p:ph idx="1"/>
          </p:nvPr>
        </p:nvSpPr>
        <p:spPr>
          <a:xfrm>
            <a:off x="4810259" y="649480"/>
            <a:ext cx="6555347" cy="5546047"/>
          </a:xfrm>
        </p:spPr>
        <p:txBody>
          <a:bodyPr anchor="ctr">
            <a:normAutofit/>
          </a:bodyPr>
          <a:lstStyle/>
          <a:p>
            <a:r>
              <a:rPr lang="en-US" sz="2000" b="0" i="0" dirty="0">
                <a:effectLst/>
                <a:latin typeface="Arial"/>
                <a:cs typeface="Arial"/>
              </a:rPr>
              <a:t>Schwartz, A. E., &amp; Wachter, S. (2022). COVID-19’S IMPACTS ON HOUSING MARKETS: INTRODUCTION. </a:t>
            </a:r>
            <a:r>
              <a:rPr lang="en-US" sz="2000" b="0" i="1" dirty="0">
                <a:effectLst/>
                <a:latin typeface="Arial"/>
                <a:cs typeface="Arial"/>
              </a:rPr>
              <a:t>Journal of Housing Economics</a:t>
            </a:r>
            <a:r>
              <a:rPr lang="en-US" sz="2000" b="0" i="0" dirty="0">
                <a:effectLst/>
                <a:latin typeface="Arial"/>
                <a:cs typeface="Arial"/>
              </a:rPr>
              <a:t>.</a:t>
            </a:r>
          </a:p>
          <a:p>
            <a:r>
              <a:rPr lang="en-US" sz="2000" dirty="0">
                <a:latin typeface="Arial"/>
                <a:cs typeface="Arial"/>
              </a:rPr>
              <a:t>John V. Duca, Anthony Murphy (2021). Why House Prices Surged as the COVID-19 Pandemic Took Hold. </a:t>
            </a:r>
            <a:r>
              <a:rPr lang="en-US" sz="2000" b="0" i="0" dirty="0">
                <a:effectLst/>
                <a:latin typeface="Open Sans"/>
                <a:ea typeface="Open Sans"/>
                <a:cs typeface="Open Sans"/>
              </a:rPr>
              <a:t>Federal Reserve Bank of Dallas. https://www.dallasfed.org/research/economics/2021/1228</a:t>
            </a:r>
            <a:endParaRPr lang="en-US" sz="2000" dirty="0">
              <a:latin typeface="Open Sans"/>
              <a:ea typeface="Open Sans"/>
              <a:cs typeface="Open Sans"/>
            </a:endParaRPr>
          </a:p>
          <a:p>
            <a:pPr marL="0" indent="0">
              <a:buNone/>
            </a:pPr>
            <a:br>
              <a:rPr lang="en-US" sz="2000" dirty="0"/>
            </a:br>
            <a:endParaRPr lang="en-US" sz="2000">
              <a:cs typeface="Calibri" panose="020F0502020204030204"/>
            </a:endParaRPr>
          </a:p>
        </p:txBody>
      </p:sp>
    </p:spTree>
    <p:extLst>
      <p:ext uri="{BB962C8B-B14F-4D97-AF65-F5344CB8AC3E}">
        <p14:creationId xmlns:p14="http://schemas.microsoft.com/office/powerpoint/2010/main" val="154477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8BDE8EF2-18A4-A680-274F-2D7D45270C0E}"/>
              </a:ext>
            </a:extLst>
          </p:cNvPr>
          <p:cNvSpPr>
            <a:spLocks noGrp="1"/>
          </p:cNvSpPr>
          <p:nvPr>
            <p:ph type="title"/>
          </p:nvPr>
        </p:nvSpPr>
        <p:spPr>
          <a:xfrm>
            <a:off x="587346" y="149465"/>
            <a:ext cx="3822189" cy="1899912"/>
          </a:xfrm>
        </p:spPr>
        <p:txBody>
          <a:bodyPr>
            <a:normAutofit/>
          </a:bodyPr>
          <a:lstStyle/>
          <a:p>
            <a:r>
              <a:rPr lang="en-US" sz="4000">
                <a:ea typeface="Calibri Light"/>
                <a:cs typeface="Calibri Light"/>
              </a:rPr>
              <a:t>Our Data</a:t>
            </a:r>
            <a:endParaRPr lang="en-US" sz="4000"/>
          </a:p>
        </p:txBody>
      </p:sp>
      <p:graphicFrame>
        <p:nvGraphicFramePr>
          <p:cNvPr id="15" name="Content Placeholder 2">
            <a:extLst>
              <a:ext uri="{FF2B5EF4-FFF2-40B4-BE49-F238E27FC236}">
                <a16:creationId xmlns:a16="http://schemas.microsoft.com/office/drawing/2014/main" id="{CC3623DD-AB67-BD3C-94C1-3562E2C12C21}"/>
              </a:ext>
            </a:extLst>
          </p:cNvPr>
          <p:cNvGraphicFramePr>
            <a:graphicFrameLocks noGrp="1"/>
          </p:cNvGraphicFramePr>
          <p:nvPr>
            <p:ph idx="1"/>
            <p:extLst>
              <p:ext uri="{D42A27DB-BD31-4B8C-83A1-F6EECF244321}">
                <p14:modId xmlns:p14="http://schemas.microsoft.com/office/powerpoint/2010/main" val="3962532122"/>
              </p:ext>
            </p:extLst>
          </p:nvPr>
        </p:nvGraphicFramePr>
        <p:xfrm>
          <a:off x="1859000" y="1902239"/>
          <a:ext cx="9178250" cy="4044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3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1980E-F781-9D43-028F-5D0711EEAA2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SMART Questions</a:t>
            </a:r>
            <a:endParaRPr lang="en-US" sz="4000">
              <a:solidFill>
                <a:srgbClr val="FFFFFF"/>
              </a:solidFill>
            </a:endParaRPr>
          </a:p>
        </p:txBody>
      </p:sp>
      <p:graphicFrame>
        <p:nvGraphicFramePr>
          <p:cNvPr id="14" name="Content Placeholder 2">
            <a:extLst>
              <a:ext uri="{FF2B5EF4-FFF2-40B4-BE49-F238E27FC236}">
                <a16:creationId xmlns:a16="http://schemas.microsoft.com/office/drawing/2014/main" id="{725C8875-8CD8-4644-BE1A-95AD3B25A43B}"/>
              </a:ext>
            </a:extLst>
          </p:cNvPr>
          <p:cNvGraphicFramePr>
            <a:graphicFrameLocks noGrp="1"/>
          </p:cNvGraphicFramePr>
          <p:nvPr>
            <p:ph idx="1"/>
            <p:extLst>
              <p:ext uri="{D42A27DB-BD31-4B8C-83A1-F6EECF244321}">
                <p14:modId xmlns:p14="http://schemas.microsoft.com/office/powerpoint/2010/main" val="2685236509"/>
              </p:ext>
            </p:extLst>
          </p:nvPr>
        </p:nvGraphicFramePr>
        <p:xfrm>
          <a:off x="443687" y="2070966"/>
          <a:ext cx="11597863" cy="468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89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of Sales</a:t>
            </a:r>
          </a:p>
        </p:txBody>
      </p:sp>
      <p:pic>
        <p:nvPicPr>
          <p:cNvPr id="4" name="Picture 4" descr="Chart, histogram&#10;&#10;Description automatically generated">
            <a:extLst>
              <a:ext uri="{FF2B5EF4-FFF2-40B4-BE49-F238E27FC236}">
                <a16:creationId xmlns:a16="http://schemas.microsoft.com/office/drawing/2014/main" id="{ACE47675-FFA9-7306-C319-AF5C8E253A0B}"/>
              </a:ext>
            </a:extLst>
          </p:cNvPr>
          <p:cNvPicPr>
            <a:picLocks noChangeAspect="1"/>
          </p:cNvPicPr>
          <p:nvPr/>
        </p:nvPicPr>
        <p:blipFill>
          <a:blip r:embed="rId2"/>
          <a:stretch>
            <a:fillRect/>
          </a:stretch>
        </p:blipFill>
        <p:spPr>
          <a:xfrm>
            <a:off x="4502428" y="647088"/>
            <a:ext cx="7225748" cy="5563824"/>
          </a:xfrm>
          <a:prstGeom prst="rect">
            <a:avLst/>
          </a:prstGeom>
        </p:spPr>
      </p:pic>
    </p:spTree>
    <p:extLst>
      <p:ext uri="{BB962C8B-B14F-4D97-AF65-F5344CB8AC3E}">
        <p14:creationId xmlns:p14="http://schemas.microsoft.com/office/powerpoint/2010/main" val="215433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2629-969B-042F-538B-1A63FBE79BE0}"/>
              </a:ext>
            </a:extLst>
          </p:cNvPr>
          <p:cNvSpPr>
            <a:spLocks noGrp="1"/>
          </p:cNvSpPr>
          <p:nvPr>
            <p:ph type="title"/>
          </p:nvPr>
        </p:nvSpPr>
        <p:spPr/>
        <p:txBody>
          <a:bodyPr/>
          <a:lstStyle/>
          <a:p>
            <a:r>
              <a:rPr lang="en-US">
                <a:ea typeface="Calibri Light"/>
                <a:cs typeface="Calibri Light"/>
              </a:rPr>
              <a:t>Preprocessing</a:t>
            </a:r>
            <a:endParaRPr lang="en-US"/>
          </a:p>
        </p:txBody>
      </p:sp>
      <p:graphicFrame>
        <p:nvGraphicFramePr>
          <p:cNvPr id="14" name="Content Placeholder 2">
            <a:extLst>
              <a:ext uri="{FF2B5EF4-FFF2-40B4-BE49-F238E27FC236}">
                <a16:creationId xmlns:a16="http://schemas.microsoft.com/office/drawing/2014/main" id="{99DDCBA1-B945-F279-D342-41CA53C4E5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21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1DA75-A400-B676-C920-C2A7E22112BD}"/>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4000">
                <a:solidFill>
                  <a:schemeClr val="tx2"/>
                </a:solidFill>
              </a:rPr>
              <a:t>Exploratory Data Analysis</a:t>
            </a:r>
          </a:p>
        </p:txBody>
      </p:sp>
      <p:pic>
        <p:nvPicPr>
          <p:cNvPr id="19" name="Picture 18">
            <a:extLst>
              <a:ext uri="{FF2B5EF4-FFF2-40B4-BE49-F238E27FC236}">
                <a16:creationId xmlns:a16="http://schemas.microsoft.com/office/drawing/2014/main" id="{48FBDCBB-AABA-D3F9-105B-42D4237DEFC6}"/>
              </a:ext>
            </a:extLst>
          </p:cNvPr>
          <p:cNvPicPr>
            <a:picLocks noChangeAspect="1"/>
          </p:cNvPicPr>
          <p:nvPr/>
        </p:nvPicPr>
        <p:blipFill rotWithShape="1">
          <a:blip r:embed="rId2"/>
          <a:srcRect t="53911" r="-2" b="4228"/>
          <a:stretch/>
        </p:blipFill>
        <p:spPr>
          <a:xfrm>
            <a:off x="-1" y="10"/>
            <a:ext cx="12192001" cy="4201449"/>
          </a:xfrm>
          <a:prstGeom prst="rect">
            <a:avLst/>
          </a:prstGeom>
        </p:spPr>
      </p:pic>
      <p:grpSp>
        <p:nvGrpSpPr>
          <p:cNvPr id="25" name="Group 2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32" name="Freeform: Shape 25">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3" name="Freeform: Shape 27">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295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CD99-4CE8-AC0C-449E-55E41350C9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Annual and Monthly Property Sales Trends</a:t>
            </a:r>
          </a:p>
        </p:txBody>
      </p:sp>
      <p:pic>
        <p:nvPicPr>
          <p:cNvPr id="3" name="Picture 4" descr="Chart, histogram&#10;&#10;Description automatically generated">
            <a:extLst>
              <a:ext uri="{FF2B5EF4-FFF2-40B4-BE49-F238E27FC236}">
                <a16:creationId xmlns:a16="http://schemas.microsoft.com/office/drawing/2014/main" id="{6801514C-1E96-0303-08F2-7C6882060410}"/>
              </a:ext>
            </a:extLst>
          </p:cNvPr>
          <p:cNvPicPr>
            <a:picLocks noChangeAspect="1"/>
          </p:cNvPicPr>
          <p:nvPr/>
        </p:nvPicPr>
        <p:blipFill>
          <a:blip r:embed="rId2"/>
          <a:stretch>
            <a:fillRect/>
          </a:stretch>
        </p:blipFill>
        <p:spPr>
          <a:xfrm>
            <a:off x="432225" y="2054297"/>
            <a:ext cx="11327549" cy="4276151"/>
          </a:xfrm>
          <a:prstGeom prst="rect">
            <a:avLst/>
          </a:prstGeom>
        </p:spPr>
      </p:pic>
    </p:spTree>
    <p:extLst>
      <p:ext uri="{BB962C8B-B14F-4D97-AF65-F5344CB8AC3E}">
        <p14:creationId xmlns:p14="http://schemas.microsoft.com/office/powerpoint/2010/main" val="358879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1663</Words>
  <Application>Microsoft Office PowerPoint</Application>
  <PresentationFormat>Widescreen</PresentationFormat>
  <Paragraphs>172</Paragraphs>
  <Slides>33</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Calibri Light</vt:lpstr>
      <vt:lpstr>Consolas</vt:lpstr>
      <vt:lpstr>Courier New</vt:lpstr>
      <vt:lpstr>Open Sans</vt:lpstr>
      <vt:lpstr>Sakkal Majalla</vt:lpstr>
      <vt:lpstr>office theme</vt:lpstr>
      <vt:lpstr>Office Theme</vt:lpstr>
      <vt:lpstr>D.C Residential Property Sales </vt:lpstr>
      <vt:lpstr>Background – U.S. Housing Prices</vt:lpstr>
      <vt:lpstr>Background – Washington D.C. Population</vt:lpstr>
      <vt:lpstr>Our Data</vt:lpstr>
      <vt:lpstr>SMART Questions</vt:lpstr>
      <vt:lpstr>Distribution of Sales</vt:lpstr>
      <vt:lpstr>Preprocessing</vt:lpstr>
      <vt:lpstr>Exploratory Data Analysis</vt:lpstr>
      <vt:lpstr>Annual and Monthly Property Sales Trends</vt:lpstr>
      <vt:lpstr>Property Sales by Price and Remodeled Status</vt:lpstr>
      <vt:lpstr>Annual Property Sales Comparison with and without Price </vt:lpstr>
      <vt:lpstr>Distribution of Sale Prices for Trimmed Sales Data with KDE Plot</vt:lpstr>
      <vt:lpstr>Median Sale Price by Year: Trend Analysis</vt:lpstr>
      <vt:lpstr>Correlation Matrix for Variables of Interest</vt:lpstr>
      <vt:lpstr>Descriptive Characteristics of Variables of Interest</vt:lpstr>
      <vt:lpstr>Property Sales by Price and Remodeled Status</vt:lpstr>
      <vt:lpstr>Modeling</vt:lpstr>
      <vt:lpstr>Model: Build LR model: Price as indep to address SMART Q</vt:lpstr>
      <vt:lpstr>Model: Build LR model: adding heat as predictor  </vt:lpstr>
      <vt:lpstr>Model: Build LR model: adding cndtn as additional predictor variables </vt:lpstr>
      <vt:lpstr>Model: Build LR model: adding cndtn as additional predictor variables </vt:lpstr>
      <vt:lpstr>Model: Build LR model: Adding  gross building area another predictor </vt:lpstr>
      <vt:lpstr>Model: Build LR model: Adding to moodel  num_days_passed as pred </vt:lpstr>
      <vt:lpstr>Model: Gradient Boosting Classifier model to predict property sales over $500,000</vt:lpstr>
      <vt:lpstr>COVID-19 Impact</vt:lpstr>
      <vt:lpstr>Covid impact</vt:lpstr>
      <vt:lpstr>Covid impact</vt:lpstr>
      <vt:lpstr>PowerPoint Presentation</vt:lpstr>
      <vt:lpstr>Covid impact</vt:lpstr>
      <vt:lpstr>Covid impact</vt:lpstr>
      <vt:lpstr>Covid impact</vt:lpstr>
      <vt:lpstr>Covid impact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Muhannad</cp:lastModifiedBy>
  <cp:revision>509</cp:revision>
  <dcterms:created xsi:type="dcterms:W3CDTF">2023-04-22T18:56:07Z</dcterms:created>
  <dcterms:modified xsi:type="dcterms:W3CDTF">2023-04-24T07:00:39Z</dcterms:modified>
</cp:coreProperties>
</file>