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3"/>
    <p:sldId id="275" r:id="rId4"/>
    <p:sldId id="269" r:id="rId5"/>
    <p:sldId id="272" r:id="rId6"/>
    <p:sldId id="276" r:id="rId7"/>
    <p:sldId id="270" r:id="rId8"/>
    <p:sldId id="271" r:id="rId9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D2"/>
    <a:srgbClr val="2B3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3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  <a:endParaRPr lang="en-US" alt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  <a:endParaRPr lang="en-US" altLang="zh-TW"/>
          </a:p>
          <a:p>
            <a:pPr lvl="1"/>
            <a:r>
              <a:rPr lang="en-US" altLang="zh-TW"/>
              <a:t>Second level</a:t>
            </a:r>
            <a:endParaRPr lang="en-US" altLang="zh-TW"/>
          </a:p>
          <a:p>
            <a:pPr lvl="2"/>
            <a:r>
              <a:rPr lang="en-US" altLang="zh-TW"/>
              <a:t>Third level</a:t>
            </a:r>
            <a:endParaRPr lang="en-US" altLang="zh-TW"/>
          </a:p>
          <a:p>
            <a:pPr lvl="3"/>
            <a:r>
              <a:rPr lang="en-US" altLang="zh-TW"/>
              <a:t>Fourth level</a:t>
            </a:r>
            <a:endParaRPr lang="en-US" altLang="zh-TW"/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62CCB5C-87F4-44A1-882F-D6237DFDFD77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AC55817E-35F0-43F8-9D27-553F41AF946E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anose="05020102010507070707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anose="05020102010507070707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hyperlink" Target="https://learn.adafruit.com/pir-passive-infrared-proximity-motion-sensor/how-pirs-work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hyperlink" Target="https://wiki.seeedstudio.com/Grove-PIR_Motion_Sensor/" TargetMode="Externa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jpeg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hyperlink" Target="https://wiki.seeedstudio.com/Grove-PIR_Motion_Sensor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newcastle-my.sharepoint.com/personal/c0051169_newcastle_ac_uk/_layouts/15/onedrive.aspx?id=%2Fpersonal%2Fc0051169%5Fnewcastle%5Fac%5Fuk%2FDocuments%2FResearch%20Documentary%2FSTAGE%202%2DNCL%2FOther%20Affairs%2FTeaching%20Assistance%2DDemonstration" TargetMode="Externa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hyperlink" Target="https://github.com/kashyu/g23" TargetMode="Externa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github.com/kashyu/g23" TargetMode="External"/><Relationship Id="rId2" Type="http://schemas.openxmlformats.org/officeDocument/2006/relationships/image" Target="../media/image8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hyperlink" Target="https://github.com/kashyu/g23" TargetMode="Externa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680188" y="4622397"/>
            <a:ext cx="2866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>
                <a:hlinkClick r:id="rId1" action="ppaction://hlinkfile"/>
              </a:rPr>
              <a:t>Grove PIR motion sensor</a:t>
            </a:r>
            <a:endParaRPr lang="en-GB" altLang="zh-TW" sz="2000" dirty="0">
              <a:hlinkClick r:id="rId1" action="ppaction://hlinkfile"/>
            </a:endParaRPr>
          </a:p>
          <a:p>
            <a:r>
              <a:rPr lang="zh-TW" altLang="en-US" sz="2000" dirty="0">
                <a:hlinkClick r:id="rId1" action="ppaction://hlinkfile"/>
              </a:rPr>
              <a:t>(Passive Infrared Sensor)</a:t>
            </a:r>
            <a:endParaRPr lang="zh-TW" alt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18" y="1571020"/>
            <a:ext cx="3175724" cy="254057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319270" y="5113655"/>
            <a:ext cx="7339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inferred is from the things which can creat heat.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PIR motion sensor can detect the inferred and output a signal HIGH, otherwise output a 0.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215" y="1337945"/>
            <a:ext cx="3553460" cy="33318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1215" y="6276340"/>
            <a:ext cx="1074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4" action="ppaction://hlinkfile"/>
              </a:rPr>
              <a:t>Picture source: https://learn.adafruit.com/pir-passive-infrared-proximity-motion-sensor/how-pirs-work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170" y="1179830"/>
            <a:ext cx="2543810" cy="3693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849098" y="4650972"/>
            <a:ext cx="286658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TW" sz="2000" dirty="0">
                <a:hlinkClick r:id="rId1" action="ppaction://hlinkfile"/>
              </a:rPr>
              <a:t>Grove PIR motion sensor</a:t>
            </a:r>
            <a:endParaRPr lang="en-GB" altLang="zh-TW" sz="2000" dirty="0">
              <a:hlinkClick r:id="rId1" action="ppaction://hlinkfile"/>
            </a:endParaRPr>
          </a:p>
          <a:p>
            <a:r>
              <a:rPr lang="zh-TW" altLang="en-US" sz="2000" dirty="0">
                <a:hlinkClick r:id="rId1" action="ppaction://hlinkfile"/>
              </a:rPr>
              <a:t>(Passive Infrared Sensor)</a:t>
            </a:r>
            <a:endParaRPr lang="zh-TW" alt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28" y="1648490"/>
            <a:ext cx="3175724" cy="254057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085715" y="14865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motion sensor has 4 pins and 4 cables.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/>
          <p:cNvGraphicFramePr/>
          <p:nvPr>
            <p:custDataLst>
              <p:tags r:id="rId3"/>
            </p:custDataLst>
          </p:nvPr>
        </p:nvGraphicFramePr>
        <p:xfrm>
          <a:off x="5085715" y="2286000"/>
          <a:ext cx="58851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590"/>
                <a:gridCol w="294259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Motion sensor board pin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(Color of the cable from it)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PIC18F4620 board pin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Red(VCC)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VCC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Black(GND)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GND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White(Not connected)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Yellow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altLang="zh-C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514340" y="4989195"/>
            <a:ext cx="502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Connect the sensor board interfaces correctly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90" y="894080"/>
            <a:ext cx="3295015" cy="585978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1697990" y="3659505"/>
            <a:ext cx="2830195" cy="2423795"/>
          </a:xfrm>
          <a:prstGeom prst="ellipse">
            <a:avLst/>
          </a:prstGeom>
          <a:noFill/>
          <a:ln w="28575" cmpd="sng">
            <a:solidFill>
              <a:schemeClr val="accent6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426" y="1155869"/>
            <a:ext cx="8014404" cy="542831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61189" y="2356698"/>
            <a:ext cx="1674975" cy="83943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1931612" y="3331353"/>
            <a:ext cx="2204552" cy="839431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218350" y="2957804"/>
            <a:ext cx="1347152" cy="620486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2461189" y="2963924"/>
            <a:ext cx="1674975" cy="23220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693491" y="1155869"/>
            <a:ext cx="429830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transmit the signal to ADC from the PIR motion sensor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>
            <a:endCxn id="14" idx="3"/>
          </p:cNvCxnSpPr>
          <p:nvPr/>
        </p:nvCxnSpPr>
        <p:spPr>
          <a:xfrm flipH="1">
            <a:off x="4136164" y="1539551"/>
            <a:ext cx="3598914" cy="1540475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下箭头 5"/>
          <p:cNvSpPr/>
          <p:nvPr/>
        </p:nvSpPr>
        <p:spPr>
          <a:xfrm>
            <a:off x="5709920" y="3086100"/>
            <a:ext cx="313690" cy="461645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257540" y="6358255"/>
            <a:ext cx="37344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file"/>
              </a:rPr>
              <a:t>Source: PIC18F micor chip datasheet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6211" y="894126"/>
            <a:ext cx="4240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Partly 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PIC18F4620 and MRF24J40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(ADC and Zigbee communication)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8645" y="894080"/>
            <a:ext cx="25019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kashyu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1"/>
              </a:rPr>
              <a:t>/g23 (github.com)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code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" y="1539190"/>
            <a:ext cx="7241209" cy="256142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07005" y="2433320"/>
            <a:ext cx="549275" cy="14986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3" name="Rectangle 13"/>
          <p:cNvSpPr/>
          <p:nvPr/>
        </p:nvSpPr>
        <p:spPr>
          <a:xfrm>
            <a:off x="2250440" y="3854450"/>
            <a:ext cx="530225" cy="23241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13"/>
          <p:cNvSpPr/>
          <p:nvPr/>
        </p:nvSpPr>
        <p:spPr>
          <a:xfrm>
            <a:off x="3001010" y="3622040"/>
            <a:ext cx="742950" cy="23241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415" y="1731010"/>
            <a:ext cx="6428105" cy="4922520"/>
          </a:xfrm>
          <a:prstGeom prst="rect">
            <a:avLst/>
          </a:prstGeom>
        </p:spPr>
      </p:pic>
      <p:sp>
        <p:nvSpPr>
          <p:cNvPr id="11" name="Rectangle 13"/>
          <p:cNvSpPr/>
          <p:nvPr/>
        </p:nvSpPr>
        <p:spPr>
          <a:xfrm>
            <a:off x="6330950" y="5622925"/>
            <a:ext cx="1352550" cy="28702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12" name="Rectangle 13"/>
          <p:cNvSpPr/>
          <p:nvPr/>
        </p:nvSpPr>
        <p:spPr>
          <a:xfrm>
            <a:off x="6054090" y="3222625"/>
            <a:ext cx="5853430" cy="39878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3"/>
          <p:cNvSpPr/>
          <p:nvPr/>
        </p:nvSpPr>
        <p:spPr>
          <a:xfrm>
            <a:off x="6137275" y="6223000"/>
            <a:ext cx="1545590" cy="23241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文本框 14"/>
          <p:cNvSpPr txBox="1"/>
          <p:nvPr/>
        </p:nvSpPr>
        <p:spPr>
          <a:xfrm>
            <a:off x="138430" y="4687570"/>
            <a:ext cx="47371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Define the variables here.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Then, set CH3 and transmit messages via it.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73455"/>
            <a:ext cx="11148695" cy="58204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6211" y="894126"/>
            <a:ext cx="42278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partly c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PIC18F4620 and MRF24J40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(ADC and Zigbee communication)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8645" y="894080"/>
            <a:ext cx="2501900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kashyu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/g23 (github.com)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code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/>
          <p:nvPr/>
        </p:nvSpPr>
        <p:spPr>
          <a:xfrm>
            <a:off x="970280" y="2865120"/>
            <a:ext cx="1637665" cy="21463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16" name="Rectangle 13"/>
          <p:cNvSpPr/>
          <p:nvPr/>
        </p:nvSpPr>
        <p:spPr>
          <a:xfrm>
            <a:off x="1864995" y="4490085"/>
            <a:ext cx="9283700" cy="191262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文本框 16"/>
          <p:cNvSpPr txBox="1"/>
          <p:nvPr/>
        </p:nvSpPr>
        <p:spPr>
          <a:xfrm>
            <a:off x="6283960" y="3161030"/>
            <a:ext cx="5767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Here the output signal HIGH is a four-bit data with a value of more than 6000. Actually, we don’t need this value. It is enough to transmit a 1 to represent the signal HIGH.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4680585" y="4065270"/>
            <a:ext cx="3600450" cy="537210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146425" y="4095115"/>
            <a:ext cx="5185410" cy="148145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79930"/>
            <a:ext cx="11024870" cy="45485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64155" y="894365"/>
            <a:ext cx="2786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Partly code for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78645" y="894080"/>
            <a:ext cx="2501900" cy="64516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kashyu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/g23 (github.com)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code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3"/>
          <p:cNvSpPr/>
          <p:nvPr/>
        </p:nvSpPr>
        <p:spPr>
          <a:xfrm>
            <a:off x="926465" y="4000500"/>
            <a:ext cx="1637665" cy="21463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6" name="Rectangle 13"/>
          <p:cNvSpPr/>
          <p:nvPr/>
        </p:nvSpPr>
        <p:spPr>
          <a:xfrm>
            <a:off x="5114290" y="5662295"/>
            <a:ext cx="1490345" cy="214630"/>
          </a:xfrm>
          <a:prstGeom prst="rect">
            <a:avLst/>
          </a:prstGeom>
          <a:solidFill>
            <a:schemeClr val="accent2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/>
          </a:p>
        </p:txBody>
      </p:sp>
      <p:sp>
        <p:nvSpPr>
          <p:cNvPr id="7" name="文本框 6"/>
          <p:cNvSpPr txBox="1"/>
          <p:nvPr/>
        </p:nvSpPr>
        <p:spPr>
          <a:xfrm>
            <a:off x="6402070" y="17799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data would be sent to Thingspeak and figured in the Field 3 Chart.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rcRect r="642" b="19357"/>
          <a:stretch>
            <a:fillRect/>
          </a:stretch>
        </p:blipFill>
        <p:spPr>
          <a:xfrm>
            <a:off x="9632315" y="2306320"/>
            <a:ext cx="2046605" cy="2954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893852"/>
          </a:xfrm>
          <a:prstGeom prst="rect">
            <a:avLst/>
          </a:prstGeom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38614" y="53141"/>
            <a:ext cx="9704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spc="-100" dirty="0">
                <a:solidFill>
                  <a:schemeClr val="bg1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Individual design of sensors board</a:t>
            </a:r>
            <a:endParaRPr lang="zh-TW" altLang="en-US" sz="4400" spc="-100" dirty="0">
              <a:solidFill>
                <a:schemeClr val="bg1"/>
              </a:solidFill>
              <a:latin typeface="Arial Rounded MT Bold" panose="020F07040305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64489" y="1219285"/>
            <a:ext cx="124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0656" y="1912921"/>
            <a:ext cx="4944165" cy="329611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56225" y="2592070"/>
            <a:ext cx="65881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ignal 0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1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are transmitted via WIFI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alt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platform.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means 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means detected</a:t>
            </a:r>
            <a:r>
              <a:rPr lang="en-US" alt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a214f6ee-27d9-4d95-ae85-e6c2619db179}"/>
  <p:tag name="TABLE_ENDDRAG_ORIGIN_RECT" val="463*141"/>
  <p:tag name="TABLE_ENDDRAG_RECT" val="366*328*463*141"/>
</p:tagLst>
</file>

<file path=ppt/tags/tag2.xml><?xml version="1.0" encoding="utf-8"?>
<p:tagLst xmlns:p="http://schemas.openxmlformats.org/presentationml/2006/main">
  <p:tag name="KSO_WM_UNIT_PLACING_PICTURE_USER_VIEWPORT" val="{&quot;height&quot;:8256,&quot;width&quot;:15815}"/>
</p:tagLst>
</file>

<file path=ppt/tags/tag3.xml><?xml version="1.0" encoding="utf-8"?>
<p:tagLst xmlns:p="http://schemas.openxmlformats.org/presentationml/2006/main">
  <p:tag name="KSO_WPP_MARK_KEY" val="61e5e59e-5604-4ecc-a648-3f0590dcb251"/>
  <p:tag name="COMMONDATA" val="eyJoZGlkIjoiNzJiZTZmYzViMjU3ODI0Mjk2YWE5YzY5ZmFkN2JkOGUifQ=="/>
</p:tagLst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1617</Words>
  <Application>WPS 演示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Wingdings 2</vt:lpstr>
      <vt:lpstr>Arial Rounded MT Bold</vt:lpstr>
      <vt:lpstr>Times New Roman</vt:lpstr>
      <vt:lpstr>Corbel</vt:lpstr>
      <vt:lpstr>微软雅黑</vt:lpstr>
      <vt:lpstr>Arial Unicode MS</vt:lpstr>
      <vt:lpstr>Microsoft JhengHei</vt:lpstr>
      <vt:lpstr>Calibri</vt:lpstr>
      <vt:lpstr>幼圆</vt:lpstr>
      <vt:lpstr>Frame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Presentation</dc:title>
  <dc:creator>Xinyi Zhang</dc:creator>
  <cp:lastModifiedBy>Jason</cp:lastModifiedBy>
  <cp:revision>58</cp:revision>
  <dcterms:created xsi:type="dcterms:W3CDTF">2022-10-26T08:44:00Z</dcterms:created>
  <dcterms:modified xsi:type="dcterms:W3CDTF">2022-11-18T09:29:47Z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017934DC75F04730ACA2E251C85B6E16</vt:lpwstr>
  </property>
  <property fmtid="{D5CDD505-2E9C-101B-9397-08002B2CF9AE}" pid="3" name="KSOProductBuildVer">
    <vt:lpwstr>2052-11.1.0.12763</vt:lpwstr>
  </property>
</Properties>
</file>