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56" r:id="rId2"/>
    <p:sldId id="314" r:id="rId3"/>
    <p:sldId id="354" r:id="rId4"/>
    <p:sldId id="355" r:id="rId5"/>
    <p:sldId id="357" r:id="rId6"/>
    <p:sldId id="356" r:id="rId7"/>
    <p:sldId id="358" r:id="rId8"/>
    <p:sldId id="359" r:id="rId9"/>
    <p:sldId id="360" r:id="rId10"/>
    <p:sldId id="370" r:id="rId11"/>
    <p:sldId id="371" r:id="rId12"/>
    <p:sldId id="372" r:id="rId13"/>
    <p:sldId id="375" r:id="rId14"/>
    <p:sldId id="377" r:id="rId15"/>
    <p:sldId id="379" r:id="rId16"/>
    <p:sldId id="373" r:id="rId17"/>
    <p:sldId id="376" r:id="rId18"/>
    <p:sldId id="378" r:id="rId19"/>
    <p:sldId id="35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" userDrawn="1">
          <p15:clr>
            <a:srgbClr val="A4A3A4"/>
          </p15:clr>
        </p15:guide>
        <p15:guide id="2" pos="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1B85"/>
    <a:srgbClr val="5D2F5D"/>
    <a:srgbClr val="72B6BA"/>
    <a:srgbClr val="1D8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9" autoAdjust="0"/>
    <p:restoredTop sz="91379" autoAdjust="0"/>
  </p:normalViewPr>
  <p:slideViewPr>
    <p:cSldViewPr>
      <p:cViewPr varScale="1">
        <p:scale>
          <a:sx n="62" d="100"/>
          <a:sy n="62" d="100"/>
        </p:scale>
        <p:origin x="1180" y="28"/>
      </p:cViewPr>
      <p:guideLst>
        <p:guide orient="horz" pos="48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D2E54-9AB0-435E-8E56-40E630100C2F}" type="datetimeFigureOut">
              <a:rPr lang="en-GB" smtClean="0"/>
              <a:t>07/02/2017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E1CB-F4CB-43AB-8AA0-D58C90F3A58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774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814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57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3686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9445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71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265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2842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9725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489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06142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523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67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914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6539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1447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667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7710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7476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778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1713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0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07/02/2017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592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07/02/2017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9004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07/02/2017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26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07/02/2017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091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07/02/2017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048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07/02/2017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038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07/02/2017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637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07/02/2017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408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07/02/2017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674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07/02/2017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7389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07/02/2017</a:t>
            </a:fld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9377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  <a:solidFill>
            <a:srgbClr val="E31B85"/>
          </a:solidFill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grp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07/02/2017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-76200"/>
            <a:ext cx="152400" cy="7010400"/>
          </a:xfrm>
          <a:prstGeom prst="rect">
            <a:avLst/>
          </a:prstGeom>
          <a:solidFill>
            <a:srgbClr val="5D2F5D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33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tags/ref_httpmessages.as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AJAX" TargetMode="External"/><Relationship Id="rId4" Type="http://schemas.openxmlformats.org/officeDocument/2006/relationships/hyperlink" Target="http://www.w3schools.com/js/js_ajax_intro.as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anuelc@justit.co.u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s/js_json_parse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js/js_json_parse.asp" TargetMode="External"/><Relationship Id="rId4" Type="http://schemas.openxmlformats.org/officeDocument/2006/relationships/hyperlink" Target="http://www.w3schools.com/js/js_json_datatypes.a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s/js_json_jsonp.a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s/js_json_jsonp.as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github.com/dariusk/corpora/tree/master/dat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/js_json_intro.asp" TargetMode="External"/><Relationship Id="rId5" Type="http://schemas.openxmlformats.org/officeDocument/2006/relationships/hyperlink" Target="https://chrome.google.com/webstore/detail/json-formatter/bcjindcccaagfpapjjmafapmmgkkhgoa?hl=en" TargetMode="External"/><Relationship Id="rId4" Type="http://schemas.openxmlformats.org/officeDocument/2006/relationships/hyperlink" Target="https://jsonformatter.curiousconcep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609" y="757764"/>
            <a:ext cx="2067792" cy="2061636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2819400"/>
            <a:ext cx="7772400" cy="3352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</a:p>
          <a:p>
            <a:pPr marL="0" indent="0" algn="ctr">
              <a:buNone/>
            </a:pP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Fundamentals</a:t>
            </a:r>
          </a:p>
          <a:p>
            <a:pPr marL="0" indent="0" algn="ctr">
              <a:buNone/>
            </a:pP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205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AJAX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400"/>
          </a:xfrm>
        </p:spPr>
        <p:txBody>
          <a:bodyPr>
            <a:normAutofit lnSpcReduction="10000"/>
          </a:bodyPr>
          <a:lstStyle/>
          <a:p>
            <a:pPr marL="274320" lvl="1" indent="0">
              <a:buNone/>
            </a:pPr>
            <a:r>
              <a:rPr lang="en-GB" sz="2400" b="1" dirty="0"/>
              <a:t>AJAX</a:t>
            </a:r>
            <a:r>
              <a:rPr lang="en-GB" sz="2400" dirty="0"/>
              <a:t> stands for </a:t>
            </a:r>
            <a:r>
              <a:rPr lang="en-GB" sz="2400" b="1" dirty="0">
                <a:solidFill>
                  <a:srgbClr val="FF0000"/>
                </a:solidFill>
              </a:rPr>
              <a:t>A</a:t>
            </a:r>
            <a:r>
              <a:rPr lang="en-GB" sz="2400" dirty="0"/>
              <a:t>synchronous </a:t>
            </a:r>
            <a:r>
              <a:rPr lang="en-GB" sz="2400" b="1" dirty="0">
                <a:solidFill>
                  <a:srgbClr val="FF0000"/>
                </a:solidFill>
              </a:rPr>
              <a:t>J</a:t>
            </a:r>
            <a:r>
              <a:rPr lang="en-GB" sz="2400" dirty="0"/>
              <a:t>ava</a:t>
            </a:r>
            <a:r>
              <a:rPr lang="en-GB" sz="2400" b="1" dirty="0">
                <a:solidFill>
                  <a:srgbClr val="FF0000"/>
                </a:solidFill>
              </a:rPr>
              <a:t>S</a:t>
            </a:r>
            <a:r>
              <a:rPr lang="en-GB" sz="2400" dirty="0"/>
              <a:t>cript </a:t>
            </a:r>
            <a:r>
              <a:rPr lang="en-GB" sz="2400" b="1" dirty="0">
                <a:solidFill>
                  <a:srgbClr val="FF0000"/>
                </a:solidFill>
              </a:rPr>
              <a:t>A</a:t>
            </a:r>
            <a:r>
              <a:rPr lang="en-GB" sz="2400" dirty="0"/>
              <a:t>nd </a:t>
            </a:r>
            <a:r>
              <a:rPr lang="en-GB" sz="2400" b="1" dirty="0">
                <a:solidFill>
                  <a:srgbClr val="FF0000"/>
                </a:solidFill>
              </a:rPr>
              <a:t>X</a:t>
            </a:r>
            <a:r>
              <a:rPr lang="en-GB" sz="2400" dirty="0"/>
              <a:t>ML</a:t>
            </a:r>
          </a:p>
          <a:p>
            <a:pPr marL="274320" lvl="1" indent="0">
              <a:buNone/>
            </a:pPr>
            <a:endParaRPr lang="en-GB" sz="2400" dirty="0"/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Ajax is a technique for loading data into a web page without having to refresh the entire page</a:t>
            </a:r>
            <a:r>
              <a:rPr lang="en-GB" sz="2400" b="1" dirty="0"/>
              <a:t>.  </a:t>
            </a:r>
            <a:r>
              <a:rPr lang="en-GB" sz="2400" dirty="0"/>
              <a:t>The data is often sent in a format called JavaScript Object Notation</a:t>
            </a:r>
            <a:r>
              <a:rPr lang="en-GB" sz="2400" b="1" dirty="0"/>
              <a:t> (JSON).</a:t>
            </a:r>
          </a:p>
          <a:p>
            <a:pPr marL="274320" lvl="1" indent="0">
              <a:buNone/>
            </a:pPr>
            <a:endParaRPr lang="en-GB" sz="2400" b="1" dirty="0"/>
          </a:p>
          <a:p>
            <a:pPr lvl="1"/>
            <a:r>
              <a:rPr lang="en-GB" sz="2400" dirty="0"/>
              <a:t>AJAX is not a programming language</a:t>
            </a:r>
          </a:p>
          <a:p>
            <a:pPr lvl="1"/>
            <a:r>
              <a:rPr lang="en-GB" sz="2400" dirty="0"/>
              <a:t>AJAX uses a browser build-in </a:t>
            </a:r>
            <a:r>
              <a:rPr lang="en-GB" sz="2400" b="1" dirty="0"/>
              <a:t>XMLHttpRequest</a:t>
            </a:r>
            <a:r>
              <a:rPr lang="en-GB" sz="2400" dirty="0"/>
              <a:t> object (to request data from a server)</a:t>
            </a:r>
          </a:p>
          <a:p>
            <a:pPr lvl="1"/>
            <a:r>
              <a:rPr lang="en-GB" sz="2400" dirty="0"/>
              <a:t>AJAX uses an </a:t>
            </a:r>
            <a:r>
              <a:rPr lang="en-GB" sz="2400" b="1" dirty="0"/>
              <a:t>asynchronous</a:t>
            </a:r>
            <a:r>
              <a:rPr lang="en-GB" sz="2400" dirty="0"/>
              <a:t> processing model, improving and speeding up the user experience</a:t>
            </a:r>
            <a:endParaRPr lang="en-GB" sz="2700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192086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AJAX Works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57400"/>
            <a:ext cx="7092480" cy="4038600"/>
          </a:xfrm>
        </p:spPr>
      </p:pic>
    </p:spTree>
    <p:extLst>
      <p:ext uri="{BB962C8B-B14F-4D97-AF65-F5344CB8AC3E}">
        <p14:creationId xmlns:p14="http://schemas.microsoft.com/office/powerpoint/2010/main" val="36585326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AJAX Request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400"/>
          </a:xfrm>
        </p:spPr>
        <p:txBody>
          <a:bodyPr>
            <a:normAutofit fontScale="92500" lnSpcReduction="20000"/>
          </a:bodyPr>
          <a:lstStyle/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     var xhr =  </a:t>
            </a:r>
            <a:r>
              <a:rPr lang="en-GB" sz="2400" b="1" dirty="0">
                <a:solidFill>
                  <a:srgbClr val="FF0000"/>
                </a:solidFill>
              </a:rPr>
              <a:t>new</a:t>
            </a:r>
            <a:r>
              <a:rPr lang="en-GB" sz="2400" b="1" dirty="0"/>
              <a:t> </a:t>
            </a:r>
            <a:r>
              <a:rPr lang="en-GB" sz="2400" dirty="0"/>
              <a:t>XMLHttpRequest()</a:t>
            </a:r>
            <a:r>
              <a:rPr lang="en-GB" sz="2400" dirty="0">
                <a:solidFill>
                  <a:srgbClr val="0070C0"/>
                </a:solidFill>
              </a:rPr>
              <a:t>; // browser build-in object</a:t>
            </a:r>
          </a:p>
          <a:p>
            <a:pPr marL="274320" lvl="1" indent="0">
              <a:buNone/>
            </a:pPr>
            <a:endParaRPr lang="en-GB" sz="2400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     xhr.open(</a:t>
            </a:r>
            <a:r>
              <a:rPr lang="en-GB" sz="2400" dirty="0"/>
              <a:t>”GET”, “data/myData.json”, true</a:t>
            </a:r>
            <a:r>
              <a:rPr lang="en-GB" sz="2400" dirty="0">
                <a:solidFill>
                  <a:srgbClr val="0070C0"/>
                </a:solidFill>
              </a:rPr>
              <a:t>);   // POST (send)</a:t>
            </a:r>
          </a:p>
          <a:p>
            <a:pPr marL="274320" lvl="1" indent="0">
              <a:buNone/>
            </a:pPr>
            <a:endParaRPr lang="en-GB" sz="2400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     xhr.send();</a:t>
            </a:r>
            <a:endParaRPr lang="en-GB" sz="2400" b="1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endParaRPr lang="en-GB" sz="2400" b="1" dirty="0"/>
          </a:p>
          <a:p>
            <a:pPr marL="731520" lvl="1" indent="-457200">
              <a:buFont typeface="+mj-lt"/>
              <a:buAutoNum type="arabicPeriod"/>
            </a:pPr>
            <a:r>
              <a:rPr lang="en-GB" sz="2400" dirty="0"/>
              <a:t>Creates a new </a:t>
            </a:r>
            <a:r>
              <a:rPr lang="en-GB" sz="2400" b="1" dirty="0"/>
              <a:t>instance</a:t>
            </a:r>
            <a:r>
              <a:rPr lang="en-GB" sz="2400" dirty="0"/>
              <a:t> of the XMLHttpRequest object and stores the object in a variable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sz="2400" dirty="0"/>
              <a:t>The XMLHttpRequest object’s </a:t>
            </a:r>
            <a:r>
              <a:rPr lang="en-GB" sz="2400" b="1" dirty="0"/>
              <a:t>open() </a:t>
            </a:r>
            <a:r>
              <a:rPr lang="en-GB" sz="2400" dirty="0"/>
              <a:t>method prepares the request.  The 3 parameters are: the HTTP method, the URL of the page and the Boolean to indicate asynchronous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sz="2400" dirty="0"/>
              <a:t>Uses the </a:t>
            </a:r>
            <a:r>
              <a:rPr lang="en-GB" sz="2400" b="1" dirty="0"/>
              <a:t>send() </a:t>
            </a:r>
            <a:r>
              <a:rPr lang="en-GB" sz="2400" dirty="0"/>
              <a:t>method, is the one that sends the prepared request to the server.  Information can be passed to the server in the parentheses</a:t>
            </a:r>
            <a:r>
              <a:rPr lang="en-GB" sz="2700" dirty="0"/>
              <a:t>, </a:t>
            </a:r>
            <a:r>
              <a:rPr lang="en-GB" sz="2400" dirty="0"/>
              <a:t>you may also see xhr.open(null)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  <p:sp>
        <p:nvSpPr>
          <p:cNvPr id="2" name="Oval 1"/>
          <p:cNvSpPr/>
          <p:nvPr/>
        </p:nvSpPr>
        <p:spPr>
          <a:xfrm>
            <a:off x="685800" y="220285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679807" y="28159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685800" y="3429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029679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AJAX Response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400"/>
          </a:xfrm>
        </p:spPr>
        <p:txBody>
          <a:bodyPr>
            <a:normAutofit fontScale="92500" lnSpcReduction="10000"/>
          </a:bodyPr>
          <a:lstStyle/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      xhr.onload = function() { // could use </a:t>
            </a:r>
            <a:r>
              <a:rPr lang="en-GB" sz="2400" i="1" dirty="0">
                <a:solidFill>
                  <a:srgbClr val="0070C0"/>
                </a:solidFill>
              </a:rPr>
              <a:t>onreadystatechange</a:t>
            </a:r>
          </a:p>
          <a:p>
            <a:pPr marL="274320" lvl="1" indent="0">
              <a:buNone/>
            </a:pPr>
            <a:endParaRPr lang="en-GB" sz="2400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     	</a:t>
            </a:r>
            <a:r>
              <a:rPr lang="en-GB" sz="2400" dirty="0">
                <a:solidFill>
                  <a:srgbClr val="00B050"/>
                </a:solidFill>
              </a:rPr>
              <a:t>if (</a:t>
            </a:r>
            <a:r>
              <a:rPr lang="en-GB" sz="2400" dirty="0">
                <a:solidFill>
                  <a:srgbClr val="0070C0"/>
                </a:solidFill>
              </a:rPr>
              <a:t>this</a:t>
            </a:r>
            <a:r>
              <a:rPr lang="en-GB" sz="2400" dirty="0">
                <a:solidFill>
                  <a:srgbClr val="00B050"/>
                </a:solidFill>
              </a:rPr>
              <a:t>.readyState == </a:t>
            </a:r>
            <a:r>
              <a:rPr lang="en-GB" sz="2400" b="1" dirty="0">
                <a:solidFill>
                  <a:srgbClr val="FF0000"/>
                </a:solidFill>
              </a:rPr>
              <a:t>4</a:t>
            </a:r>
            <a:r>
              <a:rPr lang="en-GB" sz="2400" dirty="0">
                <a:solidFill>
                  <a:srgbClr val="00B050"/>
                </a:solidFill>
              </a:rPr>
              <a:t> &amp;&amp; </a:t>
            </a:r>
            <a:r>
              <a:rPr lang="en-GB" sz="2400" dirty="0">
                <a:solidFill>
                  <a:srgbClr val="0070C0"/>
                </a:solidFill>
              </a:rPr>
              <a:t>this</a:t>
            </a:r>
            <a:r>
              <a:rPr lang="en-GB" sz="2400" dirty="0">
                <a:solidFill>
                  <a:srgbClr val="00B050"/>
                </a:solidFill>
              </a:rPr>
              <a:t>.status == </a:t>
            </a:r>
            <a:r>
              <a:rPr lang="en-GB" sz="2400" b="1" dirty="0">
                <a:solidFill>
                  <a:srgbClr val="FF0000"/>
                </a:solidFill>
              </a:rPr>
              <a:t>200</a:t>
            </a:r>
            <a:r>
              <a:rPr lang="en-GB" sz="2400" dirty="0">
                <a:solidFill>
                  <a:srgbClr val="00B050"/>
                </a:solidFill>
              </a:rPr>
              <a:t>) {</a:t>
            </a: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	</a:t>
            </a: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		</a:t>
            </a:r>
            <a:r>
              <a:rPr lang="en-GB" sz="2400" dirty="0"/>
              <a:t>// Code to process the results from the server</a:t>
            </a:r>
            <a:endParaRPr lang="en-GB" sz="2400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     	</a:t>
            </a:r>
            <a:r>
              <a:rPr lang="en-GB" sz="2400" dirty="0">
                <a:solidFill>
                  <a:srgbClr val="00B050"/>
                </a:solidFill>
              </a:rPr>
              <a:t>}</a:t>
            </a: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    };</a:t>
            </a:r>
          </a:p>
          <a:p>
            <a:pPr marL="274320" lvl="1" indent="0">
              <a:buNone/>
            </a:pPr>
            <a:endParaRPr lang="en-GB" sz="2400" b="1" dirty="0"/>
          </a:p>
          <a:p>
            <a:pPr marL="731520" lvl="1" indent="-457200">
              <a:buFont typeface="+mj-lt"/>
              <a:buAutoNum type="arabicPeriod"/>
            </a:pPr>
            <a:r>
              <a:rPr lang="en-GB" sz="2400" dirty="0"/>
              <a:t>When the browser has received and loaded a response from the server, that will trigger the anonymous function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sz="2400" dirty="0"/>
              <a:t>The function checks the </a:t>
            </a:r>
            <a:r>
              <a:rPr lang="en-GB" sz="2400" b="1" dirty="0"/>
              <a:t>readyState</a:t>
            </a:r>
            <a:r>
              <a:rPr lang="en-GB" sz="2400" dirty="0"/>
              <a:t> and the </a:t>
            </a:r>
            <a:r>
              <a:rPr lang="en-GB" sz="2400" b="1" dirty="0"/>
              <a:t>status</a:t>
            </a:r>
            <a:r>
              <a:rPr lang="en-GB" sz="2400" dirty="0"/>
              <a:t> property of the object, to make sure the server’s response was OK, also the data has arrived and available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  <p:sp>
        <p:nvSpPr>
          <p:cNvPr id="2" name="Oval 1"/>
          <p:cNvSpPr/>
          <p:nvPr/>
        </p:nvSpPr>
        <p:spPr>
          <a:xfrm>
            <a:off x="684088" y="223872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6840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244379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parse() &amp; stringify() Methods</a:t>
            </a:r>
            <a:endParaRPr lang="en-GB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400"/>
          </a:xfrm>
        </p:spPr>
        <p:txBody>
          <a:bodyPr>
            <a:normAutofit fontScale="92500" lnSpcReduction="20000"/>
          </a:bodyPr>
          <a:lstStyle/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      xhr.onload = function() { // could use </a:t>
            </a:r>
            <a:r>
              <a:rPr lang="en-GB" sz="2400" i="1" dirty="0">
                <a:solidFill>
                  <a:srgbClr val="0070C0"/>
                </a:solidFill>
              </a:rPr>
              <a:t>onreadystatechange</a:t>
            </a:r>
          </a:p>
          <a:p>
            <a:pPr marL="274320" lvl="1" indent="0">
              <a:buNone/>
            </a:pPr>
            <a:endParaRPr lang="en-GB" sz="2400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     	</a:t>
            </a:r>
            <a:r>
              <a:rPr lang="en-GB" sz="2400" dirty="0">
                <a:solidFill>
                  <a:srgbClr val="00B050"/>
                </a:solidFill>
              </a:rPr>
              <a:t>if (</a:t>
            </a:r>
            <a:r>
              <a:rPr lang="en-GB" sz="2400" dirty="0">
                <a:solidFill>
                  <a:srgbClr val="0070C0"/>
                </a:solidFill>
              </a:rPr>
              <a:t>this</a:t>
            </a:r>
            <a:r>
              <a:rPr lang="en-GB" sz="2400" dirty="0">
                <a:solidFill>
                  <a:srgbClr val="00B050"/>
                </a:solidFill>
              </a:rPr>
              <a:t>.readyState == </a:t>
            </a:r>
            <a:r>
              <a:rPr lang="en-GB" sz="2400" b="1" dirty="0">
                <a:solidFill>
                  <a:srgbClr val="FF0000"/>
                </a:solidFill>
              </a:rPr>
              <a:t>4</a:t>
            </a:r>
            <a:r>
              <a:rPr lang="en-GB" sz="2400" dirty="0">
                <a:solidFill>
                  <a:srgbClr val="00B050"/>
                </a:solidFill>
              </a:rPr>
              <a:t> &amp;&amp; </a:t>
            </a:r>
            <a:r>
              <a:rPr lang="en-GB" sz="2400" dirty="0">
                <a:solidFill>
                  <a:srgbClr val="0070C0"/>
                </a:solidFill>
              </a:rPr>
              <a:t>this</a:t>
            </a:r>
            <a:r>
              <a:rPr lang="en-GB" sz="2400" dirty="0">
                <a:solidFill>
                  <a:srgbClr val="00B050"/>
                </a:solidFill>
              </a:rPr>
              <a:t>.status == </a:t>
            </a:r>
            <a:r>
              <a:rPr lang="en-GB" sz="2400" b="1" dirty="0">
                <a:solidFill>
                  <a:srgbClr val="FF0000"/>
                </a:solidFill>
              </a:rPr>
              <a:t>200</a:t>
            </a:r>
            <a:r>
              <a:rPr lang="en-GB" sz="2400" dirty="0">
                <a:solidFill>
                  <a:srgbClr val="00B050"/>
                </a:solidFill>
              </a:rPr>
              <a:t>) {</a:t>
            </a: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	</a:t>
            </a: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		var</a:t>
            </a:r>
            <a:r>
              <a:rPr lang="en-GB" sz="2400" dirty="0"/>
              <a:t> myData = </a:t>
            </a:r>
            <a:r>
              <a:rPr lang="en-GB" sz="2400" b="1" dirty="0">
                <a:solidFill>
                  <a:srgbClr val="FF0000"/>
                </a:solidFill>
              </a:rPr>
              <a:t>JSON.parse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0070C0"/>
                </a:solidFill>
              </a:rPr>
              <a:t>this</a:t>
            </a:r>
            <a:r>
              <a:rPr lang="en-GB" sz="2400" dirty="0"/>
              <a:t>.</a:t>
            </a:r>
            <a:r>
              <a:rPr lang="en-GB" sz="2400" b="1" dirty="0">
                <a:solidFill>
                  <a:srgbClr val="FF0000"/>
                </a:solidFill>
              </a:rPr>
              <a:t>responseText</a:t>
            </a:r>
            <a:r>
              <a:rPr lang="en-GB" sz="2400" dirty="0"/>
              <a:t>);</a:t>
            </a:r>
            <a:r>
              <a:rPr lang="en-GB" sz="2400" dirty="0">
                <a:solidFill>
                  <a:srgbClr val="0070C0"/>
                </a:solidFill>
              </a:rPr>
              <a:t>     	</a:t>
            </a:r>
          </a:p>
          <a:p>
            <a:pPr marL="274320" lvl="1" indent="0">
              <a:buNone/>
            </a:pPr>
            <a:r>
              <a:rPr lang="en-GB" sz="2400" dirty="0">
                <a:solidFill>
                  <a:srgbClr val="00B050"/>
                </a:solidFill>
              </a:rPr>
              <a:t>	}</a:t>
            </a: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    };</a:t>
            </a:r>
          </a:p>
          <a:p>
            <a:pPr marL="274320" lvl="1" indent="0">
              <a:buNone/>
            </a:pPr>
            <a:endParaRPr lang="en-GB" sz="2400" b="1" dirty="0"/>
          </a:p>
          <a:p>
            <a:pPr marL="731520" lvl="1" indent="-457200">
              <a:buFont typeface="+mj-lt"/>
              <a:buAutoNum type="arabicPeriod" startAt="3"/>
            </a:pPr>
            <a:r>
              <a:rPr lang="en-GB" sz="2400" b="1" dirty="0"/>
              <a:t>JSON.parse() </a:t>
            </a:r>
            <a:r>
              <a:rPr lang="en-GB" sz="2400" dirty="0"/>
              <a:t>processes a string containing JSON data.  It converts the JSON data into a JavaScript objects ready for the browser use.  </a:t>
            </a:r>
            <a:r>
              <a:rPr lang="en-GB" sz="2400" b="1" dirty="0"/>
              <a:t>JSON.stringify() </a:t>
            </a:r>
            <a:r>
              <a:rPr lang="en-GB" sz="2400" dirty="0"/>
              <a:t>converts a JavaScript object into a string formatted using JSON, allows to send JavaScript objects from the browser to another application</a:t>
            </a:r>
            <a:endParaRPr lang="en-GB" dirty="0"/>
          </a:p>
          <a:p>
            <a:pPr lvl="1"/>
            <a:endParaRPr lang="en-US" sz="1800" dirty="0"/>
          </a:p>
        </p:txBody>
      </p:sp>
      <p:sp>
        <p:nvSpPr>
          <p:cNvPr id="2" name="Oval 1"/>
          <p:cNvSpPr/>
          <p:nvPr/>
        </p:nvSpPr>
        <p:spPr>
          <a:xfrm>
            <a:off x="684088" y="223872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684088" y="284409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684088" y="343746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7800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AJAX Code Example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66800" y="2082620"/>
            <a:ext cx="708674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function </a:t>
            </a:r>
            <a:r>
              <a:rPr lang="en-GB" dirty="0" err="1"/>
              <a:t>loadMyData</a:t>
            </a:r>
            <a:r>
              <a:rPr lang="en-GB" dirty="0"/>
              <a:t>() {</a:t>
            </a:r>
          </a:p>
          <a:p>
            <a:endParaRPr lang="en-GB" dirty="0"/>
          </a:p>
          <a:p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myRequest</a:t>
            </a:r>
            <a:r>
              <a:rPr lang="en-GB" dirty="0"/>
              <a:t> = new XMLHttpRequest();</a:t>
            </a:r>
          </a:p>
          <a:p>
            <a:r>
              <a:rPr lang="en-GB" dirty="0"/>
              <a:t>    </a:t>
            </a:r>
          </a:p>
          <a:p>
            <a:r>
              <a:rPr lang="en-GB" dirty="0" err="1"/>
              <a:t>myRequest.open</a:t>
            </a:r>
            <a:r>
              <a:rPr lang="en-GB" dirty="0"/>
              <a:t>("GET",   "https://raw.githubusercontent.com/</a:t>
            </a:r>
            <a:r>
              <a:rPr lang="en-GB" dirty="0" err="1"/>
              <a:t>biatoSalo</a:t>
            </a:r>
            <a:r>
              <a:rPr lang="en-GB" dirty="0"/>
              <a:t>/JSONANDAJAX/master/JSONANDAJAX/</a:t>
            </a:r>
            <a:r>
              <a:rPr lang="en-GB" dirty="0" err="1"/>
              <a:t>expensiveLuxuryCars.json</a:t>
            </a:r>
            <a:r>
              <a:rPr lang="en-GB" dirty="0"/>
              <a:t>", true);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</a:t>
            </a:r>
            <a:r>
              <a:rPr lang="en-GB" dirty="0" err="1"/>
              <a:t>myRequest.onload</a:t>
            </a:r>
            <a:r>
              <a:rPr lang="en-GB" dirty="0"/>
              <a:t> = function() {</a:t>
            </a:r>
          </a:p>
          <a:p>
            <a:r>
              <a:rPr lang="en-GB" dirty="0"/>
              <a:t>        if (</a:t>
            </a:r>
            <a:r>
              <a:rPr lang="en-GB" dirty="0" err="1"/>
              <a:t>myRequest.readyState</a:t>
            </a:r>
            <a:r>
              <a:rPr lang="en-GB" dirty="0"/>
              <a:t> == 4 &amp;&amp; </a:t>
            </a:r>
            <a:r>
              <a:rPr lang="en-GB" dirty="0" err="1"/>
              <a:t>myRequest.status</a:t>
            </a:r>
            <a:r>
              <a:rPr lang="en-GB" dirty="0"/>
              <a:t> == 200) {       </a:t>
            </a:r>
          </a:p>
          <a:p>
            <a:r>
              <a:rPr lang="en-GB" dirty="0"/>
              <a:t>            var myData = JSON.parse(</a:t>
            </a:r>
            <a:r>
              <a:rPr lang="en-GB" dirty="0" err="1"/>
              <a:t>myRequest.responseText</a:t>
            </a:r>
            <a:r>
              <a:rPr lang="en-GB" dirty="0"/>
              <a:t>);</a:t>
            </a:r>
          </a:p>
          <a:p>
            <a:r>
              <a:rPr lang="en-GB" dirty="0"/>
              <a:t>        }</a:t>
            </a:r>
          </a:p>
          <a:p>
            <a:r>
              <a:rPr lang="en-GB" dirty="0"/>
              <a:t>    };</a:t>
            </a:r>
          </a:p>
          <a:p>
            <a:r>
              <a:rPr lang="en-GB" dirty="0"/>
              <a:t>        </a:t>
            </a:r>
            <a:r>
              <a:rPr lang="en-GB" dirty="0" err="1"/>
              <a:t>myRequest.onerror</a:t>
            </a:r>
            <a:r>
              <a:rPr lang="en-GB" dirty="0"/>
              <a:t> = function() {</a:t>
            </a:r>
          </a:p>
          <a:p>
            <a:r>
              <a:rPr lang="en-GB" dirty="0"/>
              <a:t>        }</a:t>
            </a:r>
          </a:p>
          <a:p>
            <a:r>
              <a:rPr lang="en-GB" dirty="0"/>
              <a:t>    </a:t>
            </a:r>
            <a:r>
              <a:rPr lang="en-GB" dirty="0" err="1"/>
              <a:t>myRequest.send</a:t>
            </a:r>
            <a:r>
              <a:rPr lang="en-GB" dirty="0"/>
              <a:t>();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6968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XMLHttpRequest Methods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703901"/>
              </p:ext>
            </p:extLst>
          </p:nvPr>
        </p:nvGraphicFramePr>
        <p:xfrm>
          <a:off x="1066800" y="2070718"/>
          <a:ext cx="7010399" cy="4712802"/>
        </p:xfrm>
        <a:graphic>
          <a:graphicData uri="http://schemas.openxmlformats.org/drawingml/2006/table">
            <a:tbl>
              <a:tblPr/>
              <a:tblGrid>
                <a:gridCol w="2457828">
                  <a:extLst>
                    <a:ext uri="{9D8B030D-6E8A-4147-A177-3AD203B41FA5}">
                      <a16:colId xmlns:a16="http://schemas.microsoft.com/office/drawing/2014/main" val="2854357629"/>
                    </a:ext>
                  </a:extLst>
                </a:gridCol>
                <a:gridCol w="4552571">
                  <a:extLst>
                    <a:ext uri="{9D8B030D-6E8A-4147-A177-3AD203B41FA5}">
                      <a16:colId xmlns:a16="http://schemas.microsoft.com/office/drawing/2014/main" val="3394491981"/>
                    </a:ext>
                  </a:extLst>
                </a:gridCol>
              </a:tblGrid>
              <a:tr h="261399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Method</a:t>
                      </a:r>
                    </a:p>
                  </a:txBody>
                  <a:tcPr marL="54896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Description</a:t>
                      </a:r>
                    </a:p>
                  </a:txBody>
                  <a:tcPr marL="27448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147087"/>
                  </a:ext>
                </a:extLst>
              </a:tr>
              <a:tr h="535274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new XMLHttpRequest()</a:t>
                      </a:r>
                    </a:p>
                  </a:txBody>
                  <a:tcPr marL="54896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Creates a new XMLHttpRequest object</a:t>
                      </a:r>
                    </a:p>
                  </a:txBody>
                  <a:tcPr marL="27448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685778"/>
                  </a:ext>
                </a:extLst>
              </a:tr>
              <a:tr h="261399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abort()</a:t>
                      </a:r>
                    </a:p>
                  </a:txBody>
                  <a:tcPr marL="54896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Cancels the current request</a:t>
                      </a:r>
                    </a:p>
                  </a:txBody>
                  <a:tcPr marL="27448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72884"/>
                  </a:ext>
                </a:extLst>
              </a:tr>
              <a:tr h="376456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getAllResponseHeaders()</a:t>
                      </a:r>
                    </a:p>
                  </a:txBody>
                  <a:tcPr marL="54896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Returns header information</a:t>
                      </a:r>
                    </a:p>
                  </a:txBody>
                  <a:tcPr marL="27448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893588"/>
                  </a:ext>
                </a:extLst>
              </a:tr>
              <a:tr h="376456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getResponseHeader()</a:t>
                      </a:r>
                    </a:p>
                  </a:txBody>
                  <a:tcPr marL="54896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Returns specific header information</a:t>
                      </a:r>
                    </a:p>
                  </a:txBody>
                  <a:tcPr marL="27448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616559"/>
                  </a:ext>
                </a:extLst>
              </a:tr>
              <a:tr h="1508834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open(</a:t>
                      </a:r>
                      <a:r>
                        <a:rPr lang="en-GB" sz="1400" i="1">
                          <a:effectLst/>
                        </a:rPr>
                        <a:t>method, url, async, user, psw</a:t>
                      </a:r>
                      <a:r>
                        <a:rPr lang="en-GB" sz="1400">
                          <a:effectLst/>
                        </a:rPr>
                        <a:t>)</a:t>
                      </a:r>
                    </a:p>
                  </a:txBody>
                  <a:tcPr marL="54896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Specifies the request</a:t>
                      </a:r>
                      <a:br>
                        <a:rPr lang="en-GB" sz="1400" dirty="0">
                          <a:effectLst/>
                        </a:rPr>
                      </a:b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i="1" dirty="0">
                          <a:effectLst/>
                        </a:rPr>
                        <a:t>method</a:t>
                      </a:r>
                      <a:r>
                        <a:rPr lang="en-GB" sz="1400" dirty="0">
                          <a:effectLst/>
                        </a:rPr>
                        <a:t>: the request type GET or POST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i="1" dirty="0">
                          <a:effectLst/>
                        </a:rPr>
                        <a:t>url</a:t>
                      </a:r>
                      <a:r>
                        <a:rPr lang="en-GB" sz="1400" dirty="0">
                          <a:effectLst/>
                        </a:rPr>
                        <a:t>: the file location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i="1" dirty="0" err="1">
                          <a:effectLst/>
                        </a:rPr>
                        <a:t>async</a:t>
                      </a:r>
                      <a:r>
                        <a:rPr lang="en-GB" sz="1400" dirty="0">
                          <a:effectLst/>
                        </a:rPr>
                        <a:t>: true (asynchronous) or false (synchronous)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i="1" dirty="0">
                          <a:effectLst/>
                        </a:rPr>
                        <a:t>user</a:t>
                      </a:r>
                      <a:r>
                        <a:rPr lang="en-GB" sz="1400" dirty="0">
                          <a:effectLst/>
                        </a:rPr>
                        <a:t>: optional user name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i="1" dirty="0" err="1">
                          <a:effectLst/>
                        </a:rPr>
                        <a:t>psw</a:t>
                      </a:r>
                      <a:r>
                        <a:rPr lang="en-GB" sz="1400" dirty="0">
                          <a:effectLst/>
                        </a:rPr>
                        <a:t>: optional password</a:t>
                      </a:r>
                    </a:p>
                  </a:txBody>
                  <a:tcPr marL="27448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389116"/>
                  </a:ext>
                </a:extLst>
              </a:tr>
              <a:tr h="469304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send()</a:t>
                      </a:r>
                    </a:p>
                  </a:txBody>
                  <a:tcPr marL="54896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Sends the request to the server</a:t>
                      </a:r>
                      <a:br>
                        <a:rPr lang="en-GB" sz="1400">
                          <a:effectLst/>
                        </a:rPr>
                      </a:br>
                      <a:r>
                        <a:rPr lang="en-GB" sz="1400">
                          <a:effectLst/>
                        </a:rPr>
                        <a:t>Used for GET requests</a:t>
                      </a:r>
                    </a:p>
                  </a:txBody>
                  <a:tcPr marL="27448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16882"/>
                  </a:ext>
                </a:extLst>
              </a:tr>
              <a:tr h="469304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send(</a:t>
                      </a:r>
                      <a:r>
                        <a:rPr lang="en-GB" sz="1400" i="1">
                          <a:effectLst/>
                        </a:rPr>
                        <a:t>string</a:t>
                      </a:r>
                      <a:r>
                        <a:rPr lang="en-GB" sz="1400">
                          <a:effectLst/>
                        </a:rPr>
                        <a:t>)</a:t>
                      </a:r>
                    </a:p>
                  </a:txBody>
                  <a:tcPr marL="54896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Sends the request to the server.</a:t>
                      </a:r>
                      <a:br>
                        <a:rPr lang="en-GB" sz="1400">
                          <a:effectLst/>
                        </a:rPr>
                      </a:br>
                      <a:r>
                        <a:rPr lang="en-GB" sz="1400">
                          <a:effectLst/>
                        </a:rPr>
                        <a:t>Used for POST requests</a:t>
                      </a:r>
                    </a:p>
                  </a:txBody>
                  <a:tcPr marL="27448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520458"/>
                  </a:ext>
                </a:extLst>
              </a:tr>
              <a:tr h="376456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setRequestHeader()</a:t>
                      </a:r>
                    </a:p>
                  </a:txBody>
                  <a:tcPr marL="54896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Adds a label/value pair to the header to be sent</a:t>
                      </a:r>
                    </a:p>
                  </a:txBody>
                  <a:tcPr marL="27448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609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1968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XMLHttpRequest Properties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66800" y="1975020"/>
          <a:ext cx="7010400" cy="4612570"/>
        </p:xfrm>
        <a:graphic>
          <a:graphicData uri="http://schemas.openxmlformats.org/drawingml/2006/table">
            <a:tbl>
              <a:tblPr/>
              <a:tblGrid>
                <a:gridCol w="2457828">
                  <a:extLst>
                    <a:ext uri="{9D8B030D-6E8A-4147-A177-3AD203B41FA5}">
                      <a16:colId xmlns:a16="http://schemas.microsoft.com/office/drawing/2014/main" val="2056924696"/>
                    </a:ext>
                  </a:extLst>
                </a:gridCol>
                <a:gridCol w="4552572">
                  <a:extLst>
                    <a:ext uri="{9D8B030D-6E8A-4147-A177-3AD203B41FA5}">
                      <a16:colId xmlns:a16="http://schemas.microsoft.com/office/drawing/2014/main" val="241237612"/>
                    </a:ext>
                  </a:extLst>
                </a:gridCol>
              </a:tblGrid>
              <a:tr h="233351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Property</a:t>
                      </a:r>
                    </a:p>
                  </a:txBody>
                  <a:tcPr marL="5438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Description</a:t>
                      </a:r>
                    </a:p>
                  </a:txBody>
                  <a:tcPr marL="2719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461495"/>
                  </a:ext>
                </a:extLst>
              </a:tr>
              <a:tr h="558446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onreadystatechange</a:t>
                      </a:r>
                    </a:p>
                  </a:txBody>
                  <a:tcPr marL="5438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Defines a function to be called when the readyState property changes</a:t>
                      </a:r>
                    </a:p>
                  </a:txBody>
                  <a:tcPr marL="2719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777145"/>
                  </a:ext>
                </a:extLst>
              </a:tr>
              <a:tr h="1386909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readyState</a:t>
                      </a:r>
                    </a:p>
                  </a:txBody>
                  <a:tcPr marL="5438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Holds the status of the XMLHttpRequest.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0: request not initialized 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1: server connection established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2: request received 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3: processing request 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4: request finished and response is ready</a:t>
                      </a:r>
                    </a:p>
                  </a:txBody>
                  <a:tcPr marL="2719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940348"/>
                  </a:ext>
                </a:extLst>
              </a:tr>
              <a:tr h="392753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responseText</a:t>
                      </a:r>
                    </a:p>
                  </a:txBody>
                  <a:tcPr marL="5438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Returns the response data as a string</a:t>
                      </a:r>
                    </a:p>
                  </a:txBody>
                  <a:tcPr marL="2719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316408"/>
                  </a:ext>
                </a:extLst>
              </a:tr>
              <a:tr h="392753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responseXML</a:t>
                      </a:r>
                    </a:p>
                  </a:txBody>
                  <a:tcPr marL="5438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Returns the response data as XML data</a:t>
                      </a:r>
                    </a:p>
                  </a:txBody>
                  <a:tcPr marL="2719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981349"/>
                  </a:ext>
                </a:extLst>
              </a:tr>
              <a:tr h="1221216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status</a:t>
                      </a:r>
                    </a:p>
                  </a:txBody>
                  <a:tcPr marL="5438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Returns the status-number of a request</a:t>
                      </a:r>
                      <a:br>
                        <a:rPr lang="en-GB" sz="1400">
                          <a:effectLst/>
                        </a:rPr>
                      </a:br>
                      <a:r>
                        <a:rPr lang="en-GB" sz="1400">
                          <a:effectLst/>
                        </a:rPr>
                        <a:t>200: "OK"</a:t>
                      </a:r>
                      <a:br>
                        <a:rPr lang="en-GB" sz="1400">
                          <a:effectLst/>
                        </a:rPr>
                      </a:br>
                      <a:r>
                        <a:rPr lang="en-GB" sz="1400">
                          <a:effectLst/>
                        </a:rPr>
                        <a:t>403: "Forbidden"</a:t>
                      </a:r>
                      <a:br>
                        <a:rPr lang="en-GB" sz="1400">
                          <a:effectLst/>
                        </a:rPr>
                      </a:br>
                      <a:r>
                        <a:rPr lang="en-GB" sz="1400">
                          <a:effectLst/>
                        </a:rPr>
                        <a:t>404: "Not Found"</a:t>
                      </a:r>
                      <a:br>
                        <a:rPr lang="en-GB" sz="1400">
                          <a:effectLst/>
                        </a:rPr>
                      </a:br>
                      <a:r>
                        <a:rPr lang="en-GB" sz="1400">
                          <a:effectLst/>
                        </a:rPr>
                        <a:t>For a complete list go to the </a:t>
                      </a:r>
                      <a:r>
                        <a:rPr lang="en-GB" sz="1400">
                          <a:effectLst/>
                          <a:hlinkClick r:id="rId4"/>
                        </a:rPr>
                        <a:t>Http Messages Reference</a:t>
                      </a:r>
                      <a:endParaRPr lang="en-GB" sz="1400">
                        <a:effectLst/>
                      </a:endParaRPr>
                    </a:p>
                  </a:txBody>
                  <a:tcPr marL="2719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374911"/>
                  </a:ext>
                </a:extLst>
              </a:tr>
              <a:tr h="392753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statusText</a:t>
                      </a:r>
                    </a:p>
                  </a:txBody>
                  <a:tcPr marL="5438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Returns the status-text (e.g. "OK" or "Not Found")</a:t>
                      </a:r>
                    </a:p>
                  </a:txBody>
                  <a:tcPr marL="2719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03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GB" sz="4000" dirty="0"/>
              <a:t>AJAX resources 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86200"/>
          </a:xfrm>
        </p:spPr>
        <p:txBody>
          <a:bodyPr>
            <a:normAutofit/>
          </a:bodyPr>
          <a:lstStyle/>
          <a:p>
            <a:pPr marL="274320" lvl="1" indent="0" algn="ctr">
              <a:buNone/>
            </a:pPr>
            <a:r>
              <a:rPr lang="en-GB" sz="3200" dirty="0">
                <a:hlinkClick r:id="rId4"/>
              </a:rPr>
              <a:t>w3schools AJAX introduction</a:t>
            </a:r>
            <a:endParaRPr lang="en-GB" sz="2000" dirty="0"/>
          </a:p>
          <a:p>
            <a:pPr marL="274320" lvl="1" indent="0" algn="ctr">
              <a:buNone/>
            </a:pPr>
            <a:endParaRPr lang="en-GB" sz="2000" dirty="0"/>
          </a:p>
          <a:p>
            <a:pPr marL="274320" lvl="1" indent="0" algn="ctr">
              <a:buNone/>
            </a:pPr>
            <a:r>
              <a:rPr lang="en-GB" sz="3200" dirty="0">
                <a:hlinkClick r:id="rId5"/>
              </a:rPr>
              <a:t>Mozilla Developer Network - AJAX</a:t>
            </a:r>
            <a:endParaRPr lang="en-GB" sz="3200" dirty="0"/>
          </a:p>
          <a:p>
            <a:pPr marL="274320" lvl="1" indent="0" algn="ctr">
              <a:buNone/>
            </a:pPr>
            <a:endParaRPr lang="en-GB" sz="2800" dirty="0"/>
          </a:p>
          <a:p>
            <a:pPr marL="274320" lvl="1" indent="0" algn="ctr">
              <a:buNone/>
            </a:pPr>
            <a:r>
              <a:rPr lang="en-GB" sz="2000" dirty="0"/>
              <a:t>Use the JSON practice example to practice AJAX</a:t>
            </a:r>
          </a:p>
          <a:p>
            <a:pPr marL="274320" lvl="1" indent="0" algn="ctr">
              <a:buNone/>
            </a:pPr>
            <a:endParaRPr lang="en-GB" sz="2000" dirty="0"/>
          </a:p>
          <a:p>
            <a:pPr marL="274320" lvl="1" indent="0" algn="ctr">
              <a:buNone/>
            </a:pPr>
            <a:r>
              <a:rPr lang="en-GB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 let’s practice</a:t>
            </a:r>
          </a:p>
        </p:txBody>
      </p:sp>
    </p:spTree>
    <p:extLst>
      <p:ext uri="{BB962C8B-B14F-4D97-AF65-F5344CB8AC3E}">
        <p14:creationId xmlns:p14="http://schemas.microsoft.com/office/powerpoint/2010/main" val="19471378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Trainer GitHub Account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https://github.com/biatoSalo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57200" y="3505200"/>
            <a:ext cx="8229600" cy="262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GB" sz="2700" dirty="0"/>
              <a:t>Enter the URL above in your browser window to access the course material.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7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700" dirty="0"/>
              <a:t>Open the JSONANDAJAX repository and download the JSONandAJAXExerciseLearner folder.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700" dirty="0"/>
          </a:p>
          <a:p>
            <a:pPr lvl="1" indent="0">
              <a:buFont typeface="Wingdings" pitchFamily="2" charset="2"/>
              <a:buNone/>
            </a:pPr>
            <a:endParaRPr lang="en-GB" dirty="0"/>
          </a:p>
          <a:p>
            <a:pPr lvl="1" indent="0">
              <a:buFont typeface="Wingdings" pitchFamily="2" charset="2"/>
              <a:buNone/>
            </a:pPr>
            <a:endParaRPr lang="en-GB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41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/>
          <p:cNvSpPr txBox="1">
            <a:spLocks/>
          </p:cNvSpPr>
          <p:nvPr/>
        </p:nvSpPr>
        <p:spPr>
          <a:xfrm>
            <a:off x="457200" y="2636837"/>
            <a:ext cx="8229600" cy="323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 algn="ctr">
              <a:buFont typeface="Wingdings" pitchFamily="2" charset="2"/>
              <a:buNone/>
            </a:pPr>
            <a:r>
              <a:rPr lang="en-US" sz="4800" dirty="0"/>
              <a:t>Manuel Cubuca</a:t>
            </a:r>
          </a:p>
          <a:p>
            <a:pPr lvl="1" indent="0" algn="ctr">
              <a:buFont typeface="Wingdings" pitchFamily="2" charset="2"/>
              <a:buNone/>
            </a:pPr>
            <a:endParaRPr lang="en-US" dirty="0"/>
          </a:p>
          <a:p>
            <a:pPr lvl="1" indent="0" algn="ctr">
              <a:buFont typeface="Wingdings" pitchFamily="2" charset="2"/>
              <a:buNone/>
            </a:pPr>
            <a:r>
              <a:rPr lang="en-US" sz="4000" dirty="0">
                <a:solidFill>
                  <a:srgbClr val="E31B85"/>
                </a:solidFill>
              </a:rPr>
              <a:t>Technical</a:t>
            </a:r>
            <a:r>
              <a:rPr lang="en-US" sz="3600" dirty="0">
                <a:solidFill>
                  <a:srgbClr val="E31B85"/>
                </a:solidFill>
              </a:rPr>
              <a:t> Trainer</a:t>
            </a:r>
          </a:p>
          <a:p>
            <a:pPr lvl="1" indent="0" algn="ctr">
              <a:buFont typeface="Wingdings" pitchFamily="2" charset="2"/>
              <a:buNone/>
            </a:pPr>
            <a:endParaRPr lang="en-US" dirty="0"/>
          </a:p>
          <a:p>
            <a:pPr lvl="1" indent="0" algn="ctr">
              <a:buFont typeface="Wingdings" pitchFamily="2" charset="2"/>
              <a:buNone/>
            </a:pPr>
            <a:r>
              <a:rPr lang="en-US" sz="3600" b="1" dirty="0"/>
              <a:t>Email</a:t>
            </a:r>
            <a:r>
              <a:rPr lang="en-US" sz="3600" dirty="0"/>
              <a:t>: </a:t>
            </a:r>
            <a:r>
              <a:rPr lang="en-US" sz="3600" dirty="0">
                <a:hlinkClick r:id="rId4" tooltip="Click to Email Manuel - Just IT Technical Trainer"/>
              </a:rPr>
              <a:t>manuelc@justit.co.uk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82733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JSON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400"/>
          </a:xfrm>
        </p:spPr>
        <p:txBody>
          <a:bodyPr>
            <a:normAutofit fontScale="92500" lnSpcReduction="10000"/>
          </a:bodyPr>
          <a:lstStyle/>
          <a:p>
            <a:pPr marL="274320" lvl="1" indent="0">
              <a:buNone/>
            </a:pPr>
            <a:r>
              <a:rPr lang="en-GB" sz="2400" b="1" dirty="0"/>
              <a:t>JSON</a:t>
            </a:r>
            <a:r>
              <a:rPr lang="en-GB" sz="2400" dirty="0"/>
              <a:t> stands for </a:t>
            </a:r>
            <a:r>
              <a:rPr lang="en-GB" sz="2400" b="1" dirty="0">
                <a:solidFill>
                  <a:srgbClr val="FF0000"/>
                </a:solidFill>
              </a:rPr>
              <a:t>J</a:t>
            </a:r>
            <a:r>
              <a:rPr lang="en-GB" sz="2400" dirty="0"/>
              <a:t>ava</a:t>
            </a:r>
            <a:r>
              <a:rPr lang="en-GB" sz="2400" b="1" dirty="0">
                <a:solidFill>
                  <a:srgbClr val="FF0000"/>
                </a:solidFill>
              </a:rPr>
              <a:t>S</a:t>
            </a:r>
            <a:r>
              <a:rPr lang="en-GB" sz="2400" dirty="0"/>
              <a:t>cript </a:t>
            </a:r>
            <a:r>
              <a:rPr lang="en-GB" sz="2400" b="1" dirty="0">
                <a:solidFill>
                  <a:srgbClr val="FF0000"/>
                </a:solidFill>
              </a:rPr>
              <a:t>O</a:t>
            </a:r>
            <a:r>
              <a:rPr lang="en-GB" sz="2400" dirty="0"/>
              <a:t>bject </a:t>
            </a:r>
            <a:r>
              <a:rPr lang="en-GB" sz="2400" b="1" dirty="0">
                <a:solidFill>
                  <a:srgbClr val="FF0000"/>
                </a:solidFill>
              </a:rPr>
              <a:t>N</a:t>
            </a:r>
            <a:r>
              <a:rPr lang="en-GB" sz="2400" dirty="0"/>
              <a:t>otation</a:t>
            </a:r>
          </a:p>
          <a:p>
            <a:pPr marL="274320" lvl="1" indent="0">
              <a:buNone/>
            </a:pPr>
            <a:endParaRPr lang="en-GB" sz="2400" dirty="0"/>
          </a:p>
          <a:p>
            <a:pPr marL="274320" lvl="1" indent="0">
              <a:buNone/>
            </a:pPr>
            <a:r>
              <a:rPr lang="en-GB" sz="2400" b="1" dirty="0"/>
              <a:t>THE MOST POPULAR DATA FORMAT ON THE WEB</a:t>
            </a:r>
          </a:p>
          <a:p>
            <a:pPr marL="274320" lvl="1" indent="0">
              <a:buNone/>
            </a:pPr>
            <a:endParaRPr lang="en-GB" sz="2400" dirty="0"/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The JSON syntax is very similar to JavaScript object notation but it is not an </a:t>
            </a:r>
            <a:r>
              <a:rPr lang="en-GB" sz="2400" b="1" dirty="0"/>
              <a:t>object.</a:t>
            </a:r>
          </a:p>
          <a:p>
            <a:pPr marL="274320" lvl="1" indent="0">
              <a:buNone/>
            </a:pPr>
            <a:endParaRPr lang="en-GB" sz="2400" b="1" dirty="0"/>
          </a:p>
          <a:p>
            <a:pPr lvl="1"/>
            <a:r>
              <a:rPr lang="en-GB" sz="2400" dirty="0"/>
              <a:t>JSON format is just plain text often used to send data from a server to a web page</a:t>
            </a:r>
          </a:p>
          <a:p>
            <a:pPr lvl="1"/>
            <a:r>
              <a:rPr lang="en-GB" sz="2400" dirty="0"/>
              <a:t>JSON is a format for sending, receiving and storing data</a:t>
            </a:r>
          </a:p>
          <a:p>
            <a:pPr lvl="1"/>
            <a:r>
              <a:rPr lang="en-GB" sz="2400" dirty="0"/>
              <a:t>JSON is language independent, code to read and generate JSON data can be written in any programming language</a:t>
            </a:r>
            <a:endParaRPr lang="en-GB" sz="2700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3606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JSON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cont.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400"/>
          </a:xfrm>
        </p:spPr>
        <p:txBody>
          <a:bodyPr>
            <a:normAutofit fontScale="55000" lnSpcReduction="20000"/>
          </a:bodyPr>
          <a:lstStyle/>
          <a:p>
            <a:pPr marL="274320" lvl="1" indent="0">
              <a:buNone/>
            </a:pPr>
            <a:r>
              <a:rPr lang="en-GB" sz="2400" b="1" dirty="0"/>
              <a:t>{</a:t>
            </a:r>
          </a:p>
          <a:p>
            <a:pPr marL="274320" lvl="1" indent="0">
              <a:buNone/>
            </a:pPr>
            <a:r>
              <a:rPr lang="en-GB" sz="2400" b="1" dirty="0"/>
              <a:t>   "data":[</a:t>
            </a:r>
          </a:p>
          <a:p>
            <a:pPr marL="274320" lvl="1" indent="0">
              <a:buNone/>
            </a:pPr>
            <a:r>
              <a:rPr lang="en-GB" sz="2400" b="1" dirty="0"/>
              <a:t>      {</a:t>
            </a:r>
          </a:p>
          <a:p>
            <a:pPr marL="274320" lvl="1" indent="0">
              <a:buNone/>
            </a:pPr>
            <a:r>
              <a:rPr lang="en-GB" sz="2400" b="1" dirty="0"/>
              <a:t>         "</a:t>
            </a:r>
            <a:r>
              <a:rPr lang="en-GB" sz="2400" b="1" dirty="0" err="1"/>
              <a:t>car":"Mercedes</a:t>
            </a:r>
            <a:r>
              <a:rPr lang="en-GB" sz="2400" b="1" dirty="0"/>
              <a:t>",</a:t>
            </a:r>
          </a:p>
          <a:p>
            <a:pPr marL="274320" lvl="1" indent="0">
              <a:buNone/>
            </a:pPr>
            <a:r>
              <a:rPr lang="en-GB" sz="2400" b="1" dirty="0"/>
              <a:t>         "</a:t>
            </a:r>
            <a:r>
              <a:rPr lang="en-GB" sz="2400" b="1" dirty="0" err="1"/>
              <a:t>driver":"Lewis</a:t>
            </a:r>
            <a:r>
              <a:rPr lang="en-GB" sz="2400" b="1" dirty="0"/>
              <a:t>",</a:t>
            </a:r>
          </a:p>
          <a:p>
            <a:pPr marL="274320" lvl="1" indent="0">
              <a:buNone/>
            </a:pPr>
            <a:r>
              <a:rPr lang="en-GB" sz="2400" b="1" dirty="0"/>
              <a:t>         "wins":2</a:t>
            </a:r>
          </a:p>
          <a:p>
            <a:pPr marL="274320" lvl="1" indent="0">
              <a:buNone/>
            </a:pPr>
            <a:r>
              <a:rPr lang="en-GB" sz="2400" b="1" dirty="0"/>
              <a:t>      },</a:t>
            </a:r>
          </a:p>
          <a:p>
            <a:pPr marL="274320" lvl="1" indent="0">
              <a:buNone/>
            </a:pPr>
            <a:r>
              <a:rPr lang="en-GB" sz="2400" b="1" dirty="0"/>
              <a:t>      {</a:t>
            </a:r>
          </a:p>
          <a:p>
            <a:pPr marL="274320" lvl="1" indent="0">
              <a:buNone/>
            </a:pPr>
            <a:r>
              <a:rPr lang="en-GB" sz="2400" b="1" dirty="0"/>
              <a:t>         "</a:t>
            </a:r>
            <a:r>
              <a:rPr lang="en-GB" sz="2400" b="1" dirty="0" err="1"/>
              <a:t>circuit":"Monaco</a:t>
            </a:r>
            <a:r>
              <a:rPr lang="en-GB" sz="2400" b="1" dirty="0"/>
              <a:t>",</a:t>
            </a:r>
          </a:p>
          <a:p>
            <a:pPr marL="274320" lvl="1" indent="0">
              <a:buNone/>
            </a:pPr>
            <a:r>
              <a:rPr lang="en-GB" sz="2400" b="1" dirty="0"/>
              <a:t>         "</a:t>
            </a:r>
            <a:r>
              <a:rPr lang="en-GB" sz="2400" b="1" dirty="0" err="1"/>
              <a:t>pointsystem</a:t>
            </a:r>
            <a:r>
              <a:rPr lang="en-GB" sz="2400" b="1" dirty="0"/>
              <a:t>":[</a:t>
            </a:r>
          </a:p>
          <a:p>
            <a:pPr marL="274320" lvl="1" indent="0">
              <a:buNone/>
            </a:pPr>
            <a:r>
              <a:rPr lang="en-GB" sz="2400" b="1" dirty="0"/>
              <a:t>            {</a:t>
            </a:r>
          </a:p>
          <a:p>
            <a:pPr marL="274320" lvl="1" indent="0">
              <a:buNone/>
            </a:pPr>
            <a:r>
              <a:rPr lang="en-GB" sz="2400" b="1" dirty="0"/>
              <a:t>               "firstplace":25,</a:t>
            </a:r>
          </a:p>
          <a:p>
            <a:pPr marL="274320" lvl="1" indent="0">
              <a:buNone/>
            </a:pPr>
            <a:r>
              <a:rPr lang="en-GB" sz="2400" b="1" dirty="0"/>
              <a:t>               "secondplace":18,</a:t>
            </a:r>
          </a:p>
          <a:p>
            <a:pPr marL="274320" lvl="1" indent="0">
              <a:buNone/>
            </a:pPr>
            <a:r>
              <a:rPr lang="en-GB" sz="2400" b="1" dirty="0"/>
              <a:t>               "thirdplace":15</a:t>
            </a:r>
          </a:p>
          <a:p>
            <a:pPr marL="274320" lvl="1" indent="0">
              <a:buNone/>
            </a:pPr>
            <a:r>
              <a:rPr lang="en-GB" sz="2400" b="1" dirty="0"/>
              <a:t>            }</a:t>
            </a:r>
          </a:p>
          <a:p>
            <a:pPr marL="274320" lvl="1" indent="0">
              <a:buNone/>
            </a:pPr>
            <a:r>
              <a:rPr lang="en-GB" sz="2400" b="1" dirty="0"/>
              <a:t>         ],</a:t>
            </a:r>
          </a:p>
          <a:p>
            <a:pPr marL="274320" lvl="1" indent="0">
              <a:buNone/>
            </a:pPr>
            <a:r>
              <a:rPr lang="en-GB" sz="2400" b="1" dirty="0"/>
              <a:t>         "teams":11</a:t>
            </a:r>
          </a:p>
          <a:p>
            <a:pPr marL="274320" lvl="1" indent="0">
              <a:buNone/>
            </a:pPr>
            <a:r>
              <a:rPr lang="en-GB" sz="2400" b="1" dirty="0"/>
              <a:t>      }</a:t>
            </a:r>
          </a:p>
          <a:p>
            <a:pPr marL="274320" lvl="1" indent="0">
              <a:buNone/>
            </a:pPr>
            <a:r>
              <a:rPr lang="en-GB" sz="2400" b="1" dirty="0"/>
              <a:t>   ]</a:t>
            </a:r>
          </a:p>
          <a:p>
            <a:pPr marL="274320" lvl="1" indent="0">
              <a:buNone/>
            </a:pPr>
            <a:r>
              <a:rPr lang="en-GB" sz="2400" b="1" dirty="0"/>
              <a:t>}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3581400" y="2362200"/>
            <a:ext cx="4495800" cy="4154984"/>
          </a:xfrm>
          <a:prstGeom prst="rect">
            <a:avLst/>
          </a:prstGeom>
          <a:noFill/>
          <a:ln>
            <a:solidFill>
              <a:srgbClr val="E31B85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dirty="0"/>
              <a:t>Example of a JSON file</a:t>
            </a:r>
          </a:p>
          <a:p>
            <a:endParaRPr lang="en-GB" sz="3200" dirty="0"/>
          </a:p>
          <a:p>
            <a:r>
              <a:rPr lang="en-GB" sz="2000" i="1" dirty="0"/>
              <a:t>You should avoid using functions in JSON, the functions will lose their scope, and you would have to use </a:t>
            </a:r>
            <a:r>
              <a:rPr lang="en-GB" sz="2000" i="1" dirty="0" err="1"/>
              <a:t>eval</a:t>
            </a:r>
            <a:r>
              <a:rPr lang="en-GB" sz="2000" i="1" dirty="0"/>
              <a:t>() to convert them back into functions – </a:t>
            </a:r>
            <a:r>
              <a:rPr lang="en-GB" sz="2000" i="1" dirty="0">
                <a:hlinkClick r:id="rId4"/>
              </a:rPr>
              <a:t>SEE EXCEPTIONS</a:t>
            </a:r>
            <a:endParaRPr lang="en-GB" sz="2000" i="1" dirty="0"/>
          </a:p>
          <a:p>
            <a:endParaRPr lang="en-GB" sz="2000" i="1" dirty="0"/>
          </a:p>
          <a:p>
            <a:endParaRPr lang="en-GB" sz="2000" i="1" dirty="0"/>
          </a:p>
          <a:p>
            <a:r>
              <a:rPr lang="en-GB" sz="2000" i="1" dirty="0"/>
              <a:t>The file type for JSON files is "</a:t>
            </a:r>
            <a:r>
              <a:rPr lang="en-GB" sz="2000" b="1" i="1" dirty="0"/>
              <a:t>.</a:t>
            </a:r>
            <a:r>
              <a:rPr lang="en-GB" sz="2000" b="1" i="1" dirty="0" err="1"/>
              <a:t>json</a:t>
            </a:r>
            <a:r>
              <a:rPr lang="en-GB" sz="2000" i="1" dirty="0"/>
              <a:t>"</a:t>
            </a:r>
          </a:p>
          <a:p>
            <a:r>
              <a:rPr lang="en-GB" sz="2000" i="1" dirty="0"/>
              <a:t>The MIME type for JSON text is "</a:t>
            </a:r>
            <a:r>
              <a:rPr lang="en-GB" sz="2000" b="1" i="1" dirty="0"/>
              <a:t>application/</a:t>
            </a:r>
            <a:r>
              <a:rPr lang="en-GB" sz="2000" b="1" i="1" dirty="0" err="1"/>
              <a:t>json</a:t>
            </a:r>
            <a:r>
              <a:rPr lang="en-GB" sz="2000" i="1" dirty="0"/>
              <a:t>"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2325289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 data types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962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3600" dirty="0"/>
              <a:t>a string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3600" dirty="0"/>
              <a:t>a number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3600" dirty="0"/>
              <a:t>JSON object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3600" dirty="0"/>
              <a:t>an array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3600" dirty="0"/>
              <a:t>a boolean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3600" dirty="0"/>
              <a:t>null</a:t>
            </a:r>
          </a:p>
          <a:p>
            <a:pPr lvl="1"/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4800600" y="2362200"/>
            <a:ext cx="3276600" cy="3847207"/>
          </a:xfrm>
          <a:prstGeom prst="rect">
            <a:avLst/>
          </a:prstGeom>
          <a:noFill/>
          <a:ln>
            <a:solidFill>
              <a:srgbClr val="E31B85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/>
              <a:t>JSON values cannot be one of the following data types:</a:t>
            </a:r>
          </a:p>
          <a:p>
            <a:endParaRPr lang="en-GB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 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Undefined</a:t>
            </a:r>
          </a:p>
          <a:p>
            <a:endParaRPr lang="en-GB" sz="1400" dirty="0"/>
          </a:p>
          <a:p>
            <a:r>
              <a:rPr lang="en-GB" dirty="0">
                <a:hlinkClick r:id="rId4"/>
              </a:rPr>
              <a:t>See valid data types</a:t>
            </a:r>
            <a:r>
              <a:rPr lang="en-GB" dirty="0"/>
              <a:t> and also</a:t>
            </a:r>
          </a:p>
          <a:p>
            <a:endParaRPr lang="en-GB" sz="1600" dirty="0"/>
          </a:p>
          <a:p>
            <a:r>
              <a:rPr lang="en-GB" sz="1600" dirty="0">
                <a:hlinkClick r:id="rId5"/>
              </a:rPr>
              <a:t>Exception for function and date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49774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 build-in functions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4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GB" sz="2400" dirty="0"/>
          </a:p>
          <a:p>
            <a:pPr marL="274320" lvl="1" indent="0">
              <a:buNone/>
            </a:pPr>
            <a:r>
              <a:rPr lang="en-GB" sz="2400" b="1" dirty="0"/>
              <a:t>JSON.parse()</a:t>
            </a:r>
            <a:endParaRPr lang="en-GB" sz="2400" dirty="0"/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Used to convert any JSON received from the server into JavaScript objects.</a:t>
            </a:r>
          </a:p>
          <a:p>
            <a:pPr marL="274320" lvl="1" indent="0">
              <a:buNone/>
            </a:pPr>
            <a:endParaRPr lang="en-GB" sz="2400" b="1" dirty="0"/>
          </a:p>
          <a:p>
            <a:pPr marL="274320" lvl="1" indent="0">
              <a:buNone/>
            </a:pPr>
            <a:r>
              <a:rPr lang="en-GB" sz="2400" b="1" dirty="0"/>
              <a:t>JSON.stringify()</a:t>
            </a: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Used to convert any JavaScript object into JSON format, and send JSON to the server.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3227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GB" sz="4000" dirty="0"/>
              <a:t>JSONP 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419600"/>
          </a:xfrm>
        </p:spPr>
        <p:txBody>
          <a:bodyPr>
            <a:normAutofit fontScale="92500"/>
          </a:bodyPr>
          <a:lstStyle/>
          <a:p>
            <a:pPr marL="274320" lvl="1" indent="0">
              <a:buNone/>
            </a:pPr>
            <a:r>
              <a:rPr lang="en-GB" sz="3200" dirty="0"/>
              <a:t>JSONP stands for JSON with Padding.</a:t>
            </a:r>
          </a:p>
          <a:p>
            <a:r>
              <a:rPr lang="en-GB" sz="2800" dirty="0"/>
              <a:t>Cross-domain policy can cause issues when requesting data from another domain</a:t>
            </a:r>
          </a:p>
          <a:p>
            <a:r>
              <a:rPr lang="en-GB" sz="2800" dirty="0"/>
              <a:t>Requesting an external </a:t>
            </a:r>
            <a:r>
              <a:rPr lang="en-GB" sz="2800" i="1" dirty="0"/>
              <a:t>script</a:t>
            </a:r>
            <a:r>
              <a:rPr lang="en-GB" sz="2800" dirty="0"/>
              <a:t> from another domain does not have this issue.</a:t>
            </a:r>
          </a:p>
          <a:p>
            <a:r>
              <a:rPr lang="en-GB" sz="2800" dirty="0"/>
              <a:t>JSONP uses this advantage, and request files using the script tag instead of the XMLHttpRequest object.</a:t>
            </a:r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GB" sz="2800" b="1" dirty="0"/>
              <a:t>&lt;script </a:t>
            </a:r>
            <a:r>
              <a:rPr lang="en-GB" sz="2800" b="1" dirty="0" err="1"/>
              <a:t>src</a:t>
            </a:r>
            <a:r>
              <a:rPr lang="en-GB" sz="2800" b="1" dirty="0"/>
              <a:t>="</a:t>
            </a:r>
            <a:r>
              <a:rPr lang="en-GB" sz="2800" b="1" dirty="0" err="1"/>
              <a:t>demo_jsonp.php</a:t>
            </a:r>
            <a:r>
              <a:rPr lang="en-GB" sz="2800" b="1" dirty="0"/>
              <a:t>"&gt;</a:t>
            </a:r>
          </a:p>
          <a:p>
            <a:pPr marL="0" indent="0">
              <a:buNone/>
            </a:pPr>
            <a:r>
              <a:rPr lang="en-GB" sz="2800" dirty="0"/>
              <a:t>For examples and more info click </a:t>
            </a:r>
            <a:r>
              <a:rPr lang="en-GB" sz="2800" dirty="0">
                <a:hlinkClick r:id="rId4"/>
              </a:rPr>
              <a:t>here</a:t>
            </a:r>
            <a:endParaRPr lang="en-GB" sz="2800" dirty="0"/>
          </a:p>
          <a:p>
            <a:pPr marL="0" indent="0">
              <a:buNone/>
            </a:pP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1299077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GB" sz="4000" dirty="0"/>
              <a:t>Callback Function 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4196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GB" sz="2000" dirty="0"/>
              <a:t>When you have no control over the server file, how do you get the server file to call the correct function?</a:t>
            </a:r>
          </a:p>
          <a:p>
            <a:pPr marL="274320" lvl="1" indent="0">
              <a:buNone/>
            </a:pPr>
            <a:endParaRPr lang="en-GB" sz="2000" dirty="0"/>
          </a:p>
          <a:p>
            <a:pPr marL="274320" lvl="1" indent="0">
              <a:buNone/>
            </a:pPr>
            <a:r>
              <a:rPr lang="en-GB" sz="2000" dirty="0"/>
              <a:t>Sometimes the server file offers a callback function as a parameter:</a:t>
            </a:r>
          </a:p>
          <a:p>
            <a:pPr marL="274320" lvl="1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200" dirty="0"/>
              <a:t>function </a:t>
            </a:r>
            <a:r>
              <a:rPr lang="en-GB" sz="2200" dirty="0" err="1"/>
              <a:t>clickButton</a:t>
            </a:r>
            <a:r>
              <a:rPr lang="en-GB" sz="2200" dirty="0"/>
              <a:t>() {</a:t>
            </a:r>
            <a:br>
              <a:rPr lang="en-GB" sz="2200" dirty="0"/>
            </a:br>
            <a:r>
              <a:rPr lang="en-GB" sz="2200" dirty="0"/>
              <a:t>    var s = </a:t>
            </a:r>
            <a:r>
              <a:rPr lang="en-GB" sz="2200" dirty="0" err="1"/>
              <a:t>document.createElement</a:t>
            </a:r>
            <a:r>
              <a:rPr lang="en-GB" sz="2200" dirty="0"/>
              <a:t>("script");</a:t>
            </a:r>
            <a:br>
              <a:rPr lang="en-GB" sz="2200" dirty="0"/>
            </a:br>
            <a:r>
              <a:rPr lang="en-GB" sz="2200" dirty="0"/>
              <a:t>    </a:t>
            </a:r>
            <a:r>
              <a:rPr lang="en-GB" sz="2200" dirty="0" err="1"/>
              <a:t>s.src</a:t>
            </a:r>
            <a:r>
              <a:rPr lang="en-GB" sz="2200" dirty="0"/>
              <a:t> = "</a:t>
            </a:r>
            <a:r>
              <a:rPr lang="en-GB" sz="2200" dirty="0" err="1"/>
              <a:t>jsonp_demo_db.php?</a:t>
            </a:r>
            <a:r>
              <a:rPr lang="en-GB" sz="2200" b="1" dirty="0" err="1"/>
              <a:t>callback</a:t>
            </a:r>
            <a:r>
              <a:rPr lang="en-GB" sz="2200" b="1" dirty="0"/>
              <a:t>=</a:t>
            </a:r>
            <a:r>
              <a:rPr lang="en-GB" sz="2200" b="1" dirty="0" err="1"/>
              <a:t>myDisplayFunction</a:t>
            </a:r>
            <a:r>
              <a:rPr lang="en-GB" sz="2200" dirty="0"/>
              <a:t>";</a:t>
            </a:r>
            <a:br>
              <a:rPr lang="en-GB" sz="2200" dirty="0"/>
            </a:br>
            <a:r>
              <a:rPr lang="en-GB" sz="2200" dirty="0"/>
              <a:t>    </a:t>
            </a:r>
            <a:r>
              <a:rPr lang="en-GB" sz="2200" dirty="0" err="1"/>
              <a:t>document.body.appendChild</a:t>
            </a:r>
            <a:r>
              <a:rPr lang="en-GB" sz="2200" dirty="0"/>
              <a:t>(s);</a:t>
            </a:r>
            <a:br>
              <a:rPr lang="en-GB" sz="2200" dirty="0"/>
            </a:br>
            <a:r>
              <a:rPr lang="en-GB" sz="2200" dirty="0"/>
              <a:t>}</a:t>
            </a:r>
          </a:p>
          <a:p>
            <a:pPr marL="0" indent="0">
              <a:buNone/>
            </a:pPr>
            <a:endParaRPr lang="en-GB" sz="2200" b="1" dirty="0"/>
          </a:p>
          <a:p>
            <a:pPr marL="0" indent="0">
              <a:buNone/>
            </a:pPr>
            <a:r>
              <a:rPr lang="en-GB" sz="2400" dirty="0"/>
              <a:t>For examples and more info click </a:t>
            </a:r>
            <a:r>
              <a:rPr lang="en-GB" sz="2400" dirty="0">
                <a:hlinkClick r:id="rId4"/>
              </a:rPr>
              <a:t>here</a:t>
            </a:r>
            <a:endParaRPr lang="en-GB" sz="2400" dirty="0"/>
          </a:p>
          <a:p>
            <a:pPr marL="0" indent="0">
              <a:buNone/>
            </a:pP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191009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GB" sz="4000" dirty="0"/>
              <a:t>JSON resources 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86200"/>
          </a:xfrm>
        </p:spPr>
        <p:txBody>
          <a:bodyPr>
            <a:normAutofit fontScale="92500" lnSpcReduction="20000"/>
          </a:bodyPr>
          <a:lstStyle/>
          <a:p>
            <a:pPr marL="274320" lvl="1" indent="0" algn="ctr">
              <a:buNone/>
            </a:pPr>
            <a:r>
              <a:rPr lang="en-GB" sz="3200" dirty="0">
                <a:hlinkClick r:id="rId4"/>
              </a:rPr>
              <a:t>JSON Formatter and Validator</a:t>
            </a:r>
            <a:endParaRPr lang="en-GB" sz="2000" dirty="0"/>
          </a:p>
          <a:p>
            <a:pPr marL="274320" lvl="1" indent="0" algn="ctr">
              <a:buNone/>
            </a:pPr>
            <a:endParaRPr lang="en-GB" sz="2000" dirty="0"/>
          </a:p>
          <a:p>
            <a:pPr marL="274320" lvl="1" indent="0" algn="ctr">
              <a:buNone/>
            </a:pPr>
            <a:r>
              <a:rPr lang="en-GB" sz="3200" dirty="0">
                <a:hlinkClick r:id="rId5"/>
              </a:rPr>
              <a:t>JSON Formatter Chrome Add-on</a:t>
            </a:r>
            <a:endParaRPr lang="en-GB" sz="3200" dirty="0"/>
          </a:p>
          <a:p>
            <a:pPr marL="274320" lvl="1" indent="0" algn="ctr">
              <a:buNone/>
            </a:pPr>
            <a:endParaRPr lang="en-GB" sz="3200" dirty="0"/>
          </a:p>
          <a:p>
            <a:pPr marL="274320" lvl="1" indent="0" algn="ctr">
              <a:buNone/>
            </a:pPr>
            <a:r>
              <a:rPr lang="en-GB" sz="3200" dirty="0">
                <a:hlinkClick r:id="rId6"/>
              </a:rPr>
              <a:t>w3schools JSON Introduction</a:t>
            </a:r>
            <a:endParaRPr lang="en-GB" sz="3200" dirty="0"/>
          </a:p>
          <a:p>
            <a:pPr marL="274320" lvl="1" indent="0" algn="ctr">
              <a:buNone/>
            </a:pPr>
            <a:endParaRPr lang="en-GB" sz="2800" dirty="0"/>
          </a:p>
          <a:p>
            <a:pPr marL="274320" lvl="1" indent="0" algn="ctr">
              <a:buNone/>
            </a:pPr>
            <a:r>
              <a:rPr lang="en-GB" sz="2000" dirty="0"/>
              <a:t>Find JSON files online also GitHub public repositories</a:t>
            </a:r>
          </a:p>
          <a:p>
            <a:pPr marL="274320" lvl="1" indent="0" algn="ctr">
              <a:buNone/>
            </a:pPr>
            <a:r>
              <a:rPr lang="en-GB" sz="2000" dirty="0">
                <a:hlinkClick r:id="rId7"/>
              </a:rPr>
              <a:t>https://github.com/dariusk/corpora/tree/master/data</a:t>
            </a:r>
            <a:r>
              <a:rPr lang="en-GB" sz="2000" dirty="0"/>
              <a:t> </a:t>
            </a:r>
          </a:p>
          <a:p>
            <a:pPr marL="274320" lvl="1" indent="0" algn="ctr">
              <a:buNone/>
            </a:pPr>
            <a:endParaRPr lang="en-GB" sz="2000" dirty="0"/>
          </a:p>
          <a:p>
            <a:pPr marL="274320" lvl="1" indent="0" algn="ctr">
              <a:buNone/>
            </a:pPr>
            <a:r>
              <a:rPr lang="en-GB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 let’s practice</a:t>
            </a:r>
          </a:p>
        </p:txBody>
      </p:sp>
    </p:spTree>
    <p:extLst>
      <p:ext uri="{BB962C8B-B14F-4D97-AF65-F5344CB8AC3E}">
        <p14:creationId xmlns:p14="http://schemas.microsoft.com/office/powerpoint/2010/main" val="41858977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5158</TotalTime>
  <Words>979</Words>
  <Application>Microsoft Office PowerPoint</Application>
  <PresentationFormat>On-screen Show (4:3)</PresentationFormat>
  <Paragraphs>230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Tahoma</vt:lpstr>
      <vt:lpstr>Wingdings</vt:lpstr>
      <vt:lpstr>Wood Type</vt:lpstr>
      <vt:lpstr>PowerPoint Presentation</vt:lpstr>
      <vt:lpstr>Welcome</vt:lpstr>
      <vt:lpstr>What is JSON</vt:lpstr>
      <vt:lpstr>What is JSON cont.</vt:lpstr>
      <vt:lpstr>JSON data types</vt:lpstr>
      <vt:lpstr>JSON build-in functions</vt:lpstr>
      <vt:lpstr>JSONP </vt:lpstr>
      <vt:lpstr>Callback Function </vt:lpstr>
      <vt:lpstr>JSON resources </vt:lpstr>
      <vt:lpstr>What is AJAX</vt:lpstr>
      <vt:lpstr>How AJAX Works</vt:lpstr>
      <vt:lpstr>The AJAX Request</vt:lpstr>
      <vt:lpstr>The AJAX Response</vt:lpstr>
      <vt:lpstr>The parse() &amp; stringify() Methods</vt:lpstr>
      <vt:lpstr>AJAX Code Example</vt:lpstr>
      <vt:lpstr>XMLHttpRequest Methods</vt:lpstr>
      <vt:lpstr>XMLHttpRequest Properties</vt:lpstr>
      <vt:lpstr>AJAX resources </vt:lpstr>
      <vt:lpstr>Trainer GitHub Account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week</dc:title>
  <dc:creator>student</dc:creator>
  <cp:lastModifiedBy>Manuel Cubuca</cp:lastModifiedBy>
  <cp:revision>642</cp:revision>
  <dcterms:created xsi:type="dcterms:W3CDTF">2016-08-01T07:52:37Z</dcterms:created>
  <dcterms:modified xsi:type="dcterms:W3CDTF">2017-02-07T11:48:00Z</dcterms:modified>
</cp:coreProperties>
</file>