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D4942E-4EA4-4093-BB2C-1ED4304E54D5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F1EB86-65B2-4850-B6C9-FFB6AA7C2CE1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3F858E-0E99-400F-8452-5BBB00483059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01E8AC-30DD-4F1E-A8D9-B547F21E5B4C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16949-7BAC-4D79-BFCD-24D9562EE1B7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BD4A5-B027-45DC-96AF-3335959767C0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2F88B7-CBB2-4846-8B0E-B8B865DAF584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91722-B0A5-4B95-B779-EDF80BE14B1A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8F405A-49D2-46D2-8FF1-0AB19F50F6D1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96F4C1-ACC7-4EEF-8EC3-B0FBAE42EE22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96FA47-95EE-418E-BBE3-7CEF20123904}" type="slidenum">
              <a:rPr b="0" lang="ru-RU" sz="1400" spc="-1" strike="noStrike">
                <a:latin typeface="Times New Roman"/>
                <a:ea typeface="DejaVu Sans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A3DC47-75E0-42C6-8695-8B6D92B7D1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DCF07-DF59-42CC-B044-EBD858FB2F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82A7E-52C0-4BE6-96C8-C5094405B0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5DC77-18F1-49B2-B8AE-0322F18476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7DCAC-ED91-4A76-98CE-21FC98D599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9FE149-C9ED-46F2-9124-80C76E6C8D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5FA81-F644-43EA-BD2A-138E92C526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239CAF-7993-4BE4-9652-7534BD110C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2E33D-AA59-451F-80B1-FFEFB95DE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C2509-273B-4991-A9EA-B7450D3F8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FB49B0-D97E-49A1-9408-E0B20372B7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6F176-FE2D-4D96-8821-C7C6FAC23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5292360"/>
            <a:ext cx="1008036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5237640"/>
            <a:ext cx="1008036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986760" y="1436760"/>
            <a:ext cx="82407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2520" y="5292360"/>
            <a:ext cx="10077480" cy="3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5"/>
          <p:cNvSpPr/>
          <p:nvPr/>
        </p:nvSpPr>
        <p:spPr>
          <a:xfrm>
            <a:off x="0" y="5237640"/>
            <a:ext cx="1007748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07200" y="5341320"/>
            <a:ext cx="204372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047760" y="5341320"/>
            <a:ext cx="398736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3"/>
          </p:nvPr>
        </p:nvSpPr>
        <p:spPr>
          <a:xfrm>
            <a:off x="8186040" y="5341320"/>
            <a:ext cx="108432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MD" sz="87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B766D7-E6BF-4002-A991-3AABC5B3B4A2}" type="slidenum">
              <a:rPr b="0" lang="ru-MD" sz="87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ru-RU" sz="87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166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16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16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16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632880"/>
            <a:ext cx="9072360" cy="94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p>
            <a:pPr>
              <a:lnSpc>
                <a:spcPct val="85000"/>
              </a:lnSpc>
              <a:buNone/>
            </a:pPr>
            <a:r>
              <a:rPr b="0" lang="ru-RU" sz="3600" spc="-41" strike="noStrike">
                <a:solidFill>
                  <a:srgbClr val="404040"/>
                </a:solidFill>
                <a:latin typeface="Arial Black"/>
              </a:rPr>
              <a:t>Предсказание пола покупателя по характеристикам товаров и транзакции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706920" y="3352680"/>
            <a:ext cx="907056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p>
            <a:pPr marL="75600" indent="-75600" algn="ctr">
              <a:lnSpc>
                <a:spcPct val="90000"/>
              </a:lnSpc>
              <a:spcBef>
                <a:spcPts val="992"/>
              </a:spcBef>
              <a:spcAft>
                <a:spcPts val="164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1660" spc="-1" strike="noStrike">
                <a:solidFill>
                  <a:srgbClr val="404040"/>
                </a:solidFill>
                <a:latin typeface="Arial Black"/>
              </a:rPr>
              <a:t>Касьян Андрей</a:t>
            </a:r>
            <a:r>
              <a:rPr b="0" lang="en-US" sz="1660" spc="-1" strike="noStrike">
                <a:solidFill>
                  <a:srgbClr val="404040"/>
                </a:solidFill>
                <a:latin typeface="Arial Black"/>
              </a:rPr>
              <a:t>, IA-214</a:t>
            </a:r>
            <a:endParaRPr b="0" lang="ru-RU" sz="1660" spc="-1" strike="noStrike">
              <a:latin typeface="Arial"/>
            </a:endParaRPr>
          </a:p>
        </p:txBody>
      </p:sp>
      <p:pic>
        <p:nvPicPr>
          <p:cNvPr id="54" name="Рисунок 3" descr=""/>
          <p:cNvPicPr/>
          <p:nvPr/>
        </p:nvPicPr>
        <p:blipFill>
          <a:blip r:embed="rId2"/>
          <a:stretch/>
        </p:blipFill>
        <p:spPr>
          <a:xfrm>
            <a:off x="650160" y="1731600"/>
            <a:ext cx="2895120" cy="2895120"/>
          </a:xfrm>
          <a:prstGeom prst="rect">
            <a:avLst/>
          </a:prstGeom>
          <a:ln w="0">
            <a:noFill/>
          </a:ln>
        </p:spPr>
      </p:pic>
      <p:pic>
        <p:nvPicPr>
          <p:cNvPr id="55" name="Рисунок 4" descr=""/>
          <p:cNvPicPr/>
          <p:nvPr/>
        </p:nvPicPr>
        <p:blipFill>
          <a:blip r:embed="rId3"/>
          <a:stretch/>
        </p:blipFill>
        <p:spPr>
          <a:xfrm>
            <a:off x="4132440" y="1731600"/>
            <a:ext cx="3372480" cy="2345760"/>
          </a:xfrm>
          <a:prstGeom prst="rect">
            <a:avLst/>
          </a:prstGeom>
          <a:ln w="0">
            <a:noFill/>
          </a:ln>
        </p:spPr>
      </p:pic>
      <p:pic>
        <p:nvPicPr>
          <p:cNvPr id="56" name="Рисунок 6" descr=""/>
          <p:cNvPicPr/>
          <p:nvPr/>
        </p:nvPicPr>
        <p:blipFill>
          <a:blip r:embed="rId4"/>
          <a:stretch/>
        </p:blipFill>
        <p:spPr>
          <a:xfrm>
            <a:off x="8322120" y="1319040"/>
            <a:ext cx="989280" cy="10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2"/>
          <p:cNvSpPr/>
          <p:nvPr/>
        </p:nvSpPr>
        <p:spPr>
          <a:xfrm>
            <a:off x="630000" y="571680"/>
            <a:ext cx="4838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595959"/>
                </a:solidFill>
                <a:latin typeface="Arial Black"/>
              </a:rPr>
              <a:t>Выводы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2" name="TextBox 6"/>
          <p:cNvSpPr/>
          <p:nvPr/>
        </p:nvSpPr>
        <p:spPr>
          <a:xfrm>
            <a:off x="475200" y="2203560"/>
            <a:ext cx="514836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Графики показывают тенденции, применимые на практике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Модели требуется большее количество данных для увеличения точности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83" name="Рисунок 3" descr=""/>
          <p:cNvPicPr/>
          <p:nvPr/>
        </p:nvPicPr>
        <p:blipFill>
          <a:blip r:embed="rId1"/>
          <a:stretch/>
        </p:blipFill>
        <p:spPr>
          <a:xfrm>
            <a:off x="5913720" y="883080"/>
            <a:ext cx="3491280" cy="34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9760" y="449640"/>
            <a:ext cx="9072360" cy="945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3970" spc="-41" strike="noStrike">
                <a:solidFill>
                  <a:srgbClr val="404040"/>
                </a:solidFill>
                <a:latin typeface="Arial Black"/>
              </a:rPr>
              <a:t>Цели</a:t>
            </a:r>
            <a:endParaRPr b="0" lang="en-US" sz="39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19760" y="193320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75600" indent="-75600">
              <a:lnSpc>
                <a:spcPct val="90000"/>
              </a:lnSpc>
              <a:spcBef>
                <a:spcPts val="992"/>
              </a:spcBef>
              <a:spcAft>
                <a:spcPts val="164"/>
              </a:spcAft>
              <a:buClr>
                <a:srgbClr val="e48312"/>
              </a:buClr>
              <a:buSzPct val="45000"/>
              <a:buFont typeface="Wingdings" charset="2"/>
              <a:buChar char=""/>
            </a:pPr>
            <a:r>
              <a:rPr b="0" lang="ru-RU" sz="166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Визуализировать исходные данные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75600" indent="-75600">
              <a:lnSpc>
                <a:spcPct val="90000"/>
              </a:lnSpc>
              <a:spcBef>
                <a:spcPts val="992"/>
              </a:spcBef>
              <a:spcAft>
                <a:spcPts val="164"/>
              </a:spcAft>
              <a:buClr>
                <a:srgbClr val="e48312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Сделать выводы на основе графиков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75600" indent="-75600">
              <a:lnSpc>
                <a:spcPct val="90000"/>
              </a:lnSpc>
              <a:spcBef>
                <a:spcPts val="992"/>
              </a:spcBef>
              <a:spcAft>
                <a:spcPts val="164"/>
              </a:spcAft>
              <a:buClr>
                <a:srgbClr val="e48312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Построить модель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75600" indent="-75600">
              <a:lnSpc>
                <a:spcPct val="90000"/>
              </a:lnSpc>
              <a:spcBef>
                <a:spcPts val="992"/>
              </a:spcBef>
              <a:spcAft>
                <a:spcPts val="164"/>
              </a:spcAft>
              <a:buClr>
                <a:srgbClr val="e48312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Arial"/>
              </a:rPr>
              <a:t>Сделать выводы на основе результатов модели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9" name="Рисунок 4" descr=""/>
          <p:cNvPicPr/>
          <p:nvPr/>
        </p:nvPicPr>
        <p:blipFill>
          <a:blip r:embed="rId1"/>
          <a:stretch/>
        </p:blipFill>
        <p:spPr>
          <a:xfrm>
            <a:off x="6088680" y="640080"/>
            <a:ext cx="4180680" cy="41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392400" y="394920"/>
            <a:ext cx="8746200" cy="33872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– возраст покупателя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Item</a:t>
            </a:r>
            <a:r>
              <a:rPr b="0" lang="ru-MD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вид одежды или аксессуара 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hat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skirt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socks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pants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Category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тип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категория купленной вещи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(clothing, accessories, footwear)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Amount</a:t>
            </a:r>
            <a:r>
              <a:rPr b="0" lang="ru-MD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сумма покупки в долларах США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Size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размер вещи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Color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цвет вещи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Season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– сезон вещи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Shippng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Type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тип доставки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Discount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</a:t>
            </a:r>
            <a:r>
              <a:rPr b="0" lang="ru-MD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куплена ли вещь по скидке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Promo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Code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Used</a:t>
            </a:r>
            <a:r>
              <a:rPr b="0" lang="ru-MD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был ли использован промокод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Previous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Purchases</a:t>
            </a:r>
            <a:r>
              <a:rPr b="0" lang="ru-MD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сумма предыдущей покупки в долларах США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Payment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Method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тип оплаты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Purchases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–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частота покупок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(weekly, monthly, every 3 months, annually)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 algn="just">
              <a:lnSpc>
                <a:spcPct val="150000"/>
              </a:lnSpc>
              <a:buClr>
                <a:srgbClr val="e48312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Gender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-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Calibri"/>
              </a:rPr>
              <a:t>пол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61" name="Рисунок 5" descr=""/>
          <p:cNvPicPr/>
          <p:nvPr/>
        </p:nvPicPr>
        <p:blipFill>
          <a:blip r:embed="rId1"/>
          <a:stretch/>
        </p:blipFill>
        <p:spPr>
          <a:xfrm>
            <a:off x="7310160" y="4009320"/>
            <a:ext cx="2303640" cy="8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1" descr=""/>
          <p:cNvPicPr/>
          <p:nvPr/>
        </p:nvPicPr>
        <p:blipFill>
          <a:blip r:embed="rId1"/>
          <a:stretch/>
        </p:blipFill>
        <p:spPr>
          <a:xfrm>
            <a:off x="5360400" y="762840"/>
            <a:ext cx="3981960" cy="3981960"/>
          </a:xfrm>
          <a:prstGeom prst="rect">
            <a:avLst/>
          </a:prstGeom>
          <a:ln w="0">
            <a:noFill/>
          </a:ln>
        </p:spPr>
      </p:pic>
      <p:sp>
        <p:nvSpPr>
          <p:cNvPr id="63" name="TextBox 2"/>
          <p:cNvSpPr/>
          <p:nvPr/>
        </p:nvSpPr>
        <p:spPr>
          <a:xfrm>
            <a:off x="652320" y="1108080"/>
            <a:ext cx="428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Траты в среднем (</a:t>
            </a:r>
            <a:r>
              <a:rPr b="0" lang="en-US" sz="2400" spc="-1" strike="noStrike">
                <a:solidFill>
                  <a:srgbClr val="595959"/>
                </a:solidFill>
                <a:latin typeface="Arial Black"/>
              </a:rPr>
              <a:t>USD)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652320" y="2944440"/>
            <a:ext cx="3981960" cy="91260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девушки тратят больше денег на покупку одежды и аксессуаров                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5638320" y="1019520"/>
            <a:ext cx="8114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Распределение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размеров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5638320" y="2562480"/>
            <a:ext cx="3910320" cy="63828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преобладание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размера у девушек 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 мужчин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67" name="Рисунок 4" descr=""/>
          <p:cNvPicPr/>
          <p:nvPr/>
        </p:nvPicPr>
        <p:blipFill>
          <a:blip r:embed="rId1"/>
          <a:stretch/>
        </p:blipFill>
        <p:spPr>
          <a:xfrm>
            <a:off x="574200" y="403920"/>
            <a:ext cx="4403520" cy="44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2"/>
          <p:cNvSpPr/>
          <p:nvPr/>
        </p:nvSpPr>
        <p:spPr>
          <a:xfrm>
            <a:off x="652320" y="1108080"/>
            <a:ext cx="8114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Частота</a:t>
            </a:r>
            <a:r>
              <a:rPr b="0" lang="ru-RU" sz="2400" spc="-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покупок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9" name="TextBox 3"/>
          <p:cNvSpPr/>
          <p:nvPr/>
        </p:nvSpPr>
        <p:spPr>
          <a:xfrm>
            <a:off x="652320" y="2601360"/>
            <a:ext cx="3981960" cy="146124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девушки покупают одежду и аксессуары чаще, чем мужчины. У женщин преобладают еженедельные покупки, а у мужчин – раз в квартал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0" name="Рисунок 4" descr=""/>
          <p:cNvPicPr/>
          <p:nvPr/>
        </p:nvPicPr>
        <p:blipFill>
          <a:blip r:embed="rId1"/>
          <a:stretch/>
        </p:blipFill>
        <p:spPr>
          <a:xfrm>
            <a:off x="5153760" y="414360"/>
            <a:ext cx="4374000" cy="43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2"/>
          <p:cNvSpPr/>
          <p:nvPr/>
        </p:nvSpPr>
        <p:spPr>
          <a:xfrm>
            <a:off x="5638320" y="792360"/>
            <a:ext cx="3910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Распределение по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типу товара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2" name="TextBox 3"/>
          <p:cNvSpPr/>
          <p:nvPr/>
        </p:nvSpPr>
        <p:spPr>
          <a:xfrm>
            <a:off x="5638320" y="2562480"/>
            <a:ext cx="3910320" cy="63828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девушки чаще покупают обувь, а мужчины - одежду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3" name="Рисунок 5" descr=""/>
          <p:cNvPicPr/>
          <p:nvPr/>
        </p:nvPicPr>
        <p:blipFill>
          <a:blip r:embed="rId1"/>
          <a:stretch/>
        </p:blipFill>
        <p:spPr>
          <a:xfrm>
            <a:off x="531360" y="733680"/>
            <a:ext cx="3910320" cy="39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652320" y="1165320"/>
            <a:ext cx="4387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Распределение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595959"/>
                </a:solidFill>
                <a:latin typeface="Arial Black"/>
              </a:rPr>
              <a:t>конкретных товаров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652320" y="2601360"/>
            <a:ext cx="3981960" cy="91260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девушки чаще всего покупают солнечные очки и носки, а мужчины – носки и футболки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6" name="Рисунок 5" descr=""/>
          <p:cNvPicPr/>
          <p:nvPr/>
        </p:nvPicPr>
        <p:blipFill>
          <a:blip r:embed="rId1"/>
          <a:stretch/>
        </p:blipFill>
        <p:spPr>
          <a:xfrm>
            <a:off x="5174640" y="365400"/>
            <a:ext cx="4471560" cy="44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"/>
          <p:cNvSpPr/>
          <p:nvPr/>
        </p:nvSpPr>
        <p:spPr>
          <a:xfrm>
            <a:off x="574560" y="863280"/>
            <a:ext cx="4838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595959"/>
                </a:solidFill>
                <a:latin typeface="Arial Black"/>
              </a:rPr>
              <a:t>Модель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78" name="Рисунок 4" descr=""/>
          <p:cNvPicPr/>
          <p:nvPr/>
        </p:nvPicPr>
        <p:blipFill>
          <a:blip r:embed="rId1"/>
          <a:stretch/>
        </p:blipFill>
        <p:spPr>
          <a:xfrm>
            <a:off x="574560" y="2446560"/>
            <a:ext cx="3796920" cy="1439280"/>
          </a:xfrm>
          <a:prstGeom prst="rect">
            <a:avLst/>
          </a:prstGeom>
          <a:ln w="0">
            <a:noFill/>
          </a:ln>
        </p:spPr>
      </p:pic>
      <p:sp>
        <p:nvSpPr>
          <p:cNvPr id="79" name="TextBox 6"/>
          <p:cNvSpPr/>
          <p:nvPr/>
        </p:nvSpPr>
        <p:spPr>
          <a:xfrm>
            <a:off x="5413680" y="925560"/>
            <a:ext cx="40366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Данные разделены в соотношении 60 на 40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тренировки модели использовалась функция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glm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" name="TextBox 7"/>
          <p:cNvSpPr/>
          <p:nvPr/>
        </p:nvSpPr>
        <p:spPr>
          <a:xfrm>
            <a:off x="5704560" y="2945880"/>
            <a:ext cx="3683160" cy="912600"/>
          </a:xfrm>
          <a:prstGeom prst="rect">
            <a:avLst/>
          </a:prstGeom>
          <a:pattFill prst="openDmnd">
            <a:fgClr>
              <a:srgbClr val="f5ddd2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Вывод: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увеличения точности требуется увеличение объемы данных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Application>LibreOffice/7.3.7.2$Linux_X86_64 LibreOffice_project/30$Build-2</Application>
  <AppVersion>15.0000</AppVersion>
  <Words>280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2023-11-30T01:38:36Z</dcterms:created>
  <dc:creator>Андрей Касьян</dc:creator>
  <dc:description/>
  <dc:language>en-US</dc:language>
  <cp:lastModifiedBy>Андрей Касьян</cp:lastModifiedBy>
  <dcterms:modified xsi:type="dcterms:W3CDTF">2023-12-18T23:19:00Z</dcterms:modified>
  <cp:revision>19</cp:revision>
  <dc:subject/>
  <dc:title>Распределение товаров одежды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Произвольный</vt:lpwstr>
  </property>
  <property fmtid="{D5CDD505-2E9C-101B-9397-08002B2CF9AE}" pid="4" name="Slides">
    <vt:i4>10</vt:i4>
  </property>
</Properties>
</file>