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67" r:id="rId2"/>
    <p:sldId id="647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414" r:id="rId17"/>
    <p:sldId id="415" r:id="rId18"/>
    <p:sldId id="413" r:id="rId19"/>
    <p:sldId id="581" r:id="rId20"/>
    <p:sldId id="579" r:id="rId21"/>
    <p:sldId id="580" r:id="rId22"/>
    <p:sldId id="575" r:id="rId23"/>
    <p:sldId id="576" r:id="rId24"/>
    <p:sldId id="418" r:id="rId25"/>
    <p:sldId id="487" r:id="rId26"/>
    <p:sldId id="488" r:id="rId27"/>
    <p:sldId id="489" r:id="rId28"/>
    <p:sldId id="583" r:id="rId29"/>
    <p:sldId id="584" r:id="rId30"/>
    <p:sldId id="586" r:id="rId31"/>
    <p:sldId id="587" r:id="rId32"/>
    <p:sldId id="490" r:id="rId33"/>
    <p:sldId id="605" r:id="rId34"/>
    <p:sldId id="606" r:id="rId35"/>
    <p:sldId id="607" r:id="rId36"/>
    <p:sldId id="621" r:id="rId37"/>
    <p:sldId id="491" r:id="rId38"/>
    <p:sldId id="582" r:id="rId39"/>
    <p:sldId id="608" r:id="rId40"/>
    <p:sldId id="609" r:id="rId41"/>
    <p:sldId id="610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  <p:sldId id="596" r:id="rId51"/>
    <p:sldId id="597" r:id="rId52"/>
    <p:sldId id="435" r:id="rId53"/>
    <p:sldId id="633" r:id="rId54"/>
    <p:sldId id="631" r:id="rId55"/>
    <p:sldId id="628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0FD"/>
    <a:srgbClr val="3F1E03"/>
    <a:srgbClr val="7DDD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CB7C7A-CBE0-4F0B-B109-14271C3E0551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7AB886-5D13-4176-8F7D-B77046C7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D1FFD1-83D9-4AEB-9307-67FE48FBC137}" type="datetimeFigureOut">
              <a:rPr lang="th-TH" smtClean="0"/>
              <a:pPr/>
              <a:t>24/06/61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602748A-6640-436A-80ED-E9C7E8F8655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from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1C87D-223A-49EB-A6F0-F6E3A77303C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748A-6640-436A-80ED-E9C7E8F86559}" type="slidenum">
              <a:rPr lang="th-TH" smtClean="0"/>
              <a:pPr/>
              <a:t>34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0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98D5-CB95-4C35-9880-B01EFA086908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vasabilab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tack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oud_comput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295400"/>
            <a:ext cx="7543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</a:t>
            </a:r>
            <a:r>
              <a:rPr kumimoji="0" lang="en-US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Intro &amp; Basic Components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429000"/>
            <a:ext cx="64770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Kasidit</a:t>
            </a:r>
            <a:r>
              <a:rPr kumimoji="0" lang="en-US" sz="28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Chanchio</a:t>
            </a:r>
            <a:r>
              <a:rPr lang="en-US" sz="2800" dirty="0" smtClean="0"/>
              <a:t> </a:t>
            </a:r>
            <a:endParaRPr kumimoji="0" lang="en-US" sz="240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Faculty</a:t>
            </a:r>
            <a:r>
              <a:rPr kumimoji="0" lang="en-US" sz="200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Science &amp; Technology</a:t>
            </a:r>
            <a:endParaRPr kumimoji="0" lang="en-US" sz="200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Thammasat</a:t>
            </a: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5562600"/>
            <a:ext cx="52093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https://www.facebook.com/vasabilab/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https://github.com/kasidit/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505200"/>
            <a:ext cx="2057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72390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Cloud Management System (</a:t>
            </a:r>
            <a:r>
              <a:rPr lang="en-US" u="sng" dirty="0" smtClean="0">
                <a:solidFill>
                  <a:schemeClr val="bg1"/>
                </a:solidFill>
              </a:rPr>
              <a:t>virtual machine, network, storage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505200"/>
            <a:ext cx="2057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22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2200" y="3505200"/>
            <a:ext cx="2057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600" y="1676400"/>
            <a:ext cx="1752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3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Software Layers: </a:t>
            </a:r>
            <a:b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IaaS</a:t>
            </a:r>
            <a:endParaRPr lang="th-TH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295400" y="1219200"/>
            <a:ext cx="17526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1447800"/>
            <a:ext cx="1752600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505200"/>
            <a:ext cx="2057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72390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Cloud Management System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1676400"/>
            <a:ext cx="1752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505200"/>
            <a:ext cx="2057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22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2200" y="3505200"/>
            <a:ext cx="2057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1676400"/>
            <a:ext cx="1752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295400" y="1219200"/>
            <a:ext cx="17526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1447800"/>
            <a:ext cx="1752600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72390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PaaS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System (Software Development Platform)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1676400"/>
            <a:ext cx="1752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22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1676400"/>
            <a:ext cx="1752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3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Software Layers: </a:t>
            </a:r>
            <a:b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b="1" i="1" dirty="0" err="1" smtClean="0">
                <a:solidFill>
                  <a:schemeClr val="accent6">
                    <a:lumMod val="75000"/>
                  </a:schemeClr>
                </a:solidFill>
              </a:rPr>
              <a:t>PaaS</a:t>
            </a:r>
            <a:endParaRPr lang="th-TH" sz="3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295400" y="1219200"/>
            <a:ext cx="17526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1447800"/>
            <a:ext cx="1752600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72390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SaaS</a:t>
            </a:r>
            <a:r>
              <a:rPr lang="en-US" dirty="0" smtClean="0">
                <a:solidFill>
                  <a:schemeClr val="tx1"/>
                </a:solidFill>
              </a:rPr>
              <a:t> System (Application)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1676400"/>
            <a:ext cx="1752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Mail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22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1676400"/>
            <a:ext cx="1752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Mail/Object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3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Software Layers: </a:t>
            </a:r>
            <a:b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b="1" i="1" dirty="0" err="1" smtClean="0">
                <a:solidFill>
                  <a:schemeClr val="accent6">
                    <a:lumMod val="75000"/>
                  </a:schemeClr>
                </a:solidFill>
              </a:rPr>
              <a:t>SaaS</a:t>
            </a:r>
            <a:endParaRPr lang="th-TH" sz="3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i="1" dirty="0" smtClean="0">
                <a:solidFill>
                  <a:schemeClr val="accent6">
                    <a:lumMod val="75000"/>
                  </a:schemeClr>
                </a:solidFill>
              </a:rPr>
              <a:t>การเกิดขึ้นของระบบ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Cloud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105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Amazon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มีดาต้าเซนเตอร์ขนาดใหญ่สำหรับธุรกิจขายหนังสือของเขา ซึ่งมีความซับซ้อนมาก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ำให้มีความจำเป็นที่จะต้องสำรวจความต้องการระบบฮารด์แวร์และซอฟต์แวร์เพื่อรองรับความต้องการไช้คอมพิวเตอร์ของแผนกต่างๆ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มีการวิเคราะห์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dependency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ของระบบต่างๆ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จำเป็นต้องมีผู้รับผิดชอบส่วนต่างๆ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Amazon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กำหนดให้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developer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ทุกคนระบุ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API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สำหรับติดต่อกับ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software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ที่สร้างขึ้นอย่างชัดเจนและการทำงานร่วมกันของซอฟต์แวร์ต่างๆต้องเกิดขึ้นผ่านเอพีไอเท่านั้น 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ตอนแรกเอพีไอไช้ภายใน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Amazon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และหลังจากนั้นได้มีการนำออกมานำเสนอให้ผู้ไช้ทั่วไป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244" y="2209800"/>
            <a:ext cx="3662756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0" y="548640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 </a:t>
            </a:r>
            <a:r>
              <a:rPr lang="en-US" dirty="0" smtClean="0"/>
              <a:t>[3] http://aws.amazon.com/</a:t>
            </a:r>
            <a:r>
              <a:rPr lang="th-TH" dirty="0" smtClean="0"/>
              <a:t> </a:t>
            </a:r>
            <a:endParaRPr lang="th-T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315200" cy="492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AWS</a:t>
            </a:r>
            <a:endParaRPr kumimoji="0" lang="th-TH" sz="4400" b="1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6324600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 </a:t>
            </a:r>
            <a:r>
              <a:rPr lang="en-US" dirty="0" smtClean="0"/>
              <a:t>http://aws.amazon.com/</a:t>
            </a:r>
            <a:r>
              <a:rPr lang="th-TH" dirty="0" smtClean="0"/>
              <a:t> </a:t>
            </a:r>
            <a:endParaRPr lang="th-T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คืออะไร 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ความสามารถและบริการของ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โครงสร้างพื้นฐานของ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เรียนรู้ด้วยตนเองและทำด้วยตนเองได้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สรุป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KodchiangUPC" pitchFamily="18" charset="-34"/>
                <a:cs typeface="KodchiangUPC" pitchFamily="18" charset="-34"/>
              </a:rPr>
              <a:t>คืออะไร</a:t>
            </a:r>
            <a:endParaRPr lang="en-US" b="1" dirty="0">
              <a:latin typeface="KodchiangUPC" pitchFamily="18" charset="-34"/>
              <a:cs typeface="KodchiangUPC" pitchFamily="18" charset="-34"/>
            </a:endParaRPr>
          </a:p>
        </p:txBody>
      </p:sp>
      <p:sp>
        <p:nvSpPr>
          <p:cNvPr id="140290" name="AutoShape 2" descr="Image result for openstac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0292" name="Picture 4" descr="Image result for free openstac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066800"/>
            <a:ext cx="31623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2590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Open</a:t>
            </a:r>
            <a:r>
              <a:rPr lang="en-US" b="1" dirty="0" err="1" smtClean="0">
                <a:solidFill>
                  <a:srgbClr val="FF0000"/>
                </a:solidFill>
              </a:rPr>
              <a:t>Stack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/>
              <a:t>คืออะไร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เป็นโครงการที่ประกอบไปด้วย</a:t>
            </a:r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กลุ่มคน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ซอฟต์แวร์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b="1" u="sng" dirty="0" smtClean="0">
                <a:latin typeface="TH SarabunPSK" pitchFamily="34" charset="-34"/>
                <a:cs typeface="TH SarabunPSK" pitchFamily="34" charset="-34"/>
              </a:rPr>
              <a:t>People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คือองค์ประกอบที่สำคัญที่สุดของ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เริ่มต้นจากกลุ่มคนจาก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NASA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และบริษัท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Rackspace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ร่วมกันพัฒนา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Open Source Cloud Management Software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ที่สามารถให้บริการได้แบบ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Amazon Web Services</a:t>
            </a: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อ้างอิง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https://www.wired.com/2012/04/openstack-3/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มีการบริหารจัดการเป็น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Foundation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เปิดโอกาสให้ทุกบริษัทเข้าร่วม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สร้างสังคมส่งเสริมธุรกิจและในขณะเดียวกันมีการให้และช่วยเหลือกัน</a:t>
            </a: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ทุกคนสามารถ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contribute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หรือให้ในสิ่งที่ตนถนัด</a:t>
            </a:r>
          </a:p>
        </p:txBody>
      </p:sp>
      <p:pic>
        <p:nvPicPr>
          <p:cNvPr id="139268" name="Picture 4" descr="Image result for free peop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791200"/>
            <a:ext cx="1181100" cy="782657"/>
          </a:xfrm>
          <a:prstGeom prst="rect">
            <a:avLst/>
          </a:prstGeom>
          <a:noFill/>
        </p:spPr>
      </p:pic>
      <p:pic>
        <p:nvPicPr>
          <p:cNvPr id="139270" name="Picture 6" descr="Image result for free nasa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899" y="2514600"/>
            <a:ext cx="800101" cy="800101"/>
          </a:xfrm>
          <a:prstGeom prst="rect">
            <a:avLst/>
          </a:prstGeom>
          <a:noFill/>
        </p:spPr>
      </p:pic>
      <p:sp>
        <p:nvSpPr>
          <p:cNvPr id="139272" name="AutoShape 8" descr="Image result for free rackspac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4" name="AutoShape 10" descr="Image result for free rackspac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9276" name="Picture 12" descr="Image result for free rackspac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35814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5760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Open</a:t>
            </a:r>
            <a:r>
              <a:rPr lang="en-US" b="1" dirty="0" err="1" smtClean="0">
                <a:solidFill>
                  <a:srgbClr val="FF0000"/>
                </a:solidFill>
              </a:rPr>
              <a:t>Stack</a:t>
            </a:r>
            <a:r>
              <a:rPr lang="en-US" b="1" dirty="0" err="1" smtClean="0">
                <a:solidFill>
                  <a:srgbClr val="C00000"/>
                </a:solidFill>
              </a:rPr>
              <a:t>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มีผู้เข้าร่วม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contribute codes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เป็นจำนวนมาก รวมทั้งบริษัทใหญ่ๆเช่น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vmware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, IBM, Red-hat, Dell,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Mirantis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, HP, Google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อื่นๆ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Foundation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เป็นผู้บริหารจัดการ 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มีการจัด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Event (Tech/Fun)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เพื่อแนะนำ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Software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อย่างต่อเนื่อง 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มีฐานความรู้จากผู้พัฒนาระบบและจากผู้ใช้บน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Internet </a:t>
            </a: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Activity Report Bugs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และการแก้ไข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Bugs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อยู่ตลอด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ผ่านการใช้งานจริงมาหลายปีและมีองค์กรที่นำไปใช้งานจริงในระดับ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Production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เป็นจำนวนมาก 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Vendor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หลายแห่ง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Offer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ที่มีความสามารถพิเศษ 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38100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พื้นฐานของ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Cloud Computing</a:t>
            </a:r>
            <a:endParaRPr lang="th-TH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r>
              <a:rPr lang="en-US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คืออะไร 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ความสามารถและบริการของ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โครงสร้างพื้นฐานของ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สรุป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96"/>
          <p:cNvSpPr>
            <a:spLocks noGrp="1"/>
          </p:cNvSpPr>
          <p:nvPr>
            <p:ph type="title"/>
          </p:nvPr>
        </p:nvSpPr>
        <p:spPr>
          <a:xfrm>
            <a:off x="685800" y="910707"/>
            <a:ext cx="8001000" cy="1299093"/>
          </a:xfrm>
          <a:prstGeom prst="rect">
            <a:avLst/>
          </a:prstGeom>
          <a:solidFill>
            <a:srgbClr val="83E0FD"/>
          </a:solidFill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sz="4000" dirty="0"/>
              <a:t>More than 70,000 registered community members</a:t>
            </a:r>
          </a:p>
        </p:txBody>
      </p:sp>
      <p:pic>
        <p:nvPicPr>
          <p:cNvPr id="267" name="image4.jpeg" descr="image4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124201" y="2209800"/>
            <a:ext cx="5597928" cy="4094958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98"/>
          <p:cNvSpPr/>
          <p:nvPr/>
        </p:nvSpPr>
        <p:spPr>
          <a:xfrm>
            <a:off x="228600" y="2209800"/>
            <a:ext cx="2895600" cy="342900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202" tIns="19202" rIns="19202" bIns="19202">
            <a:noAutofit/>
          </a:bodyPr>
          <a:lstStyle/>
          <a:p>
            <a:pPr marL="185286" indent="-185286">
              <a:spcBef>
                <a:spcPts val="2478"/>
              </a:spcBef>
              <a:buSzPct val="100000"/>
              <a:buChar char="•"/>
              <a:defRPr sz="44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dirty="0"/>
              <a:t>649 supporting organizations</a:t>
            </a:r>
          </a:p>
          <a:p>
            <a:pPr marL="185286" indent="-185286">
              <a:spcBef>
                <a:spcPts val="2478"/>
              </a:spcBef>
              <a:buSzPct val="100000"/>
              <a:buChar char="•"/>
              <a:defRPr sz="44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dirty="0"/>
              <a:t>181 countries represented</a:t>
            </a:r>
          </a:p>
          <a:p>
            <a:pPr marL="185286" indent="-185286">
              <a:spcBef>
                <a:spcPts val="2478"/>
              </a:spcBef>
              <a:buSzPct val="100000"/>
              <a:buChar char="•"/>
              <a:defRPr sz="44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dirty="0"/>
              <a:t>116 global user groups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4"/>
          <p:cNvSpPr>
            <a:spLocks noGrp="1"/>
          </p:cNvSpPr>
          <p:nvPr>
            <p:ph type="title"/>
          </p:nvPr>
        </p:nvSpPr>
        <p:spPr>
          <a:xfrm>
            <a:off x="0" y="1013673"/>
            <a:ext cx="9144001" cy="70966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sz="3600" dirty="0"/>
              <a:t>Developers and contributions growing </a:t>
            </a:r>
            <a:r>
              <a:rPr sz="3600" dirty="0" err="1"/>
              <a:t>YoY</a:t>
            </a:r>
            <a:endParaRPr sz="3600" dirty="0"/>
          </a:p>
        </p:txBody>
      </p:sp>
      <p:pic>
        <p:nvPicPr>
          <p:cNvPr id="271" name="Picture 1" descr="Picture 1"/>
          <p:cNvPicPr>
            <a:picLocks noChangeAspect="1"/>
          </p:cNvPicPr>
          <p:nvPr/>
        </p:nvPicPr>
        <p:blipFill>
          <a:blip r:embed="rId3" cstate="print">
            <a:extLst/>
          </a:blip>
          <a:srcRect t="11002"/>
          <a:stretch>
            <a:fillRect/>
          </a:stretch>
        </p:blipFill>
        <p:spPr>
          <a:xfrm>
            <a:off x="304800" y="2133600"/>
            <a:ext cx="6163631" cy="4114147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2"/>
          <p:cNvSpPr/>
          <p:nvPr/>
        </p:nvSpPr>
        <p:spPr>
          <a:xfrm>
            <a:off x="2286000" y="2270916"/>
            <a:ext cx="6459003" cy="781752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1336" tIns="21336" rIns="21336" bIns="21336" anchor="ctr">
            <a:spAutoFit/>
          </a:bodyPr>
          <a:lstStyle/>
          <a:p>
            <a:pPr algn="l">
              <a:defRPr sz="3600"/>
            </a:pPr>
            <a:r>
              <a:rPr sz="2400" dirty="0"/>
              <a:t>In 2016 alone, there were </a:t>
            </a:r>
            <a:r>
              <a:rPr sz="2400" b="1" dirty="0"/>
              <a:t>3,479 developers </a:t>
            </a:r>
            <a:r>
              <a:rPr sz="2400" dirty="0"/>
              <a:t>who contributed to </a:t>
            </a:r>
            <a:r>
              <a:rPr sz="2400" dirty="0" err="1"/>
              <a:t>OpenStack</a:t>
            </a:r>
            <a:r>
              <a:rPr sz="2400" dirty="0"/>
              <a:t> </a:t>
            </a:r>
          </a:p>
        </p:txBody>
      </p:sp>
      <p:sp>
        <p:nvSpPr>
          <p:cNvPr id="273" name="Rectangle 3"/>
          <p:cNvSpPr/>
          <p:nvPr/>
        </p:nvSpPr>
        <p:spPr>
          <a:xfrm>
            <a:off x="2286000" y="4267200"/>
            <a:ext cx="6306603" cy="114677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202" tIns="19202" rIns="19202" bIns="19202">
            <a:spAutoFit/>
          </a:bodyPr>
          <a:lstStyle/>
          <a:p>
            <a:pPr algn="l">
              <a:defRPr sz="3600"/>
            </a:pPr>
            <a:r>
              <a:rPr sz="2400" dirty="0"/>
              <a:t>And in 2016, </a:t>
            </a:r>
            <a:r>
              <a:rPr sz="2400" dirty="0" err="1"/>
              <a:t>OpenStack</a:t>
            </a:r>
            <a:r>
              <a:rPr sz="2400" dirty="0"/>
              <a:t> added the greatest number of new contributors with </a:t>
            </a:r>
            <a:r>
              <a:rPr sz="2400" b="1" dirty="0"/>
              <a:t>1,631 new developers</a:t>
            </a:r>
            <a:r>
              <a:rPr sz="2400" dirty="0"/>
              <a:t> out of the 3,479</a:t>
            </a:r>
          </a:p>
        </p:txBody>
      </p:sp>
      <p:sp>
        <p:nvSpPr>
          <p:cNvPr id="274" name="TextBox 8"/>
          <p:cNvSpPr/>
          <p:nvPr/>
        </p:nvSpPr>
        <p:spPr>
          <a:xfrm>
            <a:off x="2286000" y="3429000"/>
            <a:ext cx="6439953" cy="412421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1336" tIns="21336" rIns="21336" bIns="21336" anchor="ctr">
            <a:spAutoFit/>
          </a:bodyPr>
          <a:lstStyle/>
          <a:p>
            <a:pPr algn="l">
              <a:defRPr sz="3600"/>
            </a:pPr>
            <a:r>
              <a:rPr sz="2400" dirty="0"/>
              <a:t>The number of </a:t>
            </a:r>
            <a:r>
              <a:rPr sz="2400" b="1" dirty="0"/>
              <a:t>merged changes grew 26% </a:t>
            </a:r>
            <a:r>
              <a:rPr sz="2400" dirty="0"/>
              <a:t>in 2016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47800"/>
            <a:ext cx="9144000" cy="1981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/>
              <a:t>แนะนำ</a:t>
            </a:r>
            <a:r>
              <a:rPr lang="en-US" b="1" dirty="0" smtClean="0"/>
              <a:t> </a:t>
            </a:r>
            <a:r>
              <a:rPr lang="en-US" b="1" dirty="0" err="1" smtClean="0"/>
              <a:t>Open</a:t>
            </a:r>
            <a:r>
              <a:rPr lang="en-US" b="1" dirty="0" err="1" smtClean="0">
                <a:solidFill>
                  <a:srgbClr val="FF0000"/>
                </a:solidFill>
              </a:rPr>
              <a:t>Stack</a:t>
            </a:r>
            <a:r>
              <a:rPr lang="en-US" b="1" dirty="0" smtClean="0">
                <a:solidFill>
                  <a:srgbClr val="FF0000"/>
                </a:solidFill>
              </a:rPr>
              <a:t> Software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เป็นซอฟต์แวร์บริหารจัดการๆประมวลผลแบบกลุ่มเมฆ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Cloud Management Software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Open Source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  <a:hlinkClick r:id="rId2"/>
              </a:rPr>
              <a:t>http://www.openstack.org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Version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ปัจจุบันชื่อว่า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Queens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(ปีที่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8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เริ่มต้นเป็น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IaaS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แต่ในปัจจุบันให้บริการทั้ง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PaaS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SaaS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อนุญาติให้ผู้ไช้สร้าง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Public Cloud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เพื่อให้บริการ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Cloud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สาธารณะ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อนุญาติให้ผู้ไช้สร้าง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Private Cloud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ในองค์กร เพื่อให้บริการ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Cloud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ภายในองค์กรโดยใช้ทรัพยากรของตนเอง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KodchiangUPC" pitchFamily="18" charset="-34"/>
                <a:cs typeface="KodchiangUPC" pitchFamily="18" charset="-34"/>
              </a:rPr>
              <a:t>ความสามารถและบริการของ</a:t>
            </a:r>
            <a:r>
              <a:rPr lang="th-TH" b="1" dirty="0" smtClean="0"/>
              <a:t> </a:t>
            </a:r>
            <a:endParaRPr lang="en-US" b="1" dirty="0"/>
          </a:p>
        </p:txBody>
      </p:sp>
      <p:pic>
        <p:nvPicPr>
          <p:cNvPr id="3" name="Picture 4" descr="Image result for free openstac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86000"/>
            <a:ext cx="31623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Features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657600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ให้บริการจัดสรรทรัพยาการหน่วยประมวลผล เช่น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Virtual Machines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และ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Container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Bare Metal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(เครื่องจริง)</a:t>
            </a:r>
            <a:endParaRPr lang="en-US" sz="28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ให้บริการจัดการระบบเครือข่าย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virtual networks </a:t>
            </a:r>
          </a:p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ให้บริการจัดการระบบจัดเก็บข้อมูล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Object Storage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และ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Block Storage </a:t>
            </a:r>
          </a:p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ให้บริการประสาน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(Orchestrate)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การปฏิบัติงานของส่วนประกอบต่างๆ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มี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Web GUI, CLI,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โปรแกรมมิ่ง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API,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Monitoring Tools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เชื่อถือได้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Reliable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buNone/>
            </a:pPr>
            <a:endParaRPr lang="en-US" dirty="0" smtClean="0">
              <a:cs typeface="Cordia New" pitchFamily="34" charset="-34"/>
            </a:endParaRPr>
          </a:p>
        </p:txBody>
      </p:sp>
      <p:pic>
        <p:nvPicPr>
          <p:cNvPr id="4" name="overview-diagram-01.png" descr="overview-diagram-0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14400" y="0"/>
            <a:ext cx="7239000" cy="3056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err="1" smtClean="0">
                <a:latin typeface="KodchiangUPC" pitchFamily="18" charset="-34"/>
                <a:cs typeface="KodchiangUPC" pitchFamily="18" charset="-34"/>
              </a:rPr>
              <a:t>OpenStack</a:t>
            </a:r>
            <a:r>
              <a:rPr lang="en-US" sz="6000" b="1" dirty="0" smtClean="0">
                <a:latin typeface="KodchiangUPC" pitchFamily="18" charset="-34"/>
                <a:cs typeface="KodchiangUPC" pitchFamily="18" charset="-34"/>
              </a:rPr>
              <a:t> </a:t>
            </a:r>
            <a:r>
              <a:rPr lang="th-TH" sz="6000" b="1" dirty="0" smtClean="0">
                <a:latin typeface="KodchiangUPC" pitchFamily="18" charset="-34"/>
                <a:cs typeface="KodchiangUPC" pitchFamily="18" charset="-34"/>
              </a:rPr>
              <a:t>ให้บริการอะไร</a:t>
            </a:r>
            <a:r>
              <a:rPr lang="en-US" sz="6000" b="1" dirty="0" smtClean="0">
                <a:latin typeface="KodchiangUPC" pitchFamily="18" charset="-34"/>
                <a:cs typeface="KodchiangUPC" pitchFamily="18" charset="-34"/>
              </a:rPr>
              <a:t>?</a:t>
            </a:r>
            <a:endParaRPr lang="th-TH" sz="6000" b="1" dirty="0">
              <a:latin typeface="KodchiangUPC" pitchFamily="18" charset="-34"/>
              <a:cs typeface="KodchiangUPC" pitchFamily="18" charset="-34"/>
            </a:endParaRPr>
          </a:p>
        </p:txBody>
      </p:sp>
      <p:pic>
        <p:nvPicPr>
          <p:cNvPr id="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9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10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11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pic>
        <p:nvPicPr>
          <p:cNvPr id="1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133600"/>
            <a:ext cx="685800" cy="685801"/>
          </a:xfrm>
          <a:prstGeom prst="rect">
            <a:avLst/>
          </a:prstGeom>
          <a:noFill/>
        </p:spPr>
      </p:pic>
      <p:pic>
        <p:nvPicPr>
          <p:cNvPr id="1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133600"/>
            <a:ext cx="685800" cy="685801"/>
          </a:xfrm>
          <a:prstGeom prst="rect">
            <a:avLst/>
          </a:prstGeom>
          <a:noFill/>
        </p:spPr>
      </p:pic>
      <p:pic>
        <p:nvPicPr>
          <p:cNvPr id="1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33600"/>
            <a:ext cx="685800" cy="68580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295400" y="2895600"/>
            <a:ext cx="8382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0" y="2209800"/>
            <a:ext cx="8382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24200" y="2209800"/>
            <a:ext cx="8382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2057400"/>
            <a:ext cx="8382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2057400"/>
            <a:ext cx="8382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53200" y="2057400"/>
            <a:ext cx="8382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5791200"/>
            <a:ext cx="234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FIREWALL RULES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(Security Groups)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90600" y="3733800"/>
            <a:ext cx="929646" cy="2072640"/>
          </a:xfrm>
          <a:custGeom>
            <a:avLst/>
            <a:gdLst>
              <a:gd name="connsiteX0" fmla="*/ 45726 w 929646"/>
              <a:gd name="connsiteY0" fmla="*/ 2072640 h 2072640"/>
              <a:gd name="connsiteX1" fmla="*/ 45726 w 929646"/>
              <a:gd name="connsiteY1" fmla="*/ 1706880 h 2072640"/>
              <a:gd name="connsiteX2" fmla="*/ 106686 w 929646"/>
              <a:gd name="connsiteY2" fmla="*/ 1615440 h 2072640"/>
              <a:gd name="connsiteX3" fmla="*/ 137166 w 929646"/>
              <a:gd name="connsiteY3" fmla="*/ 1569720 h 2072640"/>
              <a:gd name="connsiteX4" fmla="*/ 167646 w 929646"/>
              <a:gd name="connsiteY4" fmla="*/ 1524000 h 2072640"/>
              <a:gd name="connsiteX5" fmla="*/ 213366 w 929646"/>
              <a:gd name="connsiteY5" fmla="*/ 1493520 h 2072640"/>
              <a:gd name="connsiteX6" fmla="*/ 243846 w 929646"/>
              <a:gd name="connsiteY6" fmla="*/ 1447800 h 2072640"/>
              <a:gd name="connsiteX7" fmla="*/ 335286 w 929646"/>
              <a:gd name="connsiteY7" fmla="*/ 1386840 h 2072640"/>
              <a:gd name="connsiteX8" fmla="*/ 365766 w 929646"/>
              <a:gd name="connsiteY8" fmla="*/ 1341120 h 2072640"/>
              <a:gd name="connsiteX9" fmla="*/ 457206 w 929646"/>
              <a:gd name="connsiteY9" fmla="*/ 1280160 h 2072640"/>
              <a:gd name="connsiteX10" fmla="*/ 502926 w 929646"/>
              <a:gd name="connsiteY10" fmla="*/ 1249680 h 2072640"/>
              <a:gd name="connsiteX11" fmla="*/ 594366 w 929646"/>
              <a:gd name="connsiteY11" fmla="*/ 1173480 h 2072640"/>
              <a:gd name="connsiteX12" fmla="*/ 701046 w 929646"/>
              <a:gd name="connsiteY12" fmla="*/ 1051560 h 2072640"/>
              <a:gd name="connsiteX13" fmla="*/ 731526 w 929646"/>
              <a:gd name="connsiteY13" fmla="*/ 990600 h 2072640"/>
              <a:gd name="connsiteX14" fmla="*/ 762006 w 929646"/>
              <a:gd name="connsiteY14" fmla="*/ 899160 h 2072640"/>
              <a:gd name="connsiteX15" fmla="*/ 777246 w 929646"/>
              <a:gd name="connsiteY15" fmla="*/ 853440 h 2072640"/>
              <a:gd name="connsiteX16" fmla="*/ 792486 w 929646"/>
              <a:gd name="connsiteY16" fmla="*/ 807720 h 2072640"/>
              <a:gd name="connsiteX17" fmla="*/ 807726 w 929646"/>
              <a:gd name="connsiteY17" fmla="*/ 762000 h 2072640"/>
              <a:gd name="connsiteX18" fmla="*/ 838206 w 929646"/>
              <a:gd name="connsiteY18" fmla="*/ 624840 h 2072640"/>
              <a:gd name="connsiteX19" fmla="*/ 853446 w 929646"/>
              <a:gd name="connsiteY19" fmla="*/ 457200 h 2072640"/>
              <a:gd name="connsiteX20" fmla="*/ 868686 w 929646"/>
              <a:gd name="connsiteY20" fmla="*/ 411480 h 2072640"/>
              <a:gd name="connsiteX21" fmla="*/ 853446 w 929646"/>
              <a:gd name="connsiteY21" fmla="*/ 0 h 2072640"/>
              <a:gd name="connsiteX22" fmla="*/ 822966 w 929646"/>
              <a:gd name="connsiteY22" fmla="*/ 137160 h 2072640"/>
              <a:gd name="connsiteX23" fmla="*/ 792486 w 929646"/>
              <a:gd name="connsiteY23" fmla="*/ 182880 h 2072640"/>
              <a:gd name="connsiteX24" fmla="*/ 929646 w 929646"/>
              <a:gd name="connsiteY24" fmla="*/ 167640 h 2072640"/>
              <a:gd name="connsiteX25" fmla="*/ 914406 w 929646"/>
              <a:gd name="connsiteY25" fmla="*/ 121920 h 2072640"/>
              <a:gd name="connsiteX26" fmla="*/ 868686 w 929646"/>
              <a:gd name="connsiteY26" fmla="*/ 91440 h 2072640"/>
              <a:gd name="connsiteX27" fmla="*/ 853446 w 929646"/>
              <a:gd name="connsiteY27" fmla="*/ 7620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29646" h="2072640">
                <a:moveTo>
                  <a:pt x="45726" y="2072640"/>
                </a:moveTo>
                <a:cubicBezTo>
                  <a:pt x="1183" y="1939012"/>
                  <a:pt x="0" y="1953800"/>
                  <a:pt x="45726" y="1706880"/>
                </a:cubicBezTo>
                <a:cubicBezTo>
                  <a:pt x="52396" y="1670860"/>
                  <a:pt x="86366" y="1645920"/>
                  <a:pt x="106686" y="1615440"/>
                </a:cubicBezTo>
                <a:lnTo>
                  <a:pt x="137166" y="1569720"/>
                </a:lnTo>
                <a:cubicBezTo>
                  <a:pt x="147326" y="1554480"/>
                  <a:pt x="152406" y="1534160"/>
                  <a:pt x="167646" y="1524000"/>
                </a:cubicBezTo>
                <a:lnTo>
                  <a:pt x="213366" y="1493520"/>
                </a:lnTo>
                <a:cubicBezTo>
                  <a:pt x="223526" y="1478280"/>
                  <a:pt x="230062" y="1459861"/>
                  <a:pt x="243846" y="1447800"/>
                </a:cubicBezTo>
                <a:cubicBezTo>
                  <a:pt x="271415" y="1423677"/>
                  <a:pt x="335286" y="1386840"/>
                  <a:pt x="335286" y="1386840"/>
                </a:cubicBezTo>
                <a:cubicBezTo>
                  <a:pt x="345446" y="1371600"/>
                  <a:pt x="351982" y="1353181"/>
                  <a:pt x="365766" y="1341120"/>
                </a:cubicBezTo>
                <a:cubicBezTo>
                  <a:pt x="393335" y="1316997"/>
                  <a:pt x="426726" y="1300480"/>
                  <a:pt x="457206" y="1280160"/>
                </a:cubicBezTo>
                <a:cubicBezTo>
                  <a:pt x="472446" y="1270000"/>
                  <a:pt x="489974" y="1262632"/>
                  <a:pt x="502926" y="1249680"/>
                </a:cubicBezTo>
                <a:cubicBezTo>
                  <a:pt x="561598" y="1191008"/>
                  <a:pt x="530713" y="1215915"/>
                  <a:pt x="594366" y="1173480"/>
                </a:cubicBezTo>
                <a:cubicBezTo>
                  <a:pt x="665486" y="1066800"/>
                  <a:pt x="624846" y="1102360"/>
                  <a:pt x="701046" y="1051560"/>
                </a:cubicBezTo>
                <a:cubicBezTo>
                  <a:pt x="711206" y="1031240"/>
                  <a:pt x="723089" y="1011694"/>
                  <a:pt x="731526" y="990600"/>
                </a:cubicBezTo>
                <a:cubicBezTo>
                  <a:pt x="743458" y="960769"/>
                  <a:pt x="751846" y="929640"/>
                  <a:pt x="762006" y="899160"/>
                </a:cubicBezTo>
                <a:lnTo>
                  <a:pt x="777246" y="853440"/>
                </a:lnTo>
                <a:lnTo>
                  <a:pt x="792486" y="807720"/>
                </a:lnTo>
                <a:cubicBezTo>
                  <a:pt x="797566" y="792480"/>
                  <a:pt x="805085" y="777846"/>
                  <a:pt x="807726" y="762000"/>
                </a:cubicBezTo>
                <a:cubicBezTo>
                  <a:pt x="825607" y="654714"/>
                  <a:pt x="813194" y="699875"/>
                  <a:pt x="838206" y="624840"/>
                </a:cubicBezTo>
                <a:cubicBezTo>
                  <a:pt x="843286" y="568960"/>
                  <a:pt x="845511" y="512746"/>
                  <a:pt x="853446" y="457200"/>
                </a:cubicBezTo>
                <a:cubicBezTo>
                  <a:pt x="855718" y="441297"/>
                  <a:pt x="868686" y="427544"/>
                  <a:pt x="868686" y="411480"/>
                </a:cubicBezTo>
                <a:cubicBezTo>
                  <a:pt x="868686" y="274226"/>
                  <a:pt x="858526" y="137160"/>
                  <a:pt x="853446" y="0"/>
                </a:cubicBezTo>
                <a:cubicBezTo>
                  <a:pt x="847593" y="35120"/>
                  <a:pt x="841725" y="99643"/>
                  <a:pt x="822966" y="137160"/>
                </a:cubicBezTo>
                <a:cubicBezTo>
                  <a:pt x="814775" y="153543"/>
                  <a:pt x="774875" y="177848"/>
                  <a:pt x="792486" y="182880"/>
                </a:cubicBezTo>
                <a:cubicBezTo>
                  <a:pt x="836717" y="195518"/>
                  <a:pt x="883926" y="172720"/>
                  <a:pt x="929646" y="167640"/>
                </a:cubicBezTo>
                <a:cubicBezTo>
                  <a:pt x="924566" y="152400"/>
                  <a:pt x="924441" y="134464"/>
                  <a:pt x="914406" y="121920"/>
                </a:cubicBezTo>
                <a:cubicBezTo>
                  <a:pt x="902964" y="107617"/>
                  <a:pt x="883339" y="102430"/>
                  <a:pt x="868686" y="91440"/>
                </a:cubicBezTo>
                <a:cubicBezTo>
                  <a:pt x="862939" y="87129"/>
                  <a:pt x="858526" y="81280"/>
                  <a:pt x="853446" y="76200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109879" y="3139440"/>
            <a:ext cx="1663801" cy="2636520"/>
          </a:xfrm>
          <a:custGeom>
            <a:avLst/>
            <a:gdLst>
              <a:gd name="connsiteX0" fmla="*/ 17881 w 1663801"/>
              <a:gd name="connsiteY0" fmla="*/ 2636520 h 2636520"/>
              <a:gd name="connsiteX1" fmla="*/ 2641 w 1663801"/>
              <a:gd name="connsiteY1" fmla="*/ 2590800 h 2636520"/>
              <a:gd name="connsiteX2" fmla="*/ 33121 w 1663801"/>
              <a:gd name="connsiteY2" fmla="*/ 2545080 h 2636520"/>
              <a:gd name="connsiteX3" fmla="*/ 48361 w 1663801"/>
              <a:gd name="connsiteY3" fmla="*/ 2499360 h 2636520"/>
              <a:gd name="connsiteX4" fmla="*/ 109321 w 1663801"/>
              <a:gd name="connsiteY4" fmla="*/ 2392680 h 2636520"/>
              <a:gd name="connsiteX5" fmla="*/ 155041 w 1663801"/>
              <a:gd name="connsiteY5" fmla="*/ 2362200 h 2636520"/>
              <a:gd name="connsiteX6" fmla="*/ 216001 w 1663801"/>
              <a:gd name="connsiteY6" fmla="*/ 2286000 h 2636520"/>
              <a:gd name="connsiteX7" fmla="*/ 276961 w 1663801"/>
              <a:gd name="connsiteY7" fmla="*/ 2225040 h 2636520"/>
              <a:gd name="connsiteX8" fmla="*/ 322681 w 1663801"/>
              <a:gd name="connsiteY8" fmla="*/ 2194560 h 2636520"/>
              <a:gd name="connsiteX9" fmla="*/ 429361 w 1663801"/>
              <a:gd name="connsiteY9" fmla="*/ 2118360 h 2636520"/>
              <a:gd name="connsiteX10" fmla="*/ 475081 w 1663801"/>
              <a:gd name="connsiteY10" fmla="*/ 2103120 h 2636520"/>
              <a:gd name="connsiteX11" fmla="*/ 520801 w 1663801"/>
              <a:gd name="connsiteY11" fmla="*/ 2057400 h 2636520"/>
              <a:gd name="connsiteX12" fmla="*/ 612241 w 1663801"/>
              <a:gd name="connsiteY12" fmla="*/ 2026920 h 2636520"/>
              <a:gd name="connsiteX13" fmla="*/ 703681 w 1663801"/>
              <a:gd name="connsiteY13" fmla="*/ 1965960 h 2636520"/>
              <a:gd name="connsiteX14" fmla="*/ 795121 w 1663801"/>
              <a:gd name="connsiteY14" fmla="*/ 1905000 h 2636520"/>
              <a:gd name="connsiteX15" fmla="*/ 840841 w 1663801"/>
              <a:gd name="connsiteY15" fmla="*/ 1874520 h 2636520"/>
              <a:gd name="connsiteX16" fmla="*/ 978001 w 1663801"/>
              <a:gd name="connsiteY16" fmla="*/ 1813560 h 2636520"/>
              <a:gd name="connsiteX17" fmla="*/ 1069441 w 1663801"/>
              <a:gd name="connsiteY17" fmla="*/ 1737360 h 2636520"/>
              <a:gd name="connsiteX18" fmla="*/ 1130401 w 1663801"/>
              <a:gd name="connsiteY18" fmla="*/ 1706880 h 2636520"/>
              <a:gd name="connsiteX19" fmla="*/ 1176121 w 1663801"/>
              <a:gd name="connsiteY19" fmla="*/ 1661160 h 2636520"/>
              <a:gd name="connsiteX20" fmla="*/ 1221841 w 1663801"/>
              <a:gd name="connsiteY20" fmla="*/ 1630680 h 2636520"/>
              <a:gd name="connsiteX21" fmla="*/ 1328521 w 1663801"/>
              <a:gd name="connsiteY21" fmla="*/ 1493520 h 2636520"/>
              <a:gd name="connsiteX22" fmla="*/ 1389481 w 1663801"/>
              <a:gd name="connsiteY22" fmla="*/ 1386840 h 2636520"/>
              <a:gd name="connsiteX23" fmla="*/ 1404721 w 1663801"/>
              <a:gd name="connsiteY23" fmla="*/ 1341120 h 2636520"/>
              <a:gd name="connsiteX24" fmla="*/ 1465681 w 1663801"/>
              <a:gd name="connsiteY24" fmla="*/ 1249680 h 2636520"/>
              <a:gd name="connsiteX25" fmla="*/ 1526641 w 1663801"/>
              <a:gd name="connsiteY25" fmla="*/ 1066800 h 2636520"/>
              <a:gd name="connsiteX26" fmla="*/ 1572361 w 1663801"/>
              <a:gd name="connsiteY26" fmla="*/ 899160 h 2636520"/>
              <a:gd name="connsiteX27" fmla="*/ 1602841 w 1663801"/>
              <a:gd name="connsiteY27" fmla="*/ 640080 h 2636520"/>
              <a:gd name="connsiteX28" fmla="*/ 1587601 w 1663801"/>
              <a:gd name="connsiteY28" fmla="*/ 76200 h 2636520"/>
              <a:gd name="connsiteX29" fmla="*/ 1572361 w 1663801"/>
              <a:gd name="connsiteY29" fmla="*/ 121920 h 2636520"/>
              <a:gd name="connsiteX30" fmla="*/ 1618081 w 1663801"/>
              <a:gd name="connsiteY30" fmla="*/ 152400 h 2636520"/>
              <a:gd name="connsiteX31" fmla="*/ 1663801 w 1663801"/>
              <a:gd name="connsiteY31" fmla="*/ 137160 h 2636520"/>
              <a:gd name="connsiteX32" fmla="*/ 1618081 w 1663801"/>
              <a:gd name="connsiteY32" fmla="*/ 91440 h 2636520"/>
              <a:gd name="connsiteX33" fmla="*/ 1587601 w 1663801"/>
              <a:gd name="connsiteY33" fmla="*/ 45720 h 2636520"/>
              <a:gd name="connsiteX34" fmla="*/ 1572361 w 1663801"/>
              <a:gd name="connsiteY34" fmla="*/ 0 h 263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63801" h="2636520">
                <a:moveTo>
                  <a:pt x="17881" y="2636520"/>
                </a:moveTo>
                <a:cubicBezTo>
                  <a:pt x="12801" y="2621280"/>
                  <a:pt x="0" y="2606646"/>
                  <a:pt x="2641" y="2590800"/>
                </a:cubicBezTo>
                <a:cubicBezTo>
                  <a:pt x="5652" y="2572733"/>
                  <a:pt x="24930" y="2561463"/>
                  <a:pt x="33121" y="2545080"/>
                </a:cubicBezTo>
                <a:cubicBezTo>
                  <a:pt x="40305" y="2530712"/>
                  <a:pt x="42033" y="2514125"/>
                  <a:pt x="48361" y="2499360"/>
                </a:cubicBezTo>
                <a:cubicBezTo>
                  <a:pt x="57326" y="2478442"/>
                  <a:pt x="90189" y="2411812"/>
                  <a:pt x="109321" y="2392680"/>
                </a:cubicBezTo>
                <a:cubicBezTo>
                  <a:pt x="122273" y="2379728"/>
                  <a:pt x="139801" y="2372360"/>
                  <a:pt x="155041" y="2362200"/>
                </a:cubicBezTo>
                <a:cubicBezTo>
                  <a:pt x="180680" y="2285284"/>
                  <a:pt x="151663" y="2341147"/>
                  <a:pt x="216001" y="2286000"/>
                </a:cubicBezTo>
                <a:cubicBezTo>
                  <a:pt x="237820" y="2267298"/>
                  <a:pt x="255142" y="2243742"/>
                  <a:pt x="276961" y="2225040"/>
                </a:cubicBezTo>
                <a:cubicBezTo>
                  <a:pt x="290868" y="2213120"/>
                  <a:pt x="307776" y="2205206"/>
                  <a:pt x="322681" y="2194560"/>
                </a:cubicBezTo>
                <a:cubicBezTo>
                  <a:pt x="338788" y="2183055"/>
                  <a:pt x="405417" y="2130332"/>
                  <a:pt x="429361" y="2118360"/>
                </a:cubicBezTo>
                <a:cubicBezTo>
                  <a:pt x="443729" y="2111176"/>
                  <a:pt x="459841" y="2108200"/>
                  <a:pt x="475081" y="2103120"/>
                </a:cubicBezTo>
                <a:cubicBezTo>
                  <a:pt x="490321" y="2087880"/>
                  <a:pt x="501961" y="2067867"/>
                  <a:pt x="520801" y="2057400"/>
                </a:cubicBezTo>
                <a:cubicBezTo>
                  <a:pt x="548887" y="2041797"/>
                  <a:pt x="612241" y="2026920"/>
                  <a:pt x="612241" y="2026920"/>
                </a:cubicBezTo>
                <a:cubicBezTo>
                  <a:pt x="713706" y="1925455"/>
                  <a:pt x="604431" y="2021099"/>
                  <a:pt x="703681" y="1965960"/>
                </a:cubicBezTo>
                <a:cubicBezTo>
                  <a:pt x="735703" y="1948170"/>
                  <a:pt x="764641" y="1925320"/>
                  <a:pt x="795121" y="1905000"/>
                </a:cubicBezTo>
                <a:cubicBezTo>
                  <a:pt x="810361" y="1894840"/>
                  <a:pt x="823835" y="1881322"/>
                  <a:pt x="840841" y="1874520"/>
                </a:cubicBezTo>
                <a:cubicBezTo>
                  <a:pt x="895272" y="1852748"/>
                  <a:pt x="928168" y="1842036"/>
                  <a:pt x="978001" y="1813560"/>
                </a:cubicBezTo>
                <a:cubicBezTo>
                  <a:pt x="1098941" y="1744451"/>
                  <a:pt x="943360" y="1827418"/>
                  <a:pt x="1069441" y="1737360"/>
                </a:cubicBezTo>
                <a:cubicBezTo>
                  <a:pt x="1087928" y="1724155"/>
                  <a:pt x="1111914" y="1720085"/>
                  <a:pt x="1130401" y="1706880"/>
                </a:cubicBezTo>
                <a:cubicBezTo>
                  <a:pt x="1147939" y="1694353"/>
                  <a:pt x="1159564" y="1674958"/>
                  <a:pt x="1176121" y="1661160"/>
                </a:cubicBezTo>
                <a:cubicBezTo>
                  <a:pt x="1190192" y="1649434"/>
                  <a:pt x="1207770" y="1642406"/>
                  <a:pt x="1221841" y="1630680"/>
                </a:cubicBezTo>
                <a:cubicBezTo>
                  <a:pt x="1275558" y="1585916"/>
                  <a:pt x="1286040" y="1557242"/>
                  <a:pt x="1328521" y="1493520"/>
                </a:cubicBezTo>
                <a:cubicBezTo>
                  <a:pt x="1359132" y="1447604"/>
                  <a:pt x="1366278" y="1440980"/>
                  <a:pt x="1389481" y="1386840"/>
                </a:cubicBezTo>
                <a:cubicBezTo>
                  <a:pt x="1395809" y="1372075"/>
                  <a:pt x="1396919" y="1355163"/>
                  <a:pt x="1404721" y="1341120"/>
                </a:cubicBezTo>
                <a:cubicBezTo>
                  <a:pt x="1422511" y="1309098"/>
                  <a:pt x="1454097" y="1284433"/>
                  <a:pt x="1465681" y="1249680"/>
                </a:cubicBezTo>
                <a:lnTo>
                  <a:pt x="1526641" y="1066800"/>
                </a:lnTo>
                <a:cubicBezTo>
                  <a:pt x="1544582" y="1012977"/>
                  <a:pt x="1565486" y="954162"/>
                  <a:pt x="1572361" y="899160"/>
                </a:cubicBezTo>
                <a:cubicBezTo>
                  <a:pt x="1593307" y="731594"/>
                  <a:pt x="1583078" y="817946"/>
                  <a:pt x="1602841" y="640080"/>
                </a:cubicBezTo>
                <a:cubicBezTo>
                  <a:pt x="1597761" y="452120"/>
                  <a:pt x="1598642" y="263904"/>
                  <a:pt x="1587601" y="76200"/>
                </a:cubicBezTo>
                <a:cubicBezTo>
                  <a:pt x="1586658" y="60163"/>
                  <a:pt x="1566395" y="107005"/>
                  <a:pt x="1572361" y="121920"/>
                </a:cubicBezTo>
                <a:cubicBezTo>
                  <a:pt x="1579163" y="138926"/>
                  <a:pt x="1602841" y="142240"/>
                  <a:pt x="1618081" y="152400"/>
                </a:cubicBezTo>
                <a:cubicBezTo>
                  <a:pt x="1633321" y="147320"/>
                  <a:pt x="1663801" y="153224"/>
                  <a:pt x="1663801" y="137160"/>
                </a:cubicBezTo>
                <a:cubicBezTo>
                  <a:pt x="1663801" y="115607"/>
                  <a:pt x="1631879" y="107997"/>
                  <a:pt x="1618081" y="91440"/>
                </a:cubicBezTo>
                <a:cubicBezTo>
                  <a:pt x="1606355" y="77369"/>
                  <a:pt x="1595792" y="62103"/>
                  <a:pt x="1587601" y="45720"/>
                </a:cubicBezTo>
                <a:cubicBezTo>
                  <a:pt x="1580417" y="31352"/>
                  <a:pt x="1572361" y="0"/>
                  <a:pt x="1572361" y="0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29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0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1" name="Picture 3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1.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</a:t>
            </a:r>
            <a:r>
              <a:rPr lang="th-TH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และจัดการ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Vi</a:t>
            </a:r>
            <a:r>
              <a:rPr lang="en-US" sz="6000" b="1" noProof="0" dirty="0" err="1" smtClean="0">
                <a:latin typeface="KodchiangUPC" pitchFamily="18" charset="-34"/>
                <a:ea typeface="+mj-ea"/>
                <a:cs typeface="KodchiangUPC" pitchFamily="18" charset="-34"/>
              </a:rPr>
              <a:t>rtual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Machines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3276600"/>
            <a:ext cx="5410200" cy="206210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ผู้ใช้สามารถระบุสิ่งเหล่านี้ได้เมื่อสร้าง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VM</a:t>
            </a:r>
          </a:p>
          <a:p>
            <a:pPr>
              <a:buFontTx/>
              <a:buChar char="-"/>
            </a:pP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จำนวน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CPU,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ขนาด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Memory,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ขนาด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Disk</a:t>
            </a:r>
          </a:p>
          <a:p>
            <a:pPr>
              <a:buFontTx/>
              <a:buChar char="-"/>
            </a:pP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Security Groups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ระบุว่าใช้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ports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ใดบ้าง</a:t>
            </a:r>
            <a:endParaRPr lang="en-US" sz="3200" b="1" dirty="0" smtClean="0">
              <a:latin typeface="TH Chakra Petch" pitchFamily="2" charset="-34"/>
              <a:cs typeface="TH Chakra Petch" pitchFamily="2" charset="-34"/>
            </a:endParaRPr>
          </a:p>
          <a:p>
            <a:pPr>
              <a:buFontTx/>
              <a:buChar char="-"/>
            </a:pP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NICs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และ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Networks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ที่เชื่อมต่อ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, etc.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71800" y="3733800"/>
            <a:ext cx="751872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NOVA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2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pic>
        <p:nvPicPr>
          <p:cNvPr id="1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33600"/>
            <a:ext cx="685800" cy="685801"/>
          </a:xfrm>
          <a:prstGeom prst="rect">
            <a:avLst/>
          </a:prstGeom>
          <a:noFill/>
        </p:spPr>
      </p:pic>
      <p:pic>
        <p:nvPicPr>
          <p:cNvPr id="1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685800" cy="685801"/>
          </a:xfrm>
          <a:prstGeom prst="rect">
            <a:avLst/>
          </a:prstGeom>
          <a:noFill/>
        </p:spPr>
      </p:pic>
      <p:pic>
        <p:nvPicPr>
          <p:cNvPr id="1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685800" cy="68580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1816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Elbow Connector 20"/>
          <p:cNvCxnSpPr>
            <a:stCxn id="18" idx="2"/>
            <a:endCxn id="19" idx="0"/>
          </p:cNvCxnSpPr>
          <p:nvPr/>
        </p:nvCxnSpPr>
        <p:spPr>
          <a:xfrm rot="16200000" flipH="1">
            <a:off x="5048251" y="2838450"/>
            <a:ext cx="609599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9" idx="0"/>
          </p:cNvCxnSpPr>
          <p:nvPr/>
        </p:nvCxnSpPr>
        <p:spPr>
          <a:xfrm rot="5400000">
            <a:off x="5543551" y="2914650"/>
            <a:ext cx="6095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9" idx="0"/>
          </p:cNvCxnSpPr>
          <p:nvPr/>
        </p:nvCxnSpPr>
        <p:spPr>
          <a:xfrm rot="5400000">
            <a:off x="6000751" y="2457450"/>
            <a:ext cx="609599" cy="1333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7" idx="0"/>
          </p:cNvCxnSpPr>
          <p:nvPr/>
        </p:nvCxnSpPr>
        <p:spPr>
          <a:xfrm rot="5400000">
            <a:off x="4838700" y="35433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3962400" y="5105400"/>
            <a:ext cx="838200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2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29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0" name="Picture 29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2.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Vi</a:t>
            </a:r>
            <a:r>
              <a:rPr lang="en-US" sz="6000" b="1" noProof="0" dirty="0" err="1" smtClean="0">
                <a:latin typeface="KodchiangUPC" pitchFamily="18" charset="-34"/>
                <a:ea typeface="+mj-ea"/>
                <a:cs typeface="KodchiangUPC" pitchFamily="18" charset="-34"/>
              </a:rPr>
              <a:t>rtual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Networks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72000" y="1676400"/>
            <a:ext cx="2895600" cy="2286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95400" y="1981200"/>
            <a:ext cx="2819400" cy="198120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505200" y="1447800"/>
            <a:ext cx="114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Fixed IP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038600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10.0.44.0/24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subnet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5000" y="403860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10.0.45.0/24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86400" y="175260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10.0.45.7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3600" y="198120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10.0.44.12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33800" y="4953000"/>
            <a:ext cx="5410200" cy="156966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สร้าง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local networks/subnets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ได้หลาย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networks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และกำหนดการเชื่อมต่อระหว่าง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networks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ได้หลากหลายรูปแบบ</a:t>
            </a:r>
          </a:p>
        </p:txBody>
      </p:sp>
      <p:cxnSp>
        <p:nvCxnSpPr>
          <p:cNvPr id="51" name="Straight Arrow Connector 50"/>
          <p:cNvCxnSpPr>
            <a:endCxn id="47" idx="3"/>
          </p:cNvCxnSpPr>
          <p:nvPr/>
        </p:nvCxnSpPr>
        <p:spPr>
          <a:xfrm flipH="1">
            <a:off x="3201521" y="1828800"/>
            <a:ext cx="532279" cy="3216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5" idx="1"/>
          </p:cNvCxnSpPr>
          <p:nvPr/>
        </p:nvCxnSpPr>
        <p:spPr>
          <a:xfrm>
            <a:off x="4495800" y="1828800"/>
            <a:ext cx="990600" cy="12385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67000" y="3429000"/>
            <a:ext cx="84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router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38600" y="4343400"/>
            <a:ext cx="84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router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81600" y="3429000"/>
            <a:ext cx="84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router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45720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NEUTRON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3" grpId="0"/>
      <p:bldP spid="44" grpId="0"/>
      <p:bldP spid="45" grpId="0"/>
      <p:bldP spid="47" grpId="0"/>
      <p:bldP spid="52" grpId="1" animBg="1"/>
      <p:bldP spid="56" grpId="0"/>
      <p:bldP spid="58" grpId="0"/>
      <p:bldP spid="60" grpId="0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pic>
        <p:nvPicPr>
          <p:cNvPr id="1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33600"/>
            <a:ext cx="685800" cy="685801"/>
          </a:xfrm>
          <a:prstGeom prst="rect">
            <a:avLst/>
          </a:prstGeom>
          <a:noFill/>
        </p:spPr>
      </p:pic>
      <p:pic>
        <p:nvPicPr>
          <p:cNvPr id="1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685800" cy="685801"/>
          </a:xfrm>
          <a:prstGeom prst="rect">
            <a:avLst/>
          </a:prstGeom>
          <a:noFill/>
        </p:spPr>
      </p:pic>
      <p:pic>
        <p:nvPicPr>
          <p:cNvPr id="1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685800" cy="68580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1816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Elbow Connector 20"/>
          <p:cNvCxnSpPr>
            <a:stCxn id="18" idx="2"/>
            <a:endCxn id="19" idx="0"/>
          </p:cNvCxnSpPr>
          <p:nvPr/>
        </p:nvCxnSpPr>
        <p:spPr>
          <a:xfrm rot="16200000" flipH="1">
            <a:off x="5048251" y="2838450"/>
            <a:ext cx="609599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9" idx="0"/>
          </p:cNvCxnSpPr>
          <p:nvPr/>
        </p:nvCxnSpPr>
        <p:spPr>
          <a:xfrm rot="5400000">
            <a:off x="5543551" y="2914650"/>
            <a:ext cx="6095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9" idx="0"/>
          </p:cNvCxnSpPr>
          <p:nvPr/>
        </p:nvCxnSpPr>
        <p:spPr>
          <a:xfrm rot="5400000">
            <a:off x="6000751" y="2457450"/>
            <a:ext cx="609599" cy="1333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7" idx="0"/>
          </p:cNvCxnSpPr>
          <p:nvPr/>
        </p:nvCxnSpPr>
        <p:spPr>
          <a:xfrm rot="5400000">
            <a:off x="4838700" y="35433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3924300" y="5143500"/>
            <a:ext cx="914400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2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29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0" name="Picture 29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2.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Vi</a:t>
            </a:r>
            <a:r>
              <a:rPr lang="en-US" sz="6000" b="1" noProof="0" dirty="0" err="1" smtClean="0">
                <a:latin typeface="KodchiangUPC" pitchFamily="18" charset="-34"/>
                <a:ea typeface="+mj-ea"/>
                <a:cs typeface="KodchiangUPC" pitchFamily="18" charset="-34"/>
              </a:rPr>
              <a:t>rtual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Networks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72000" y="1676400"/>
            <a:ext cx="2895600" cy="2286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95400" y="1981200"/>
            <a:ext cx="2819400" cy="198120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505200" y="1447800"/>
            <a:ext cx="114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Fixed IP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038600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10.0.44.0/24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subnet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5000" y="403860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10.0.45.0/24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86400" y="175260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10.0.45.7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3600" y="198120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10.0.44.12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029200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61.91.207.1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61.91.207.2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61.91. x. 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3495" y="6019800"/>
            <a:ext cx="2206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Floating IP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Pool on Internet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14800" y="4419600"/>
            <a:ext cx="5029200" cy="1077218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หากต้องการให้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VM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ใดของคุณเป็น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web server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ให้บริการบน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Internet …</a:t>
            </a:r>
            <a:endParaRPr lang="th-TH" sz="3200" b="1" dirty="0" smtClean="0">
              <a:latin typeface="TH Chakra Petch" pitchFamily="2" charset="-34"/>
              <a:cs typeface="TH Chakra Petch" pitchFamily="2" charset="-3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72400" y="40386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NEUTRON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/>
      <p:bldP spid="51" grpId="1"/>
      <p:bldP spid="5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pic>
        <p:nvPicPr>
          <p:cNvPr id="1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33600"/>
            <a:ext cx="685800" cy="685801"/>
          </a:xfrm>
          <a:prstGeom prst="rect">
            <a:avLst/>
          </a:prstGeom>
          <a:noFill/>
        </p:spPr>
      </p:pic>
      <p:pic>
        <p:nvPicPr>
          <p:cNvPr id="1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685800" cy="685801"/>
          </a:xfrm>
          <a:prstGeom prst="rect">
            <a:avLst/>
          </a:prstGeom>
          <a:noFill/>
        </p:spPr>
      </p:pic>
      <p:pic>
        <p:nvPicPr>
          <p:cNvPr id="1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685800" cy="68580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1816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Elbow Connector 20"/>
          <p:cNvCxnSpPr>
            <a:stCxn id="18" idx="2"/>
            <a:endCxn id="19" idx="0"/>
          </p:cNvCxnSpPr>
          <p:nvPr/>
        </p:nvCxnSpPr>
        <p:spPr>
          <a:xfrm rot="16200000" flipH="1">
            <a:off x="5048251" y="2838450"/>
            <a:ext cx="609599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9" idx="0"/>
          </p:cNvCxnSpPr>
          <p:nvPr/>
        </p:nvCxnSpPr>
        <p:spPr>
          <a:xfrm rot="5400000">
            <a:off x="5543551" y="2914650"/>
            <a:ext cx="6095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9" idx="0"/>
          </p:cNvCxnSpPr>
          <p:nvPr/>
        </p:nvCxnSpPr>
        <p:spPr>
          <a:xfrm rot="5400000">
            <a:off x="6000751" y="2457450"/>
            <a:ext cx="609599" cy="1333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7" idx="0"/>
          </p:cNvCxnSpPr>
          <p:nvPr/>
        </p:nvCxnSpPr>
        <p:spPr>
          <a:xfrm rot="5400000">
            <a:off x="4838700" y="35433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3733800" y="4800600"/>
            <a:ext cx="762000" cy="685800"/>
          </a:xfrm>
          <a:prstGeom prst="bentConnector3">
            <a:avLst>
              <a:gd name="adj1" fmla="val -1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2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29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0" name="Picture 29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2.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Vi</a:t>
            </a:r>
            <a:r>
              <a:rPr lang="en-US" sz="6000" b="1" noProof="0" dirty="0" err="1" smtClean="0">
                <a:latin typeface="KodchiangUPC" pitchFamily="18" charset="-34"/>
                <a:ea typeface="+mj-ea"/>
                <a:cs typeface="KodchiangUPC" pitchFamily="18" charset="-34"/>
              </a:rPr>
              <a:t>rtual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Networks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72000" y="1676400"/>
            <a:ext cx="2895600" cy="2286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95400" y="1981200"/>
            <a:ext cx="2819400" cy="198120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505200" y="1447800"/>
            <a:ext cx="114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Fixed IP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24400" y="175260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10.0.45.7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3600" y="198120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10.0.44.12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400" y="5029200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61.91.207.1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61.91.207.2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61.91. x. 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" y="6019800"/>
            <a:ext cx="1486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Floating IP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Pool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209800" y="4648200"/>
            <a:ext cx="990600" cy="990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62200" y="487680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NAT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62400" y="5029200"/>
            <a:ext cx="518160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สามารถทำ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NAT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ด้วยการ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Associate Floating IP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กับ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Fixed IP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ได้อย่างง่ายดาย</a:t>
            </a:r>
          </a:p>
        </p:txBody>
      </p:sp>
      <p:sp>
        <p:nvSpPr>
          <p:cNvPr id="75" name="Oval 74"/>
          <p:cNvSpPr/>
          <p:nvPr/>
        </p:nvSpPr>
        <p:spPr>
          <a:xfrm>
            <a:off x="2133600" y="1828800"/>
            <a:ext cx="1066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7200" y="4953000"/>
            <a:ext cx="1600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hape 79"/>
          <p:cNvCxnSpPr>
            <a:stCxn id="76" idx="6"/>
            <a:endCxn id="75" idx="4"/>
          </p:cNvCxnSpPr>
          <p:nvPr/>
        </p:nvCxnSpPr>
        <p:spPr>
          <a:xfrm flipV="1">
            <a:off x="2057400" y="3124200"/>
            <a:ext cx="609600" cy="2057400"/>
          </a:xfrm>
          <a:prstGeom prst="curvedConnector2">
            <a:avLst/>
          </a:prstGeom>
          <a:ln w="730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419600" y="1752600"/>
            <a:ext cx="1295400" cy="1219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57200" y="5410200"/>
            <a:ext cx="16764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hape 83"/>
          <p:cNvCxnSpPr>
            <a:stCxn id="82" idx="6"/>
            <a:endCxn id="81" idx="4"/>
          </p:cNvCxnSpPr>
          <p:nvPr/>
        </p:nvCxnSpPr>
        <p:spPr>
          <a:xfrm flipV="1">
            <a:off x="2133600" y="2971800"/>
            <a:ext cx="2933700" cy="2590800"/>
          </a:xfrm>
          <a:prstGeom prst="curvedConnector2">
            <a:avLst/>
          </a:prstGeom>
          <a:ln w="730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72400" y="46482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NEUTRON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animBg="1"/>
      <p:bldP spid="52" grpId="2"/>
      <p:bldP spid="74" grpId="1" animBg="1"/>
      <p:bldP spid="75" grpId="0" animBg="1"/>
      <p:bldP spid="76" grpId="0" animBg="1"/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i="1" dirty="0" smtClean="0">
                <a:solidFill>
                  <a:schemeClr val="accent6">
                    <a:lumMod val="75000"/>
                  </a:schemeClr>
                </a:solidFill>
              </a:rPr>
              <a:t>คำนิยามของ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Cloud Computing</a:t>
            </a:r>
            <a:endParaRPr lang="th-TH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Cloud Computing 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คือ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Distributed Computing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อย่างหนึ่ง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[2] </a:t>
            </a:r>
            <a:r>
              <a:rPr lang="en-US" dirty="0" smtClean="0">
                <a:latin typeface="Cordia New" pitchFamily="34" charset="-34"/>
                <a:cs typeface="Cordia New" pitchFamily="34" charset="-34"/>
                <a:hlinkClick r:id="rId2"/>
              </a:rPr>
              <a:t>https://en.wikipedia.org/wiki/Cloud_computing</a:t>
            </a:r>
            <a:endParaRPr lang="th-TH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จาก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National Institute of Standard and Technology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ของ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USA Cloud Computing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มีลักษณะเฉพาะดังนี้</a:t>
            </a:r>
          </a:p>
          <a:p>
            <a:pPr lvl="1"/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On-demand self service</a:t>
            </a:r>
          </a:p>
          <a:p>
            <a:pPr lvl="1"/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Broad Network Access</a:t>
            </a:r>
          </a:p>
          <a:p>
            <a:pPr lvl="1"/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Resource Pooling</a:t>
            </a:r>
          </a:p>
          <a:p>
            <a:pPr lvl="1"/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Rapid Elasticity</a:t>
            </a:r>
          </a:p>
          <a:p>
            <a:pPr lvl="1"/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Measured Services</a:t>
            </a:r>
          </a:p>
          <a:p>
            <a:pPr lvl="1"/>
            <a:endParaRPr lang="th-TH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pic>
        <p:nvPicPr>
          <p:cNvPr id="1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33600"/>
            <a:ext cx="685800" cy="685801"/>
          </a:xfrm>
          <a:prstGeom prst="rect">
            <a:avLst/>
          </a:prstGeom>
          <a:noFill/>
        </p:spPr>
      </p:pic>
      <p:pic>
        <p:nvPicPr>
          <p:cNvPr id="1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685800" cy="685801"/>
          </a:xfrm>
          <a:prstGeom prst="rect">
            <a:avLst/>
          </a:prstGeom>
          <a:noFill/>
        </p:spPr>
      </p:pic>
      <p:pic>
        <p:nvPicPr>
          <p:cNvPr id="1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685800" cy="68580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1816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Elbow Connector 20"/>
          <p:cNvCxnSpPr>
            <a:stCxn id="18" idx="2"/>
            <a:endCxn id="19" idx="0"/>
          </p:cNvCxnSpPr>
          <p:nvPr/>
        </p:nvCxnSpPr>
        <p:spPr>
          <a:xfrm rot="16200000" flipH="1">
            <a:off x="5048251" y="2838450"/>
            <a:ext cx="609599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9" idx="0"/>
          </p:cNvCxnSpPr>
          <p:nvPr/>
        </p:nvCxnSpPr>
        <p:spPr>
          <a:xfrm rot="5400000">
            <a:off x="5543551" y="2914650"/>
            <a:ext cx="6095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9" idx="0"/>
          </p:cNvCxnSpPr>
          <p:nvPr/>
        </p:nvCxnSpPr>
        <p:spPr>
          <a:xfrm rot="5400000">
            <a:off x="6000751" y="2457450"/>
            <a:ext cx="609599" cy="1333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7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4838700" y="3543300"/>
            <a:ext cx="457200" cy="1143000"/>
          </a:xfrm>
          <a:prstGeom prst="bentConnector3">
            <a:avLst>
              <a:gd name="adj1" fmla="val 7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3962400" y="5105400"/>
            <a:ext cx="838200" cy="228600"/>
          </a:xfrm>
          <a:prstGeom prst="bentConnector3">
            <a:avLst>
              <a:gd name="adj1" fmla="val 102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7391400" y="3124200"/>
            <a:ext cx="533400" cy="4572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1" name="Shape 80"/>
          <p:cNvCxnSpPr>
            <a:stCxn id="16" idx="3"/>
            <a:endCxn id="72" idx="1"/>
          </p:cNvCxnSpPr>
          <p:nvPr/>
        </p:nvCxnSpPr>
        <p:spPr>
          <a:xfrm>
            <a:off x="7315200" y="2476501"/>
            <a:ext cx="342900" cy="647699"/>
          </a:xfrm>
          <a:prstGeom prst="bentConnector2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3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9" name="Picture 38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3.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Vi</a:t>
            </a:r>
            <a:r>
              <a:rPr lang="en-US" sz="6000" b="1" noProof="0" dirty="0" err="1" smtClean="0">
                <a:latin typeface="KodchiangUPC" pitchFamily="18" charset="-34"/>
                <a:ea typeface="+mj-ea"/>
                <a:cs typeface="KodchiangUPC" pitchFamily="18" charset="-34"/>
              </a:rPr>
              <a:t>rtual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Storages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96000" y="4343400"/>
            <a:ext cx="3048000" cy="10772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สามารถ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 Attach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Block Storage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เข้ากับ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VM</a:t>
            </a:r>
            <a:endParaRPr lang="th-TH" sz="3200" b="1" dirty="0" smtClean="0">
              <a:latin typeface="TH Chakra Petch" pitchFamily="2" charset="-34"/>
              <a:cs typeface="TH Chakra Petch" pitchFamily="2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2400" y="38862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CINDER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3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pic>
        <p:nvPicPr>
          <p:cNvPr id="1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33600"/>
            <a:ext cx="685800" cy="685801"/>
          </a:xfrm>
          <a:prstGeom prst="rect">
            <a:avLst/>
          </a:prstGeom>
          <a:noFill/>
        </p:spPr>
      </p:pic>
      <p:pic>
        <p:nvPicPr>
          <p:cNvPr id="1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685800" cy="685801"/>
          </a:xfrm>
          <a:prstGeom prst="rect">
            <a:avLst/>
          </a:prstGeom>
          <a:noFill/>
        </p:spPr>
      </p:pic>
      <p:pic>
        <p:nvPicPr>
          <p:cNvPr id="1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685800" cy="68580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1816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Elbow Connector 20"/>
          <p:cNvCxnSpPr>
            <a:stCxn id="18" idx="2"/>
            <a:endCxn id="19" idx="0"/>
          </p:cNvCxnSpPr>
          <p:nvPr/>
        </p:nvCxnSpPr>
        <p:spPr>
          <a:xfrm rot="16200000" flipH="1">
            <a:off x="5048251" y="2838450"/>
            <a:ext cx="609599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9" idx="0"/>
          </p:cNvCxnSpPr>
          <p:nvPr/>
        </p:nvCxnSpPr>
        <p:spPr>
          <a:xfrm rot="5400000">
            <a:off x="5543551" y="2914650"/>
            <a:ext cx="6095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9" idx="0"/>
          </p:cNvCxnSpPr>
          <p:nvPr/>
        </p:nvCxnSpPr>
        <p:spPr>
          <a:xfrm rot="5400000">
            <a:off x="6000751" y="2457450"/>
            <a:ext cx="609599" cy="1333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7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4838700" y="3543300"/>
            <a:ext cx="457200" cy="1143000"/>
          </a:xfrm>
          <a:prstGeom prst="bentConnector3">
            <a:avLst>
              <a:gd name="adj1" fmla="val 7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3962400" y="5105400"/>
            <a:ext cx="838200" cy="228600"/>
          </a:xfrm>
          <a:prstGeom prst="bentConnector3">
            <a:avLst>
              <a:gd name="adj1" fmla="val 102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/>
          <p:cNvSpPr/>
          <p:nvPr/>
        </p:nvSpPr>
        <p:spPr>
          <a:xfrm>
            <a:off x="1905000" y="4572000"/>
            <a:ext cx="533400" cy="4572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Can 73"/>
          <p:cNvSpPr/>
          <p:nvPr/>
        </p:nvSpPr>
        <p:spPr>
          <a:xfrm>
            <a:off x="2590800" y="4572000"/>
            <a:ext cx="533400" cy="4572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3" name="Elbow Connector 82"/>
          <p:cNvCxnSpPr>
            <a:stCxn id="46" idx="2"/>
            <a:endCxn id="73" idx="1"/>
          </p:cNvCxnSpPr>
          <p:nvPr/>
        </p:nvCxnSpPr>
        <p:spPr>
          <a:xfrm rot="5400000">
            <a:off x="2305050" y="3752850"/>
            <a:ext cx="685800" cy="952500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2667000" y="4114800"/>
            <a:ext cx="685800" cy="228600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3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9" name="Picture 38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3.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Vi</a:t>
            </a:r>
            <a:r>
              <a:rPr lang="en-US" sz="6000" b="1" noProof="0" dirty="0" err="1" smtClean="0">
                <a:latin typeface="KodchiangUPC" pitchFamily="18" charset="-34"/>
                <a:ea typeface="+mj-ea"/>
                <a:cs typeface="KodchiangUPC" pitchFamily="18" charset="-34"/>
              </a:rPr>
              <a:t>rtual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Storages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0" y="4343400"/>
            <a:ext cx="3810000" cy="10772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สามารถสร้าง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Shared Storage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ให้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VMs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ใช้ร่วมกัน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 </a:t>
            </a:r>
            <a:endParaRPr lang="th-TH" sz="3200" b="1" dirty="0" smtClean="0">
              <a:latin typeface="TH Chakra Petch" pitchFamily="2" charset="-34"/>
              <a:cs typeface="TH Chakra Petch" pitchFamily="2" charset="-34"/>
            </a:endParaRPr>
          </a:p>
        </p:txBody>
      </p:sp>
      <p:cxnSp>
        <p:nvCxnSpPr>
          <p:cNvPr id="55" name="Elbow Connector 54"/>
          <p:cNvCxnSpPr>
            <a:stCxn id="46" idx="1"/>
            <a:endCxn id="15" idx="3"/>
          </p:cNvCxnSpPr>
          <p:nvPr/>
        </p:nvCxnSpPr>
        <p:spPr>
          <a:xfrm rot="10800000">
            <a:off x="2057400" y="3314702"/>
            <a:ext cx="609600" cy="342899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72400" y="38862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MANILA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pic>
        <p:nvPicPr>
          <p:cNvPr id="1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33600"/>
            <a:ext cx="685800" cy="685801"/>
          </a:xfrm>
          <a:prstGeom prst="rect">
            <a:avLst/>
          </a:prstGeom>
          <a:noFill/>
        </p:spPr>
      </p:pic>
      <p:pic>
        <p:nvPicPr>
          <p:cNvPr id="1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33600"/>
            <a:ext cx="685800" cy="685801"/>
          </a:xfrm>
          <a:prstGeom prst="rect">
            <a:avLst/>
          </a:prstGeom>
          <a:noFill/>
        </p:spPr>
      </p:pic>
      <p:pic>
        <p:nvPicPr>
          <p:cNvPr id="1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685800" cy="68580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1816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Elbow Connector 20"/>
          <p:cNvCxnSpPr>
            <a:stCxn id="18" idx="2"/>
            <a:endCxn id="19" idx="0"/>
          </p:cNvCxnSpPr>
          <p:nvPr/>
        </p:nvCxnSpPr>
        <p:spPr>
          <a:xfrm rot="16200000" flipH="1">
            <a:off x="5048251" y="2838450"/>
            <a:ext cx="609599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9" idx="0"/>
          </p:cNvCxnSpPr>
          <p:nvPr/>
        </p:nvCxnSpPr>
        <p:spPr>
          <a:xfrm rot="5400000">
            <a:off x="5543551" y="2914650"/>
            <a:ext cx="6095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9" idx="0"/>
          </p:cNvCxnSpPr>
          <p:nvPr/>
        </p:nvCxnSpPr>
        <p:spPr>
          <a:xfrm rot="5400000">
            <a:off x="6000751" y="2457450"/>
            <a:ext cx="609599" cy="1333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4000500" y="33147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3962400" y="5105400"/>
            <a:ext cx="838200" cy="228600"/>
          </a:xfrm>
          <a:prstGeom prst="bentConnector3">
            <a:avLst>
              <a:gd name="adj1" fmla="val 102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7391400" y="3124200"/>
            <a:ext cx="533400" cy="4572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Can 72"/>
          <p:cNvSpPr/>
          <p:nvPr/>
        </p:nvSpPr>
        <p:spPr>
          <a:xfrm>
            <a:off x="1905000" y="4572000"/>
            <a:ext cx="533400" cy="4572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Can 73"/>
          <p:cNvSpPr/>
          <p:nvPr/>
        </p:nvSpPr>
        <p:spPr>
          <a:xfrm>
            <a:off x="2590800" y="4572000"/>
            <a:ext cx="533400" cy="4572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1" name="Shape 80"/>
          <p:cNvCxnSpPr>
            <a:stCxn id="16" idx="3"/>
            <a:endCxn id="72" idx="0"/>
          </p:cNvCxnSpPr>
          <p:nvPr/>
        </p:nvCxnSpPr>
        <p:spPr>
          <a:xfrm>
            <a:off x="7315200" y="2476501"/>
            <a:ext cx="342900" cy="76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6" idx="2"/>
            <a:endCxn id="73" idx="1"/>
          </p:cNvCxnSpPr>
          <p:nvPr/>
        </p:nvCxnSpPr>
        <p:spPr>
          <a:xfrm rot="5400000">
            <a:off x="2305050" y="3752850"/>
            <a:ext cx="685800" cy="952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6" idx="2"/>
            <a:endCxn id="74" idx="1"/>
          </p:cNvCxnSpPr>
          <p:nvPr/>
        </p:nvCxnSpPr>
        <p:spPr>
          <a:xfrm rot="5400000">
            <a:off x="2647950" y="4095750"/>
            <a:ext cx="685800" cy="266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3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9" name="Picture 38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3.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Vi</a:t>
            </a:r>
            <a:r>
              <a:rPr lang="en-US" sz="6000" b="1" noProof="0" dirty="0" err="1" smtClean="0">
                <a:latin typeface="KodchiangUPC" pitchFamily="18" charset="-34"/>
                <a:ea typeface="+mj-ea"/>
                <a:cs typeface="KodchiangUPC" pitchFamily="18" charset="-34"/>
              </a:rPr>
              <a:t>rtual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Storages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371600" y="1828800"/>
            <a:ext cx="6629400" cy="3810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Document 48"/>
          <p:cNvSpPr/>
          <p:nvPr/>
        </p:nvSpPr>
        <p:spPr>
          <a:xfrm>
            <a:off x="41148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/>
          <p:cNvSpPr/>
          <p:nvPr/>
        </p:nvSpPr>
        <p:spPr>
          <a:xfrm>
            <a:off x="35814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/>
          <p:cNvSpPr/>
          <p:nvPr/>
        </p:nvSpPr>
        <p:spPr>
          <a:xfrm>
            <a:off x="46482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/>
          <p:cNvSpPr/>
          <p:nvPr/>
        </p:nvSpPr>
        <p:spPr>
          <a:xfrm>
            <a:off x="35814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/>
          <p:cNvSpPr/>
          <p:nvPr/>
        </p:nvSpPr>
        <p:spPr>
          <a:xfrm>
            <a:off x="41148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/>
          <p:cNvSpPr/>
          <p:nvPr/>
        </p:nvSpPr>
        <p:spPr>
          <a:xfrm>
            <a:off x="46482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/>
          <p:cNvSpPr/>
          <p:nvPr/>
        </p:nvSpPr>
        <p:spPr>
          <a:xfrm>
            <a:off x="35814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/>
          <p:cNvSpPr/>
          <p:nvPr/>
        </p:nvSpPr>
        <p:spPr>
          <a:xfrm>
            <a:off x="41148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/>
          <p:cNvSpPr/>
          <p:nvPr/>
        </p:nvSpPr>
        <p:spPr>
          <a:xfrm>
            <a:off x="46482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/>
          <p:nvPr/>
        </p:nvCxnSpPr>
        <p:spPr>
          <a:xfrm rot="5400000">
            <a:off x="2400300" y="20193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ocument 66"/>
          <p:cNvSpPr/>
          <p:nvPr/>
        </p:nvSpPr>
        <p:spPr>
          <a:xfrm>
            <a:off x="25146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/>
          <p:cNvSpPr/>
          <p:nvPr/>
        </p:nvSpPr>
        <p:spPr>
          <a:xfrm>
            <a:off x="19812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Document 75"/>
          <p:cNvSpPr/>
          <p:nvPr/>
        </p:nvSpPr>
        <p:spPr>
          <a:xfrm>
            <a:off x="30480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Document 77"/>
          <p:cNvSpPr/>
          <p:nvPr/>
        </p:nvSpPr>
        <p:spPr>
          <a:xfrm>
            <a:off x="19812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Document 78"/>
          <p:cNvSpPr/>
          <p:nvPr/>
        </p:nvSpPr>
        <p:spPr>
          <a:xfrm>
            <a:off x="25146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Document 79"/>
          <p:cNvSpPr/>
          <p:nvPr/>
        </p:nvSpPr>
        <p:spPr>
          <a:xfrm>
            <a:off x="30480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Document 81"/>
          <p:cNvSpPr/>
          <p:nvPr/>
        </p:nvSpPr>
        <p:spPr>
          <a:xfrm>
            <a:off x="19812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Document 83"/>
          <p:cNvSpPr/>
          <p:nvPr/>
        </p:nvSpPr>
        <p:spPr>
          <a:xfrm>
            <a:off x="25146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ocument 84"/>
          <p:cNvSpPr/>
          <p:nvPr/>
        </p:nvSpPr>
        <p:spPr>
          <a:xfrm>
            <a:off x="30480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Elbow Connector 86"/>
          <p:cNvCxnSpPr/>
          <p:nvPr/>
        </p:nvCxnSpPr>
        <p:spPr>
          <a:xfrm rot="5400000">
            <a:off x="4000500" y="20193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ocument 87"/>
          <p:cNvSpPr/>
          <p:nvPr/>
        </p:nvSpPr>
        <p:spPr>
          <a:xfrm>
            <a:off x="41148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ocument 88"/>
          <p:cNvSpPr/>
          <p:nvPr/>
        </p:nvSpPr>
        <p:spPr>
          <a:xfrm>
            <a:off x="35814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Document 89"/>
          <p:cNvSpPr/>
          <p:nvPr/>
        </p:nvSpPr>
        <p:spPr>
          <a:xfrm>
            <a:off x="46482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Document 90"/>
          <p:cNvSpPr/>
          <p:nvPr/>
        </p:nvSpPr>
        <p:spPr>
          <a:xfrm>
            <a:off x="35814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Document 91"/>
          <p:cNvSpPr/>
          <p:nvPr/>
        </p:nvSpPr>
        <p:spPr>
          <a:xfrm>
            <a:off x="41148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Document 92"/>
          <p:cNvSpPr/>
          <p:nvPr/>
        </p:nvSpPr>
        <p:spPr>
          <a:xfrm>
            <a:off x="46482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Document 93"/>
          <p:cNvSpPr/>
          <p:nvPr/>
        </p:nvSpPr>
        <p:spPr>
          <a:xfrm>
            <a:off x="35814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Document 94"/>
          <p:cNvSpPr/>
          <p:nvPr/>
        </p:nvSpPr>
        <p:spPr>
          <a:xfrm>
            <a:off x="41148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ocument 95"/>
          <p:cNvSpPr/>
          <p:nvPr/>
        </p:nvSpPr>
        <p:spPr>
          <a:xfrm>
            <a:off x="46482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96"/>
          <p:cNvCxnSpPr/>
          <p:nvPr/>
        </p:nvCxnSpPr>
        <p:spPr>
          <a:xfrm rot="5400000">
            <a:off x="5600700" y="20193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ocument 97"/>
          <p:cNvSpPr/>
          <p:nvPr/>
        </p:nvSpPr>
        <p:spPr>
          <a:xfrm>
            <a:off x="57150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Document 98"/>
          <p:cNvSpPr/>
          <p:nvPr/>
        </p:nvSpPr>
        <p:spPr>
          <a:xfrm>
            <a:off x="51816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Document 99"/>
          <p:cNvSpPr/>
          <p:nvPr/>
        </p:nvSpPr>
        <p:spPr>
          <a:xfrm>
            <a:off x="6248400" y="2209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Document 100"/>
          <p:cNvSpPr/>
          <p:nvPr/>
        </p:nvSpPr>
        <p:spPr>
          <a:xfrm>
            <a:off x="51816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Document 101"/>
          <p:cNvSpPr/>
          <p:nvPr/>
        </p:nvSpPr>
        <p:spPr>
          <a:xfrm>
            <a:off x="57150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Document 102"/>
          <p:cNvSpPr/>
          <p:nvPr/>
        </p:nvSpPr>
        <p:spPr>
          <a:xfrm>
            <a:off x="6248400" y="25908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Document 103"/>
          <p:cNvSpPr/>
          <p:nvPr/>
        </p:nvSpPr>
        <p:spPr>
          <a:xfrm>
            <a:off x="51816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Document 104"/>
          <p:cNvSpPr/>
          <p:nvPr/>
        </p:nvSpPr>
        <p:spPr>
          <a:xfrm>
            <a:off x="57150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Document 105"/>
          <p:cNvSpPr/>
          <p:nvPr/>
        </p:nvSpPr>
        <p:spPr>
          <a:xfrm>
            <a:off x="6248400" y="30480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Elbow Connector 106"/>
          <p:cNvCxnSpPr/>
          <p:nvPr/>
        </p:nvCxnSpPr>
        <p:spPr>
          <a:xfrm rot="5400000">
            <a:off x="2400300" y="33147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ocument 107"/>
          <p:cNvSpPr/>
          <p:nvPr/>
        </p:nvSpPr>
        <p:spPr>
          <a:xfrm>
            <a:off x="25146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Document 108"/>
          <p:cNvSpPr/>
          <p:nvPr/>
        </p:nvSpPr>
        <p:spPr>
          <a:xfrm>
            <a:off x="19812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Document 109"/>
          <p:cNvSpPr/>
          <p:nvPr/>
        </p:nvSpPr>
        <p:spPr>
          <a:xfrm>
            <a:off x="30480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Document 110"/>
          <p:cNvSpPr/>
          <p:nvPr/>
        </p:nvSpPr>
        <p:spPr>
          <a:xfrm>
            <a:off x="19812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Document 111"/>
          <p:cNvSpPr/>
          <p:nvPr/>
        </p:nvSpPr>
        <p:spPr>
          <a:xfrm>
            <a:off x="25146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Document 112"/>
          <p:cNvSpPr/>
          <p:nvPr/>
        </p:nvSpPr>
        <p:spPr>
          <a:xfrm>
            <a:off x="30480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Document 113"/>
          <p:cNvSpPr/>
          <p:nvPr/>
        </p:nvSpPr>
        <p:spPr>
          <a:xfrm>
            <a:off x="19812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Document 114"/>
          <p:cNvSpPr/>
          <p:nvPr/>
        </p:nvSpPr>
        <p:spPr>
          <a:xfrm>
            <a:off x="25146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Document 115"/>
          <p:cNvSpPr/>
          <p:nvPr/>
        </p:nvSpPr>
        <p:spPr>
          <a:xfrm>
            <a:off x="30480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Elbow Connector 116"/>
          <p:cNvCxnSpPr/>
          <p:nvPr/>
        </p:nvCxnSpPr>
        <p:spPr>
          <a:xfrm rot="5400000">
            <a:off x="6667500" y="3314700"/>
            <a:ext cx="457200" cy="1143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Document 117"/>
          <p:cNvSpPr/>
          <p:nvPr/>
        </p:nvSpPr>
        <p:spPr>
          <a:xfrm>
            <a:off x="67818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118"/>
          <p:cNvSpPr/>
          <p:nvPr/>
        </p:nvSpPr>
        <p:spPr>
          <a:xfrm>
            <a:off x="62484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Document 119"/>
          <p:cNvSpPr/>
          <p:nvPr/>
        </p:nvSpPr>
        <p:spPr>
          <a:xfrm>
            <a:off x="7315200" y="3505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Document 120"/>
          <p:cNvSpPr/>
          <p:nvPr/>
        </p:nvSpPr>
        <p:spPr>
          <a:xfrm>
            <a:off x="62484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Document 121"/>
          <p:cNvSpPr/>
          <p:nvPr/>
        </p:nvSpPr>
        <p:spPr>
          <a:xfrm>
            <a:off x="67818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Document 122"/>
          <p:cNvSpPr/>
          <p:nvPr/>
        </p:nvSpPr>
        <p:spPr>
          <a:xfrm>
            <a:off x="7315200" y="38862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Document 123"/>
          <p:cNvSpPr/>
          <p:nvPr/>
        </p:nvSpPr>
        <p:spPr>
          <a:xfrm>
            <a:off x="62484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Document 124"/>
          <p:cNvSpPr/>
          <p:nvPr/>
        </p:nvSpPr>
        <p:spPr>
          <a:xfrm>
            <a:off x="67818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Document 125"/>
          <p:cNvSpPr/>
          <p:nvPr/>
        </p:nvSpPr>
        <p:spPr>
          <a:xfrm>
            <a:off x="7315200" y="4343400"/>
            <a:ext cx="381000" cy="3048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514600" y="4724400"/>
            <a:ext cx="4530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OBJECT STORAGE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72400" y="12954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SWIFT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74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3962400" y="5105400"/>
            <a:ext cx="838200" cy="228600"/>
          </a:xfrm>
          <a:prstGeom prst="bentConnector3">
            <a:avLst>
              <a:gd name="adj1" fmla="val 10236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3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9" name="Picture 38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4.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th-TH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เครื่องจริง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0" y="4114800"/>
            <a:ext cx="2819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สามารถ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allocate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และบริหารจัดการเครื่องจริงให้ผู้ใช้ได้</a:t>
            </a:r>
          </a:p>
        </p:txBody>
      </p:sp>
      <p:pic>
        <p:nvPicPr>
          <p:cNvPr id="34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057400"/>
            <a:ext cx="762000" cy="762001"/>
          </a:xfrm>
          <a:prstGeom prst="rect">
            <a:avLst/>
          </a:prstGeom>
          <a:noFill/>
        </p:spPr>
      </p:pic>
      <p:pic>
        <p:nvPicPr>
          <p:cNvPr id="35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057400"/>
            <a:ext cx="762000" cy="762001"/>
          </a:xfrm>
          <a:prstGeom prst="rect">
            <a:avLst/>
          </a:prstGeom>
          <a:noFill/>
        </p:spPr>
      </p:pic>
      <p:pic>
        <p:nvPicPr>
          <p:cNvPr id="45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057400"/>
            <a:ext cx="762000" cy="762001"/>
          </a:xfrm>
          <a:prstGeom prst="rect">
            <a:avLst/>
          </a:prstGeom>
          <a:noFill/>
        </p:spPr>
      </p:pic>
      <p:pic>
        <p:nvPicPr>
          <p:cNvPr id="51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733800"/>
            <a:ext cx="762000" cy="762001"/>
          </a:xfrm>
          <a:prstGeom prst="rect">
            <a:avLst/>
          </a:prstGeom>
          <a:noFill/>
        </p:spPr>
      </p:pic>
      <p:pic>
        <p:nvPicPr>
          <p:cNvPr id="52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733800"/>
            <a:ext cx="762000" cy="762001"/>
          </a:xfrm>
          <a:prstGeom prst="rect">
            <a:avLst/>
          </a:prstGeom>
          <a:noFill/>
        </p:spPr>
      </p:pic>
      <p:pic>
        <p:nvPicPr>
          <p:cNvPr id="53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733800"/>
            <a:ext cx="762000" cy="762001"/>
          </a:xfrm>
          <a:prstGeom prst="rect">
            <a:avLst/>
          </a:prstGeom>
          <a:noFill/>
        </p:spPr>
      </p:pic>
      <p:pic>
        <p:nvPicPr>
          <p:cNvPr id="5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895600"/>
            <a:ext cx="762000" cy="762001"/>
          </a:xfrm>
          <a:prstGeom prst="rect">
            <a:avLst/>
          </a:prstGeom>
          <a:noFill/>
        </p:spPr>
      </p:pic>
      <p:pic>
        <p:nvPicPr>
          <p:cNvPr id="5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895600"/>
            <a:ext cx="762000" cy="762001"/>
          </a:xfrm>
          <a:prstGeom prst="rect">
            <a:avLst/>
          </a:prstGeom>
          <a:noFill/>
        </p:spPr>
      </p:pic>
      <p:pic>
        <p:nvPicPr>
          <p:cNvPr id="60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895600"/>
            <a:ext cx="762000" cy="762001"/>
          </a:xfrm>
          <a:prstGeom prst="rect">
            <a:avLst/>
          </a:prstGeom>
          <a:noFill/>
        </p:spPr>
      </p:pic>
      <p:cxnSp>
        <p:nvCxnSpPr>
          <p:cNvPr id="61" name="Straight Connector 60"/>
          <p:cNvCxnSpPr/>
          <p:nvPr/>
        </p:nvCxnSpPr>
        <p:spPr>
          <a:xfrm>
            <a:off x="39624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62800" y="4953000"/>
            <a:ext cx="0" cy="16764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638800" y="2057400"/>
            <a:ext cx="685800" cy="76200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5638800" y="2895600"/>
            <a:ext cx="685800" cy="76200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77000" y="2057400"/>
            <a:ext cx="685800" cy="76200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Elbow Connector 72"/>
          <p:cNvCxnSpPr>
            <a:stCxn id="57" idx="0"/>
            <a:endCxn id="67" idx="1"/>
          </p:cNvCxnSpPr>
          <p:nvPr/>
        </p:nvCxnSpPr>
        <p:spPr>
          <a:xfrm rot="5400000" flipH="1" flipV="1">
            <a:off x="4114800" y="2819400"/>
            <a:ext cx="1905000" cy="1143000"/>
          </a:xfrm>
          <a:prstGeom prst="bentConnector2">
            <a:avLst/>
          </a:prstGeom>
          <a:ln w="476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57" idx="0"/>
            <a:endCxn id="69" idx="1"/>
          </p:cNvCxnSpPr>
          <p:nvPr/>
        </p:nvCxnSpPr>
        <p:spPr>
          <a:xfrm rot="5400000" flipH="1" flipV="1">
            <a:off x="4533900" y="3238500"/>
            <a:ext cx="1066800" cy="1143000"/>
          </a:xfrm>
          <a:prstGeom prst="bentConnector2">
            <a:avLst/>
          </a:prstGeom>
          <a:ln w="476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endCxn id="70" idx="0"/>
          </p:cNvCxnSpPr>
          <p:nvPr/>
        </p:nvCxnSpPr>
        <p:spPr>
          <a:xfrm flipV="1">
            <a:off x="4495800" y="2057400"/>
            <a:ext cx="2324100" cy="2209800"/>
          </a:xfrm>
          <a:prstGeom prst="bentConnector4">
            <a:avLst>
              <a:gd name="adj1" fmla="val 131"/>
              <a:gd name="adj2" fmla="val 110345"/>
            </a:avLst>
          </a:prstGeom>
          <a:ln w="476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781800" y="4800600"/>
            <a:ext cx="7620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stCxn id="67" idx="3"/>
            <a:endCxn id="80" idx="1"/>
          </p:cNvCxnSpPr>
          <p:nvPr/>
        </p:nvCxnSpPr>
        <p:spPr>
          <a:xfrm>
            <a:off x="6324600" y="2438400"/>
            <a:ext cx="457200" cy="2438400"/>
          </a:xfrm>
          <a:prstGeom prst="bentConnector3">
            <a:avLst>
              <a:gd name="adj1" fmla="val 18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9" idx="3"/>
            <a:endCxn id="80" idx="1"/>
          </p:cNvCxnSpPr>
          <p:nvPr/>
        </p:nvCxnSpPr>
        <p:spPr>
          <a:xfrm>
            <a:off x="6324600" y="3276600"/>
            <a:ext cx="457200" cy="1600200"/>
          </a:xfrm>
          <a:prstGeom prst="bentConnector3">
            <a:avLst>
              <a:gd name="adj1" fmla="val 18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638800" y="37338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Elbow Connector 97"/>
          <p:cNvCxnSpPr>
            <a:stCxn id="96" idx="3"/>
            <a:endCxn id="80" idx="1"/>
          </p:cNvCxnSpPr>
          <p:nvPr/>
        </p:nvCxnSpPr>
        <p:spPr>
          <a:xfrm>
            <a:off x="6324600" y="4114800"/>
            <a:ext cx="457200" cy="762000"/>
          </a:xfrm>
          <a:prstGeom prst="bentConnector3">
            <a:avLst>
              <a:gd name="adj1" fmla="val 18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477000" y="28956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477000" y="37338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7315200" y="37338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7315200" y="28956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7315200" y="20574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hape 104"/>
          <p:cNvCxnSpPr>
            <a:stCxn id="70" idx="3"/>
            <a:endCxn id="80" idx="0"/>
          </p:cNvCxnSpPr>
          <p:nvPr/>
        </p:nvCxnSpPr>
        <p:spPr>
          <a:xfrm>
            <a:off x="7162800" y="2438400"/>
            <a:ext cx="12700" cy="2362200"/>
          </a:xfrm>
          <a:prstGeom prst="bentConnector4">
            <a:avLst>
              <a:gd name="adj1" fmla="val 792000"/>
              <a:gd name="adj2" fmla="val 10142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99" idx="3"/>
            <a:endCxn id="80" idx="0"/>
          </p:cNvCxnSpPr>
          <p:nvPr/>
        </p:nvCxnSpPr>
        <p:spPr>
          <a:xfrm>
            <a:off x="7162800" y="3276600"/>
            <a:ext cx="12700" cy="1524000"/>
          </a:xfrm>
          <a:prstGeom prst="bentConnector4">
            <a:avLst>
              <a:gd name="adj1" fmla="val 792000"/>
              <a:gd name="adj2" fmla="val 1017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00" idx="3"/>
            <a:endCxn id="80" idx="0"/>
          </p:cNvCxnSpPr>
          <p:nvPr/>
        </p:nvCxnSpPr>
        <p:spPr>
          <a:xfrm>
            <a:off x="7162800" y="4114800"/>
            <a:ext cx="12700" cy="685800"/>
          </a:xfrm>
          <a:prstGeom prst="bentConnector4">
            <a:avLst>
              <a:gd name="adj1" fmla="val 792000"/>
              <a:gd name="adj2" fmla="val 102667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2" idx="3"/>
            <a:endCxn id="80" idx="3"/>
          </p:cNvCxnSpPr>
          <p:nvPr/>
        </p:nvCxnSpPr>
        <p:spPr>
          <a:xfrm flipH="1">
            <a:off x="7543800" y="3276600"/>
            <a:ext cx="457200" cy="1600200"/>
          </a:xfrm>
          <a:prstGeom prst="bentConnector3">
            <a:avLst>
              <a:gd name="adj1" fmla="val -50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1" idx="3"/>
            <a:endCxn id="80" idx="3"/>
          </p:cNvCxnSpPr>
          <p:nvPr/>
        </p:nvCxnSpPr>
        <p:spPr>
          <a:xfrm flipH="1">
            <a:off x="7543800" y="4114800"/>
            <a:ext cx="457200" cy="762000"/>
          </a:xfrm>
          <a:prstGeom prst="bentConnector3">
            <a:avLst>
              <a:gd name="adj1" fmla="val -50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03" idx="3"/>
            <a:endCxn id="80" idx="3"/>
          </p:cNvCxnSpPr>
          <p:nvPr/>
        </p:nvCxnSpPr>
        <p:spPr>
          <a:xfrm flipH="1">
            <a:off x="7543800" y="2438400"/>
            <a:ext cx="457200" cy="2438400"/>
          </a:xfrm>
          <a:prstGeom prst="bentConnector3">
            <a:avLst>
              <a:gd name="adj1" fmla="val -50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13716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IRONIC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67" grpId="0" animBg="1"/>
      <p:bldP spid="69" grpId="0" animBg="1"/>
      <p:bldP spid="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5" name="Rectangle 114"/>
          <p:cNvSpPr/>
          <p:nvPr/>
        </p:nvSpPr>
        <p:spPr>
          <a:xfrm>
            <a:off x="5562600" y="2057400"/>
            <a:ext cx="8382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124200" y="1676400"/>
            <a:ext cx="8382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286000" y="1676400"/>
            <a:ext cx="8382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146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146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505200"/>
            <a:ext cx="685800" cy="68580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800351" y="3105150"/>
            <a:ext cx="2285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219451" y="3105150"/>
            <a:ext cx="2285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 flipV="1">
            <a:off x="2286000" y="3657600"/>
            <a:ext cx="381000" cy="190501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74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3962400" y="5105400"/>
            <a:ext cx="838200" cy="228600"/>
          </a:xfrm>
          <a:prstGeom prst="bentConnector3">
            <a:avLst>
              <a:gd name="adj1" fmla="val 10236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3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9" name="Picture 38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5.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บริการและจัดการ </a:t>
            </a:r>
            <a:r>
              <a:rPr lang="en-US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Container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0" y="4419600"/>
            <a:ext cx="3886200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ผู้ใช้สามารถเลือกซอฟต์แวร์จัดการ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container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และกำหนดว่าจะรัน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container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บน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VM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หรือเครื่องจริงได้</a:t>
            </a:r>
          </a:p>
        </p:txBody>
      </p:sp>
      <p:pic>
        <p:nvPicPr>
          <p:cNvPr id="51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733800"/>
            <a:ext cx="762000" cy="762001"/>
          </a:xfrm>
          <a:prstGeom prst="rect">
            <a:avLst/>
          </a:prstGeom>
          <a:noFill/>
        </p:spPr>
      </p:pic>
      <p:pic>
        <p:nvPicPr>
          <p:cNvPr id="52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733800"/>
            <a:ext cx="762000" cy="762001"/>
          </a:xfrm>
          <a:prstGeom prst="rect">
            <a:avLst/>
          </a:prstGeom>
          <a:noFill/>
        </p:spPr>
      </p:pic>
      <p:pic>
        <p:nvPicPr>
          <p:cNvPr id="53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733800"/>
            <a:ext cx="762000" cy="762001"/>
          </a:xfrm>
          <a:prstGeom prst="rect">
            <a:avLst/>
          </a:prstGeom>
          <a:noFill/>
        </p:spPr>
      </p:pic>
      <p:pic>
        <p:nvPicPr>
          <p:cNvPr id="5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895600"/>
            <a:ext cx="762000" cy="762001"/>
          </a:xfrm>
          <a:prstGeom prst="rect">
            <a:avLst/>
          </a:prstGeom>
          <a:noFill/>
        </p:spPr>
      </p:pic>
      <p:pic>
        <p:nvPicPr>
          <p:cNvPr id="5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895600"/>
            <a:ext cx="762000" cy="762001"/>
          </a:xfrm>
          <a:prstGeom prst="rect">
            <a:avLst/>
          </a:prstGeom>
          <a:noFill/>
        </p:spPr>
      </p:pic>
      <p:pic>
        <p:nvPicPr>
          <p:cNvPr id="60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2895600"/>
            <a:ext cx="762000" cy="762001"/>
          </a:xfrm>
          <a:prstGeom prst="rect">
            <a:avLst/>
          </a:prstGeom>
          <a:noFill/>
        </p:spPr>
      </p:pic>
      <p:cxnSp>
        <p:nvCxnSpPr>
          <p:cNvPr id="61" name="Straight Connector 60"/>
          <p:cNvCxnSpPr/>
          <p:nvPr/>
        </p:nvCxnSpPr>
        <p:spPr>
          <a:xfrm>
            <a:off x="39624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62800" y="4953000"/>
            <a:ext cx="0" cy="16764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2895600"/>
            <a:ext cx="685800" cy="76200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hape 75"/>
          <p:cNvCxnSpPr>
            <a:stCxn id="57" idx="0"/>
            <a:endCxn id="69" idx="1"/>
          </p:cNvCxnSpPr>
          <p:nvPr/>
        </p:nvCxnSpPr>
        <p:spPr>
          <a:xfrm rot="5400000" flipH="1" flipV="1">
            <a:off x="4533900" y="3238500"/>
            <a:ext cx="1066800" cy="1143000"/>
          </a:xfrm>
          <a:prstGeom prst="bentConnector2">
            <a:avLst/>
          </a:prstGeom>
          <a:ln w="476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781800" y="4800600"/>
            <a:ext cx="7620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/>
          <p:cNvCxnSpPr>
            <a:stCxn id="69" idx="3"/>
            <a:endCxn id="80" idx="1"/>
          </p:cNvCxnSpPr>
          <p:nvPr/>
        </p:nvCxnSpPr>
        <p:spPr>
          <a:xfrm>
            <a:off x="6324600" y="3276600"/>
            <a:ext cx="457200" cy="1600200"/>
          </a:xfrm>
          <a:prstGeom prst="bentConnector3">
            <a:avLst>
              <a:gd name="adj1" fmla="val 18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638800" y="37338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Elbow Connector 97"/>
          <p:cNvCxnSpPr>
            <a:stCxn id="96" idx="3"/>
            <a:endCxn id="80" idx="1"/>
          </p:cNvCxnSpPr>
          <p:nvPr/>
        </p:nvCxnSpPr>
        <p:spPr>
          <a:xfrm>
            <a:off x="6324600" y="4114800"/>
            <a:ext cx="457200" cy="762000"/>
          </a:xfrm>
          <a:prstGeom prst="bentConnector3">
            <a:avLst>
              <a:gd name="adj1" fmla="val 18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477000" y="28956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477000" y="37338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7315200" y="37338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7315200" y="28956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7315200" y="2057400"/>
            <a:ext cx="685800" cy="762000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hape 111"/>
          <p:cNvCxnSpPr>
            <a:stCxn id="99" idx="3"/>
            <a:endCxn id="80" idx="0"/>
          </p:cNvCxnSpPr>
          <p:nvPr/>
        </p:nvCxnSpPr>
        <p:spPr>
          <a:xfrm>
            <a:off x="7162800" y="3276600"/>
            <a:ext cx="12700" cy="1524000"/>
          </a:xfrm>
          <a:prstGeom prst="bentConnector4">
            <a:avLst>
              <a:gd name="adj1" fmla="val 792000"/>
              <a:gd name="adj2" fmla="val 1017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00" idx="3"/>
            <a:endCxn id="80" idx="0"/>
          </p:cNvCxnSpPr>
          <p:nvPr/>
        </p:nvCxnSpPr>
        <p:spPr>
          <a:xfrm>
            <a:off x="7162800" y="4114800"/>
            <a:ext cx="12700" cy="685800"/>
          </a:xfrm>
          <a:prstGeom prst="bentConnector4">
            <a:avLst>
              <a:gd name="adj1" fmla="val 792000"/>
              <a:gd name="adj2" fmla="val 102667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2" idx="3"/>
            <a:endCxn id="80" idx="3"/>
          </p:cNvCxnSpPr>
          <p:nvPr/>
        </p:nvCxnSpPr>
        <p:spPr>
          <a:xfrm flipH="1">
            <a:off x="7543800" y="3276600"/>
            <a:ext cx="457200" cy="1600200"/>
          </a:xfrm>
          <a:prstGeom prst="bentConnector3">
            <a:avLst>
              <a:gd name="adj1" fmla="val -50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1" idx="3"/>
            <a:endCxn id="80" idx="3"/>
          </p:cNvCxnSpPr>
          <p:nvPr/>
        </p:nvCxnSpPr>
        <p:spPr>
          <a:xfrm flipH="1">
            <a:off x="7543800" y="4114800"/>
            <a:ext cx="457200" cy="762000"/>
          </a:xfrm>
          <a:prstGeom prst="bentConnector3">
            <a:avLst>
              <a:gd name="adj1" fmla="val -5000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133600"/>
            <a:ext cx="381000" cy="381000"/>
          </a:xfrm>
          <a:prstGeom prst="rect">
            <a:avLst/>
          </a:prstGeom>
          <a:noFill/>
        </p:spPr>
      </p:pic>
      <p:pic>
        <p:nvPicPr>
          <p:cNvPr id="8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057400"/>
            <a:ext cx="381000" cy="381000"/>
          </a:xfrm>
          <a:prstGeom prst="rect">
            <a:avLst/>
          </a:prstGeom>
          <a:noFill/>
        </p:spPr>
      </p:pic>
      <p:pic>
        <p:nvPicPr>
          <p:cNvPr id="8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81200"/>
            <a:ext cx="381000" cy="381000"/>
          </a:xfrm>
          <a:prstGeom prst="rect">
            <a:avLst/>
          </a:prstGeom>
          <a:noFill/>
        </p:spPr>
      </p:pic>
      <p:pic>
        <p:nvPicPr>
          <p:cNvPr id="89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05000"/>
            <a:ext cx="381000" cy="381000"/>
          </a:xfrm>
          <a:prstGeom prst="rect">
            <a:avLst/>
          </a:prstGeom>
          <a:noFill/>
        </p:spPr>
      </p:pic>
      <p:pic>
        <p:nvPicPr>
          <p:cNvPr id="90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828800"/>
            <a:ext cx="381000" cy="381000"/>
          </a:xfrm>
          <a:prstGeom prst="rect">
            <a:avLst/>
          </a:prstGeom>
          <a:noFill/>
        </p:spPr>
      </p:pic>
      <p:pic>
        <p:nvPicPr>
          <p:cNvPr id="91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133600"/>
            <a:ext cx="381000" cy="381000"/>
          </a:xfrm>
          <a:prstGeom prst="rect">
            <a:avLst/>
          </a:prstGeom>
          <a:noFill/>
        </p:spPr>
      </p:pic>
      <p:pic>
        <p:nvPicPr>
          <p:cNvPr id="9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057400"/>
            <a:ext cx="381000" cy="381000"/>
          </a:xfrm>
          <a:prstGeom prst="rect">
            <a:avLst/>
          </a:prstGeom>
          <a:noFill/>
        </p:spPr>
      </p:pic>
      <p:pic>
        <p:nvPicPr>
          <p:cNvPr id="93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981200"/>
            <a:ext cx="381000" cy="381000"/>
          </a:xfrm>
          <a:prstGeom prst="rect">
            <a:avLst/>
          </a:prstGeom>
          <a:noFill/>
        </p:spPr>
      </p:pic>
      <p:pic>
        <p:nvPicPr>
          <p:cNvPr id="9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905000"/>
            <a:ext cx="381000" cy="381000"/>
          </a:xfrm>
          <a:prstGeom prst="rect">
            <a:avLst/>
          </a:prstGeom>
          <a:noFill/>
        </p:spPr>
      </p:pic>
      <p:pic>
        <p:nvPicPr>
          <p:cNvPr id="9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828800"/>
            <a:ext cx="381000" cy="381000"/>
          </a:xfrm>
          <a:prstGeom prst="rect">
            <a:avLst/>
          </a:prstGeom>
          <a:noFill/>
        </p:spPr>
      </p:pic>
      <p:pic>
        <p:nvPicPr>
          <p:cNvPr id="9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514600"/>
            <a:ext cx="381000" cy="381000"/>
          </a:xfrm>
          <a:prstGeom prst="rect">
            <a:avLst/>
          </a:prstGeom>
          <a:noFill/>
        </p:spPr>
      </p:pic>
      <p:pic>
        <p:nvPicPr>
          <p:cNvPr id="10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438400"/>
            <a:ext cx="381000" cy="381000"/>
          </a:xfrm>
          <a:prstGeom prst="rect">
            <a:avLst/>
          </a:prstGeom>
          <a:noFill/>
        </p:spPr>
      </p:pic>
      <p:pic>
        <p:nvPicPr>
          <p:cNvPr id="106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62200"/>
            <a:ext cx="381000" cy="381000"/>
          </a:xfrm>
          <a:prstGeom prst="rect">
            <a:avLst/>
          </a:prstGeom>
          <a:noFill/>
        </p:spPr>
      </p:pic>
      <p:pic>
        <p:nvPicPr>
          <p:cNvPr id="107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108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209800"/>
            <a:ext cx="381000" cy="381000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228600" y="1981200"/>
            <a:ext cx="1524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1000" y="1981200"/>
            <a:ext cx="1256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จัดการด้วย </a:t>
            </a:r>
            <a:endParaRPr lang="en-US" dirty="0" smtClean="0"/>
          </a:p>
          <a:p>
            <a:r>
              <a:rPr lang="en-US" dirty="0" err="1" smtClean="0"/>
              <a:t>Kubernetes</a:t>
            </a:r>
            <a:endParaRPr lang="en-US" dirty="0" smtClean="0"/>
          </a:p>
        </p:txBody>
      </p:sp>
      <p:cxnSp>
        <p:nvCxnSpPr>
          <p:cNvPr id="118" name="Curved Connector 117"/>
          <p:cNvCxnSpPr>
            <a:stCxn id="110" idx="0"/>
            <a:endCxn id="113" idx="0"/>
          </p:cNvCxnSpPr>
          <p:nvPr/>
        </p:nvCxnSpPr>
        <p:spPr>
          <a:xfrm rot="5400000" flipH="1" flipV="1">
            <a:off x="1704694" y="980795"/>
            <a:ext cx="304800" cy="1696011"/>
          </a:xfrm>
          <a:prstGeom prst="curvedConnector3">
            <a:avLst>
              <a:gd name="adj1" fmla="val 231000"/>
            </a:avLst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10" idx="0"/>
            <a:endCxn id="114" idx="0"/>
          </p:cNvCxnSpPr>
          <p:nvPr/>
        </p:nvCxnSpPr>
        <p:spPr>
          <a:xfrm rot="5400000" flipH="1" flipV="1">
            <a:off x="2123794" y="561695"/>
            <a:ext cx="304800" cy="2534211"/>
          </a:xfrm>
          <a:prstGeom prst="curvedConnector3">
            <a:avLst>
              <a:gd name="adj1" fmla="val 247000"/>
            </a:avLst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0" idx="0"/>
            <a:endCxn id="115" idx="0"/>
          </p:cNvCxnSpPr>
          <p:nvPr/>
        </p:nvCxnSpPr>
        <p:spPr>
          <a:xfrm rot="16200000" flipH="1">
            <a:off x="3457294" y="-467005"/>
            <a:ext cx="76200" cy="4972611"/>
          </a:xfrm>
          <a:prstGeom prst="curvedConnector3">
            <a:avLst>
              <a:gd name="adj1" fmla="val -1132000"/>
            </a:avLst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362200" y="2514600"/>
            <a:ext cx="685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00400" y="2514600"/>
            <a:ext cx="685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638800" y="2895600"/>
            <a:ext cx="685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2286000" y="2514600"/>
            <a:ext cx="2514600" cy="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00600" y="2514600"/>
            <a:ext cx="457200" cy="38100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257800" y="2895600"/>
            <a:ext cx="1066800" cy="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24600" y="2895600"/>
            <a:ext cx="0" cy="76200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029200" y="3657600"/>
            <a:ext cx="1295400" cy="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4419600" y="3200400"/>
            <a:ext cx="609600" cy="45720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362200" y="3200400"/>
            <a:ext cx="2057400" cy="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362200" y="2514600"/>
            <a:ext cx="0" cy="685800"/>
          </a:xfrm>
          <a:prstGeom prst="line">
            <a:avLst/>
          </a:prstGeom>
          <a:ln w="2222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14800" y="2667000"/>
            <a:ext cx="757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BAY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2400" y="14478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MAGNUM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4" grpId="0" animBg="1"/>
      <p:bldP spid="113" grpId="0" animBg="1"/>
      <p:bldP spid="134" grpId="0" animBg="1"/>
      <p:bldP spid="109" grpId="0" animBg="1"/>
      <p:bldP spid="110" grpId="0"/>
      <p:bldP spid="131" grpId="0" animBg="1"/>
      <p:bldP spid="132" grpId="0" animBg="1"/>
      <p:bldP spid="133" grpId="0" animBg="1"/>
      <p:bldP spid="1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74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3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9" name="Picture 38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6.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</a:t>
            </a:r>
            <a:r>
              <a:rPr lang="th-TH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ประสานงาน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Orchestration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0" y="4953000"/>
            <a:ext cx="33528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สามารถประสานการสร้างและทำลาย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 instances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 และทำ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auto-scaling</a:t>
            </a:r>
            <a:endParaRPr lang="th-TH" sz="3200" b="1" dirty="0" smtClean="0">
              <a:latin typeface="TH Chakra Petch" pitchFamily="2" charset="-34"/>
              <a:cs typeface="TH Chakra Petch" pitchFamily="2" charset="-34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962400" y="6629400"/>
            <a:ext cx="22860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57" idx="2"/>
          </p:cNvCxnSpPr>
          <p:nvPr/>
        </p:nvCxnSpPr>
        <p:spPr>
          <a:xfrm rot="5400000">
            <a:off x="3810000" y="4724400"/>
            <a:ext cx="609600" cy="762000"/>
          </a:xfrm>
          <a:prstGeom prst="bentConnector2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219200" y="2133600"/>
            <a:ext cx="2819400" cy="1905000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572000" y="3505200"/>
            <a:ext cx="6858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67000"/>
            <a:ext cx="685800" cy="685801"/>
          </a:xfrm>
          <a:prstGeom prst="rect">
            <a:avLst/>
          </a:prstGeom>
          <a:noFill/>
        </p:spPr>
      </p:pic>
      <p:pic>
        <p:nvPicPr>
          <p:cNvPr id="7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685800" cy="685801"/>
          </a:xfrm>
          <a:prstGeom prst="rect">
            <a:avLst/>
          </a:prstGeom>
          <a:noFill/>
        </p:spPr>
      </p:pic>
      <p:cxnSp>
        <p:nvCxnSpPr>
          <p:cNvPr id="79" name="Elbow Connector 78"/>
          <p:cNvCxnSpPr>
            <a:stCxn id="72" idx="1"/>
            <a:endCxn id="74" idx="1"/>
          </p:cNvCxnSpPr>
          <p:nvPr/>
        </p:nvCxnSpPr>
        <p:spPr>
          <a:xfrm rot="10800000">
            <a:off x="4572000" y="3009902"/>
            <a:ext cx="12700" cy="685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2" idx="1"/>
            <a:endCxn id="75" idx="1"/>
          </p:cNvCxnSpPr>
          <p:nvPr/>
        </p:nvCxnSpPr>
        <p:spPr>
          <a:xfrm rot="10800000">
            <a:off x="4572000" y="2247902"/>
            <a:ext cx="12700" cy="1447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2" idx="2"/>
            <a:endCxn id="57" idx="0"/>
          </p:cNvCxnSpPr>
          <p:nvPr/>
        </p:nvCxnSpPr>
        <p:spPr>
          <a:xfrm rot="5400000">
            <a:off x="4476750" y="3905250"/>
            <a:ext cx="457200" cy="419100"/>
          </a:xfrm>
          <a:prstGeom prst="bentConnector3">
            <a:avLst>
              <a:gd name="adj1" fmla="val 71333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191000" y="1752600"/>
            <a:ext cx="1295400" cy="2286000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019800" y="3505200"/>
            <a:ext cx="6858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0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685800" cy="685801"/>
          </a:xfrm>
          <a:prstGeom prst="rect">
            <a:avLst/>
          </a:prstGeom>
          <a:noFill/>
        </p:spPr>
      </p:pic>
      <p:pic>
        <p:nvPicPr>
          <p:cNvPr id="91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905000"/>
            <a:ext cx="685800" cy="685801"/>
          </a:xfrm>
          <a:prstGeom prst="rect">
            <a:avLst/>
          </a:prstGeom>
          <a:noFill/>
        </p:spPr>
      </p:pic>
      <p:cxnSp>
        <p:nvCxnSpPr>
          <p:cNvPr id="92" name="Elbow Connector 91"/>
          <p:cNvCxnSpPr>
            <a:stCxn id="89" idx="1"/>
            <a:endCxn id="90" idx="1"/>
          </p:cNvCxnSpPr>
          <p:nvPr/>
        </p:nvCxnSpPr>
        <p:spPr>
          <a:xfrm rot="10800000">
            <a:off x="6019800" y="3009902"/>
            <a:ext cx="12700" cy="685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9" idx="1"/>
            <a:endCxn id="91" idx="1"/>
          </p:cNvCxnSpPr>
          <p:nvPr/>
        </p:nvCxnSpPr>
        <p:spPr>
          <a:xfrm rot="10800000">
            <a:off x="6019800" y="2247902"/>
            <a:ext cx="12700" cy="1447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9" idx="2"/>
            <a:endCxn id="57" idx="0"/>
          </p:cNvCxnSpPr>
          <p:nvPr/>
        </p:nvCxnSpPr>
        <p:spPr>
          <a:xfrm rot="5400000">
            <a:off x="5200650" y="3181350"/>
            <a:ext cx="457200" cy="1866900"/>
          </a:xfrm>
          <a:prstGeom prst="bentConnector3">
            <a:avLst>
              <a:gd name="adj1" fmla="val 71333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638800" y="1752600"/>
            <a:ext cx="1295400" cy="2286000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1295400"/>
            <a:ext cx="137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HEAT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2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2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134" grpId="0" animBg="1"/>
      <p:bldP spid="66" grpId="0" animBg="1"/>
      <p:bldP spid="66" grpId="1" animBg="1"/>
      <p:bldP spid="72" grpId="0" animBg="1"/>
      <p:bldP spid="72" grpId="1" animBg="1"/>
      <p:bldP spid="87" grpId="0" animBg="1"/>
      <p:bldP spid="87" grpId="1" animBg="1"/>
      <p:bldP spid="89" grpId="0" animBg="1"/>
      <p:bldP spid="89" grpId="1" animBg="1"/>
      <p:bldP spid="95" grpId="0" animBg="1"/>
      <p:bldP spid="9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457200" y="1143000"/>
            <a:ext cx="8153400" cy="4572000"/>
          </a:xfrm>
          <a:prstGeom prst="cloud">
            <a:avLst/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685800" cy="685801"/>
          </a:xfrm>
          <a:prstGeom prst="rect">
            <a:avLst/>
          </a:prstGeom>
          <a:noFill/>
        </p:spPr>
      </p:pic>
      <p:pic>
        <p:nvPicPr>
          <p:cNvPr id="1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685800" cy="685801"/>
          </a:xfrm>
          <a:prstGeom prst="rect">
            <a:avLst/>
          </a:prstGeom>
          <a:noFill/>
        </p:spPr>
      </p:pic>
      <p:pic>
        <p:nvPicPr>
          <p:cNvPr id="1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85800" cy="68580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2667000" y="34290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Elbow Connector 47"/>
          <p:cNvCxnSpPr>
            <a:stCxn id="12" idx="2"/>
            <a:endCxn id="46" idx="0"/>
          </p:cNvCxnSpPr>
          <p:nvPr/>
        </p:nvCxnSpPr>
        <p:spPr>
          <a:xfrm rot="16200000" flipH="1">
            <a:off x="2686051" y="2990850"/>
            <a:ext cx="4571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46" idx="0"/>
          </p:cNvCxnSpPr>
          <p:nvPr/>
        </p:nvCxnSpPr>
        <p:spPr>
          <a:xfrm rot="5400000">
            <a:off x="3105151" y="2990850"/>
            <a:ext cx="457199" cy="419100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46" idx="1"/>
          </p:cNvCxnSpPr>
          <p:nvPr/>
        </p:nvCxnSpPr>
        <p:spPr>
          <a:xfrm>
            <a:off x="2057400" y="3314701"/>
            <a:ext cx="609600" cy="342899"/>
          </a:xfrm>
          <a:prstGeom prst="bentConnector3">
            <a:avLst>
              <a:gd name="adj1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4343400"/>
            <a:ext cx="9144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Elbow Connector 58"/>
          <p:cNvCxnSpPr>
            <a:stCxn id="46" idx="2"/>
            <a:endCxn id="57" idx="0"/>
          </p:cNvCxnSpPr>
          <p:nvPr/>
        </p:nvCxnSpPr>
        <p:spPr>
          <a:xfrm rot="16200000" flipH="1">
            <a:off x="3581400" y="3429000"/>
            <a:ext cx="457200" cy="1371600"/>
          </a:xfrm>
          <a:prstGeom prst="bentConnector3">
            <a:avLst>
              <a:gd name="adj1" fmla="val 74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3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38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39" name="Picture 38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7. </a:t>
            </a:r>
            <a:r>
              <a:rPr lang="th-TH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เชื่อถือได้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Reliable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0" y="4038600"/>
            <a:ext cx="42672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เมื่อ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server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เสียหายบางส่วนส่วนที่ไม่เกี่ยวข้องทำงานต่อได้และทุกอย่างกลับมาเมื่อซ่อม </a:t>
            </a:r>
            <a:r>
              <a:rPr lang="en-US" sz="3200" b="1" dirty="0" smtClean="0">
                <a:latin typeface="TH Chakra Petch" pitchFamily="2" charset="-34"/>
                <a:cs typeface="TH Chakra Petch" pitchFamily="2" charset="-34"/>
              </a:rPr>
              <a:t>server </a:t>
            </a:r>
            <a:r>
              <a:rPr lang="th-TH" sz="3200" b="1" dirty="0" smtClean="0">
                <a:latin typeface="TH Chakra Petch" pitchFamily="2" charset="-34"/>
                <a:cs typeface="TH Chakra Petch" pitchFamily="2" charset="-34"/>
              </a:rPr>
              <a:t>แล้ว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962400" y="6629400"/>
            <a:ext cx="22860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57" idx="2"/>
          </p:cNvCxnSpPr>
          <p:nvPr/>
        </p:nvCxnSpPr>
        <p:spPr>
          <a:xfrm rot="5400000">
            <a:off x="3810000" y="4724400"/>
            <a:ext cx="609600" cy="762000"/>
          </a:xfrm>
          <a:prstGeom prst="bentConnector2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72000" y="3505200"/>
            <a:ext cx="6858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4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67000"/>
            <a:ext cx="685800" cy="685801"/>
          </a:xfrm>
          <a:prstGeom prst="rect">
            <a:avLst/>
          </a:prstGeom>
          <a:noFill/>
        </p:spPr>
      </p:pic>
      <p:pic>
        <p:nvPicPr>
          <p:cNvPr id="7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685800" cy="685801"/>
          </a:xfrm>
          <a:prstGeom prst="rect">
            <a:avLst/>
          </a:prstGeom>
          <a:noFill/>
        </p:spPr>
      </p:pic>
      <p:cxnSp>
        <p:nvCxnSpPr>
          <p:cNvPr id="79" name="Elbow Connector 78"/>
          <p:cNvCxnSpPr>
            <a:stCxn id="72" idx="1"/>
            <a:endCxn id="74" idx="1"/>
          </p:cNvCxnSpPr>
          <p:nvPr/>
        </p:nvCxnSpPr>
        <p:spPr>
          <a:xfrm rot="10800000">
            <a:off x="4572000" y="3009902"/>
            <a:ext cx="12700" cy="685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2" idx="1"/>
            <a:endCxn id="75" idx="1"/>
          </p:cNvCxnSpPr>
          <p:nvPr/>
        </p:nvCxnSpPr>
        <p:spPr>
          <a:xfrm rot="10800000">
            <a:off x="4572000" y="2247902"/>
            <a:ext cx="12700" cy="1447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2" idx="2"/>
            <a:endCxn id="57" idx="0"/>
          </p:cNvCxnSpPr>
          <p:nvPr/>
        </p:nvCxnSpPr>
        <p:spPr>
          <a:xfrm rot="5400000">
            <a:off x="4476750" y="3905250"/>
            <a:ext cx="457200" cy="419100"/>
          </a:xfrm>
          <a:prstGeom prst="bentConnector3">
            <a:avLst>
              <a:gd name="adj1" fmla="val 71333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19800" y="3505200"/>
            <a:ext cx="6858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0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685800" cy="685801"/>
          </a:xfrm>
          <a:prstGeom prst="rect">
            <a:avLst/>
          </a:prstGeom>
          <a:noFill/>
        </p:spPr>
      </p:pic>
      <p:pic>
        <p:nvPicPr>
          <p:cNvPr id="91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905000"/>
            <a:ext cx="685800" cy="685801"/>
          </a:xfrm>
          <a:prstGeom prst="rect">
            <a:avLst/>
          </a:prstGeom>
          <a:noFill/>
        </p:spPr>
      </p:pic>
      <p:cxnSp>
        <p:nvCxnSpPr>
          <p:cNvPr id="92" name="Elbow Connector 91"/>
          <p:cNvCxnSpPr>
            <a:stCxn id="89" idx="1"/>
            <a:endCxn id="90" idx="1"/>
          </p:cNvCxnSpPr>
          <p:nvPr/>
        </p:nvCxnSpPr>
        <p:spPr>
          <a:xfrm rot="10800000">
            <a:off x="6019800" y="3009902"/>
            <a:ext cx="12700" cy="685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9" idx="1"/>
            <a:endCxn id="91" idx="1"/>
          </p:cNvCxnSpPr>
          <p:nvPr/>
        </p:nvCxnSpPr>
        <p:spPr>
          <a:xfrm rot="10800000">
            <a:off x="6019800" y="2247902"/>
            <a:ext cx="12700" cy="1447799"/>
          </a:xfrm>
          <a:prstGeom prst="bentConnector3">
            <a:avLst>
              <a:gd name="adj1" fmla="val 1800000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9" idx="2"/>
            <a:endCxn id="57" idx="0"/>
          </p:cNvCxnSpPr>
          <p:nvPr/>
        </p:nvCxnSpPr>
        <p:spPr>
          <a:xfrm rot="5400000">
            <a:off x="5200650" y="3181350"/>
            <a:ext cx="457200" cy="1866900"/>
          </a:xfrm>
          <a:prstGeom prst="bentConnector3">
            <a:avLst>
              <a:gd name="adj1" fmla="val 71333"/>
            </a:avLst>
          </a:prstGeom>
          <a:ln w="349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ghtning Bolt 44"/>
          <p:cNvSpPr/>
          <p:nvPr/>
        </p:nvSpPr>
        <p:spPr>
          <a:xfrm>
            <a:off x="5562600" y="5638800"/>
            <a:ext cx="1219200" cy="762000"/>
          </a:xfrm>
          <a:prstGeom prst="lightningBol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/>
          <p:cNvSpPr/>
          <p:nvPr/>
        </p:nvSpPr>
        <p:spPr>
          <a:xfrm>
            <a:off x="5791200" y="1828800"/>
            <a:ext cx="1219200" cy="76200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ightning Bolt 50"/>
          <p:cNvSpPr/>
          <p:nvPr/>
        </p:nvSpPr>
        <p:spPr>
          <a:xfrm>
            <a:off x="2895600" y="2057400"/>
            <a:ext cx="1219200" cy="76200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58000" y="5486400"/>
            <a:ext cx="228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HIGH AVAILABILITY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45" grpId="0" animBg="1"/>
      <p:bldP spid="45" grpId="1" animBg="1"/>
      <p:bldP spid="45" grpId="2" animBg="1"/>
      <p:bldP spid="49" grpId="0" animBg="1"/>
      <p:bldP spid="49" grpId="1" animBg="1"/>
      <p:bldP spid="51" grpId="0" animBg="1"/>
      <p:bldP spid="5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3810000" cy="213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505200"/>
            <a:ext cx="3810000" cy="213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05200"/>
            <a:ext cx="3810000" cy="213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3810000" cy="213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 descr="User-gre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819400"/>
            <a:ext cx="812800" cy="812800"/>
          </a:xfrm>
          <a:prstGeom prst="rect">
            <a:avLst/>
          </a:prstGeom>
        </p:spPr>
      </p:pic>
      <p:pic>
        <p:nvPicPr>
          <p:cNvPr id="45" name="Picture 44" descr="User-gre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2590800"/>
            <a:ext cx="812800" cy="812800"/>
          </a:xfrm>
          <a:prstGeom prst="rect">
            <a:avLst/>
          </a:prstGeom>
        </p:spPr>
      </p:pic>
      <p:pic>
        <p:nvPicPr>
          <p:cNvPr id="47" name="Picture 46" descr="User-gre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105400"/>
            <a:ext cx="812800" cy="812800"/>
          </a:xfrm>
          <a:prstGeom prst="rect">
            <a:avLst/>
          </a:prstGeom>
        </p:spPr>
      </p:pic>
      <p:pic>
        <p:nvPicPr>
          <p:cNvPr id="49" name="Picture 48" descr="User-green-icon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0" y="4724400"/>
            <a:ext cx="812800" cy="812800"/>
          </a:xfrm>
          <a:prstGeom prst="rect">
            <a:avLst/>
          </a:prstGeom>
        </p:spPr>
      </p:pic>
      <p:pic>
        <p:nvPicPr>
          <p:cNvPr id="15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715000"/>
            <a:ext cx="762000" cy="762001"/>
          </a:xfrm>
          <a:prstGeom prst="rect">
            <a:avLst/>
          </a:prstGeom>
          <a:noFill/>
        </p:spPr>
      </p:pic>
      <p:pic>
        <p:nvPicPr>
          <p:cNvPr id="16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715000"/>
            <a:ext cx="762000" cy="762001"/>
          </a:xfrm>
          <a:prstGeom prst="rect">
            <a:avLst/>
          </a:prstGeom>
          <a:noFill/>
        </p:spPr>
      </p:pic>
      <p:pic>
        <p:nvPicPr>
          <p:cNvPr id="17" name="Picture 10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715000"/>
            <a:ext cx="762000" cy="762001"/>
          </a:xfrm>
          <a:prstGeom prst="rect">
            <a:avLst/>
          </a:prstGeom>
          <a:noFill/>
        </p:spPr>
      </p:pic>
      <p:pic>
        <p:nvPicPr>
          <p:cNvPr id="18" name="Picture 17" descr="http://icons.iconarchive.com/icons/icons-land/vista-hardware-devices/128/Home-Serv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715000"/>
            <a:ext cx="762000" cy="762001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>
            <a:off x="3048000" y="6629400"/>
            <a:ext cx="3276600" cy="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148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6400800"/>
            <a:ext cx="0" cy="228600"/>
          </a:xfrm>
          <a:prstGeom prst="line">
            <a:avLst/>
          </a:prstGeom>
          <a:ln w="476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6400800"/>
            <a:ext cx="0" cy="228600"/>
          </a:xfrm>
          <a:prstGeom prst="line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7. </a:t>
            </a:r>
            <a:r>
              <a:rPr lang="th-TH" sz="6000" b="1" noProof="0" dirty="0" smtClean="0">
                <a:latin typeface="KodchiangUPC" pitchFamily="18" charset="-34"/>
                <a:ea typeface="+mj-ea"/>
                <a:cs typeface="KodchiangUPC" pitchFamily="18" charset="-34"/>
              </a:rPr>
              <a:t>บริการ</a:t>
            </a:r>
            <a:r>
              <a:rPr lang="th-TH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ผู้ใช้หลาย </a:t>
            </a:r>
            <a:r>
              <a:rPr lang="en-US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Project </a:t>
            </a:r>
            <a:r>
              <a:rPr lang="th-TH" sz="6000" b="1" dirty="0" smtClean="0">
                <a:latin typeface="KodchiangUPC" pitchFamily="18" charset="-34"/>
                <a:ea typeface="+mj-ea"/>
                <a:cs typeface="KodchiangUPC" pitchFamily="18" charset="-34"/>
              </a:rPr>
              <a:t>ได้พร้อมกัน</a:t>
            </a:r>
            <a:endParaRPr kumimoji="0" lang="th-TH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dchiangUPC" pitchFamily="18" charset="-34"/>
              <a:ea typeface="+mj-ea"/>
              <a:cs typeface="KodchiangUPC" pitchFamily="18" charset="-34"/>
            </a:endParaRPr>
          </a:p>
        </p:txBody>
      </p:sp>
      <p:pic>
        <p:nvPicPr>
          <p:cNvPr id="26" name="Picture 25" descr="User-gre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257800"/>
            <a:ext cx="812800" cy="812800"/>
          </a:xfrm>
          <a:prstGeom prst="rect">
            <a:avLst/>
          </a:prstGeom>
        </p:spPr>
      </p:pic>
      <p:pic>
        <p:nvPicPr>
          <p:cNvPr id="27" name="Picture 26" descr="User-gre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410200"/>
            <a:ext cx="812800" cy="812800"/>
          </a:xfrm>
          <a:prstGeom prst="rect">
            <a:avLst/>
          </a:prstGeom>
        </p:spPr>
      </p:pic>
      <p:pic>
        <p:nvPicPr>
          <p:cNvPr id="28" name="Picture 27" descr="User-gre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3352800"/>
            <a:ext cx="812800" cy="8128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3962400" y="3962400"/>
            <a:ext cx="609600" cy="228600"/>
          </a:xfrm>
          <a:prstGeom prst="straightConnector1">
            <a:avLst/>
          </a:prstGeom>
          <a:ln w="603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00600" y="3962400"/>
            <a:ext cx="609600" cy="228600"/>
          </a:xfrm>
          <a:prstGeom prst="straightConnector1">
            <a:avLst/>
          </a:prstGeom>
          <a:ln w="603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1000" y="5486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35814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91400" y="5715000"/>
            <a:ext cx="1752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MULTI-TENANT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KodchiangUPC" pitchFamily="18" charset="-34"/>
                <a:cs typeface="KodchiangUPC" pitchFamily="18" charset="-34"/>
              </a:rPr>
              <a:t>โครงสร้างพื้นฐานของ</a:t>
            </a:r>
            <a:r>
              <a:rPr lang="th-TH" b="1" dirty="0" smtClean="0"/>
              <a:t> </a:t>
            </a:r>
            <a:endParaRPr lang="en-US" b="1" dirty="0"/>
          </a:p>
        </p:txBody>
      </p:sp>
      <p:pic>
        <p:nvPicPr>
          <p:cNvPr id="3" name="Picture 4" descr="Image result for free openstack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86000"/>
            <a:ext cx="31623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0"/>
            <a:ext cx="9144000" cy="2667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Core Components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latin typeface="TH SarabunPSK" pitchFamily="34" charset="-34"/>
                <a:cs typeface="TH SarabunPSK" pitchFamily="34" charset="-34"/>
              </a:rPr>
              <a:t>Keystone: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authentication</a:t>
            </a:r>
          </a:p>
          <a:p>
            <a:r>
              <a:rPr lang="en-US" b="1" u="sng" dirty="0" smtClean="0">
                <a:latin typeface="TH SarabunPSK" pitchFamily="34" charset="-34"/>
                <a:cs typeface="TH SarabunPSK" pitchFamily="34" charset="-34"/>
              </a:rPr>
              <a:t>Glance: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ให้บริการจัดการ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virtual machine image &amp; snapshots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en-US" b="1" u="sng" dirty="0" smtClean="0">
                <a:latin typeface="TH SarabunPSK" pitchFamily="34" charset="-34"/>
                <a:cs typeface="TH SarabunPSK" pitchFamily="34" charset="-34"/>
              </a:rPr>
              <a:t>Nova: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ให้บริการจัดการ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virtual machine</a:t>
            </a:r>
          </a:p>
          <a:p>
            <a:r>
              <a:rPr lang="en-US" b="1" u="sng" dirty="0" smtClean="0">
                <a:latin typeface="TH SarabunPSK" pitchFamily="34" charset="-34"/>
                <a:cs typeface="TH SarabunPSK" pitchFamily="34" charset="-34"/>
              </a:rPr>
              <a:t>Neutron: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virtual network</a:t>
            </a:r>
          </a:p>
          <a:p>
            <a:r>
              <a:rPr lang="en-US" b="1" u="sng" dirty="0" smtClean="0">
                <a:latin typeface="TH SarabunPSK" pitchFamily="34" charset="-34"/>
                <a:cs typeface="TH SarabunPSK" pitchFamily="34" charset="-34"/>
              </a:rPr>
              <a:t>Horizon: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Web-based User Interface</a:t>
            </a:r>
          </a:p>
          <a:p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Cielometer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ให้บริการวัดปริมาณการใช้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resources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(CPU,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Mem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, Net, etc)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และส่ง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Notify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ตามเงื่อนไขที่ผู้ใช้กำหนด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Swift: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object storages</a:t>
            </a:r>
          </a:p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Cinder: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block storages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i="1" dirty="0" smtClean="0">
                <a:solidFill>
                  <a:schemeClr val="accent6">
                    <a:lumMod val="75000"/>
                  </a:schemeClr>
                </a:solidFill>
              </a:rPr>
              <a:t>ลักษณะห้าประการ</a:t>
            </a:r>
            <a:br>
              <a:rPr lang="th-TH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th-TH" b="1" i="1" dirty="0" smtClean="0">
                <a:solidFill>
                  <a:schemeClr val="accent6">
                    <a:lumMod val="75000"/>
                  </a:schemeClr>
                </a:solidFill>
              </a:rPr>
              <a:t>ของระบบ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Cloud</a:t>
            </a:r>
            <a:endParaRPr lang="th-TH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On-demand self service: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ผู้ไช้เรียกไช้ได้เมื่อต้องการและทำได้ด้วยตนเอง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Broad Network Access: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ผู้ไช้เข้าถึงและไช้งานได้อย่างกว้างขวางผ่านระบบเครือข่าย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Resource Pooling: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ผู้ไช้ๆงานทรัพยากรร่วมกันทำให้การไช้งานทรัพยากรมีประสิทธิภาพ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Rapid Elasticity: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ผู้ไช้สามารถขยายหรือลดการไช้งานได้อย่างยืดหยุ่นตามความต้องการที่เปลี่ยนไป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Measured Services: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ผู้ไช้สามารถวัดปริงานการไช้ทรัพยากรของตนได้อย่างถูกต้อง และสามารถวัดประสิทธิภาพการไช้งานได้</a:t>
            </a:r>
          </a:p>
          <a:p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/>
              <a:t>หลักการของ </a:t>
            </a:r>
            <a:r>
              <a:rPr lang="en-US" b="1" dirty="0" err="1" smtClean="0"/>
              <a:t>Open</a:t>
            </a:r>
            <a:r>
              <a:rPr lang="en-US" b="1" dirty="0" err="1" smtClean="0">
                <a:solidFill>
                  <a:srgbClr val="FF0000"/>
                </a:solidFill>
              </a:rPr>
              <a:t>Stack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ความปลอดภัยสำคัญที่สุด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การใช้บริการทุก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component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ต้องผ่านการ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authentication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โดย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keystone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security group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Firewall rules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สำหรับทุก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virtual machines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ระบบต้องทนทานต่อความผิดพลาด 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การสื่อสารทำผ่าน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Persistent Message Queue (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RabbitMQ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lvl="1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Component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กลับมาทำงานได้ตามปกติในภายหลัง</a:t>
            </a: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มีบริการ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High Availability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สำหรับ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Virtual Networks</a:t>
            </a:r>
          </a:p>
          <a:p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en-US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/>
              <a:t>หลักการของ </a:t>
            </a:r>
            <a:r>
              <a:rPr lang="en-US" b="1" dirty="0" err="1" smtClean="0"/>
              <a:t>Open</a:t>
            </a:r>
            <a:r>
              <a:rPr lang="en-US" b="1" dirty="0" err="1" smtClean="0">
                <a:solidFill>
                  <a:srgbClr val="FF0000"/>
                </a:solidFill>
              </a:rPr>
              <a:t>Stack</a:t>
            </a:r>
            <a:r>
              <a:rPr lang="en-US" b="1" dirty="0" smtClean="0"/>
              <a:t> (cont)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การสั่งงานทุก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component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ต้องมีมาตรฐานเดียวกัน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ทุก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component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ต้องมี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API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ที่ชัดเจน 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การสั่งงานและประสานงานระหว่าง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component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ทำผ่าน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API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เท่านั้น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service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ใหม่โดยใช้ของเดิมที่มีอยู่</a:t>
            </a:r>
          </a:p>
          <a:p>
            <a:pPr lvl="1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E.g.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sahara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ใช้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compute, glance, heat, ironic.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ปฏิบัติงานร่วมกับ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software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อื่นได้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มี </a:t>
            </a:r>
            <a:r>
              <a:rPr lang="en-US" sz="2800" b="1" dirty="0" err="1" smtClean="0">
                <a:latin typeface="TH SarabunPSK" pitchFamily="34" charset="-34"/>
                <a:cs typeface="TH SarabunPSK" pitchFamily="34" charset="-34"/>
              </a:rPr>
              <a:t>plugin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driver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สำหรับติดต่อกับ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Hardware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software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แบบต่างๆ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เชื่อมต่อและทำงานร่วมกันกับเทคโนโลยีอื่นๆได้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เช่น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SDN,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OpenDayLight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, OVN, ONOS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1676400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Network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2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1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2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3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 4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7620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เริ่มต้นจาก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Servers </a:t>
            </a:r>
            <a:r>
              <a:rPr kumimoji="0" lang="th-TH" sz="4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และ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5715000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สร้าง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Physical Layer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5715000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219200" y="3505200"/>
            <a:ext cx="2438400" cy="19812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57400" y="3581400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Linux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86200" y="3505200"/>
            <a:ext cx="1371600" cy="16002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14800" y="3581400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Linux</a:t>
            </a:r>
            <a:endParaRPr lang="en-US" sz="2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5486400" y="3505200"/>
            <a:ext cx="1295400" cy="16002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010400" y="3505200"/>
            <a:ext cx="1371600" cy="16002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15200" y="3581400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Linux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715000" y="3581400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Linux</a:t>
            </a:r>
            <a:endParaRPr lang="en-US" sz="2400" b="1" dirty="0"/>
          </a:p>
        </p:txBody>
      </p:sp>
      <p:sp>
        <p:nvSpPr>
          <p:cNvPr id="42" name="Can 41"/>
          <p:cNvSpPr/>
          <p:nvPr/>
        </p:nvSpPr>
        <p:spPr>
          <a:xfrm>
            <a:off x="1295400" y="4191000"/>
            <a:ext cx="1066800" cy="914400"/>
          </a:xfrm>
          <a:prstGeom prst="can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92D05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92D050">
                  <a:tint val="66000"/>
                  <a:satMod val="160000"/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71600" y="4419600"/>
            <a:ext cx="93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mysql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2514600" y="4191000"/>
            <a:ext cx="1066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3200" y="4114800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2514600" y="4648200"/>
            <a:ext cx="1066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43200" y="4572000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mq</a:t>
            </a:r>
            <a:endParaRPr lang="en-US" sz="24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สร้าง </a:t>
            </a: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Layer +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Utils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5715000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533400" y="3505200"/>
            <a:ext cx="7772400" cy="2754573"/>
          </a:xfrm>
          <a:custGeom>
            <a:avLst/>
            <a:gdLst>
              <a:gd name="connsiteX0" fmla="*/ 2754573 w 7772400"/>
              <a:gd name="connsiteY0" fmla="*/ 984913 h 2754573"/>
              <a:gd name="connsiteX1" fmla="*/ 3082119 w 7772400"/>
              <a:gd name="connsiteY1" fmla="*/ 957618 h 2754573"/>
              <a:gd name="connsiteX2" fmla="*/ 3518848 w 7772400"/>
              <a:gd name="connsiteY2" fmla="*/ 398060 h 2754573"/>
              <a:gd name="connsiteX3" fmla="*/ 4010167 w 7772400"/>
              <a:gd name="connsiteY3" fmla="*/ 125104 h 2754573"/>
              <a:gd name="connsiteX4" fmla="*/ 5211170 w 7772400"/>
              <a:gd name="connsiteY4" fmla="*/ 398060 h 2754573"/>
              <a:gd name="connsiteX5" fmla="*/ 6152866 w 7772400"/>
              <a:gd name="connsiteY5" fmla="*/ 152400 h 2754573"/>
              <a:gd name="connsiteX6" fmla="*/ 7353869 w 7772400"/>
              <a:gd name="connsiteY6" fmla="*/ 534537 h 2754573"/>
              <a:gd name="connsiteX7" fmla="*/ 7736006 w 7772400"/>
              <a:gd name="connsiteY7" fmla="*/ 29570 h 2754573"/>
              <a:gd name="connsiteX8" fmla="*/ 7572233 w 7772400"/>
              <a:gd name="connsiteY8" fmla="*/ 711958 h 2754573"/>
              <a:gd name="connsiteX9" fmla="*/ 6767015 w 7772400"/>
              <a:gd name="connsiteY9" fmla="*/ 780197 h 2754573"/>
              <a:gd name="connsiteX10" fmla="*/ 6084627 w 7772400"/>
              <a:gd name="connsiteY10" fmla="*/ 602776 h 2754573"/>
              <a:gd name="connsiteX11" fmla="*/ 5252113 w 7772400"/>
              <a:gd name="connsiteY11" fmla="*/ 780197 h 2754573"/>
              <a:gd name="connsiteX12" fmla="*/ 4132997 w 7772400"/>
              <a:gd name="connsiteY12" fmla="*/ 643719 h 2754573"/>
              <a:gd name="connsiteX13" fmla="*/ 3600734 w 7772400"/>
              <a:gd name="connsiteY13" fmla="*/ 1012209 h 2754573"/>
              <a:gd name="connsiteX14" fmla="*/ 3054824 w 7772400"/>
              <a:gd name="connsiteY14" fmla="*/ 1571767 h 2754573"/>
              <a:gd name="connsiteX15" fmla="*/ 2659039 w 7772400"/>
              <a:gd name="connsiteY15" fmla="*/ 1489881 h 2754573"/>
              <a:gd name="connsiteX16" fmla="*/ 2945642 w 7772400"/>
              <a:gd name="connsiteY16" fmla="*/ 1762836 h 2754573"/>
              <a:gd name="connsiteX17" fmla="*/ 3900985 w 7772400"/>
              <a:gd name="connsiteY17" fmla="*/ 1080448 h 2754573"/>
              <a:gd name="connsiteX18" fmla="*/ 4665260 w 7772400"/>
              <a:gd name="connsiteY18" fmla="*/ 1053152 h 2754573"/>
              <a:gd name="connsiteX19" fmla="*/ 5593307 w 7772400"/>
              <a:gd name="connsiteY19" fmla="*/ 1312460 h 2754573"/>
              <a:gd name="connsiteX20" fmla="*/ 4719851 w 7772400"/>
              <a:gd name="connsiteY20" fmla="*/ 1298812 h 2754573"/>
              <a:gd name="connsiteX21" fmla="*/ 3928281 w 7772400"/>
              <a:gd name="connsiteY21" fmla="*/ 1462585 h 2754573"/>
              <a:gd name="connsiteX22" fmla="*/ 3382370 w 7772400"/>
              <a:gd name="connsiteY22" fmla="*/ 1981200 h 2754573"/>
              <a:gd name="connsiteX23" fmla="*/ 2768221 w 7772400"/>
              <a:gd name="connsiteY23" fmla="*/ 2172269 h 2754573"/>
              <a:gd name="connsiteX24" fmla="*/ 2167719 w 7772400"/>
              <a:gd name="connsiteY24" fmla="*/ 1858370 h 2754573"/>
              <a:gd name="connsiteX25" fmla="*/ 2222310 w 7772400"/>
              <a:gd name="connsiteY25" fmla="*/ 2240507 h 2754573"/>
              <a:gd name="connsiteX26" fmla="*/ 1840173 w 7772400"/>
              <a:gd name="connsiteY26" fmla="*/ 1844722 h 2754573"/>
              <a:gd name="connsiteX27" fmla="*/ 1526275 w 7772400"/>
              <a:gd name="connsiteY27" fmla="*/ 2144973 h 2754573"/>
              <a:gd name="connsiteX28" fmla="*/ 1239672 w 7772400"/>
              <a:gd name="connsiteY28" fmla="*/ 2486167 h 2754573"/>
              <a:gd name="connsiteX29" fmla="*/ 884830 w 7772400"/>
              <a:gd name="connsiteY29" fmla="*/ 2704531 h 2754573"/>
              <a:gd name="connsiteX30" fmla="*/ 134203 w 7772400"/>
              <a:gd name="connsiteY30" fmla="*/ 2185916 h 2754573"/>
              <a:gd name="connsiteX31" fmla="*/ 79612 w 7772400"/>
              <a:gd name="connsiteY31" fmla="*/ 1694597 h 2754573"/>
              <a:gd name="connsiteX32" fmla="*/ 407158 w 7772400"/>
              <a:gd name="connsiteY32" fmla="*/ 2172269 h 2754573"/>
              <a:gd name="connsiteX33" fmla="*/ 871182 w 7772400"/>
              <a:gd name="connsiteY33" fmla="*/ 2336042 h 2754573"/>
              <a:gd name="connsiteX34" fmla="*/ 1212376 w 7772400"/>
              <a:gd name="connsiteY34" fmla="*/ 1885666 h 2754573"/>
              <a:gd name="connsiteX35" fmla="*/ 1226024 w 7772400"/>
              <a:gd name="connsiteY35" fmla="*/ 1503528 h 2754573"/>
              <a:gd name="connsiteX36" fmla="*/ 1198728 w 7772400"/>
              <a:gd name="connsiteY36" fmla="*/ 1435290 h 2754573"/>
              <a:gd name="connsiteX37" fmla="*/ 802943 w 7772400"/>
              <a:gd name="connsiteY37" fmla="*/ 1844722 h 2754573"/>
              <a:gd name="connsiteX38" fmla="*/ 325272 w 7772400"/>
              <a:gd name="connsiteY38" fmla="*/ 1640006 h 2754573"/>
              <a:gd name="connsiteX39" fmla="*/ 775648 w 7772400"/>
              <a:gd name="connsiteY39" fmla="*/ 1749188 h 2754573"/>
              <a:gd name="connsiteX40" fmla="*/ 1075898 w 7772400"/>
              <a:gd name="connsiteY40" fmla="*/ 1367051 h 2754573"/>
              <a:gd name="connsiteX41" fmla="*/ 1335206 w 7772400"/>
              <a:gd name="connsiteY41" fmla="*/ 1107743 h 2754573"/>
              <a:gd name="connsiteX42" fmla="*/ 2085833 w 7772400"/>
              <a:gd name="connsiteY42" fmla="*/ 780197 h 2754573"/>
              <a:gd name="connsiteX43" fmla="*/ 2754573 w 7772400"/>
              <a:gd name="connsiteY43" fmla="*/ 984913 h 275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772400" h="2754573">
                <a:moveTo>
                  <a:pt x="2754573" y="984913"/>
                </a:moveTo>
                <a:cubicBezTo>
                  <a:pt x="2920621" y="1014483"/>
                  <a:pt x="2954740" y="1055427"/>
                  <a:pt x="3082119" y="957618"/>
                </a:cubicBezTo>
                <a:cubicBezTo>
                  <a:pt x="3209498" y="859809"/>
                  <a:pt x="3364173" y="536812"/>
                  <a:pt x="3518848" y="398060"/>
                </a:cubicBezTo>
                <a:cubicBezTo>
                  <a:pt x="3673523" y="259308"/>
                  <a:pt x="3728113" y="125104"/>
                  <a:pt x="4010167" y="125104"/>
                </a:cubicBezTo>
                <a:cubicBezTo>
                  <a:pt x="4292221" y="125104"/>
                  <a:pt x="4854054" y="393511"/>
                  <a:pt x="5211170" y="398060"/>
                </a:cubicBezTo>
                <a:cubicBezTo>
                  <a:pt x="5568287" y="402609"/>
                  <a:pt x="5795750" y="129654"/>
                  <a:pt x="6152866" y="152400"/>
                </a:cubicBezTo>
                <a:cubicBezTo>
                  <a:pt x="6509982" y="175146"/>
                  <a:pt x="7090013" y="555009"/>
                  <a:pt x="7353869" y="534537"/>
                </a:cubicBezTo>
                <a:cubicBezTo>
                  <a:pt x="7617725" y="514065"/>
                  <a:pt x="7699612" y="0"/>
                  <a:pt x="7736006" y="29570"/>
                </a:cubicBezTo>
                <a:cubicBezTo>
                  <a:pt x="7772400" y="59140"/>
                  <a:pt x="7733731" y="586854"/>
                  <a:pt x="7572233" y="711958"/>
                </a:cubicBezTo>
                <a:cubicBezTo>
                  <a:pt x="7410735" y="837062"/>
                  <a:pt x="7014949" y="798394"/>
                  <a:pt x="6767015" y="780197"/>
                </a:cubicBezTo>
                <a:cubicBezTo>
                  <a:pt x="6519081" y="762000"/>
                  <a:pt x="6337111" y="602776"/>
                  <a:pt x="6084627" y="602776"/>
                </a:cubicBezTo>
                <a:cubicBezTo>
                  <a:pt x="5832143" y="602776"/>
                  <a:pt x="5577385" y="773373"/>
                  <a:pt x="5252113" y="780197"/>
                </a:cubicBezTo>
                <a:cubicBezTo>
                  <a:pt x="4926841" y="787021"/>
                  <a:pt x="4408227" y="605050"/>
                  <a:pt x="4132997" y="643719"/>
                </a:cubicBezTo>
                <a:cubicBezTo>
                  <a:pt x="3857767" y="682388"/>
                  <a:pt x="3780429" y="857534"/>
                  <a:pt x="3600734" y="1012209"/>
                </a:cubicBezTo>
                <a:cubicBezTo>
                  <a:pt x="3421039" y="1166884"/>
                  <a:pt x="3211773" y="1492155"/>
                  <a:pt x="3054824" y="1571767"/>
                </a:cubicBezTo>
                <a:cubicBezTo>
                  <a:pt x="2897875" y="1651379"/>
                  <a:pt x="2677236" y="1458036"/>
                  <a:pt x="2659039" y="1489881"/>
                </a:cubicBezTo>
                <a:cubicBezTo>
                  <a:pt x="2640842" y="1521726"/>
                  <a:pt x="2738651" y="1831075"/>
                  <a:pt x="2945642" y="1762836"/>
                </a:cubicBezTo>
                <a:cubicBezTo>
                  <a:pt x="3152633" y="1694597"/>
                  <a:pt x="3614382" y="1198729"/>
                  <a:pt x="3900985" y="1080448"/>
                </a:cubicBezTo>
                <a:cubicBezTo>
                  <a:pt x="4187588" y="962167"/>
                  <a:pt x="4383206" y="1014483"/>
                  <a:pt x="4665260" y="1053152"/>
                </a:cubicBezTo>
                <a:cubicBezTo>
                  <a:pt x="4947314" y="1091821"/>
                  <a:pt x="5584209" y="1271517"/>
                  <a:pt x="5593307" y="1312460"/>
                </a:cubicBezTo>
                <a:cubicBezTo>
                  <a:pt x="5602405" y="1353403"/>
                  <a:pt x="4997355" y="1273791"/>
                  <a:pt x="4719851" y="1298812"/>
                </a:cubicBezTo>
                <a:cubicBezTo>
                  <a:pt x="4442347" y="1323833"/>
                  <a:pt x="4151195" y="1348854"/>
                  <a:pt x="3928281" y="1462585"/>
                </a:cubicBezTo>
                <a:cubicBezTo>
                  <a:pt x="3705368" y="1576316"/>
                  <a:pt x="3575713" y="1862919"/>
                  <a:pt x="3382370" y="1981200"/>
                </a:cubicBezTo>
                <a:cubicBezTo>
                  <a:pt x="3189027" y="2099481"/>
                  <a:pt x="2970663" y="2192741"/>
                  <a:pt x="2768221" y="2172269"/>
                </a:cubicBezTo>
                <a:cubicBezTo>
                  <a:pt x="2565779" y="2151797"/>
                  <a:pt x="2258704" y="1846997"/>
                  <a:pt x="2167719" y="1858370"/>
                </a:cubicBezTo>
                <a:cubicBezTo>
                  <a:pt x="2076734" y="1869743"/>
                  <a:pt x="2276901" y="2242782"/>
                  <a:pt x="2222310" y="2240507"/>
                </a:cubicBezTo>
                <a:cubicBezTo>
                  <a:pt x="2167719" y="2238232"/>
                  <a:pt x="1956179" y="1860644"/>
                  <a:pt x="1840173" y="1844722"/>
                </a:cubicBezTo>
                <a:cubicBezTo>
                  <a:pt x="1724167" y="1828800"/>
                  <a:pt x="1626359" y="2038066"/>
                  <a:pt x="1526275" y="2144973"/>
                </a:cubicBezTo>
                <a:cubicBezTo>
                  <a:pt x="1426192" y="2251881"/>
                  <a:pt x="1346579" y="2392907"/>
                  <a:pt x="1239672" y="2486167"/>
                </a:cubicBezTo>
                <a:cubicBezTo>
                  <a:pt x="1132765" y="2579427"/>
                  <a:pt x="1069075" y="2754573"/>
                  <a:pt x="884830" y="2704531"/>
                </a:cubicBezTo>
                <a:cubicBezTo>
                  <a:pt x="700585" y="2654489"/>
                  <a:pt x="268406" y="2354238"/>
                  <a:pt x="134203" y="2185916"/>
                </a:cubicBezTo>
                <a:cubicBezTo>
                  <a:pt x="0" y="2017594"/>
                  <a:pt x="34120" y="1696871"/>
                  <a:pt x="79612" y="1694597"/>
                </a:cubicBezTo>
                <a:cubicBezTo>
                  <a:pt x="125104" y="1692323"/>
                  <a:pt x="275230" y="2065362"/>
                  <a:pt x="407158" y="2172269"/>
                </a:cubicBezTo>
                <a:cubicBezTo>
                  <a:pt x="539086" y="2279177"/>
                  <a:pt x="736979" y="2383809"/>
                  <a:pt x="871182" y="2336042"/>
                </a:cubicBezTo>
                <a:cubicBezTo>
                  <a:pt x="1005385" y="2288275"/>
                  <a:pt x="1153236" y="2024418"/>
                  <a:pt x="1212376" y="1885666"/>
                </a:cubicBezTo>
                <a:cubicBezTo>
                  <a:pt x="1271516" y="1746914"/>
                  <a:pt x="1228299" y="1578591"/>
                  <a:pt x="1226024" y="1503528"/>
                </a:cubicBezTo>
                <a:cubicBezTo>
                  <a:pt x="1223749" y="1428465"/>
                  <a:pt x="1269241" y="1378424"/>
                  <a:pt x="1198728" y="1435290"/>
                </a:cubicBezTo>
                <a:cubicBezTo>
                  <a:pt x="1128215" y="1492156"/>
                  <a:pt x="948519" y="1810603"/>
                  <a:pt x="802943" y="1844722"/>
                </a:cubicBezTo>
                <a:cubicBezTo>
                  <a:pt x="657367" y="1878841"/>
                  <a:pt x="329821" y="1655928"/>
                  <a:pt x="325272" y="1640006"/>
                </a:cubicBezTo>
                <a:cubicBezTo>
                  <a:pt x="320723" y="1624084"/>
                  <a:pt x="650544" y="1794681"/>
                  <a:pt x="775648" y="1749188"/>
                </a:cubicBezTo>
                <a:cubicBezTo>
                  <a:pt x="900752" y="1703696"/>
                  <a:pt x="982638" y="1473958"/>
                  <a:pt x="1075898" y="1367051"/>
                </a:cubicBezTo>
                <a:cubicBezTo>
                  <a:pt x="1169158" y="1260144"/>
                  <a:pt x="1166884" y="1205552"/>
                  <a:pt x="1335206" y="1107743"/>
                </a:cubicBezTo>
                <a:cubicBezTo>
                  <a:pt x="1503529" y="1009934"/>
                  <a:pt x="1846997" y="802943"/>
                  <a:pt x="2085833" y="780197"/>
                </a:cubicBezTo>
                <a:cubicBezTo>
                  <a:pt x="2324669" y="757451"/>
                  <a:pt x="2588525" y="955343"/>
                  <a:pt x="2754573" y="98491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76400" y="3505200"/>
            <a:ext cx="1524000" cy="14478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25400">
            <a:solidFill>
              <a:schemeClr val="tx1"/>
            </a:solidFill>
          </a:ln>
          <a:scene3d>
            <a:camera prst="orthographicFront"/>
            <a:lightRig rig="threePt" dir="t">
              <a:rot lat="0" lon="0" rev="600000"/>
            </a:lightRig>
          </a:scene3d>
          <a:sp3d extrusionH="19050"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8210392">
            <a:off x="2344152" y="4017093"/>
            <a:ext cx="533400" cy="381000"/>
          </a:xfrm>
          <a:prstGeom prst="arc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33600" y="3886200"/>
            <a:ext cx="228600" cy="2286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200" y="3886200"/>
            <a:ext cx="152400" cy="2286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43200" y="39624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9800" y="39624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ute starfish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191000"/>
            <a:ext cx="1056513" cy="1025081"/>
          </a:xfrm>
          <a:prstGeom prst="rect">
            <a:avLst/>
          </a:prstGeom>
          <a:noFill/>
        </p:spPr>
      </p:pic>
      <p:pic>
        <p:nvPicPr>
          <p:cNvPr id="51" name="Picture 6" descr="Cute starfish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191000"/>
            <a:ext cx="1056513" cy="1025081"/>
          </a:xfrm>
          <a:prstGeom prst="rect">
            <a:avLst/>
          </a:prstGeom>
          <a:noFill/>
        </p:spPr>
      </p:pic>
      <p:pic>
        <p:nvPicPr>
          <p:cNvPr id="52" name="Picture 6" descr="Cute starfish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419600"/>
            <a:ext cx="1056513" cy="1025081"/>
          </a:xfrm>
          <a:prstGeom prst="rect">
            <a:avLst/>
          </a:prstGeom>
          <a:noFill/>
        </p:spPr>
      </p:pic>
      <p:sp>
        <p:nvSpPr>
          <p:cNvPr id="53" name="Smiley Face 52"/>
          <p:cNvSpPr/>
          <p:nvPr/>
        </p:nvSpPr>
        <p:spPr>
          <a:xfrm>
            <a:off x="228600" y="1905000"/>
            <a:ext cx="838200" cy="838200"/>
          </a:xfrm>
          <a:prstGeom prst="smileyFac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hape 59"/>
          <p:cNvCxnSpPr>
            <a:stCxn id="53" idx="4"/>
            <a:endCxn id="37" idx="2"/>
          </p:cNvCxnSpPr>
          <p:nvPr/>
        </p:nvCxnSpPr>
        <p:spPr>
          <a:xfrm rot="16200000" flipH="1">
            <a:off x="419100" y="2971800"/>
            <a:ext cx="1485900" cy="1028700"/>
          </a:xfrm>
          <a:prstGeom prst="curvedConnector2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2438400" y="4343400"/>
            <a:ext cx="313898" cy="218364"/>
          </a:xfrm>
          <a:custGeom>
            <a:avLst/>
            <a:gdLst>
              <a:gd name="connsiteX0" fmla="*/ 0 w 313898"/>
              <a:gd name="connsiteY0" fmla="*/ 81886 h 218364"/>
              <a:gd name="connsiteX1" fmla="*/ 40943 w 313898"/>
              <a:gd name="connsiteY1" fmla="*/ 191068 h 218364"/>
              <a:gd name="connsiteX2" fmla="*/ 122830 w 313898"/>
              <a:gd name="connsiteY2" fmla="*/ 218364 h 218364"/>
              <a:gd name="connsiteX3" fmla="*/ 163773 w 313898"/>
              <a:gd name="connsiteY3" fmla="*/ 204716 h 218364"/>
              <a:gd name="connsiteX4" fmla="*/ 259307 w 313898"/>
              <a:gd name="connsiteY4" fmla="*/ 81886 h 218364"/>
              <a:gd name="connsiteX5" fmla="*/ 286603 w 313898"/>
              <a:gd name="connsiteY5" fmla="*/ 40943 h 218364"/>
              <a:gd name="connsiteX6" fmla="*/ 313898 w 313898"/>
              <a:gd name="connsiteY6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98" h="218364">
                <a:moveTo>
                  <a:pt x="0" y="81886"/>
                </a:moveTo>
                <a:cubicBezTo>
                  <a:pt x="5505" y="109412"/>
                  <a:pt x="8811" y="170986"/>
                  <a:pt x="40943" y="191068"/>
                </a:cubicBezTo>
                <a:cubicBezTo>
                  <a:pt x="65342" y="206317"/>
                  <a:pt x="122830" y="218364"/>
                  <a:pt x="122830" y="218364"/>
                </a:cubicBezTo>
                <a:cubicBezTo>
                  <a:pt x="136478" y="213815"/>
                  <a:pt x="151803" y="212696"/>
                  <a:pt x="163773" y="204716"/>
                </a:cubicBezTo>
                <a:cubicBezTo>
                  <a:pt x="202258" y="179059"/>
                  <a:pt x="237616" y="114423"/>
                  <a:pt x="259307" y="81886"/>
                </a:cubicBezTo>
                <a:lnTo>
                  <a:pt x="286603" y="40943"/>
                </a:lnTo>
                <a:lnTo>
                  <a:pt x="313898" y="0"/>
                </a:lnTo>
              </a:path>
            </a:pathLst>
          </a:cu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หัวปลาหมึกและหนวดปลาหมึก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500" y="5715974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00200" y="3505200"/>
            <a:ext cx="16764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Keystone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keystone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500" y="5715974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00200" y="3505200"/>
            <a:ext cx="16764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Keystone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572000"/>
            <a:ext cx="1066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5400" y="4648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Glance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glance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500" y="5715974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00200" y="3505200"/>
            <a:ext cx="16764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Keystone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572000"/>
            <a:ext cx="1066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5400" y="4648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Glance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40386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1148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62600" y="35052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86600" y="3505200"/>
            <a:ext cx="1219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15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nova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500" y="5715974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00200" y="3505200"/>
            <a:ext cx="16764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Keystone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572000"/>
            <a:ext cx="1066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5400" y="4648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Glance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40386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1148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38400" y="45720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46482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62600" y="35052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86600" y="3505200"/>
            <a:ext cx="1219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15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62600" y="40386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86600" y="40386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6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35052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62400" y="3581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neutron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000" b="1" i="1" dirty="0" smtClean="0">
                <a:solidFill>
                  <a:schemeClr val="accent6">
                    <a:lumMod val="75000"/>
                  </a:schemeClr>
                </a:solidFill>
              </a:rPr>
              <a:t>ชนิดของ </a:t>
            </a:r>
            <a: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</a:rPr>
              <a:t>Cloud</a:t>
            </a:r>
            <a:b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th-TH" sz="4000" b="1" i="1" dirty="0" smtClean="0">
                <a:solidFill>
                  <a:schemeClr val="accent6">
                    <a:lumMod val="75000"/>
                  </a:schemeClr>
                </a:solidFill>
              </a:rPr>
              <a:t>ตาม </a:t>
            </a:r>
            <a: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</a:rPr>
              <a:t>Layer </a:t>
            </a:r>
            <a:r>
              <a:rPr lang="th-TH" sz="4000" b="1" i="1" dirty="0" smtClean="0">
                <a:solidFill>
                  <a:schemeClr val="accent6">
                    <a:lumMod val="75000"/>
                  </a:schemeClr>
                </a:solidFill>
              </a:rPr>
              <a:t>ของการไช้งาน</a:t>
            </a:r>
            <a:endParaRPr lang="th-TH" sz="4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Software As A Service (</a:t>
            </a:r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SaaS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) </a:t>
            </a:r>
            <a:endParaRPr lang="th-TH" b="1" dirty="0" smtClean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ระบบ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Distributed System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ที่มีคุณสมบัติห้าประการของ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Cloud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ที่ให้บริการ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Application Software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แก่ผู้ไช้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Platform As A Service (</a:t>
            </a:r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PaaS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)</a:t>
            </a:r>
          </a:p>
          <a:p>
            <a:pPr lvl="1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ระบบ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Distributed System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ที่มีคุณสมบัติห้าประการของ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Cloud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ที่ให้บริการ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Software Development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แก่ผู้ไช้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Infrastructure As A Service (</a:t>
            </a:r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IaaS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)</a:t>
            </a:r>
          </a:p>
          <a:p>
            <a:pPr lvl="1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ระบบ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Distributed System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ที่มีคุณสมบัติห้าประการของ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Cloud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ที่ให้บริการ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Computing Infrastructure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แก่ผู้ไช้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500" y="5715974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00200" y="3505200"/>
            <a:ext cx="16764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Keystone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95400" y="4038600"/>
            <a:ext cx="1295400" cy="45720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0" y="41148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Horizon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572000"/>
            <a:ext cx="1066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5400" y="4648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Glance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40386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1148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38400" y="45720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46482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5105400"/>
            <a:ext cx="11430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28800" y="5181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others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62600" y="35052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86600" y="3505200"/>
            <a:ext cx="1219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15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62600" y="40386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86600" y="40386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6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35052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62400" y="3581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9144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Horizon and others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00" y="167737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Network: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500" y="5715974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0" y="47046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Network: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00200" y="3505200"/>
            <a:ext cx="16764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Keystone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95400" y="4038600"/>
            <a:ext cx="1295400" cy="45720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0" y="41148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Horizon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572000"/>
            <a:ext cx="1066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5400" y="4648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Glance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40386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1148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38400" y="45720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46482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5105400"/>
            <a:ext cx="11430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28800" y="5181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others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62600" y="35052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86600" y="3505200"/>
            <a:ext cx="1219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15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62600" y="40386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86600" y="40386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6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35052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62400" y="3581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3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648200"/>
            <a:ext cx="457200" cy="457201"/>
          </a:xfrm>
          <a:prstGeom prst="rect">
            <a:avLst/>
          </a:prstGeom>
          <a:noFill/>
        </p:spPr>
      </p:pic>
      <p:pic>
        <p:nvPicPr>
          <p:cNvPr id="6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648200"/>
            <a:ext cx="457200" cy="457201"/>
          </a:xfrm>
          <a:prstGeom prst="rect">
            <a:avLst/>
          </a:prstGeom>
          <a:noFill/>
        </p:spPr>
      </p:pic>
      <p:pic>
        <p:nvPicPr>
          <p:cNvPr id="69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648200"/>
            <a:ext cx="457200" cy="457201"/>
          </a:xfrm>
          <a:prstGeom prst="rect">
            <a:avLst/>
          </a:prstGeom>
          <a:noFill/>
        </p:spPr>
      </p:pic>
      <p:sp>
        <p:nvSpPr>
          <p:cNvPr id="70" name="Title 1"/>
          <p:cNvSpPr txBox="1">
            <a:spLocks/>
          </p:cNvSpPr>
          <p:nvPr/>
        </p:nvSpPr>
        <p:spPr>
          <a:xfrm>
            <a:off x="9144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C00000"/>
                </a:solidFill>
                <a:latin typeface="Algerian" pitchFamily="82" charset="0"/>
                <a:ea typeface="+mj-ea"/>
                <a:cs typeface="+mj-cs"/>
              </a:rPr>
              <a:t>Basic </a:t>
            </a:r>
            <a:r>
              <a:rPr lang="en-US" sz="4400" noProof="0" dirty="0" err="1" smtClean="0">
                <a:solidFill>
                  <a:srgbClr val="C00000"/>
                </a:solidFill>
                <a:latin typeface="Algerian" pitchFamily="82" charset="0"/>
                <a:ea typeface="+mj-ea"/>
                <a:cs typeface="+mj-cs"/>
              </a:rPr>
              <a:t>openstack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Over the years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Mature Object (Swift)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Block Storage (Cinder) services</a:t>
            </a:r>
            <a:endParaRPr lang="en-US" sz="32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ให้บริการ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IaaS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PaaS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SaaS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และอื่นๆด้วย </a:t>
            </a:r>
            <a:endParaRPr lang="en-US" sz="32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เพิ่มความสามารถและความน่าเชื่อถือของบริการที่มีอยู่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เพิ่มการทำ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High Availability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Services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ทำให้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Document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ดีขึ้นและตรงกับความเป็นจริง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ทำให้การ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Installation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ง่ายขึ้น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ส่งเสริมการ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Integration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กับเทคโนโลยี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อื่นๆ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และรองรับ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vendor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ได้หลายเจ้า</a:t>
            </a:r>
            <a:endParaRPr 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dirty="0" smtClean="0">
              <a:latin typeface="Cordia New" pitchFamily="34" charset="-34"/>
              <a:cs typeface="Cordia New" pitchFamily="34" charset="-34"/>
            </a:endParaRPr>
          </a:p>
          <a:p>
            <a:endParaRPr lang="en-US" dirty="0" smtClean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974"/>
            <a:ext cx="2552700" cy="258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8100" y="3048974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8300" y="3048974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2300" y="3048974"/>
            <a:ext cx="14859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1524000"/>
            <a:ext cx="149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</a:t>
            </a:r>
          </a:p>
          <a:p>
            <a:r>
              <a:rPr lang="en-US" dirty="0" smtClean="0"/>
              <a:t>Network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1131" y="6248400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Tunnel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500" y="5715974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Network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048000"/>
            <a:ext cx="143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3048000"/>
            <a:ext cx="125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048000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ompute1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4600" y="23622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0"/>
          </p:cNvCxnSpPr>
          <p:nvPr/>
        </p:nvCxnSpPr>
        <p:spPr>
          <a:xfrm flipV="1">
            <a:off x="45720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V="1">
            <a:off x="6134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/>
          <p:nvPr/>
        </p:nvCxnSpPr>
        <p:spPr>
          <a:xfrm rot="10800000" flipV="1">
            <a:off x="1943100" y="5182574"/>
            <a:ext cx="2514600" cy="990600"/>
          </a:xfrm>
          <a:prstGeom prst="bentConnector3">
            <a:avLst>
              <a:gd name="adj1" fmla="val 47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6142990" y="3725884"/>
            <a:ext cx="12700" cy="2926080"/>
          </a:xfrm>
          <a:prstGeom prst="bentConnector3">
            <a:avLst>
              <a:gd name="adj1" fmla="val 53265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34100" y="51825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00100" y="57159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876300" y="610574"/>
            <a:ext cx="1143000" cy="914400"/>
          </a:xfrm>
          <a:prstGeom prst="cloud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14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4900" y="5639774"/>
            <a:ext cx="3048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27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62900" y="5182574"/>
            <a:ext cx="0" cy="4572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7983971" y="4933298"/>
            <a:ext cx="1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VLAN Network 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039100" y="5258774"/>
            <a:ext cx="4572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58100" y="2363174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0" idx="1"/>
          </p:cNvCxnSpPr>
          <p:nvPr/>
        </p:nvCxnSpPr>
        <p:spPr>
          <a:xfrm rot="16200000" flipH="1">
            <a:off x="4133363" y="-1161563"/>
            <a:ext cx="839174" cy="6210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8100" y="5944574"/>
            <a:ext cx="306366" cy="3164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6"/>
          <p:cNvCxnSpPr/>
          <p:nvPr/>
        </p:nvCxnSpPr>
        <p:spPr>
          <a:xfrm rot="10800000" flipV="1">
            <a:off x="44577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/>
          <p:nvPr/>
        </p:nvCxnSpPr>
        <p:spPr>
          <a:xfrm rot="10800000" flipV="1">
            <a:off x="5905500" y="5182574"/>
            <a:ext cx="1447800" cy="990600"/>
          </a:xfrm>
          <a:prstGeom prst="bentConnector3">
            <a:avLst>
              <a:gd name="adj1" fmla="val -11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00200" y="3505200"/>
            <a:ext cx="16764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Keystone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95400" y="4038600"/>
            <a:ext cx="1295400" cy="45720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0" y="41148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Horizon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572000"/>
            <a:ext cx="1066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5400" y="4648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Glance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40386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1148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38400" y="45720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46482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5105400"/>
            <a:ext cx="1143000" cy="4572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28800" y="5181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others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62600" y="35052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86600" y="3505200"/>
            <a:ext cx="1219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152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nova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62600" y="4038600"/>
            <a:ext cx="11430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86600" y="40386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6600" y="4114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3505200"/>
            <a:ext cx="1219200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62400" y="3581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neutron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3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648200"/>
            <a:ext cx="457200" cy="457201"/>
          </a:xfrm>
          <a:prstGeom prst="rect">
            <a:avLst/>
          </a:prstGeom>
          <a:noFill/>
        </p:spPr>
      </p:pic>
      <p:pic>
        <p:nvPicPr>
          <p:cNvPr id="65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648200"/>
            <a:ext cx="457200" cy="457201"/>
          </a:xfrm>
          <a:prstGeom prst="rect">
            <a:avLst/>
          </a:prstGeom>
          <a:noFill/>
        </p:spPr>
      </p:pic>
      <p:pic>
        <p:nvPicPr>
          <p:cNvPr id="69" name="Picture 2" descr="http://icons.iconarchive.com/icons/dakirby309/windows-8-metro/128/Drives-Computer-Me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648200"/>
            <a:ext cx="457200" cy="457201"/>
          </a:xfrm>
          <a:prstGeom prst="rect">
            <a:avLst/>
          </a:prstGeom>
          <a:noFill/>
        </p:spPr>
      </p:pic>
      <p:sp>
        <p:nvSpPr>
          <p:cNvPr id="70" name="Rectangle 69"/>
          <p:cNvSpPr/>
          <p:nvPr/>
        </p:nvSpPr>
        <p:spPr>
          <a:xfrm>
            <a:off x="5943600" y="533400"/>
            <a:ext cx="2286000" cy="1371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7162800" y="1905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41742" y="838200"/>
            <a:ext cx="1901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  <a:latin typeface="Algerian" pitchFamily="82" charset="0"/>
              </a:rPr>
              <a:t>Opendaylight</a:t>
            </a:r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,</a:t>
            </a:r>
            <a:endParaRPr lang="en-US" dirty="0" smtClean="0">
              <a:solidFill>
                <a:srgbClr val="FFFF00"/>
              </a:solidFill>
              <a:latin typeface="Algerian" pitchFamily="82" charset="0"/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OVN,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ONOS</a:t>
            </a:r>
            <a:endParaRPr lang="th-TH" dirty="0" smtClean="0">
              <a:solidFill>
                <a:srgbClr val="FFFF00"/>
              </a:solidFill>
              <a:latin typeface="Algerian" pitchFamily="82" charset="0"/>
            </a:endParaRPr>
          </a:p>
        </p:txBody>
      </p:sp>
      <p:cxnSp>
        <p:nvCxnSpPr>
          <p:cNvPr id="82" name="Elbow Connector 81"/>
          <p:cNvCxnSpPr>
            <a:stCxn id="43" idx="3"/>
            <a:endCxn id="70" idx="1"/>
          </p:cNvCxnSpPr>
          <p:nvPr/>
        </p:nvCxnSpPr>
        <p:spPr>
          <a:xfrm flipV="1">
            <a:off x="3605707" y="1219200"/>
            <a:ext cx="2337893" cy="3613666"/>
          </a:xfrm>
          <a:prstGeom prst="bentConnector3">
            <a:avLst>
              <a:gd name="adj1" fmla="val 7385"/>
            </a:avLst>
          </a:prstGeom>
          <a:ln w="476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4457700" y="2019300"/>
            <a:ext cx="1905000" cy="1066800"/>
          </a:xfrm>
          <a:prstGeom prst="bentConnector3">
            <a:avLst>
              <a:gd name="adj1" fmla="val -866"/>
            </a:avLst>
          </a:prstGeom>
          <a:ln w="476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endCxn id="59" idx="3"/>
          </p:cNvCxnSpPr>
          <p:nvPr/>
        </p:nvCxnSpPr>
        <p:spPr>
          <a:xfrm rot="5400000">
            <a:off x="5596722" y="3038188"/>
            <a:ext cx="2394464" cy="128093"/>
          </a:xfrm>
          <a:prstGeom prst="bentConnector2">
            <a:avLst/>
          </a:prstGeom>
          <a:ln w="476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endCxn id="56" idx="3"/>
          </p:cNvCxnSpPr>
          <p:nvPr/>
        </p:nvCxnSpPr>
        <p:spPr>
          <a:xfrm rot="5400000">
            <a:off x="7124700" y="2705100"/>
            <a:ext cx="2743200" cy="381000"/>
          </a:xfrm>
          <a:prstGeom prst="bentConnector2">
            <a:avLst/>
          </a:prstGeom>
          <a:ln w="476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229600" y="1524000"/>
            <a:ext cx="457200" cy="0"/>
          </a:xfrm>
          <a:prstGeom prst="line">
            <a:avLst/>
          </a:prstGeom>
          <a:ln w="476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rgbClr val="C00000"/>
                </a:solidFill>
              </a:rPr>
              <a:t>สรุป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ในปัจจุบัน </a:t>
            </a:r>
            <a:r>
              <a:rPr lang="en-US" sz="3000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เป็น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Software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Features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พร้อมสำหรับใช้งานเป็น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Production Public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Private Cloud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30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000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คือกลุ่มและองค์กรคนที่ทำงานร่วมกันเพื่อนำไปใช้งานของแต่ละคนอย่างมีประสิทธิภาพ (เช่น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Linux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)  </a:t>
            </a:r>
          </a:p>
          <a:p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เป็น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Software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ที่ปรับตัวทำงานร่วมกับเทคโนโลยีอื่นๆได้ แต่ในขณะเดียวกันก็รักษาแนวทางของตนเอง</a:t>
            </a:r>
          </a:p>
          <a:p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ความเข้าใจ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000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ตั้งแต่การติดตั้งยังเป็นพื้นฐานที่สำคัญสำหรับการใช้งาน การทำ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Admin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และ การพัฒนาต่อยอดเพิ่ม 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Component</a:t>
            </a:r>
            <a:endParaRPr lang="th-TH" sz="30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000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ทำให้ผู้ใช้มีระบบ</a:t>
            </a:r>
            <a:r>
              <a:rPr lang="en-US" sz="3000" b="1" dirty="0" smtClean="0">
                <a:latin typeface="TH SarabunPSK" pitchFamily="34" charset="-34"/>
                <a:cs typeface="TH SarabunPSK" pitchFamily="34" charset="-34"/>
              </a:rPr>
              <a:t> cloud </a:t>
            </a:r>
            <a:r>
              <a:rPr lang="th-TH" sz="3000" b="1" dirty="0" smtClean="0">
                <a:latin typeface="TH SarabunPSK" pitchFamily="34" charset="-34"/>
                <a:cs typeface="TH SarabunPSK" pitchFamily="34" charset="-34"/>
              </a:rPr>
              <a:t>ของตนเองและพึ่งตนเองได้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600" b="1" i="1" dirty="0" smtClean="0">
                <a:solidFill>
                  <a:schemeClr val="accent6">
                    <a:lumMod val="75000"/>
                  </a:schemeClr>
                </a:solidFill>
              </a:rPr>
              <a:t>ชนิดของ </a:t>
            </a:r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Cloud</a:t>
            </a:r>
            <a:b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th-TH" sz="3600" b="1" i="1" dirty="0" smtClean="0">
                <a:solidFill>
                  <a:schemeClr val="accent6">
                    <a:lumMod val="75000"/>
                  </a:schemeClr>
                </a:solidFill>
              </a:rPr>
              <a:t>ตามขอบเขตของการไช้งาน</a:t>
            </a:r>
            <a:endParaRPr lang="th-TH" sz="3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00B0F0">
              <a:alpha val="23000"/>
            </a:srgbClr>
          </a:solidFill>
        </p:spPr>
        <p:txBody>
          <a:bodyPr/>
          <a:lstStyle/>
          <a:p>
            <a:pPr algn="ctr">
              <a:buNone/>
            </a:pPr>
            <a:r>
              <a:rPr lang="en-US" sz="3600" b="1" i="1" dirty="0" smtClean="0">
                <a:latin typeface="Cordia New" pitchFamily="34" charset="-34"/>
                <a:cs typeface="Cordia New" pitchFamily="34" charset="-34"/>
              </a:rPr>
              <a:t>Public Cloud 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Public Cloud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ให้บริการบน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Internet</a:t>
            </a: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ผู้ไช้แต่ละคนเสียค่าไช้จ่ายแบบ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Pay as you go</a:t>
            </a: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ให้บริการ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For everyone</a:t>
            </a: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เซริฟเวอร์ตั้งอยู่ที่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data center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ของบริษัทที่ให้บริการ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Cloud</a:t>
            </a:r>
            <a:endParaRPr lang="th-TH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40000"/>
              <a:lumOff val="60000"/>
              <a:alpha val="39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US" sz="3600" b="1" i="1" dirty="0" smtClean="0">
                <a:latin typeface="Cordia New" pitchFamily="34" charset="-34"/>
                <a:cs typeface="Cordia New" pitchFamily="34" charset="-34"/>
              </a:rPr>
              <a:t>Private Cloud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Private Cloud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ให้บริการบน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intranet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ของบริษัทใดบริษัทหนึ่ง หรือ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Organization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เสียค่าไช้จ่ายทั้งหมด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ให้บริการคนใน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organization</a:t>
            </a: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เซริฟเวอร์ตั้งอยู่ใน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organization</a:t>
            </a:r>
            <a:endParaRPr lang="th-TH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</a:rPr>
              <a:t>Hybrid Cloud</a:t>
            </a:r>
            <a:endParaRPr lang="th-TH" sz="4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ผสานการใช้งานทั้ง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private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และ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public cloud</a:t>
            </a:r>
          </a:p>
          <a:p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Use case 1: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ประมวลผลบน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private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ก่อนแล้วขยายการทำงานแบบเดียวกันไปทำบน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public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เมื่อความต้องการเพิ่ม</a:t>
            </a:r>
          </a:p>
          <a:p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Use case 2: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ประมวลผลส่วนสำคัญบน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private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และไช้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public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สำหรับเก็บข้อมูลหรือไช้สำหรับการประมวลผลแบบใดแบบหนึ่งที่มีปริมาณมาก การควบคุมทำโดยส่วนที่รันที่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private cloud</a:t>
            </a:r>
          </a:p>
          <a:p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Use case 3: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กระจายงานไปทั้ง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private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และ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public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ยกตัวอย่างเช่นการแบ่งข้อมูลเป็นชิ้นย่อยๆและกระจายข้อมูลไปเก็บต่างที่เพื่อความปลอดภัยจากการจารกรรม</a:t>
            </a:r>
            <a:endParaRPr lang="th-TH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5105400"/>
            <a:ext cx="20574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Hardware: Computers/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Network/Storage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1828800"/>
            <a:ext cx="2057400" cy="243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 Software Layers:</a:t>
            </a:r>
            <a:b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Basic Computer</a:t>
            </a:r>
            <a:endParaRPr lang="th-TH" sz="3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191000" y="1676400"/>
            <a:ext cx="14478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1828800"/>
            <a:ext cx="1447800" cy="1676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200" y="1981200"/>
            <a:ext cx="14478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5105400"/>
            <a:ext cx="2057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Computers (</a:t>
            </a:r>
            <a:r>
              <a:rPr lang="en-US" dirty="0" err="1" smtClean="0">
                <a:solidFill>
                  <a:schemeClr val="bg1"/>
                </a:solidFill>
              </a:rPr>
              <a:t>multicores</a:t>
            </a:r>
            <a:r>
              <a:rPr lang="en-US" dirty="0" smtClean="0">
                <a:solidFill>
                  <a:schemeClr val="bg1"/>
                </a:solidFill>
              </a:rPr>
              <a:t> + ram)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Network/Storage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267200"/>
            <a:ext cx="2057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505200"/>
            <a:ext cx="2057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4114800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Vmware</a:t>
            </a:r>
            <a:r>
              <a:rPr lang="en-US" dirty="0" smtClean="0"/>
              <a:t>/</a:t>
            </a:r>
            <a:r>
              <a:rPr lang="en-US" dirty="0" err="1" smtClean="0"/>
              <a:t>kvm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hyper-v/</a:t>
            </a:r>
            <a:r>
              <a:rPr lang="en-US" dirty="0" err="1" smtClean="0"/>
              <a:t>qemu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81400" y="2133600"/>
            <a:ext cx="1600200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2133600"/>
            <a:ext cx="1437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</a:t>
            </a:r>
          </a:p>
          <a:p>
            <a:r>
              <a:rPr lang="en-US" dirty="0" smtClean="0"/>
              <a:t>Apps/OS/HW</a:t>
            </a:r>
          </a:p>
          <a:p>
            <a:r>
              <a:rPr lang="en-US" dirty="0" smtClean="0"/>
              <a:t>inside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Software Layers:</a:t>
            </a:r>
            <a:b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Virtualization </a:t>
            </a:r>
            <a:endParaRPr lang="th-TH" sz="3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4357</TotalTime>
  <Words>2093</Words>
  <Application>Microsoft Office PowerPoint</Application>
  <PresentationFormat>On-screen Show (4:3)</PresentationFormat>
  <Paragraphs>464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Outline</vt:lpstr>
      <vt:lpstr>คำนิยามของ  Cloud Computing</vt:lpstr>
      <vt:lpstr>ลักษณะห้าประการ ของระบบ Cloud</vt:lpstr>
      <vt:lpstr>ชนิดของ Cloud ตาม Layer ของการไช้งาน</vt:lpstr>
      <vt:lpstr>ชนิดของ Cloud ตามขอบเขตของการไช้งาน</vt:lpstr>
      <vt:lpstr>Hybrid Cloud</vt:lpstr>
      <vt:lpstr> Software Layers: Basic Computer</vt:lpstr>
      <vt:lpstr>Software Layers: Virtualization </vt:lpstr>
      <vt:lpstr>Software Layers:  IaaS</vt:lpstr>
      <vt:lpstr>Slide 11</vt:lpstr>
      <vt:lpstr>Software Layers:  PaaS</vt:lpstr>
      <vt:lpstr>Software Layers:  SaaS</vt:lpstr>
      <vt:lpstr>การเกิดขึ้นของระบบ Cloud</vt:lpstr>
      <vt:lpstr>Slide 15</vt:lpstr>
      <vt:lpstr>Outline</vt:lpstr>
      <vt:lpstr>คืออะไร</vt:lpstr>
      <vt:lpstr>OpenStack คืออะไร</vt:lpstr>
      <vt:lpstr>OpenStacker</vt:lpstr>
      <vt:lpstr>More than 70,000 registered community members</vt:lpstr>
      <vt:lpstr>Developers and contributions growing YoY</vt:lpstr>
      <vt:lpstr>แนะนำ OpenStack Software</vt:lpstr>
      <vt:lpstr>ความสามารถและบริการของ </vt:lpstr>
      <vt:lpstr>Features</vt:lpstr>
      <vt:lpstr>OpenStack ให้บริการอะไร?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โครงสร้างพื้นฐานของ </vt:lpstr>
      <vt:lpstr>Core Components</vt:lpstr>
      <vt:lpstr>หลักการของ OpenStack</vt:lpstr>
      <vt:lpstr>หลักการของ OpenStack (cont)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Over the years</vt:lpstr>
      <vt:lpstr>Slide 53</vt:lpstr>
      <vt:lpstr>สรุป</vt:lpstr>
      <vt:lpstr>Thank You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yugi</dc:creator>
  <cp:lastModifiedBy>kasidit</cp:lastModifiedBy>
  <cp:revision>340</cp:revision>
  <dcterms:created xsi:type="dcterms:W3CDTF">2013-07-03T14:05:41Z</dcterms:created>
  <dcterms:modified xsi:type="dcterms:W3CDTF">2018-06-24T14:28:00Z</dcterms:modified>
</cp:coreProperties>
</file>