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467" r:id="rId2"/>
    <p:sldId id="414" r:id="rId3"/>
    <p:sldId id="650" r:id="rId4"/>
    <p:sldId id="640" r:id="rId5"/>
    <p:sldId id="641" r:id="rId6"/>
    <p:sldId id="642" r:id="rId7"/>
    <p:sldId id="643" r:id="rId8"/>
    <p:sldId id="644" r:id="rId9"/>
    <p:sldId id="645" r:id="rId10"/>
    <p:sldId id="646" r:id="rId11"/>
    <p:sldId id="647" r:id="rId12"/>
    <p:sldId id="648" r:id="rId13"/>
    <p:sldId id="649" r:id="rId14"/>
    <p:sldId id="634" r:id="rId15"/>
    <p:sldId id="636" r:id="rId16"/>
    <p:sldId id="635" r:id="rId17"/>
    <p:sldId id="449" r:id="rId18"/>
    <p:sldId id="632" r:id="rId19"/>
    <p:sldId id="468" r:id="rId20"/>
    <p:sldId id="451" r:id="rId21"/>
    <p:sldId id="567" r:id="rId22"/>
    <p:sldId id="450" r:id="rId23"/>
    <p:sldId id="454" r:id="rId24"/>
    <p:sldId id="566" r:id="rId25"/>
    <p:sldId id="455" r:id="rId26"/>
    <p:sldId id="442" r:id="rId27"/>
    <p:sldId id="637" r:id="rId28"/>
    <p:sldId id="638" r:id="rId29"/>
    <p:sldId id="459" r:id="rId30"/>
    <p:sldId id="460" r:id="rId31"/>
    <p:sldId id="461" r:id="rId32"/>
    <p:sldId id="462" r:id="rId33"/>
    <p:sldId id="463" r:id="rId34"/>
    <p:sldId id="479" r:id="rId35"/>
    <p:sldId id="477" r:id="rId36"/>
    <p:sldId id="443" r:id="rId37"/>
    <p:sldId id="478" r:id="rId38"/>
    <p:sldId id="657" r:id="rId39"/>
    <p:sldId id="661" r:id="rId40"/>
    <p:sldId id="658" r:id="rId41"/>
    <p:sldId id="659" r:id="rId42"/>
    <p:sldId id="662" r:id="rId43"/>
    <p:sldId id="480" r:id="rId44"/>
    <p:sldId id="481" r:id="rId45"/>
    <p:sldId id="651" r:id="rId46"/>
    <p:sldId id="652" r:id="rId47"/>
    <p:sldId id="653" r:id="rId48"/>
    <p:sldId id="654" r:id="rId49"/>
    <p:sldId id="655" r:id="rId50"/>
    <p:sldId id="656" r:id="rId51"/>
    <p:sldId id="664" r:id="rId52"/>
    <p:sldId id="665" r:id="rId53"/>
    <p:sldId id="666" r:id="rId54"/>
    <p:sldId id="667" r:id="rId55"/>
    <p:sldId id="669" r:id="rId56"/>
    <p:sldId id="668" r:id="rId57"/>
    <p:sldId id="628" r:id="rId5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E0FD"/>
    <a:srgbClr val="3F1E03"/>
    <a:srgbClr val="7DDD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780" y="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FCB7C7A-CBE0-4F0B-B109-14271C3E0551}" type="datetimeFigureOut">
              <a:rPr lang="en-US" smtClean="0"/>
              <a:pPr/>
              <a:t>6/25/2018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A97AB886-5D13-4176-8F7D-B77046C7E6EA}"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th-TH"/>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0D1FFD1-83D9-4AEB-9307-67FE48FBC137}" type="datetimeFigureOut">
              <a:rPr lang="th-TH" smtClean="0"/>
              <a:pPr/>
              <a:t>25/06/61</a:t>
            </a:fld>
            <a:endParaRPr lang="th-TH"/>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th-TH"/>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th-TH"/>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602748A-6640-436A-80ED-E9C7E8F86559}" type="slidenum">
              <a:rPr lang="th-TH" smtClean="0"/>
              <a:pPr/>
              <a:t>‹#›</a:t>
            </a:fld>
            <a:endParaRPr lang="th-T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this is the overall </a:t>
            </a:r>
            <a:r>
              <a:rPr lang="en-US" dirty="0" err="1" smtClean="0"/>
              <a:t>openstack</a:t>
            </a:r>
            <a:r>
              <a:rPr lang="en-US" baseline="0" dirty="0" smtClean="0"/>
              <a:t> architecture. You may notice that there are five groups of software component here. And, each component interact with one another by calling API. We will discuss how each </a:t>
            </a:r>
            <a:r>
              <a:rPr lang="en-US" baseline="0" dirty="0" err="1" smtClean="0"/>
              <a:t>compoent</a:t>
            </a:r>
            <a:r>
              <a:rPr lang="en-US" baseline="0" dirty="0" smtClean="0"/>
              <a:t> work later on. </a:t>
            </a:r>
            <a:endParaRPr lang="en-US" dirty="0"/>
          </a:p>
        </p:txBody>
      </p:sp>
      <p:sp>
        <p:nvSpPr>
          <p:cNvPr id="4" name="Slide Number Placeholder 3"/>
          <p:cNvSpPr>
            <a:spLocks noGrp="1"/>
          </p:cNvSpPr>
          <p:nvPr>
            <p:ph type="sldNum" sz="quarter" idx="10"/>
          </p:nvPr>
        </p:nvSpPr>
        <p:spPr/>
        <p:txBody>
          <a:bodyPr/>
          <a:lstStyle/>
          <a:p>
            <a:fld id="{3CDEFAF4-F8A6-4022-825B-BCCB8E419260}"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slide show the architecture of </a:t>
            </a:r>
            <a:r>
              <a:rPr lang="en-US" baseline="0" dirty="0" err="1" smtClean="0"/>
              <a:t>OpenStack</a:t>
            </a:r>
            <a:r>
              <a:rPr lang="en-US" baseline="0" dirty="0" smtClean="0"/>
              <a:t> deployment on our </a:t>
            </a:r>
            <a:r>
              <a:rPr lang="en-US" baseline="0" dirty="0" err="1" smtClean="0"/>
              <a:t>testbed</a:t>
            </a:r>
            <a:r>
              <a:rPr lang="en-US" baseline="0" dirty="0" smtClean="0"/>
              <a:t>. Here, we use three machines to run various </a:t>
            </a:r>
            <a:r>
              <a:rPr lang="en-US" baseline="0" dirty="0" err="1" smtClean="0"/>
              <a:t>openstack</a:t>
            </a:r>
            <a:r>
              <a:rPr lang="en-US" baseline="0" dirty="0" smtClean="0"/>
              <a:t> components.  The first machine is the “Cloud controller” machine. It acts as a leader of every host in the </a:t>
            </a:r>
            <a:r>
              <a:rPr lang="en-US" baseline="0" dirty="0" err="1" smtClean="0"/>
              <a:t>testbed</a:t>
            </a:r>
            <a:r>
              <a:rPr lang="en-US" baseline="0" dirty="0" smtClean="0"/>
              <a:t>. It also run software component that:</a:t>
            </a:r>
          </a:p>
          <a:p>
            <a:r>
              <a:rPr lang="en-US" baseline="0" dirty="0" smtClean="0"/>
              <a:t>-Perform authentication,</a:t>
            </a:r>
          </a:p>
          <a:p>
            <a:pPr>
              <a:buFontTx/>
              <a:buChar char="-"/>
            </a:pPr>
            <a:r>
              <a:rPr lang="en-US" baseline="0" dirty="0" smtClean="0"/>
              <a:t>Decide where to run VM instance,</a:t>
            </a:r>
          </a:p>
          <a:p>
            <a:pPr>
              <a:buFontTx/>
              <a:buChar char="-"/>
            </a:pPr>
            <a:r>
              <a:rPr lang="en-US" baseline="0" dirty="0" smtClean="0"/>
              <a:t>Work as network gateway,</a:t>
            </a:r>
          </a:p>
          <a:p>
            <a:pPr>
              <a:buFontTx/>
              <a:buChar char="-"/>
            </a:pPr>
            <a:r>
              <a:rPr lang="en-US" baseline="0" dirty="0" smtClean="0"/>
              <a:t>Receive commands from users, etc.</a:t>
            </a:r>
          </a:p>
          <a:p>
            <a:pPr>
              <a:buFontTx/>
              <a:buNone/>
            </a:pPr>
            <a:r>
              <a:rPr lang="en-US" baseline="0" dirty="0" smtClean="0"/>
              <a:t>The next component is the compute node where </a:t>
            </a:r>
            <a:r>
              <a:rPr lang="en-US" baseline="0" dirty="0" err="1" smtClean="0"/>
              <a:t>Openstack</a:t>
            </a:r>
            <a:r>
              <a:rPr lang="en-US" baseline="0" dirty="0" smtClean="0"/>
              <a:t> run VM on. The cloud controller can also run the VM in our setting. </a:t>
            </a:r>
          </a:p>
          <a:p>
            <a:pPr>
              <a:buFontTx/>
              <a:buNone/>
            </a:pPr>
            <a:r>
              <a:rPr lang="en-US" baseline="0" dirty="0" smtClean="0"/>
              <a:t>Finally, the last host is the glance server where we store collection of images. In this configuration, we only use it to store image and do not run VM here. Note that </a:t>
            </a:r>
            <a:r>
              <a:rPr lang="en-US" baseline="0" dirty="0" err="1" smtClean="0"/>
              <a:t>memcache</a:t>
            </a:r>
            <a:r>
              <a:rPr lang="en-US" baseline="0" dirty="0" smtClean="0"/>
              <a:t> is being used to speed up image retrieval.</a:t>
            </a:r>
          </a:p>
        </p:txBody>
      </p:sp>
      <p:sp>
        <p:nvSpPr>
          <p:cNvPr id="4" name="Slide Number Placeholder 3"/>
          <p:cNvSpPr>
            <a:spLocks noGrp="1"/>
          </p:cNvSpPr>
          <p:nvPr>
            <p:ph type="sldNum" sz="quarter" idx="10"/>
          </p:nvPr>
        </p:nvSpPr>
        <p:spPr/>
        <p:txBody>
          <a:bodyPr/>
          <a:lstStyle/>
          <a:p>
            <a:fld id="{3CDEFAF4-F8A6-4022-825B-BCCB8E419260}"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slide show the architecture of </a:t>
            </a:r>
            <a:r>
              <a:rPr lang="en-US" baseline="0" dirty="0" err="1" smtClean="0"/>
              <a:t>OpenStack</a:t>
            </a:r>
            <a:r>
              <a:rPr lang="en-US" baseline="0" dirty="0" smtClean="0"/>
              <a:t> deployment on our </a:t>
            </a:r>
            <a:r>
              <a:rPr lang="en-US" baseline="0" dirty="0" err="1" smtClean="0"/>
              <a:t>testbed</a:t>
            </a:r>
            <a:r>
              <a:rPr lang="en-US" baseline="0" dirty="0" smtClean="0"/>
              <a:t>. Here, we use three machines to run various </a:t>
            </a:r>
            <a:r>
              <a:rPr lang="en-US" baseline="0" dirty="0" err="1" smtClean="0"/>
              <a:t>openstack</a:t>
            </a:r>
            <a:r>
              <a:rPr lang="en-US" baseline="0" dirty="0" smtClean="0"/>
              <a:t> components.  The first machine is the “Cloud controller” machine. It acts as a leader of every host in the </a:t>
            </a:r>
            <a:r>
              <a:rPr lang="en-US" baseline="0" dirty="0" err="1" smtClean="0"/>
              <a:t>testbed</a:t>
            </a:r>
            <a:r>
              <a:rPr lang="en-US" baseline="0" dirty="0" smtClean="0"/>
              <a:t>. It also run software component that:</a:t>
            </a:r>
          </a:p>
          <a:p>
            <a:r>
              <a:rPr lang="en-US" baseline="0" dirty="0" smtClean="0"/>
              <a:t>-Perform authentication,</a:t>
            </a:r>
          </a:p>
          <a:p>
            <a:pPr>
              <a:buFontTx/>
              <a:buChar char="-"/>
            </a:pPr>
            <a:r>
              <a:rPr lang="en-US" baseline="0" dirty="0" smtClean="0"/>
              <a:t>Decide where to run VM instance,</a:t>
            </a:r>
          </a:p>
          <a:p>
            <a:pPr>
              <a:buFontTx/>
              <a:buChar char="-"/>
            </a:pPr>
            <a:r>
              <a:rPr lang="en-US" baseline="0" dirty="0" smtClean="0"/>
              <a:t>Work as network gateway,</a:t>
            </a:r>
          </a:p>
          <a:p>
            <a:pPr>
              <a:buFontTx/>
              <a:buChar char="-"/>
            </a:pPr>
            <a:r>
              <a:rPr lang="en-US" baseline="0" dirty="0" smtClean="0"/>
              <a:t>Receive commands from users, etc.</a:t>
            </a:r>
          </a:p>
          <a:p>
            <a:pPr>
              <a:buFontTx/>
              <a:buNone/>
            </a:pPr>
            <a:r>
              <a:rPr lang="en-US" baseline="0" dirty="0" smtClean="0"/>
              <a:t>The next component is the compute node where </a:t>
            </a:r>
            <a:r>
              <a:rPr lang="en-US" baseline="0" dirty="0" err="1" smtClean="0"/>
              <a:t>Openstack</a:t>
            </a:r>
            <a:r>
              <a:rPr lang="en-US" baseline="0" dirty="0" smtClean="0"/>
              <a:t> run VM on. The cloud controller can also run the VM in our setting. </a:t>
            </a:r>
          </a:p>
          <a:p>
            <a:pPr>
              <a:buFontTx/>
              <a:buNone/>
            </a:pPr>
            <a:r>
              <a:rPr lang="en-US" baseline="0" dirty="0" smtClean="0"/>
              <a:t>Finally, the last host is the glance server where we store collection of images. In this configuration, we only use it to store image and do not run VM here. Note that </a:t>
            </a:r>
            <a:r>
              <a:rPr lang="en-US" baseline="0" dirty="0" err="1" smtClean="0"/>
              <a:t>memcache</a:t>
            </a:r>
            <a:r>
              <a:rPr lang="en-US" baseline="0" dirty="0" smtClean="0"/>
              <a:t> is being used to speed up image retrieval.</a:t>
            </a:r>
          </a:p>
        </p:txBody>
      </p:sp>
      <p:sp>
        <p:nvSpPr>
          <p:cNvPr id="4" name="Slide Number Placeholder 3"/>
          <p:cNvSpPr>
            <a:spLocks noGrp="1"/>
          </p:cNvSpPr>
          <p:nvPr>
            <p:ph type="sldNum" sz="quarter" idx="10"/>
          </p:nvPr>
        </p:nvSpPr>
        <p:spPr/>
        <p:txBody>
          <a:bodyPr/>
          <a:lstStyle/>
          <a:p>
            <a:fld id="{3CDEFAF4-F8A6-4022-825B-BCCB8E419260}"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3598D5-CB95-4C35-9880-B01EFA086908}" type="datetimeFigureOut">
              <a:rPr lang="en-US" smtClean="0"/>
              <a:pPr/>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C3740-E7AC-4ACD-B909-051214C5E2B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598D5-CB95-4C35-9880-B01EFA086908}" type="datetimeFigureOut">
              <a:rPr lang="en-US" smtClean="0"/>
              <a:pPr/>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C3740-E7AC-4ACD-B909-051214C5E2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598D5-CB95-4C35-9880-B01EFA086908}" type="datetimeFigureOut">
              <a:rPr lang="en-US" smtClean="0"/>
              <a:pPr/>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C3740-E7AC-4ACD-B909-051214C5E2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598D5-CB95-4C35-9880-B01EFA086908}" type="datetimeFigureOut">
              <a:rPr lang="en-US" smtClean="0"/>
              <a:pPr/>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C3740-E7AC-4ACD-B909-051214C5E2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3598D5-CB95-4C35-9880-B01EFA086908}" type="datetimeFigureOut">
              <a:rPr lang="en-US" smtClean="0"/>
              <a:pPr/>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C3740-E7AC-4ACD-B909-051214C5E2B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3598D5-CB95-4C35-9880-B01EFA086908}" type="datetimeFigureOut">
              <a:rPr lang="en-US" smtClean="0"/>
              <a:pPr/>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C3740-E7AC-4ACD-B909-051214C5E2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3598D5-CB95-4C35-9880-B01EFA086908}" type="datetimeFigureOut">
              <a:rPr lang="en-US" smtClean="0"/>
              <a:pPr/>
              <a:t>6/25/2018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C3740-E7AC-4ACD-B909-051214C5E2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3598D5-CB95-4C35-9880-B01EFA086908}" type="datetimeFigureOut">
              <a:rPr lang="en-US" smtClean="0"/>
              <a:pPr/>
              <a:t>6/25/2018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C3740-E7AC-4ACD-B909-051214C5E2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598D5-CB95-4C35-9880-B01EFA086908}" type="datetimeFigureOut">
              <a:rPr lang="en-US" smtClean="0"/>
              <a:pPr/>
              <a:t>6/25/2018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C3740-E7AC-4ACD-B909-051214C5E2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3598D5-CB95-4C35-9880-B01EFA086908}" type="datetimeFigureOut">
              <a:rPr lang="en-US" smtClean="0"/>
              <a:pPr/>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C3740-E7AC-4ACD-B909-051214C5E2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3598D5-CB95-4C35-9880-B01EFA086908}" type="datetimeFigureOut">
              <a:rPr lang="en-US" smtClean="0"/>
              <a:pPr/>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C3740-E7AC-4ACD-B909-051214C5E2B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1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598D5-CB95-4C35-9880-B01EFA086908}" type="datetimeFigureOut">
              <a:rPr lang="en-US" smtClean="0"/>
              <a:pPr/>
              <a:t>6/25/2018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C3740-E7AC-4ACD-B909-051214C5E2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facebook.com/vasabilab/"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docs.openstack.org/storlets/queens/" TargetMode="External"/><Relationship Id="rId13" Type="http://schemas.openxmlformats.org/officeDocument/2006/relationships/hyperlink" Target="https://docs.openstack.org/sahara/queens/" TargetMode="External"/><Relationship Id="rId18" Type="http://schemas.openxmlformats.org/officeDocument/2006/relationships/hyperlink" Target="https://docs.openstack.org/congress/queens/" TargetMode="External"/><Relationship Id="rId26" Type="http://schemas.openxmlformats.org/officeDocument/2006/relationships/hyperlink" Target="https://docs.openstack.org/neutron/queens/" TargetMode="External"/><Relationship Id="rId3" Type="http://schemas.openxmlformats.org/officeDocument/2006/relationships/hyperlink" Target="https://docs.openstack.org/freezer/queens/" TargetMode="External"/><Relationship Id="rId21" Type="http://schemas.openxmlformats.org/officeDocument/2006/relationships/hyperlink" Target="https://docs.openstack.org/watcher/queens/" TargetMode="External"/><Relationship Id="rId34" Type="http://schemas.openxmlformats.org/officeDocument/2006/relationships/hyperlink" Target="https://docs.openstack.org/solum/queens/" TargetMode="External"/><Relationship Id="rId7" Type="http://schemas.openxmlformats.org/officeDocument/2006/relationships/hyperlink" Target="https://docs.openstack.org/senlin/queens/" TargetMode="External"/><Relationship Id="rId12" Type="http://schemas.openxmlformats.org/officeDocument/2006/relationships/hyperlink" Target="https://docs.openstack.org/horizon/queens/" TargetMode="External"/><Relationship Id="rId17" Type="http://schemas.openxmlformats.org/officeDocument/2006/relationships/hyperlink" Target="https://docs.openstack.org/ec2-api/queens/" TargetMode="External"/><Relationship Id="rId25" Type="http://schemas.openxmlformats.org/officeDocument/2006/relationships/hyperlink" Target="https://docs.openstack.org/tricircle/queens/" TargetMode="External"/><Relationship Id="rId33" Type="http://schemas.openxmlformats.org/officeDocument/2006/relationships/hyperlink" Target="https://docs.openstack.org/manila/queens/" TargetMode="External"/><Relationship Id="rId2" Type="http://schemas.openxmlformats.org/officeDocument/2006/relationships/hyperlink" Target="https://docs.openstack.org/murano/queens/" TargetMode="External"/><Relationship Id="rId16" Type="http://schemas.openxmlformats.org/officeDocument/2006/relationships/hyperlink" Target="https://docs.openstack.org/designate/queens/" TargetMode="External"/><Relationship Id="rId20" Type="http://schemas.openxmlformats.org/officeDocument/2006/relationships/hyperlink" Target="https://docs.openstack.org/glance/queens/" TargetMode="External"/><Relationship Id="rId29" Type="http://schemas.openxmlformats.org/officeDocument/2006/relationships/hyperlink" Target="https://docs.openstack.org/heat/queens/" TargetMode="External"/><Relationship Id="rId1" Type="http://schemas.openxmlformats.org/officeDocument/2006/relationships/slideLayout" Target="../slideLayouts/slideLayout2.xml"/><Relationship Id="rId6" Type="http://schemas.openxmlformats.org/officeDocument/2006/relationships/hyperlink" Target="https://docs.openstack.org/kuryr/queens/" TargetMode="External"/><Relationship Id="rId11" Type="http://schemas.openxmlformats.org/officeDocument/2006/relationships/hyperlink" Target="https://docs.openstack.org/zun/queens/" TargetMode="External"/><Relationship Id="rId24" Type="http://schemas.openxmlformats.org/officeDocument/2006/relationships/hyperlink" Target="https://docs.openstack.org/zaqar/queens/" TargetMode="External"/><Relationship Id="rId32" Type="http://schemas.openxmlformats.org/officeDocument/2006/relationships/hyperlink" Target="https://docs.openstack.org/searchlight/queens/" TargetMode="External"/><Relationship Id="rId5" Type="http://schemas.openxmlformats.org/officeDocument/2006/relationships/hyperlink" Target="https://docs.openstack.org/cinder/queens/" TargetMode="External"/><Relationship Id="rId15" Type="http://schemas.openxmlformats.org/officeDocument/2006/relationships/hyperlink" Target="https://docs.openstack.org/trove/queens/" TargetMode="External"/><Relationship Id="rId23" Type="http://schemas.openxmlformats.org/officeDocument/2006/relationships/hyperlink" Target="https://docs.openstack.org/octavia/queens/" TargetMode="External"/><Relationship Id="rId28" Type="http://schemas.openxmlformats.org/officeDocument/2006/relationships/hyperlink" Target="https://docs.openstack.org/swift/queens/" TargetMode="External"/><Relationship Id="rId10" Type="http://schemas.openxmlformats.org/officeDocument/2006/relationships/hyperlink" Target="https://docs.openstack.org/magnum/queens/" TargetMode="External"/><Relationship Id="rId19" Type="http://schemas.openxmlformats.org/officeDocument/2006/relationships/hyperlink" Target="https://docs.openstack.org/keystone/queens/" TargetMode="External"/><Relationship Id="rId31" Type="http://schemas.openxmlformats.org/officeDocument/2006/relationships/hyperlink" Target="https://docs.openstack.org/blazar/queens/" TargetMode="External"/><Relationship Id="rId4" Type="http://schemas.openxmlformats.org/officeDocument/2006/relationships/hyperlink" Target="https://docs.openstack.org/ironic/queens/" TargetMode="External"/><Relationship Id="rId9" Type="http://schemas.openxmlformats.org/officeDocument/2006/relationships/hyperlink" Target="https://docs.openstack.org/nova/queens/" TargetMode="External"/><Relationship Id="rId14" Type="http://schemas.openxmlformats.org/officeDocument/2006/relationships/hyperlink" Target="https://docs.openstack.org/karbor/queens/" TargetMode="External"/><Relationship Id="rId22" Type="http://schemas.openxmlformats.org/officeDocument/2006/relationships/hyperlink" Target="https://docs.openstack.org/barbican/queens/" TargetMode="External"/><Relationship Id="rId27" Type="http://schemas.openxmlformats.org/officeDocument/2006/relationships/hyperlink" Target="https://docs.openstack.org/tacker/queens/" TargetMode="External"/><Relationship Id="rId30" Type="http://schemas.openxmlformats.org/officeDocument/2006/relationships/hyperlink" Target="https://docs.openstack.org/vitrage/queens/" TargetMode="External"/><Relationship Id="rId35" Type="http://schemas.openxmlformats.org/officeDocument/2006/relationships/hyperlink" Target="https://docs.openstack.org/ceilometer/queen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ocs.openstack.org/ha-guide/intro-ha-arch-pacemaker.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mirantis.com/blog/the-first-and-final-word-on-openstack-availability-zone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mirantis.com/blog/the-first-and-final-word-on-openstack-availability-zones/"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mirantis.com/blog/the-first-and-final-word-on-openstack-availability-zones/"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hyperlink" Target="https://www.mirantis.com/blog/the-first-and-final-word-on-openstack-availability-zones/"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docs.openstack.org/arch-design/use-cases/use-case-general-compute.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1295400"/>
            <a:ext cx="7543800" cy="1470025"/>
          </a:xfrm>
          <a:prstGeom prst="rect">
            <a:avLst/>
          </a:prstGeom>
        </p:spPr>
        <p:txBody>
          <a:bodyPr vert="horz" lIns="91440" tIns="45720" rIns="91440" bIns="45720" rtlCol="0" anchor="ctr">
            <a:noAutofit/>
          </a:bodyPr>
          <a:lstStyle/>
          <a:p>
            <a:pPr lvl="0" algn="ctr">
              <a:spcBef>
                <a:spcPct val="0"/>
              </a:spcBef>
              <a:defRPr/>
            </a:pPr>
            <a:r>
              <a:rPr kumimoji="0" lang="en-US" sz="7200" b="1" i="0" u="none" strike="noStrike" kern="1200" cap="none" spc="0" normalizeH="0" baseline="0" noProof="0" dirty="0" err="1" smtClean="0">
                <a:ln>
                  <a:noFill/>
                </a:ln>
                <a:solidFill>
                  <a:schemeClr val="tx1">
                    <a:lumMod val="75000"/>
                    <a:lumOff val="25000"/>
                  </a:schemeClr>
                </a:solidFill>
                <a:effectLst/>
                <a:uLnTx/>
                <a:uFillTx/>
                <a:latin typeface="+mj-lt"/>
                <a:ea typeface="+mj-ea"/>
                <a:cs typeface="+mj-cs"/>
              </a:rPr>
              <a:t>Open</a:t>
            </a:r>
            <a:r>
              <a:rPr kumimoji="0" lang="en-US" sz="7200" b="1" i="0" u="none" strike="noStrike" kern="1200" cap="none" spc="0" normalizeH="0" baseline="0" noProof="0" dirty="0" err="1" smtClean="0">
                <a:ln>
                  <a:noFill/>
                </a:ln>
                <a:solidFill>
                  <a:srgbClr val="FF0000"/>
                </a:solidFill>
                <a:effectLst/>
                <a:uLnTx/>
                <a:uFillTx/>
                <a:latin typeface="+mj-lt"/>
                <a:ea typeface="+mj-ea"/>
                <a:cs typeface="+mj-cs"/>
              </a:rPr>
              <a:t>Stack</a:t>
            </a:r>
            <a:r>
              <a:rPr kumimoji="0" lang="en-US" sz="7200" b="1" i="0" u="none" strike="noStrike" kern="1200" cap="none" spc="0" normalizeH="0" baseline="0" noProof="0" dirty="0" smtClean="0">
                <a:ln>
                  <a:noFill/>
                </a:ln>
                <a:solidFill>
                  <a:srgbClr val="FF0000"/>
                </a:solidFill>
                <a:effectLst/>
                <a:uLnTx/>
                <a:uFillTx/>
                <a:latin typeface="+mj-lt"/>
                <a:ea typeface="+mj-ea"/>
                <a:cs typeface="+mj-cs"/>
              </a:rPr>
              <a:t> </a:t>
            </a:r>
            <a:endParaRPr lang="en-US" sz="4400" b="1" dirty="0" smtClean="0">
              <a:solidFill>
                <a:schemeClr val="accent6">
                  <a:lumMod val="75000"/>
                </a:schemeClr>
              </a:solidFill>
            </a:endParaRPr>
          </a:p>
          <a:p>
            <a:pPr algn="ctr">
              <a:spcBef>
                <a:spcPct val="0"/>
              </a:spcBef>
              <a:defRPr/>
            </a:pPr>
            <a:r>
              <a:rPr lang="en-US" sz="4400" b="1" dirty="0" smtClean="0">
                <a:solidFill>
                  <a:schemeClr val="accent6">
                    <a:lumMod val="75000"/>
                  </a:schemeClr>
                </a:solidFill>
                <a:latin typeface="+mj-lt"/>
                <a:ea typeface="+mj-ea"/>
                <a:cs typeface="+mj-cs"/>
              </a:rPr>
              <a:t>Features and Deployments </a:t>
            </a:r>
            <a:r>
              <a:rPr kumimoji="0" lang="en-US" sz="7200" b="1"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
            </a:r>
            <a:br>
              <a:rPr kumimoji="0" lang="en-US" sz="7200" b="1"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br>
            <a:endParaRPr kumimoji="0" lang="en-US" sz="4000" b="1"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
        <p:nvSpPr>
          <p:cNvPr id="5" name="Subtitle 2"/>
          <p:cNvSpPr txBox="1">
            <a:spLocks/>
          </p:cNvSpPr>
          <p:nvPr/>
        </p:nvSpPr>
        <p:spPr>
          <a:xfrm>
            <a:off x="1371600" y="3429000"/>
            <a:ext cx="6477000" cy="220980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800" strike="noStrike" kern="1200" cap="none" spc="0" normalizeH="0" baseline="0" noProof="0" dirty="0" err="1" smtClean="0">
                <a:ln>
                  <a:noFill/>
                </a:ln>
                <a:effectLst/>
                <a:uLnTx/>
                <a:uFillTx/>
                <a:latin typeface="+mn-lt"/>
                <a:ea typeface="+mn-ea"/>
                <a:cs typeface="+mn-cs"/>
              </a:rPr>
              <a:t>Kasidit</a:t>
            </a:r>
            <a:r>
              <a:rPr kumimoji="0" lang="en-US" sz="2800" strike="noStrike" kern="1200" cap="none" spc="0" normalizeH="0" baseline="0" noProof="0" dirty="0" smtClean="0">
                <a:ln>
                  <a:noFill/>
                </a:ln>
                <a:effectLst/>
                <a:uLnTx/>
                <a:uFillTx/>
                <a:latin typeface="+mn-lt"/>
                <a:ea typeface="+mn-ea"/>
                <a:cs typeface="+mn-cs"/>
              </a:rPr>
              <a:t> </a:t>
            </a:r>
            <a:r>
              <a:rPr kumimoji="0" lang="en-US" sz="2800" strike="noStrike" kern="1200" cap="none" spc="0" normalizeH="0" baseline="0" noProof="0" dirty="0" err="1" smtClean="0">
                <a:ln>
                  <a:noFill/>
                </a:ln>
                <a:effectLst/>
                <a:uLnTx/>
                <a:uFillTx/>
                <a:latin typeface="+mn-lt"/>
                <a:ea typeface="+mn-ea"/>
                <a:cs typeface="+mn-cs"/>
              </a:rPr>
              <a:t>Chanchio</a:t>
            </a:r>
            <a:r>
              <a:rPr lang="en-US" sz="2800" dirty="0" smtClean="0"/>
              <a:t> </a:t>
            </a:r>
            <a:endParaRPr kumimoji="0" lang="en-US" sz="2400" strike="noStrike" kern="1200" cap="none" spc="0" normalizeH="0" baseline="0" noProof="0" dirty="0" smtClean="0">
              <a:ln>
                <a:noFill/>
              </a:ln>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2400" strike="noStrike" kern="1200" cap="none" spc="0" normalizeH="0" baseline="0" noProof="0" dirty="0" smtClean="0">
              <a:ln>
                <a:noFill/>
              </a:ln>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000" strike="noStrike" kern="1200" cap="none" spc="0" normalizeH="0" baseline="0" noProof="0" dirty="0" smtClean="0">
                <a:ln>
                  <a:noFill/>
                </a:ln>
                <a:effectLst/>
                <a:uLnTx/>
                <a:uFillTx/>
                <a:latin typeface="+mn-lt"/>
                <a:ea typeface="+mn-ea"/>
                <a:cs typeface="+mn-cs"/>
              </a:rPr>
              <a:t>Department of Computer Science</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000" strike="noStrike" kern="1200" cap="none" spc="0" normalizeH="0" baseline="0" noProof="0" dirty="0" smtClean="0">
                <a:ln>
                  <a:noFill/>
                </a:ln>
                <a:effectLst/>
                <a:uLnTx/>
                <a:uFillTx/>
                <a:latin typeface="+mn-lt"/>
                <a:ea typeface="+mn-ea"/>
                <a:cs typeface="+mn-cs"/>
              </a:rPr>
              <a:t>Faculty</a:t>
            </a:r>
            <a:r>
              <a:rPr kumimoji="0" lang="en-US" sz="2000" strike="noStrike" kern="1200" cap="none" spc="0" normalizeH="0" noProof="0" dirty="0" smtClean="0">
                <a:ln>
                  <a:noFill/>
                </a:ln>
                <a:effectLst/>
                <a:uLnTx/>
                <a:uFillTx/>
                <a:latin typeface="+mn-lt"/>
                <a:ea typeface="+mn-ea"/>
                <a:cs typeface="+mn-cs"/>
              </a:rPr>
              <a:t> of Science &amp; Technology</a:t>
            </a:r>
            <a:endParaRPr kumimoji="0" lang="en-US" sz="2000" strike="noStrike" kern="1200" cap="none" spc="0" normalizeH="0" baseline="0" noProof="0" dirty="0" smtClean="0">
              <a:ln>
                <a:noFill/>
              </a:ln>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000" u="none" strike="noStrike" kern="1200" cap="none" spc="0" normalizeH="0" baseline="0" noProof="0" dirty="0" err="1" smtClean="0">
                <a:ln>
                  <a:noFill/>
                </a:ln>
                <a:effectLst/>
                <a:uLnTx/>
                <a:uFillTx/>
                <a:latin typeface="+mn-lt"/>
                <a:ea typeface="+mn-ea"/>
                <a:cs typeface="+mn-cs"/>
              </a:rPr>
              <a:t>Thammasat</a:t>
            </a:r>
            <a:r>
              <a:rPr kumimoji="0" lang="en-US" sz="2000" u="none" strike="noStrike" kern="1200" cap="none" spc="0" normalizeH="0" baseline="0" noProof="0" dirty="0" smtClean="0">
                <a:ln>
                  <a:noFill/>
                </a:ln>
                <a:effectLst/>
                <a:uLnTx/>
                <a:uFillTx/>
                <a:latin typeface="+mn-lt"/>
                <a:ea typeface="+mn-ea"/>
                <a:cs typeface="+mn-cs"/>
              </a:rPr>
              <a:t> University</a:t>
            </a:r>
            <a:endParaRPr lang="en-US" sz="2400" b="1" dirty="0" smtClean="0">
              <a:solidFill>
                <a:srgbClr val="C00000"/>
              </a:solidFill>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2400" b="1" i="0" u="none" strike="noStrike" kern="1200" cap="none" spc="0" normalizeH="0" baseline="0" noProof="0" dirty="0">
              <a:ln>
                <a:noFill/>
              </a:ln>
              <a:effectLst/>
              <a:uLnTx/>
              <a:uFillTx/>
              <a:latin typeface="+mn-lt"/>
              <a:ea typeface="+mn-ea"/>
              <a:cs typeface="+mn-cs"/>
            </a:endParaRPr>
          </a:p>
        </p:txBody>
      </p:sp>
      <p:sp>
        <p:nvSpPr>
          <p:cNvPr id="6" name="Rectangle 5"/>
          <p:cNvSpPr/>
          <p:nvPr/>
        </p:nvSpPr>
        <p:spPr>
          <a:xfrm>
            <a:off x="2057400" y="5562600"/>
            <a:ext cx="5209375" cy="830997"/>
          </a:xfrm>
          <a:prstGeom prst="rect">
            <a:avLst/>
          </a:prstGeom>
        </p:spPr>
        <p:txBody>
          <a:bodyPr wrap="none">
            <a:spAutoFit/>
          </a:bodyPr>
          <a:lstStyle/>
          <a:p>
            <a:r>
              <a:rPr lang="en-US" sz="2400" b="1" dirty="0" smtClean="0">
                <a:solidFill>
                  <a:schemeClr val="tx2">
                    <a:lumMod val="75000"/>
                  </a:schemeClr>
                </a:solidFill>
                <a:hlinkClick r:id="rId2"/>
              </a:rPr>
              <a:t>https://www.facebook.com/vasabilab/</a:t>
            </a:r>
            <a:endParaRPr lang="en-US" sz="2400" b="1" dirty="0" smtClean="0">
              <a:solidFill>
                <a:schemeClr val="tx2">
                  <a:lumMod val="75000"/>
                </a:schemeClr>
              </a:solidFill>
            </a:endParaRPr>
          </a:p>
          <a:p>
            <a:pPr algn="ctr"/>
            <a:r>
              <a:rPr lang="en-US" sz="2400" b="1" dirty="0" smtClean="0">
                <a:solidFill>
                  <a:schemeClr val="tx2">
                    <a:lumMod val="75000"/>
                  </a:schemeClr>
                </a:solidFill>
              </a:rPr>
              <a:t>https://github.com/kasidit/</a:t>
            </a:r>
            <a:endParaRPr lang="en-US" sz="2400" b="1"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Nova Control Flow</a:t>
            </a:r>
            <a:endParaRPr lang="en-US" dirty="0">
              <a:solidFill>
                <a:schemeClr val="bg1"/>
              </a:solidFill>
            </a:endParaRPr>
          </a:p>
        </p:txBody>
      </p:sp>
      <p:sp>
        <p:nvSpPr>
          <p:cNvPr id="4" name="Rounded Rectangle 3"/>
          <p:cNvSpPr/>
          <p:nvPr/>
        </p:nvSpPr>
        <p:spPr>
          <a:xfrm>
            <a:off x="838200" y="1524000"/>
            <a:ext cx="1600200" cy="533400"/>
          </a:xfrm>
          <a:prstGeom prst="roundRect">
            <a:avLst/>
          </a:prstGeom>
          <a:solidFill>
            <a:srgbClr val="AA202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2">
                    <a:lumMod val="75000"/>
                  </a:schemeClr>
                </a:solidFill>
              </a:rPr>
              <a:t>Nova-</a:t>
            </a:r>
            <a:r>
              <a:rPr lang="en-US" sz="2400" dirty="0" err="1" smtClean="0">
                <a:solidFill>
                  <a:schemeClr val="bg2">
                    <a:lumMod val="75000"/>
                  </a:schemeClr>
                </a:solidFill>
              </a:rPr>
              <a:t>api</a:t>
            </a:r>
            <a:endParaRPr lang="en-US" sz="2400" dirty="0">
              <a:solidFill>
                <a:schemeClr val="bg2">
                  <a:lumMod val="75000"/>
                </a:schemeClr>
              </a:solidFill>
            </a:endParaRPr>
          </a:p>
        </p:txBody>
      </p:sp>
      <p:sp>
        <p:nvSpPr>
          <p:cNvPr id="5" name="Rounded Rectangle 4"/>
          <p:cNvSpPr/>
          <p:nvPr/>
        </p:nvSpPr>
        <p:spPr>
          <a:xfrm>
            <a:off x="2743200" y="1447800"/>
            <a:ext cx="1828800" cy="609600"/>
          </a:xfrm>
          <a:prstGeom prst="roundRect">
            <a:avLst/>
          </a:prstGeom>
          <a:solidFill>
            <a:srgbClr val="AA202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2">
                    <a:lumMod val="75000"/>
                  </a:schemeClr>
                </a:solidFill>
              </a:rPr>
              <a:t>Message Q</a:t>
            </a:r>
            <a:endParaRPr lang="en-US" sz="2400" dirty="0">
              <a:solidFill>
                <a:schemeClr val="bg2">
                  <a:lumMod val="75000"/>
                </a:schemeClr>
              </a:solidFill>
            </a:endParaRPr>
          </a:p>
        </p:txBody>
      </p:sp>
      <p:sp>
        <p:nvSpPr>
          <p:cNvPr id="6" name="Rounded Rectangle 5"/>
          <p:cNvSpPr/>
          <p:nvPr/>
        </p:nvSpPr>
        <p:spPr>
          <a:xfrm>
            <a:off x="4953000" y="1295400"/>
            <a:ext cx="1524000" cy="762000"/>
          </a:xfrm>
          <a:prstGeom prst="roundRect">
            <a:avLst/>
          </a:prstGeom>
          <a:solidFill>
            <a:srgbClr val="AA202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2">
                    <a:lumMod val="75000"/>
                  </a:schemeClr>
                </a:solidFill>
              </a:rPr>
              <a:t>Nova-scheduler</a:t>
            </a:r>
            <a:endParaRPr lang="en-US" sz="2400" dirty="0">
              <a:solidFill>
                <a:schemeClr val="bg2">
                  <a:lumMod val="75000"/>
                </a:schemeClr>
              </a:solidFill>
            </a:endParaRPr>
          </a:p>
        </p:txBody>
      </p:sp>
      <p:sp>
        <p:nvSpPr>
          <p:cNvPr id="7" name="Rounded Rectangle 6"/>
          <p:cNvSpPr/>
          <p:nvPr/>
        </p:nvSpPr>
        <p:spPr>
          <a:xfrm>
            <a:off x="6934200" y="1295400"/>
            <a:ext cx="1524000" cy="762000"/>
          </a:xfrm>
          <a:prstGeom prst="roundRect">
            <a:avLst/>
          </a:prstGeom>
          <a:solidFill>
            <a:srgbClr val="AA202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2">
                    <a:lumMod val="75000"/>
                  </a:schemeClr>
                </a:solidFill>
              </a:rPr>
              <a:t>Nova-compute</a:t>
            </a:r>
            <a:endParaRPr lang="en-US" sz="2400" dirty="0">
              <a:solidFill>
                <a:schemeClr val="bg2">
                  <a:lumMod val="75000"/>
                </a:schemeClr>
              </a:solidFill>
            </a:endParaRPr>
          </a:p>
        </p:txBody>
      </p:sp>
      <p:cxnSp>
        <p:nvCxnSpPr>
          <p:cNvPr id="9" name="Straight Connector 8"/>
          <p:cNvCxnSpPr>
            <a:stCxn id="4" idx="2"/>
          </p:cNvCxnSpPr>
          <p:nvPr/>
        </p:nvCxnSpPr>
        <p:spPr>
          <a:xfrm rot="5400000">
            <a:off x="-514350" y="4171950"/>
            <a:ext cx="4267200" cy="38100"/>
          </a:xfrm>
          <a:prstGeom prst="line">
            <a:avLst/>
          </a:prstGeom>
          <a:ln w="317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p:cNvCxnSpPr>
          <p:nvPr/>
        </p:nvCxnSpPr>
        <p:spPr>
          <a:xfrm rot="5400000">
            <a:off x="1523206" y="4191000"/>
            <a:ext cx="4267994" cy="794"/>
          </a:xfrm>
          <a:prstGeom prst="line">
            <a:avLst/>
          </a:prstGeom>
          <a:ln w="317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2"/>
          </p:cNvCxnSpPr>
          <p:nvPr/>
        </p:nvCxnSpPr>
        <p:spPr>
          <a:xfrm rot="5400000">
            <a:off x="3561556" y="4171950"/>
            <a:ext cx="4267994" cy="38894"/>
          </a:xfrm>
          <a:prstGeom prst="line">
            <a:avLst/>
          </a:prstGeom>
          <a:ln w="317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p:cNvCxnSpPr>
          <p:nvPr/>
        </p:nvCxnSpPr>
        <p:spPr>
          <a:xfrm rot="5400000">
            <a:off x="5560342" y="4189536"/>
            <a:ext cx="4267995" cy="3722"/>
          </a:xfrm>
          <a:prstGeom prst="line">
            <a:avLst/>
          </a:prstGeom>
          <a:ln w="317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645920" y="2513012"/>
            <a:ext cx="2011680" cy="1588"/>
          </a:xfrm>
          <a:prstGeom prst="straightConnector1">
            <a:avLst/>
          </a:prstGeom>
          <a:ln w="19050">
            <a:solidFill>
              <a:srgbClr val="FFC000"/>
            </a:solidFill>
            <a:tailEnd type="arrow" w="lg"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57400" y="2133600"/>
            <a:ext cx="1387944" cy="369332"/>
          </a:xfrm>
          <a:prstGeom prst="rect">
            <a:avLst/>
          </a:prstGeom>
          <a:noFill/>
        </p:spPr>
        <p:txBody>
          <a:bodyPr wrap="none" rtlCol="0">
            <a:spAutoFit/>
          </a:bodyPr>
          <a:lstStyle/>
          <a:p>
            <a:r>
              <a:rPr lang="en-US" dirty="0" smtClean="0">
                <a:solidFill>
                  <a:schemeClr val="bg2">
                    <a:lumMod val="90000"/>
                  </a:schemeClr>
                </a:solidFill>
              </a:rPr>
              <a:t>Run instance</a:t>
            </a:r>
            <a:endParaRPr lang="en-US" dirty="0">
              <a:solidFill>
                <a:schemeClr val="bg2">
                  <a:lumMod val="90000"/>
                </a:schemeClr>
              </a:solidFill>
            </a:endParaRPr>
          </a:p>
        </p:txBody>
      </p:sp>
      <p:cxnSp>
        <p:nvCxnSpPr>
          <p:cNvPr id="31" name="Straight Arrow Connector 30"/>
          <p:cNvCxnSpPr/>
          <p:nvPr/>
        </p:nvCxnSpPr>
        <p:spPr>
          <a:xfrm>
            <a:off x="3657600" y="3657600"/>
            <a:ext cx="2011680" cy="1588"/>
          </a:xfrm>
          <a:prstGeom prst="straightConnector1">
            <a:avLst/>
          </a:prstGeom>
          <a:ln w="19050">
            <a:solidFill>
              <a:srgbClr val="FFC000"/>
            </a:solidFill>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86200" y="3200400"/>
            <a:ext cx="1530291" cy="369332"/>
          </a:xfrm>
          <a:prstGeom prst="rect">
            <a:avLst/>
          </a:prstGeom>
          <a:noFill/>
        </p:spPr>
        <p:txBody>
          <a:bodyPr wrap="none" rtlCol="0">
            <a:spAutoFit/>
          </a:bodyPr>
          <a:lstStyle/>
          <a:p>
            <a:r>
              <a:rPr lang="en-US" dirty="0" smtClean="0">
                <a:solidFill>
                  <a:schemeClr val="bg2">
                    <a:lumMod val="90000"/>
                  </a:schemeClr>
                </a:solidFill>
              </a:rPr>
              <a:t>Host provision</a:t>
            </a:r>
            <a:endParaRPr lang="en-US" dirty="0">
              <a:solidFill>
                <a:schemeClr val="bg2">
                  <a:lumMod val="90000"/>
                </a:schemeClr>
              </a:solidFill>
            </a:endParaRPr>
          </a:p>
        </p:txBody>
      </p:sp>
      <p:cxnSp>
        <p:nvCxnSpPr>
          <p:cNvPr id="34" name="Straight Arrow Connector 33"/>
          <p:cNvCxnSpPr/>
          <p:nvPr/>
        </p:nvCxnSpPr>
        <p:spPr>
          <a:xfrm>
            <a:off x="3657600" y="4191000"/>
            <a:ext cx="4038600" cy="1588"/>
          </a:xfrm>
          <a:prstGeom prst="straightConnector1">
            <a:avLst/>
          </a:prstGeom>
          <a:ln w="19050">
            <a:solidFill>
              <a:srgbClr val="FFC000"/>
            </a:solidFill>
            <a:tailEnd type="arrow" w="lg"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791200" y="2590800"/>
            <a:ext cx="1594283" cy="923330"/>
          </a:xfrm>
          <a:prstGeom prst="rect">
            <a:avLst/>
          </a:prstGeom>
          <a:noFill/>
        </p:spPr>
        <p:txBody>
          <a:bodyPr wrap="none" rtlCol="0">
            <a:spAutoFit/>
          </a:bodyPr>
          <a:lstStyle/>
          <a:p>
            <a:pPr algn="ctr"/>
            <a:r>
              <a:rPr lang="en-US" dirty="0" smtClean="0">
                <a:solidFill>
                  <a:schemeClr val="bg2">
                    <a:lumMod val="90000"/>
                  </a:schemeClr>
                </a:solidFill>
              </a:rPr>
              <a:t>Make decision:</a:t>
            </a:r>
            <a:endParaRPr lang="en-US" dirty="0">
              <a:solidFill>
                <a:schemeClr val="bg2">
                  <a:lumMod val="90000"/>
                </a:schemeClr>
              </a:solidFill>
            </a:endParaRPr>
          </a:p>
          <a:p>
            <a:pPr>
              <a:buFontTx/>
              <a:buChar char="-"/>
            </a:pPr>
            <a:r>
              <a:rPr lang="en-US" dirty="0" smtClean="0">
                <a:solidFill>
                  <a:schemeClr val="bg2">
                    <a:lumMod val="90000"/>
                  </a:schemeClr>
                </a:solidFill>
              </a:rPr>
              <a:t>Filter hosts</a:t>
            </a:r>
          </a:p>
          <a:p>
            <a:pPr>
              <a:buFontTx/>
              <a:buChar char="-"/>
            </a:pPr>
            <a:r>
              <a:rPr lang="en-US" dirty="0" smtClean="0">
                <a:solidFill>
                  <a:schemeClr val="bg2">
                    <a:lumMod val="90000"/>
                  </a:schemeClr>
                </a:solidFill>
              </a:rPr>
              <a:t> Weight hosts</a:t>
            </a:r>
          </a:p>
        </p:txBody>
      </p:sp>
      <p:cxnSp>
        <p:nvCxnSpPr>
          <p:cNvPr id="37" name="Straight Arrow Connector 36"/>
          <p:cNvCxnSpPr/>
          <p:nvPr/>
        </p:nvCxnSpPr>
        <p:spPr>
          <a:xfrm>
            <a:off x="3657600" y="5105400"/>
            <a:ext cx="4038600" cy="1588"/>
          </a:xfrm>
          <a:prstGeom prst="straightConnector1">
            <a:avLst/>
          </a:prstGeom>
          <a:ln w="19050">
            <a:solidFill>
              <a:srgbClr val="FFC000"/>
            </a:solidFill>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495800" y="4572000"/>
            <a:ext cx="2621423" cy="369332"/>
          </a:xfrm>
          <a:prstGeom prst="rect">
            <a:avLst/>
          </a:prstGeom>
          <a:noFill/>
        </p:spPr>
        <p:txBody>
          <a:bodyPr wrap="none" rtlCol="0">
            <a:spAutoFit/>
          </a:bodyPr>
          <a:lstStyle/>
          <a:p>
            <a:r>
              <a:rPr lang="en-US" dirty="0" smtClean="0">
                <a:solidFill>
                  <a:schemeClr val="bg2">
                    <a:lumMod val="90000"/>
                  </a:schemeClr>
                </a:solidFill>
              </a:rPr>
              <a:t>Host/Network capabilities</a:t>
            </a:r>
            <a:endParaRPr lang="en-US" dirty="0">
              <a:solidFill>
                <a:schemeClr val="bg2">
                  <a:lumMod val="90000"/>
                </a:schemeClr>
              </a:solidFill>
            </a:endParaRPr>
          </a:p>
        </p:txBody>
      </p:sp>
      <p:sp>
        <p:nvSpPr>
          <p:cNvPr id="45" name="TextBox 44"/>
          <p:cNvSpPr txBox="1"/>
          <p:nvPr/>
        </p:nvSpPr>
        <p:spPr>
          <a:xfrm>
            <a:off x="5867400" y="5410200"/>
            <a:ext cx="1292020" cy="923330"/>
          </a:xfrm>
          <a:prstGeom prst="rect">
            <a:avLst/>
          </a:prstGeom>
          <a:noFill/>
        </p:spPr>
        <p:txBody>
          <a:bodyPr wrap="none" rtlCol="0">
            <a:spAutoFit/>
          </a:bodyPr>
          <a:lstStyle/>
          <a:p>
            <a:r>
              <a:rPr lang="en-US" dirty="0" smtClean="0">
                <a:solidFill>
                  <a:schemeClr val="bg2">
                    <a:lumMod val="90000"/>
                  </a:schemeClr>
                </a:solidFill>
              </a:rPr>
              <a:t>Update </a:t>
            </a:r>
          </a:p>
          <a:p>
            <a:r>
              <a:rPr lang="en-US" dirty="0" smtClean="0">
                <a:solidFill>
                  <a:schemeClr val="bg2">
                    <a:lumMod val="90000"/>
                  </a:schemeClr>
                </a:solidFill>
              </a:rPr>
              <a:t>Capability</a:t>
            </a:r>
          </a:p>
          <a:p>
            <a:r>
              <a:rPr lang="en-US" dirty="0" smtClean="0">
                <a:solidFill>
                  <a:schemeClr val="bg2">
                    <a:lumMod val="90000"/>
                  </a:schemeClr>
                </a:solidFill>
              </a:rPr>
              <a:t>information</a:t>
            </a:r>
            <a:endParaRPr lang="en-US" dirty="0">
              <a:solidFill>
                <a:schemeClr val="bg2">
                  <a:lumMod val="90000"/>
                </a:schemeClr>
              </a:solidFill>
            </a:endParaRPr>
          </a:p>
        </p:txBody>
      </p:sp>
      <p:cxnSp>
        <p:nvCxnSpPr>
          <p:cNvPr id="56" name="Straight Arrow Connector 55"/>
          <p:cNvCxnSpPr/>
          <p:nvPr/>
        </p:nvCxnSpPr>
        <p:spPr>
          <a:xfrm>
            <a:off x="914400" y="2362200"/>
            <a:ext cx="716280" cy="1588"/>
          </a:xfrm>
          <a:prstGeom prst="straightConnector1">
            <a:avLst/>
          </a:prstGeom>
          <a:ln w="19050">
            <a:solidFill>
              <a:srgbClr val="FFC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657600" y="2895600"/>
            <a:ext cx="2011680" cy="1588"/>
          </a:xfrm>
          <a:prstGeom prst="straightConnector1">
            <a:avLst/>
          </a:prstGeom>
          <a:ln w="19050">
            <a:solidFill>
              <a:srgbClr val="FFC000"/>
            </a:solidFill>
            <a:tailEnd type="arrow" w="lg" len="me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867400" y="3733800"/>
            <a:ext cx="1530291" cy="369332"/>
          </a:xfrm>
          <a:prstGeom prst="rect">
            <a:avLst/>
          </a:prstGeom>
          <a:noFill/>
        </p:spPr>
        <p:txBody>
          <a:bodyPr wrap="none" rtlCol="0">
            <a:spAutoFit/>
          </a:bodyPr>
          <a:lstStyle/>
          <a:p>
            <a:r>
              <a:rPr lang="en-US" dirty="0" smtClean="0">
                <a:solidFill>
                  <a:schemeClr val="bg2">
                    <a:lumMod val="90000"/>
                  </a:schemeClr>
                </a:solidFill>
              </a:rPr>
              <a:t>Host provision</a:t>
            </a:r>
            <a:endParaRPr lang="en-US" dirty="0">
              <a:solidFill>
                <a:schemeClr val="bg2">
                  <a:lumMod val="90000"/>
                </a:schemeClr>
              </a:solidFill>
            </a:endParaRPr>
          </a:p>
        </p:txBody>
      </p:sp>
      <p:sp>
        <p:nvSpPr>
          <p:cNvPr id="63" name="TextBox 62"/>
          <p:cNvSpPr txBox="1"/>
          <p:nvPr/>
        </p:nvSpPr>
        <p:spPr>
          <a:xfrm>
            <a:off x="7924800" y="3505200"/>
            <a:ext cx="1219200" cy="2308324"/>
          </a:xfrm>
          <a:prstGeom prst="rect">
            <a:avLst/>
          </a:prstGeom>
          <a:noFill/>
        </p:spPr>
        <p:txBody>
          <a:bodyPr wrap="square" rtlCol="0">
            <a:spAutoFit/>
          </a:bodyPr>
          <a:lstStyle/>
          <a:p>
            <a:r>
              <a:rPr lang="en-US" dirty="0" smtClean="0">
                <a:solidFill>
                  <a:schemeClr val="bg2">
                    <a:lumMod val="90000"/>
                  </a:schemeClr>
                </a:solidFill>
              </a:rPr>
              <a:t>Launch</a:t>
            </a:r>
          </a:p>
          <a:p>
            <a:r>
              <a:rPr lang="en-US" dirty="0" smtClean="0">
                <a:solidFill>
                  <a:schemeClr val="bg2">
                    <a:lumMod val="90000"/>
                  </a:schemeClr>
                </a:solidFill>
              </a:rPr>
              <a:t>Instance:</a:t>
            </a:r>
          </a:p>
          <a:p>
            <a:pPr>
              <a:buFontTx/>
              <a:buChar char="-"/>
            </a:pPr>
            <a:r>
              <a:rPr lang="en-US" dirty="0" smtClean="0">
                <a:solidFill>
                  <a:schemeClr val="bg2">
                    <a:lumMod val="90000"/>
                  </a:schemeClr>
                </a:solidFill>
              </a:rPr>
              <a:t> </a:t>
            </a:r>
            <a:r>
              <a:rPr lang="en-US" dirty="0" smtClean="0">
                <a:solidFill>
                  <a:srgbClr val="FFFF00"/>
                </a:solidFill>
              </a:rPr>
              <a:t>Set  </a:t>
            </a:r>
          </a:p>
          <a:p>
            <a:r>
              <a:rPr lang="en-US" dirty="0" smtClean="0">
                <a:solidFill>
                  <a:srgbClr val="FFFF00"/>
                </a:solidFill>
              </a:rPr>
              <a:t>  network</a:t>
            </a:r>
          </a:p>
          <a:p>
            <a:pPr>
              <a:buFontTx/>
              <a:buChar char="-"/>
            </a:pPr>
            <a:r>
              <a:rPr lang="en-US" dirty="0" smtClean="0">
                <a:solidFill>
                  <a:schemeClr val="bg2">
                    <a:lumMod val="90000"/>
                  </a:schemeClr>
                </a:solidFill>
              </a:rPr>
              <a:t> </a:t>
            </a:r>
            <a:r>
              <a:rPr lang="en-US" dirty="0" smtClean="0">
                <a:solidFill>
                  <a:srgbClr val="FFFF00"/>
                </a:solidFill>
              </a:rPr>
              <a:t>Get  </a:t>
            </a:r>
          </a:p>
          <a:p>
            <a:r>
              <a:rPr lang="en-US" dirty="0" smtClean="0">
                <a:solidFill>
                  <a:srgbClr val="FFFF00"/>
                </a:solidFill>
              </a:rPr>
              <a:t>  image</a:t>
            </a:r>
          </a:p>
          <a:p>
            <a:pPr>
              <a:buFontTx/>
              <a:buChar char="-"/>
            </a:pPr>
            <a:r>
              <a:rPr lang="en-US" dirty="0" smtClean="0">
                <a:solidFill>
                  <a:schemeClr val="accent1">
                    <a:lumMod val="20000"/>
                    <a:lumOff val="80000"/>
                  </a:schemeClr>
                </a:solidFill>
              </a:rPr>
              <a:t> </a:t>
            </a:r>
            <a:r>
              <a:rPr lang="en-US" dirty="0" smtClean="0">
                <a:solidFill>
                  <a:srgbClr val="FFFF00"/>
                </a:solidFill>
              </a:rPr>
              <a:t>Run</a:t>
            </a:r>
          </a:p>
          <a:p>
            <a:r>
              <a:rPr lang="en-US" dirty="0" smtClean="0">
                <a:solidFill>
                  <a:srgbClr val="FFFF00"/>
                </a:solidFill>
              </a:rPr>
              <a:t>   VM</a:t>
            </a:r>
            <a:endParaRPr lang="en-US" dirty="0">
              <a:solidFill>
                <a:srgbClr val="FFFF00"/>
              </a:solidFill>
            </a:endParaRPr>
          </a:p>
        </p:txBody>
      </p:sp>
      <p:cxnSp>
        <p:nvCxnSpPr>
          <p:cNvPr id="64" name="Straight Arrow Connector 63"/>
          <p:cNvCxnSpPr/>
          <p:nvPr/>
        </p:nvCxnSpPr>
        <p:spPr>
          <a:xfrm>
            <a:off x="3657600" y="5562600"/>
            <a:ext cx="2011680" cy="1588"/>
          </a:xfrm>
          <a:prstGeom prst="straightConnector1">
            <a:avLst/>
          </a:prstGeom>
          <a:ln w="19050">
            <a:solidFill>
              <a:srgbClr val="FFC000"/>
            </a:solidFill>
            <a:tailEnd type="arrow" w="lg"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28600" y="2438400"/>
            <a:ext cx="944297" cy="369332"/>
          </a:xfrm>
          <a:prstGeom prst="rect">
            <a:avLst/>
          </a:prstGeom>
          <a:noFill/>
        </p:spPr>
        <p:txBody>
          <a:bodyPr wrap="none" rtlCol="0">
            <a:spAutoFit/>
          </a:bodyPr>
          <a:lstStyle/>
          <a:p>
            <a:r>
              <a:rPr lang="en-US" dirty="0" smtClean="0">
                <a:solidFill>
                  <a:schemeClr val="bg2">
                    <a:lumMod val="90000"/>
                  </a:schemeClr>
                </a:solidFill>
              </a:rPr>
              <a:t>Request</a:t>
            </a:r>
            <a:endParaRPr lang="en-US" dirty="0">
              <a:solidFill>
                <a:schemeClr val="bg2">
                  <a:lumMod val="9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Glance Control Flow</a:t>
            </a:r>
            <a:endParaRPr lang="en-US" dirty="0">
              <a:solidFill>
                <a:schemeClr val="bg1"/>
              </a:solidFill>
            </a:endParaRPr>
          </a:p>
        </p:txBody>
      </p:sp>
      <p:sp>
        <p:nvSpPr>
          <p:cNvPr id="4" name="Rounded Rectangle 3"/>
          <p:cNvSpPr/>
          <p:nvPr/>
        </p:nvSpPr>
        <p:spPr>
          <a:xfrm>
            <a:off x="1143000" y="1676400"/>
            <a:ext cx="990600" cy="381000"/>
          </a:xfrm>
          <a:prstGeom prst="roundRect">
            <a:avLst/>
          </a:prstGeom>
          <a:solidFill>
            <a:schemeClr val="tx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2">
                    <a:lumMod val="75000"/>
                  </a:schemeClr>
                </a:solidFill>
              </a:rPr>
              <a:t>User</a:t>
            </a:r>
            <a:endParaRPr lang="en-US" sz="2400" dirty="0">
              <a:solidFill>
                <a:schemeClr val="bg2">
                  <a:lumMod val="75000"/>
                </a:schemeClr>
              </a:solidFill>
            </a:endParaRPr>
          </a:p>
        </p:txBody>
      </p:sp>
      <p:sp>
        <p:nvSpPr>
          <p:cNvPr id="5" name="Rounded Rectangle 4"/>
          <p:cNvSpPr/>
          <p:nvPr/>
        </p:nvSpPr>
        <p:spPr>
          <a:xfrm>
            <a:off x="2819400" y="1524000"/>
            <a:ext cx="1676400" cy="533400"/>
          </a:xfrm>
          <a:prstGeom prst="roundRect">
            <a:avLst/>
          </a:prstGeom>
          <a:solidFill>
            <a:schemeClr val="tx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2">
                    <a:lumMod val="75000"/>
                  </a:schemeClr>
                </a:solidFill>
              </a:rPr>
              <a:t>Glance-</a:t>
            </a:r>
            <a:r>
              <a:rPr lang="en-US" sz="2400" dirty="0" err="1" smtClean="0">
                <a:solidFill>
                  <a:schemeClr val="bg2">
                    <a:lumMod val="75000"/>
                  </a:schemeClr>
                </a:solidFill>
              </a:rPr>
              <a:t>api</a:t>
            </a:r>
            <a:endParaRPr lang="en-US" sz="2400" dirty="0">
              <a:solidFill>
                <a:schemeClr val="bg2">
                  <a:lumMod val="75000"/>
                </a:schemeClr>
              </a:solidFill>
            </a:endParaRPr>
          </a:p>
        </p:txBody>
      </p:sp>
      <p:sp>
        <p:nvSpPr>
          <p:cNvPr id="6" name="Rounded Rectangle 5"/>
          <p:cNvSpPr/>
          <p:nvPr/>
        </p:nvSpPr>
        <p:spPr>
          <a:xfrm>
            <a:off x="4953000" y="1295400"/>
            <a:ext cx="1447800" cy="762000"/>
          </a:xfrm>
          <a:prstGeom prst="roundRect">
            <a:avLst/>
          </a:prstGeom>
          <a:solidFill>
            <a:schemeClr val="tx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2">
                    <a:lumMod val="75000"/>
                  </a:schemeClr>
                </a:solidFill>
              </a:rPr>
              <a:t>Glance-registry</a:t>
            </a:r>
            <a:endParaRPr lang="en-US" sz="2400" dirty="0">
              <a:solidFill>
                <a:schemeClr val="bg2">
                  <a:lumMod val="75000"/>
                </a:schemeClr>
              </a:solidFill>
            </a:endParaRPr>
          </a:p>
        </p:txBody>
      </p:sp>
      <p:sp>
        <p:nvSpPr>
          <p:cNvPr id="7" name="Rounded Rectangle 6"/>
          <p:cNvSpPr/>
          <p:nvPr/>
        </p:nvSpPr>
        <p:spPr>
          <a:xfrm>
            <a:off x="7121769" y="1219200"/>
            <a:ext cx="1143000" cy="838200"/>
          </a:xfrm>
          <a:prstGeom prst="roundRect">
            <a:avLst/>
          </a:prstGeom>
          <a:solidFill>
            <a:schemeClr val="tx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2">
                    <a:lumMod val="75000"/>
                  </a:schemeClr>
                </a:solidFill>
              </a:rPr>
              <a:t>Image store</a:t>
            </a:r>
            <a:endParaRPr lang="en-US" sz="2400" dirty="0">
              <a:solidFill>
                <a:schemeClr val="bg2">
                  <a:lumMod val="75000"/>
                </a:schemeClr>
              </a:solidFill>
            </a:endParaRPr>
          </a:p>
        </p:txBody>
      </p:sp>
      <p:cxnSp>
        <p:nvCxnSpPr>
          <p:cNvPr id="9" name="Straight Connector 8"/>
          <p:cNvCxnSpPr>
            <a:stCxn id="4" idx="2"/>
          </p:cNvCxnSpPr>
          <p:nvPr/>
        </p:nvCxnSpPr>
        <p:spPr>
          <a:xfrm rot="5400000">
            <a:off x="-514350" y="4171950"/>
            <a:ext cx="4267200" cy="38100"/>
          </a:xfrm>
          <a:prstGeom prst="line">
            <a:avLst/>
          </a:prstGeom>
          <a:ln w="317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p:cNvCxnSpPr>
          <p:nvPr/>
        </p:nvCxnSpPr>
        <p:spPr>
          <a:xfrm rot="5400000">
            <a:off x="1523206" y="4191000"/>
            <a:ext cx="4267994" cy="794"/>
          </a:xfrm>
          <a:prstGeom prst="line">
            <a:avLst/>
          </a:prstGeom>
          <a:ln w="317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2"/>
          </p:cNvCxnSpPr>
          <p:nvPr/>
        </p:nvCxnSpPr>
        <p:spPr>
          <a:xfrm rot="5400000">
            <a:off x="3542506" y="4191000"/>
            <a:ext cx="4267994" cy="794"/>
          </a:xfrm>
          <a:prstGeom prst="line">
            <a:avLst/>
          </a:prstGeom>
          <a:ln w="317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p:cNvCxnSpPr>
          <p:nvPr/>
        </p:nvCxnSpPr>
        <p:spPr>
          <a:xfrm rot="5400000">
            <a:off x="5558875" y="4191000"/>
            <a:ext cx="4267994" cy="794"/>
          </a:xfrm>
          <a:prstGeom prst="line">
            <a:avLst/>
          </a:prstGeom>
          <a:ln w="317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645920" y="2513012"/>
            <a:ext cx="2011680" cy="1588"/>
          </a:xfrm>
          <a:prstGeom prst="straightConnector1">
            <a:avLst/>
          </a:prstGeom>
          <a:ln w="19050">
            <a:solidFill>
              <a:srgbClr val="FFC000"/>
            </a:solidFill>
            <a:tailEnd type="arrow" w="lg"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828800" y="2133600"/>
            <a:ext cx="1592615" cy="369332"/>
          </a:xfrm>
          <a:prstGeom prst="rect">
            <a:avLst/>
          </a:prstGeom>
          <a:noFill/>
        </p:spPr>
        <p:txBody>
          <a:bodyPr wrap="none" rtlCol="0">
            <a:spAutoFit/>
          </a:bodyPr>
          <a:lstStyle/>
          <a:p>
            <a:r>
              <a:rPr lang="en-US" dirty="0" smtClean="0">
                <a:solidFill>
                  <a:schemeClr val="bg2">
                    <a:lumMod val="90000"/>
                  </a:schemeClr>
                </a:solidFill>
              </a:rPr>
              <a:t>Image retrieval</a:t>
            </a:r>
            <a:endParaRPr lang="en-US" dirty="0">
              <a:solidFill>
                <a:schemeClr val="bg2">
                  <a:lumMod val="90000"/>
                </a:schemeClr>
              </a:solidFill>
            </a:endParaRPr>
          </a:p>
        </p:txBody>
      </p:sp>
      <p:sp>
        <p:nvSpPr>
          <p:cNvPr id="26" name="TextBox 25"/>
          <p:cNvSpPr txBox="1"/>
          <p:nvPr/>
        </p:nvSpPr>
        <p:spPr>
          <a:xfrm>
            <a:off x="5791200" y="2514600"/>
            <a:ext cx="1601849" cy="923330"/>
          </a:xfrm>
          <a:prstGeom prst="rect">
            <a:avLst/>
          </a:prstGeom>
          <a:noFill/>
        </p:spPr>
        <p:txBody>
          <a:bodyPr wrap="none" rtlCol="0">
            <a:spAutoFit/>
          </a:bodyPr>
          <a:lstStyle/>
          <a:p>
            <a:r>
              <a:rPr lang="en-US" dirty="0" smtClean="0">
                <a:solidFill>
                  <a:schemeClr val="bg2">
                    <a:lumMod val="90000"/>
                  </a:schemeClr>
                </a:solidFill>
              </a:rPr>
              <a:t>Check image’s</a:t>
            </a:r>
          </a:p>
          <a:p>
            <a:r>
              <a:rPr lang="en-US" dirty="0" smtClean="0">
                <a:solidFill>
                  <a:schemeClr val="bg2">
                    <a:lumMod val="90000"/>
                  </a:schemeClr>
                </a:solidFill>
              </a:rPr>
              <a:t>Metadata from</a:t>
            </a:r>
          </a:p>
          <a:p>
            <a:r>
              <a:rPr lang="en-US" dirty="0" smtClean="0">
                <a:solidFill>
                  <a:schemeClr val="bg2">
                    <a:lumMod val="90000"/>
                  </a:schemeClr>
                </a:solidFill>
              </a:rPr>
              <a:t>Glance DB</a:t>
            </a:r>
            <a:endParaRPr lang="en-US" dirty="0">
              <a:solidFill>
                <a:schemeClr val="bg2">
                  <a:lumMod val="90000"/>
                </a:schemeClr>
              </a:solidFill>
            </a:endParaRPr>
          </a:p>
        </p:txBody>
      </p:sp>
      <p:cxnSp>
        <p:nvCxnSpPr>
          <p:cNvPr id="31" name="Straight Arrow Connector 30"/>
          <p:cNvCxnSpPr/>
          <p:nvPr/>
        </p:nvCxnSpPr>
        <p:spPr>
          <a:xfrm>
            <a:off x="3657600" y="2971800"/>
            <a:ext cx="2011680" cy="1588"/>
          </a:xfrm>
          <a:prstGeom prst="straightConnector1">
            <a:avLst/>
          </a:prstGeom>
          <a:ln w="19050">
            <a:solidFill>
              <a:srgbClr val="FFC000"/>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657600" y="3886200"/>
            <a:ext cx="3988894" cy="1588"/>
          </a:xfrm>
          <a:prstGeom prst="straightConnector1">
            <a:avLst/>
          </a:prstGeom>
          <a:ln w="19050">
            <a:solidFill>
              <a:srgbClr val="FFC000"/>
            </a:solidFill>
            <a:tailEnd type="arrow" w="lg"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962400" y="3429000"/>
            <a:ext cx="1540871" cy="369332"/>
          </a:xfrm>
          <a:prstGeom prst="rect">
            <a:avLst/>
          </a:prstGeom>
          <a:noFill/>
        </p:spPr>
        <p:txBody>
          <a:bodyPr wrap="none" rtlCol="0">
            <a:spAutoFit/>
          </a:bodyPr>
          <a:lstStyle/>
          <a:p>
            <a:pPr algn="ctr"/>
            <a:r>
              <a:rPr lang="en-US" dirty="0" smtClean="0">
                <a:solidFill>
                  <a:schemeClr val="bg2">
                    <a:lumMod val="90000"/>
                  </a:schemeClr>
                </a:solidFill>
              </a:rPr>
              <a:t>retrieve image</a:t>
            </a:r>
            <a:endParaRPr lang="en-US" dirty="0">
              <a:solidFill>
                <a:schemeClr val="bg2">
                  <a:lumMod val="90000"/>
                </a:schemeClr>
              </a:solidFill>
            </a:endParaRPr>
          </a:p>
        </p:txBody>
      </p:sp>
      <p:cxnSp>
        <p:nvCxnSpPr>
          <p:cNvPr id="50" name="Straight Arrow Connector 49"/>
          <p:cNvCxnSpPr/>
          <p:nvPr/>
        </p:nvCxnSpPr>
        <p:spPr>
          <a:xfrm>
            <a:off x="1676400" y="4572000"/>
            <a:ext cx="2011680" cy="1588"/>
          </a:xfrm>
          <a:prstGeom prst="straightConnector1">
            <a:avLst/>
          </a:prstGeom>
          <a:ln w="19050">
            <a:solidFill>
              <a:srgbClr val="FFC000"/>
            </a:solidFill>
            <a:tailEnd type="arrow" w="lg"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821680" y="4573588"/>
            <a:ext cx="1630767" cy="923330"/>
          </a:xfrm>
          <a:prstGeom prst="rect">
            <a:avLst/>
          </a:prstGeom>
          <a:noFill/>
        </p:spPr>
        <p:txBody>
          <a:bodyPr wrap="none" rtlCol="0">
            <a:spAutoFit/>
          </a:bodyPr>
          <a:lstStyle/>
          <a:p>
            <a:r>
              <a:rPr lang="en-US" dirty="0" smtClean="0">
                <a:solidFill>
                  <a:schemeClr val="bg2">
                    <a:lumMod val="90000"/>
                  </a:schemeClr>
                </a:solidFill>
              </a:rPr>
              <a:t>Update image’s</a:t>
            </a:r>
          </a:p>
          <a:p>
            <a:r>
              <a:rPr lang="en-US" dirty="0" smtClean="0">
                <a:solidFill>
                  <a:schemeClr val="bg2">
                    <a:lumMod val="90000"/>
                  </a:schemeClr>
                </a:solidFill>
              </a:rPr>
              <a:t>Metadata on</a:t>
            </a:r>
          </a:p>
          <a:p>
            <a:r>
              <a:rPr lang="en-US" dirty="0" smtClean="0">
                <a:solidFill>
                  <a:schemeClr val="bg2">
                    <a:lumMod val="90000"/>
                  </a:schemeClr>
                </a:solidFill>
              </a:rPr>
              <a:t>Glance DB</a:t>
            </a:r>
            <a:endParaRPr lang="en-US" dirty="0">
              <a:solidFill>
                <a:schemeClr val="bg2">
                  <a:lumMod val="90000"/>
                </a:schemeClr>
              </a:solidFill>
            </a:endParaRPr>
          </a:p>
        </p:txBody>
      </p:sp>
      <p:cxnSp>
        <p:nvCxnSpPr>
          <p:cNvPr id="52" name="Straight Arrow Connector 51"/>
          <p:cNvCxnSpPr/>
          <p:nvPr/>
        </p:nvCxnSpPr>
        <p:spPr>
          <a:xfrm>
            <a:off x="3688080" y="5030788"/>
            <a:ext cx="2011680" cy="1588"/>
          </a:xfrm>
          <a:prstGeom prst="straightConnector1">
            <a:avLst/>
          </a:prstGeom>
          <a:ln w="19050">
            <a:solidFill>
              <a:srgbClr val="FFC000"/>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3688080" y="5945188"/>
            <a:ext cx="3988894" cy="1588"/>
          </a:xfrm>
          <a:prstGeom prst="straightConnector1">
            <a:avLst/>
          </a:prstGeom>
          <a:ln w="19050">
            <a:solidFill>
              <a:srgbClr val="FFC000"/>
            </a:solidFill>
            <a:tailEnd type="arrow" w="lg"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276600" y="5410200"/>
            <a:ext cx="2168351" cy="369332"/>
          </a:xfrm>
          <a:prstGeom prst="rect">
            <a:avLst/>
          </a:prstGeom>
          <a:noFill/>
        </p:spPr>
        <p:txBody>
          <a:bodyPr wrap="none" rtlCol="0">
            <a:spAutoFit/>
          </a:bodyPr>
          <a:lstStyle/>
          <a:p>
            <a:pPr algn="ctr"/>
            <a:r>
              <a:rPr lang="en-US" dirty="0" smtClean="0">
                <a:solidFill>
                  <a:schemeClr val="bg2">
                    <a:lumMod val="90000"/>
                  </a:schemeClr>
                </a:solidFill>
              </a:rPr>
              <a:t>Upload/delete image</a:t>
            </a:r>
            <a:endParaRPr lang="en-US" dirty="0">
              <a:solidFill>
                <a:schemeClr val="bg2">
                  <a:lumMod val="90000"/>
                </a:schemeClr>
              </a:solidFill>
            </a:endParaRPr>
          </a:p>
        </p:txBody>
      </p:sp>
      <p:sp>
        <p:nvSpPr>
          <p:cNvPr id="55" name="TextBox 54"/>
          <p:cNvSpPr txBox="1"/>
          <p:nvPr/>
        </p:nvSpPr>
        <p:spPr>
          <a:xfrm>
            <a:off x="1828800" y="4114800"/>
            <a:ext cx="1545103" cy="369332"/>
          </a:xfrm>
          <a:prstGeom prst="rect">
            <a:avLst/>
          </a:prstGeom>
          <a:noFill/>
        </p:spPr>
        <p:txBody>
          <a:bodyPr wrap="none" rtlCol="0">
            <a:spAutoFit/>
          </a:bodyPr>
          <a:lstStyle/>
          <a:p>
            <a:r>
              <a:rPr lang="en-US" dirty="0" smtClean="0">
                <a:solidFill>
                  <a:schemeClr val="bg2">
                    <a:lumMod val="90000"/>
                  </a:schemeClr>
                </a:solidFill>
              </a:rPr>
              <a:t>Upload/delete</a:t>
            </a:r>
            <a:endParaRPr lang="en-US" dirty="0">
              <a:solidFill>
                <a:schemeClr val="bg2">
                  <a:lumMod val="9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a:xfrm>
            <a:off x="5486400" y="2286000"/>
            <a:ext cx="2514600" cy="45720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2400" b="1" dirty="0" smtClean="0"/>
              <a:t>Compute Node:</a:t>
            </a:r>
            <a:endParaRPr lang="en-US" sz="2000" b="1" dirty="0" smtClean="0"/>
          </a:p>
          <a:p>
            <a:pPr marL="173038" indent="173038">
              <a:buFont typeface="Arial" pitchFamily="34" charset="0"/>
              <a:buChar char="•"/>
            </a:pPr>
            <a:r>
              <a:rPr lang="en-US" sz="2000" dirty="0" smtClean="0"/>
              <a:t>nova-compute</a:t>
            </a:r>
          </a:p>
          <a:p>
            <a:pPr marL="173038" indent="173038">
              <a:buFont typeface="Arial" pitchFamily="34" charset="0"/>
              <a:buChar char="•"/>
            </a:pPr>
            <a:r>
              <a:rPr lang="en-US" sz="2000" dirty="0" smtClean="0"/>
              <a:t>Quantum-</a:t>
            </a:r>
            <a:r>
              <a:rPr lang="en-US" sz="2000" dirty="0" err="1" smtClean="0"/>
              <a:t>plugin</a:t>
            </a:r>
            <a:endParaRPr lang="en-US" sz="2000" dirty="0" smtClean="0"/>
          </a:p>
        </p:txBody>
      </p:sp>
      <p:sp>
        <p:nvSpPr>
          <p:cNvPr id="2" name="Title 1"/>
          <p:cNvSpPr>
            <a:spLocks noGrp="1"/>
          </p:cNvSpPr>
          <p:nvPr>
            <p:ph type="title"/>
          </p:nvPr>
        </p:nvSpPr>
        <p:spPr>
          <a:xfrm>
            <a:off x="4419600" y="152400"/>
            <a:ext cx="4495800" cy="1096962"/>
          </a:xfrm>
        </p:spPr>
        <p:txBody>
          <a:bodyPr>
            <a:normAutofit/>
          </a:bodyPr>
          <a:lstStyle/>
          <a:p>
            <a:r>
              <a:rPr lang="en-US" b="1" dirty="0" smtClean="0">
                <a:solidFill>
                  <a:srgbClr val="0070C0"/>
                </a:solidFill>
              </a:rPr>
              <a:t>Basic Networking</a:t>
            </a:r>
            <a:endParaRPr lang="en-US" b="1" dirty="0">
              <a:solidFill>
                <a:srgbClr val="0070C0"/>
              </a:solidFill>
            </a:endParaRPr>
          </a:p>
        </p:txBody>
      </p:sp>
      <p:sp>
        <p:nvSpPr>
          <p:cNvPr id="6" name="Rounded Rectangle 5"/>
          <p:cNvSpPr/>
          <p:nvPr/>
        </p:nvSpPr>
        <p:spPr>
          <a:xfrm>
            <a:off x="1600200" y="1752600"/>
            <a:ext cx="3048000" cy="3200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2400" b="1" dirty="0" smtClean="0"/>
              <a:t>Network Node:</a:t>
            </a:r>
          </a:p>
          <a:p>
            <a:pPr marL="173038" indent="173038"/>
            <a:endParaRPr lang="en-US" sz="2000" b="1" dirty="0" smtClean="0"/>
          </a:p>
          <a:p>
            <a:pPr marL="173038" indent="173038"/>
            <a:r>
              <a:rPr lang="en-US" sz="2000" dirty="0" smtClean="0"/>
              <a:t>Neutron l3 agent</a:t>
            </a:r>
          </a:p>
          <a:p>
            <a:pPr marL="173038" indent="173038">
              <a:buFont typeface="Arial" pitchFamily="34" charset="0"/>
              <a:buChar char="•"/>
            </a:pPr>
            <a:endParaRPr lang="en-US" sz="2000" dirty="0" smtClean="0"/>
          </a:p>
          <a:p>
            <a:pPr marL="173038" indent="173038"/>
            <a:endParaRPr lang="en-US" sz="2000" dirty="0" smtClean="0"/>
          </a:p>
          <a:p>
            <a:pPr marL="173038" indent="173038"/>
            <a:r>
              <a:rPr lang="en-US" sz="2000" dirty="0" err="1" smtClean="0"/>
              <a:t>ovswitch</a:t>
            </a:r>
            <a:r>
              <a:rPr lang="en-US" sz="2000" dirty="0" smtClean="0"/>
              <a:t> agent</a:t>
            </a:r>
          </a:p>
          <a:p>
            <a:pPr marL="173038" indent="173038">
              <a:buFont typeface="Arial" pitchFamily="34" charset="0"/>
              <a:buChar char="•"/>
            </a:pPr>
            <a:endParaRPr lang="en-US" sz="2000" dirty="0" smtClean="0"/>
          </a:p>
          <a:p>
            <a:pPr marL="173038" indent="173038"/>
            <a:r>
              <a:rPr lang="en-US" sz="2000" dirty="0" smtClean="0"/>
              <a:t>neutron-</a:t>
            </a:r>
            <a:r>
              <a:rPr lang="en-US" sz="2000" dirty="0" err="1" smtClean="0"/>
              <a:t>plugin</a:t>
            </a:r>
            <a:endParaRPr lang="en-US" sz="2000" dirty="0" smtClean="0"/>
          </a:p>
        </p:txBody>
      </p:sp>
      <p:pic>
        <p:nvPicPr>
          <p:cNvPr id="15" name="Picture 7" descr="C:\Users\yugi\Desktop\presentation\img\Platform-as-a-Service-PaaS-How-and-Where-to-Start-From.png"/>
          <p:cNvPicPr>
            <a:picLocks noChangeAspect="1" noChangeArrowheads="1"/>
          </p:cNvPicPr>
          <p:nvPr/>
        </p:nvPicPr>
        <p:blipFill>
          <a:blip r:embed="rId3" cstate="print"/>
          <a:srcRect/>
          <a:stretch>
            <a:fillRect/>
          </a:stretch>
        </p:blipFill>
        <p:spPr bwMode="auto">
          <a:xfrm>
            <a:off x="1905000" y="152400"/>
            <a:ext cx="1828800" cy="1287179"/>
          </a:xfrm>
          <a:prstGeom prst="rect">
            <a:avLst/>
          </a:prstGeom>
          <a:noFill/>
        </p:spPr>
      </p:pic>
      <p:sp>
        <p:nvSpPr>
          <p:cNvPr id="27" name="Rounded Rectangle 26"/>
          <p:cNvSpPr/>
          <p:nvPr/>
        </p:nvSpPr>
        <p:spPr>
          <a:xfrm>
            <a:off x="5715000" y="2133600"/>
            <a:ext cx="2514600" cy="45720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2400" b="1" dirty="0" smtClean="0"/>
              <a:t>Compute Node:</a:t>
            </a:r>
            <a:endParaRPr lang="en-US" sz="2000" b="1" dirty="0" smtClean="0"/>
          </a:p>
          <a:p>
            <a:pPr marL="173038" indent="173038">
              <a:buFont typeface="Arial" pitchFamily="34" charset="0"/>
              <a:buChar char="•"/>
            </a:pPr>
            <a:r>
              <a:rPr lang="en-US" sz="2000" dirty="0" smtClean="0"/>
              <a:t>nova-compute</a:t>
            </a:r>
          </a:p>
          <a:p>
            <a:pPr marL="173038" indent="173038">
              <a:buFont typeface="Arial" pitchFamily="34" charset="0"/>
              <a:buChar char="•"/>
            </a:pPr>
            <a:r>
              <a:rPr lang="en-US" sz="2000" dirty="0" smtClean="0"/>
              <a:t>Quantum-</a:t>
            </a:r>
            <a:r>
              <a:rPr lang="en-US" sz="2000" dirty="0" err="1" smtClean="0"/>
              <a:t>plugin</a:t>
            </a:r>
            <a:endParaRPr lang="en-US" sz="2000" dirty="0" smtClean="0"/>
          </a:p>
        </p:txBody>
      </p:sp>
      <p:sp>
        <p:nvSpPr>
          <p:cNvPr id="28" name="Rounded Rectangle 27"/>
          <p:cNvSpPr/>
          <p:nvPr/>
        </p:nvSpPr>
        <p:spPr>
          <a:xfrm>
            <a:off x="5943600" y="1981200"/>
            <a:ext cx="2971800" cy="45720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2400" b="1" dirty="0" smtClean="0"/>
              <a:t>Compute Node:</a:t>
            </a:r>
            <a:endParaRPr lang="en-US" sz="2000" b="1" dirty="0" smtClean="0"/>
          </a:p>
          <a:p>
            <a:pPr marL="173038" indent="173038"/>
            <a:endParaRPr lang="en-US" sz="2000" dirty="0" smtClean="0"/>
          </a:p>
          <a:p>
            <a:pPr marL="173038" indent="173038"/>
            <a:r>
              <a:rPr lang="en-US" sz="2000" dirty="0" smtClean="0"/>
              <a:t>   </a:t>
            </a:r>
            <a:r>
              <a:rPr lang="en-US" sz="2000" dirty="0" err="1" smtClean="0"/>
              <a:t>ovswitch</a:t>
            </a:r>
            <a:r>
              <a:rPr lang="en-US" sz="2000" dirty="0" smtClean="0"/>
              <a:t> agent</a:t>
            </a:r>
          </a:p>
          <a:p>
            <a:pPr marL="173038" indent="173038">
              <a:buFont typeface="Arial" pitchFamily="34" charset="0"/>
              <a:buChar char="•"/>
            </a:pPr>
            <a:endParaRPr lang="en-US" sz="2000" dirty="0" smtClean="0"/>
          </a:p>
          <a:p>
            <a:pPr marL="173038" indent="173038">
              <a:buFont typeface="Arial" pitchFamily="34" charset="0"/>
              <a:buChar char="•"/>
            </a:pPr>
            <a:endParaRPr lang="en-US" sz="2000" dirty="0" smtClean="0"/>
          </a:p>
          <a:p>
            <a:pPr marL="173038" indent="173038">
              <a:buFont typeface="Arial" pitchFamily="34" charset="0"/>
              <a:buChar char="•"/>
            </a:pPr>
            <a:endParaRPr lang="en-US" sz="2000" dirty="0" smtClean="0"/>
          </a:p>
          <a:p>
            <a:pPr marL="173038" indent="173038">
              <a:buFont typeface="Arial" pitchFamily="34" charset="0"/>
              <a:buChar char="•"/>
            </a:pPr>
            <a:endParaRPr lang="en-US" sz="2000" dirty="0" smtClean="0"/>
          </a:p>
          <a:p>
            <a:pPr marL="173038" indent="173038">
              <a:buFont typeface="Arial" pitchFamily="34" charset="0"/>
              <a:buChar char="•"/>
            </a:pPr>
            <a:endParaRPr lang="en-US" sz="2000" dirty="0" smtClean="0"/>
          </a:p>
          <a:p>
            <a:pPr marL="173038" indent="173038">
              <a:buFont typeface="Arial" pitchFamily="34" charset="0"/>
              <a:buChar char="•"/>
            </a:pPr>
            <a:endParaRPr lang="en-US" sz="2000" dirty="0" smtClean="0"/>
          </a:p>
          <a:p>
            <a:pPr marL="173038" indent="173038">
              <a:buFont typeface="Arial" pitchFamily="34" charset="0"/>
              <a:buChar char="•"/>
            </a:pPr>
            <a:endParaRPr lang="en-US" sz="2000" dirty="0" smtClean="0"/>
          </a:p>
          <a:p>
            <a:pPr marL="173038" indent="173038">
              <a:buFont typeface="Arial" pitchFamily="34" charset="0"/>
              <a:buChar char="•"/>
            </a:pPr>
            <a:endParaRPr lang="en-US" sz="2000" dirty="0" smtClean="0"/>
          </a:p>
          <a:p>
            <a:pPr marL="173038" indent="173038">
              <a:buFont typeface="Arial" pitchFamily="34" charset="0"/>
              <a:buChar char="•"/>
            </a:pPr>
            <a:endParaRPr lang="en-US" sz="2000" dirty="0" smtClean="0"/>
          </a:p>
          <a:p>
            <a:pPr marL="173038" indent="173038">
              <a:buFont typeface="Arial" pitchFamily="34" charset="0"/>
              <a:buChar char="•"/>
            </a:pPr>
            <a:endParaRPr lang="en-US" sz="2000" dirty="0" smtClean="0"/>
          </a:p>
        </p:txBody>
      </p:sp>
      <p:sp>
        <p:nvSpPr>
          <p:cNvPr id="42" name="TextBox 41"/>
          <p:cNvSpPr txBox="1"/>
          <p:nvPr/>
        </p:nvSpPr>
        <p:spPr>
          <a:xfrm>
            <a:off x="3810000" y="5105400"/>
            <a:ext cx="1518493" cy="369332"/>
          </a:xfrm>
          <a:prstGeom prst="rect">
            <a:avLst/>
          </a:prstGeom>
          <a:noFill/>
        </p:spPr>
        <p:txBody>
          <a:bodyPr wrap="none" rtlCol="0">
            <a:spAutoFit/>
          </a:bodyPr>
          <a:lstStyle/>
          <a:p>
            <a:r>
              <a:rPr lang="en-US" b="1" dirty="0" smtClean="0">
                <a:solidFill>
                  <a:schemeClr val="accent1">
                    <a:lumMod val="50000"/>
                  </a:schemeClr>
                </a:solidFill>
              </a:rPr>
              <a:t>Data Network</a:t>
            </a:r>
            <a:endParaRPr lang="en-US" b="1" dirty="0">
              <a:solidFill>
                <a:schemeClr val="accent1">
                  <a:lumMod val="50000"/>
                </a:schemeClr>
              </a:solidFill>
            </a:endParaRPr>
          </a:p>
        </p:txBody>
      </p:sp>
      <p:sp>
        <p:nvSpPr>
          <p:cNvPr id="43" name="TextBox 42"/>
          <p:cNvSpPr txBox="1"/>
          <p:nvPr/>
        </p:nvSpPr>
        <p:spPr>
          <a:xfrm>
            <a:off x="6019800" y="1371600"/>
            <a:ext cx="1883016" cy="369332"/>
          </a:xfrm>
          <a:prstGeom prst="rect">
            <a:avLst/>
          </a:prstGeom>
          <a:noFill/>
        </p:spPr>
        <p:txBody>
          <a:bodyPr wrap="none" rtlCol="0">
            <a:spAutoFit/>
          </a:bodyPr>
          <a:lstStyle/>
          <a:p>
            <a:r>
              <a:rPr lang="en-US" b="1" dirty="0" err="1" smtClean="0">
                <a:solidFill>
                  <a:schemeClr val="accent1">
                    <a:lumMod val="50000"/>
                  </a:schemeClr>
                </a:solidFill>
              </a:rPr>
              <a:t>Mangmt</a:t>
            </a:r>
            <a:r>
              <a:rPr lang="en-US" b="1" dirty="0" smtClean="0">
                <a:solidFill>
                  <a:schemeClr val="accent1">
                    <a:lumMod val="50000"/>
                  </a:schemeClr>
                </a:solidFill>
              </a:rPr>
              <a:t> Network</a:t>
            </a:r>
            <a:endParaRPr lang="en-US" b="1" dirty="0">
              <a:solidFill>
                <a:schemeClr val="accent1">
                  <a:lumMod val="50000"/>
                </a:schemeClr>
              </a:solidFill>
            </a:endParaRPr>
          </a:p>
        </p:txBody>
      </p:sp>
      <p:sp>
        <p:nvSpPr>
          <p:cNvPr id="44" name="TextBox 43"/>
          <p:cNvSpPr txBox="1"/>
          <p:nvPr/>
        </p:nvSpPr>
        <p:spPr>
          <a:xfrm>
            <a:off x="838200" y="228600"/>
            <a:ext cx="1016304" cy="646331"/>
          </a:xfrm>
          <a:prstGeom prst="rect">
            <a:avLst/>
          </a:prstGeom>
          <a:noFill/>
        </p:spPr>
        <p:txBody>
          <a:bodyPr wrap="none" rtlCol="0">
            <a:spAutoFit/>
          </a:bodyPr>
          <a:lstStyle/>
          <a:p>
            <a:r>
              <a:rPr lang="en-US" b="1" dirty="0" smtClean="0">
                <a:solidFill>
                  <a:schemeClr val="accent1">
                    <a:lumMod val="50000"/>
                  </a:schemeClr>
                </a:solidFill>
              </a:rPr>
              <a:t>External</a:t>
            </a:r>
          </a:p>
          <a:p>
            <a:r>
              <a:rPr lang="en-US" b="1" dirty="0" smtClean="0">
                <a:solidFill>
                  <a:schemeClr val="accent1">
                    <a:lumMod val="50000"/>
                  </a:schemeClr>
                </a:solidFill>
              </a:rPr>
              <a:t>Network</a:t>
            </a:r>
            <a:endParaRPr lang="en-US" b="1" dirty="0">
              <a:solidFill>
                <a:schemeClr val="accent1">
                  <a:lumMod val="50000"/>
                </a:schemeClr>
              </a:solidFill>
            </a:endParaRPr>
          </a:p>
        </p:txBody>
      </p:sp>
      <p:cxnSp>
        <p:nvCxnSpPr>
          <p:cNvPr id="24" name="Straight Connector 23"/>
          <p:cNvCxnSpPr/>
          <p:nvPr/>
        </p:nvCxnSpPr>
        <p:spPr>
          <a:xfrm>
            <a:off x="2819400" y="1371600"/>
            <a:ext cx="0" cy="381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Picture 2" descr="http://icons.iconarchive.com/icons/dakirby309/windows-8-metro/128/Drives-Computer-Metro-icon.png"/>
          <p:cNvPicPr>
            <a:picLocks noChangeAspect="1" noChangeArrowheads="1"/>
          </p:cNvPicPr>
          <p:nvPr/>
        </p:nvPicPr>
        <p:blipFill>
          <a:blip r:embed="rId4" cstate="print"/>
          <a:srcRect/>
          <a:stretch>
            <a:fillRect/>
          </a:stretch>
        </p:blipFill>
        <p:spPr bwMode="auto">
          <a:xfrm>
            <a:off x="7086600" y="4495800"/>
            <a:ext cx="685800" cy="685801"/>
          </a:xfrm>
          <a:prstGeom prst="rect">
            <a:avLst/>
          </a:prstGeom>
          <a:noFill/>
        </p:spPr>
      </p:pic>
      <p:pic>
        <p:nvPicPr>
          <p:cNvPr id="38" name="Picture 2" descr="http://icons.iconarchive.com/icons/dakirby309/windows-8-metro/128/Drives-Computer-Metro-icon.png"/>
          <p:cNvPicPr>
            <a:picLocks noChangeAspect="1" noChangeArrowheads="1"/>
          </p:cNvPicPr>
          <p:nvPr/>
        </p:nvPicPr>
        <p:blipFill>
          <a:blip r:embed="rId4" cstate="print"/>
          <a:srcRect/>
          <a:stretch>
            <a:fillRect/>
          </a:stretch>
        </p:blipFill>
        <p:spPr bwMode="auto">
          <a:xfrm>
            <a:off x="8001000" y="4495800"/>
            <a:ext cx="685800" cy="685801"/>
          </a:xfrm>
          <a:prstGeom prst="rect">
            <a:avLst/>
          </a:prstGeom>
          <a:noFill/>
        </p:spPr>
      </p:pic>
      <p:pic>
        <p:nvPicPr>
          <p:cNvPr id="39" name="Picture 2" descr="http://icons.iconarchive.com/icons/dakirby309/windows-8-metro/128/Drives-Computer-Metro-icon.png"/>
          <p:cNvPicPr>
            <a:picLocks noChangeAspect="1" noChangeArrowheads="1"/>
          </p:cNvPicPr>
          <p:nvPr/>
        </p:nvPicPr>
        <p:blipFill>
          <a:blip r:embed="rId4" cstate="print"/>
          <a:srcRect/>
          <a:stretch>
            <a:fillRect/>
          </a:stretch>
        </p:blipFill>
        <p:spPr bwMode="auto">
          <a:xfrm>
            <a:off x="6172200" y="4495800"/>
            <a:ext cx="685800" cy="685801"/>
          </a:xfrm>
          <a:prstGeom prst="rect">
            <a:avLst/>
          </a:prstGeom>
          <a:noFill/>
        </p:spPr>
      </p:pic>
      <p:sp>
        <p:nvSpPr>
          <p:cNvPr id="40" name="Rectangle 39"/>
          <p:cNvSpPr/>
          <p:nvPr/>
        </p:nvSpPr>
        <p:spPr>
          <a:xfrm>
            <a:off x="6553200" y="2819400"/>
            <a:ext cx="1905000" cy="609600"/>
          </a:xfrm>
          <a:prstGeom prst="rect">
            <a:avLst/>
          </a:prstGeom>
          <a:noFill/>
          <a:ln w="38100">
            <a:solidFill>
              <a:srgbClr val="7DD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1" name="Rectangle 40"/>
          <p:cNvSpPr/>
          <p:nvPr/>
        </p:nvSpPr>
        <p:spPr>
          <a:xfrm>
            <a:off x="1981200" y="3581400"/>
            <a:ext cx="1905000" cy="609600"/>
          </a:xfrm>
          <a:prstGeom prst="rect">
            <a:avLst/>
          </a:prstGeom>
          <a:noFill/>
          <a:ln w="38100">
            <a:solidFill>
              <a:srgbClr val="7DD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46" name="Elbow Connector 45"/>
          <p:cNvCxnSpPr>
            <a:stCxn id="41" idx="3"/>
            <a:endCxn id="40" idx="1"/>
          </p:cNvCxnSpPr>
          <p:nvPr/>
        </p:nvCxnSpPr>
        <p:spPr>
          <a:xfrm flipV="1">
            <a:off x="3886200" y="3124200"/>
            <a:ext cx="2667000" cy="762000"/>
          </a:xfrm>
          <a:prstGeom prst="bentConnector3">
            <a:avLst>
              <a:gd name="adj1" fmla="val 50000"/>
            </a:avLst>
          </a:prstGeom>
          <a:ln w="50800">
            <a:solidFill>
              <a:schemeClr val="accent1">
                <a:lumMod val="50000"/>
              </a:schemeClr>
            </a:solidFill>
            <a:headEnd type="triangle"/>
          </a:ln>
        </p:spPr>
        <p:style>
          <a:lnRef idx="1">
            <a:schemeClr val="accent1"/>
          </a:lnRef>
          <a:fillRef idx="0">
            <a:schemeClr val="accent1"/>
          </a:fillRef>
          <a:effectRef idx="0">
            <a:schemeClr val="accent1"/>
          </a:effectRef>
          <a:fontRef idx="minor">
            <a:schemeClr val="tx1"/>
          </a:fontRef>
        </p:style>
      </p:cxnSp>
      <p:pic>
        <p:nvPicPr>
          <p:cNvPr id="48" name="Picture 2" descr="http://icons.iconarchive.com/icons/dakirby309/windows-8-metro/128/Drives-Computer-Metro-icon.png"/>
          <p:cNvPicPr>
            <a:picLocks noChangeAspect="1" noChangeArrowheads="1"/>
          </p:cNvPicPr>
          <p:nvPr/>
        </p:nvPicPr>
        <p:blipFill>
          <a:blip r:embed="rId4" cstate="print"/>
          <a:srcRect/>
          <a:stretch>
            <a:fillRect/>
          </a:stretch>
        </p:blipFill>
        <p:spPr bwMode="auto">
          <a:xfrm>
            <a:off x="6553200" y="5486400"/>
            <a:ext cx="685800" cy="685801"/>
          </a:xfrm>
          <a:prstGeom prst="rect">
            <a:avLst/>
          </a:prstGeom>
          <a:noFill/>
        </p:spPr>
      </p:pic>
      <p:cxnSp>
        <p:nvCxnSpPr>
          <p:cNvPr id="50" name="Straight Arrow Connector 49"/>
          <p:cNvCxnSpPr/>
          <p:nvPr/>
        </p:nvCxnSpPr>
        <p:spPr>
          <a:xfrm flipV="1">
            <a:off x="6629400" y="3429000"/>
            <a:ext cx="381000" cy="1066800"/>
          </a:xfrm>
          <a:prstGeom prst="straightConnector1">
            <a:avLst/>
          </a:prstGeom>
          <a:ln w="4762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81200" y="2590800"/>
            <a:ext cx="2133600" cy="609600"/>
          </a:xfrm>
          <a:prstGeom prst="rect">
            <a:avLst/>
          </a:prstGeom>
          <a:noFill/>
          <a:ln w="38100">
            <a:solidFill>
              <a:srgbClr val="7DD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53" name="Straight Arrow Connector 52"/>
          <p:cNvCxnSpPr/>
          <p:nvPr/>
        </p:nvCxnSpPr>
        <p:spPr>
          <a:xfrm flipH="1" flipV="1">
            <a:off x="2895600" y="3200400"/>
            <a:ext cx="76200" cy="381000"/>
          </a:xfrm>
          <a:prstGeom prst="straightConnector1">
            <a:avLst/>
          </a:prstGeom>
          <a:ln w="4762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2819400" y="838200"/>
            <a:ext cx="0" cy="1752600"/>
          </a:xfrm>
          <a:prstGeom prst="straightConnector1">
            <a:avLst/>
          </a:prstGeom>
          <a:ln w="4762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229600" y="1143000"/>
            <a:ext cx="0" cy="1676400"/>
          </a:xfrm>
          <a:prstGeom prst="straightConnector1">
            <a:avLst/>
          </a:prstGeom>
          <a:ln w="349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876800" y="1143000"/>
            <a:ext cx="3429000" cy="0"/>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876800" y="1143000"/>
            <a:ext cx="0" cy="1676400"/>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876800" y="2819400"/>
            <a:ext cx="0" cy="838200"/>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3886200" y="3657600"/>
            <a:ext cx="990600" cy="0"/>
          </a:xfrm>
          <a:prstGeom prst="straightConnector1">
            <a:avLst/>
          </a:prstGeom>
          <a:ln w="349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191000" y="2819400"/>
            <a:ext cx="685800" cy="0"/>
          </a:xfrm>
          <a:prstGeom prst="straightConnector1">
            <a:avLst/>
          </a:prstGeom>
          <a:ln w="349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normAutofit/>
          </a:bodyPr>
          <a:lstStyle/>
          <a:p>
            <a:r>
              <a:rPr lang="th-TH" b="1" dirty="0" smtClean="0"/>
              <a:t>บริการ </a:t>
            </a:r>
            <a:r>
              <a:rPr lang="en-US" b="1" dirty="0" smtClean="0"/>
              <a:t>Component </a:t>
            </a:r>
            <a:r>
              <a:rPr lang="th-TH" b="1" dirty="0" smtClean="0"/>
              <a:t>อื่นๆ</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h-TH" b="1" dirty="0" smtClean="0"/>
              <a:t>มี </a:t>
            </a:r>
            <a:r>
              <a:rPr lang="en-US" b="1" dirty="0" smtClean="0">
                <a:solidFill>
                  <a:srgbClr val="C00000"/>
                </a:solidFill>
              </a:rPr>
              <a:t>Components</a:t>
            </a:r>
            <a:r>
              <a:rPr lang="en-US" b="1" dirty="0" smtClean="0"/>
              <a:t> </a:t>
            </a:r>
            <a:r>
              <a:rPr lang="th-TH" b="1" dirty="0" smtClean="0"/>
              <a:t>ให้บริการหลากหลาย</a:t>
            </a:r>
            <a:endParaRPr lang="en-US" b="1" dirty="0"/>
          </a:p>
        </p:txBody>
      </p:sp>
      <p:sp>
        <p:nvSpPr>
          <p:cNvPr id="3" name="Content Placeholder 2"/>
          <p:cNvSpPr>
            <a:spLocks noGrp="1"/>
          </p:cNvSpPr>
          <p:nvPr>
            <p:ph idx="1"/>
          </p:nvPr>
        </p:nvSpPr>
        <p:spPr/>
        <p:txBody>
          <a:bodyPr>
            <a:noAutofit/>
          </a:bodyPr>
          <a:lstStyle/>
          <a:p>
            <a:r>
              <a:rPr lang="th-TH" b="1" dirty="0" smtClean="0">
                <a:latin typeface="TH SarabunPSK" pitchFamily="34" charset="-34"/>
                <a:cs typeface="TH SarabunPSK" pitchFamily="34" charset="-34"/>
              </a:rPr>
              <a:t>ในปัจจุบันมี </a:t>
            </a:r>
            <a:r>
              <a:rPr lang="en-US" b="1" dirty="0" err="1" smtClean="0">
                <a:latin typeface="TH SarabunPSK" pitchFamily="34" charset="-34"/>
                <a:cs typeface="TH SarabunPSK" pitchFamily="34" charset="-34"/>
              </a:rPr>
              <a:t>OpenStack</a:t>
            </a:r>
            <a:r>
              <a:rPr lang="en-US" b="1" dirty="0" smtClean="0">
                <a:latin typeface="TH SarabunPSK" pitchFamily="34" charset="-34"/>
                <a:cs typeface="TH SarabunPSK" pitchFamily="34" charset="-34"/>
              </a:rPr>
              <a:t> Component </a:t>
            </a:r>
            <a:r>
              <a:rPr lang="th-TH" b="1" dirty="0" smtClean="0">
                <a:latin typeface="TH SarabunPSK" pitchFamily="34" charset="-34"/>
                <a:cs typeface="TH SarabunPSK" pitchFamily="34" charset="-34"/>
              </a:rPr>
              <a:t>ใหม่ๆมากมาย</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(เข้าชม </a:t>
            </a:r>
            <a:r>
              <a:rPr lang="en-US" b="1" dirty="0" smtClean="0">
                <a:latin typeface="TH SarabunPSK" pitchFamily="34" charset="-34"/>
                <a:cs typeface="TH SarabunPSK" pitchFamily="34" charset="-34"/>
              </a:rPr>
              <a:t>list </a:t>
            </a:r>
            <a:r>
              <a:rPr lang="th-TH" b="1" dirty="0" smtClean="0">
                <a:latin typeface="TH SarabunPSK" pitchFamily="34" charset="-34"/>
                <a:cs typeface="TH SarabunPSK" pitchFamily="34" charset="-34"/>
              </a:rPr>
              <a:t>ได้ที่ </a:t>
            </a:r>
            <a:r>
              <a:rPr lang="en-US" b="1" dirty="0" err="1" smtClean="0">
                <a:latin typeface="TH SarabunPSK" pitchFamily="34" charset="-34"/>
                <a:cs typeface="TH SarabunPSK" pitchFamily="34" charset="-34"/>
              </a:rPr>
              <a:t>OpenStack</a:t>
            </a:r>
            <a:r>
              <a:rPr lang="en-US" b="1" dirty="0" smtClean="0">
                <a:latin typeface="TH SarabunPSK" pitchFamily="34" charset="-34"/>
                <a:cs typeface="TH SarabunPSK" pitchFamily="34" charset="-34"/>
              </a:rPr>
              <a:t> Web site)</a:t>
            </a:r>
          </a:p>
          <a:p>
            <a:r>
              <a:rPr lang="en-US" b="1" dirty="0" smtClean="0">
                <a:latin typeface="TH SarabunPSK" pitchFamily="34" charset="-34"/>
                <a:cs typeface="TH SarabunPSK" pitchFamily="34" charset="-34"/>
              </a:rPr>
              <a:t>Components </a:t>
            </a:r>
            <a:r>
              <a:rPr lang="th-TH" b="1" dirty="0" smtClean="0">
                <a:latin typeface="TH SarabunPSK" pitchFamily="34" charset="-34"/>
                <a:cs typeface="TH SarabunPSK" pitchFamily="34" charset="-34"/>
              </a:rPr>
              <a:t>ที่มีอยู่ได้รับการ </a:t>
            </a:r>
            <a:r>
              <a:rPr lang="en-US" b="1" dirty="0" smtClean="0">
                <a:latin typeface="TH SarabunPSK" pitchFamily="34" charset="-34"/>
                <a:cs typeface="TH SarabunPSK" pitchFamily="34" charset="-34"/>
              </a:rPr>
              <a:t>Bug Fix </a:t>
            </a:r>
            <a:r>
              <a:rPr lang="th-TH" b="1" dirty="0" smtClean="0">
                <a:latin typeface="TH SarabunPSK" pitchFamily="34" charset="-34"/>
                <a:cs typeface="TH SarabunPSK" pitchFamily="34" charset="-34"/>
              </a:rPr>
              <a:t>อย่างต่อเนื่อง</a:t>
            </a:r>
            <a:endParaRPr lang="en-US" b="1" dirty="0" smtClean="0">
              <a:latin typeface="TH SarabunPSK" pitchFamily="34" charset="-34"/>
              <a:cs typeface="TH SarabunPSK" pitchFamily="34" charset="-34"/>
            </a:endParaRPr>
          </a:p>
          <a:p>
            <a:r>
              <a:rPr lang="en-US" b="1" dirty="0" smtClean="0">
                <a:latin typeface="TH SarabunPSK" pitchFamily="34" charset="-34"/>
                <a:cs typeface="TH SarabunPSK" pitchFamily="34" charset="-34"/>
              </a:rPr>
              <a:t>Basic Component </a:t>
            </a:r>
            <a:r>
              <a:rPr lang="th-TH" b="1" dirty="0" smtClean="0">
                <a:latin typeface="TH SarabunPSK" pitchFamily="34" charset="-34"/>
                <a:cs typeface="TH SarabunPSK" pitchFamily="34" charset="-34"/>
              </a:rPr>
              <a:t>ที่ทุกๆ </a:t>
            </a:r>
            <a:r>
              <a:rPr lang="en-US" b="1" dirty="0" smtClean="0">
                <a:latin typeface="TH SarabunPSK" pitchFamily="34" charset="-34"/>
                <a:cs typeface="TH SarabunPSK" pitchFamily="34" charset="-34"/>
              </a:rPr>
              <a:t>component </a:t>
            </a:r>
            <a:r>
              <a:rPr lang="th-TH" b="1" dirty="0" smtClean="0">
                <a:latin typeface="TH SarabunPSK" pitchFamily="34" charset="-34"/>
                <a:cs typeface="TH SarabunPSK" pitchFamily="34" charset="-34"/>
              </a:rPr>
              <a:t>ใช้ได้แก่</a:t>
            </a:r>
          </a:p>
          <a:p>
            <a:pPr lvl="1"/>
            <a:r>
              <a:rPr lang="en-US" b="1" dirty="0" smtClean="0">
                <a:latin typeface="TH SarabunPSK" pitchFamily="34" charset="-34"/>
                <a:cs typeface="TH SarabunPSK" pitchFamily="34" charset="-34"/>
              </a:rPr>
              <a:t>Keystone, Horizon, </a:t>
            </a:r>
            <a:r>
              <a:rPr lang="en-US" b="1" dirty="0" err="1" smtClean="0">
                <a:latin typeface="TH SarabunPSK" pitchFamily="34" charset="-34"/>
                <a:cs typeface="TH SarabunPSK" pitchFamily="34" charset="-34"/>
              </a:rPr>
              <a:t>Ceilometer</a:t>
            </a:r>
            <a:endParaRPr lang="en-US" b="1" dirty="0" smtClean="0">
              <a:latin typeface="TH SarabunPSK" pitchFamily="34" charset="-34"/>
              <a:cs typeface="TH SarabunPSK" pitchFamily="34" charset="-34"/>
            </a:endParaRPr>
          </a:p>
          <a:p>
            <a:r>
              <a:rPr lang="th-TH" b="1" dirty="0" smtClean="0">
                <a:latin typeface="TH SarabunPSK" pitchFamily="34" charset="-34"/>
                <a:cs typeface="TH SarabunPSK" pitchFamily="34" charset="-34"/>
              </a:rPr>
              <a:t>พยายามออกแบบ </a:t>
            </a:r>
            <a:r>
              <a:rPr lang="en-US" b="1" dirty="0" smtClean="0">
                <a:latin typeface="TH SarabunPSK" pitchFamily="34" charset="-34"/>
                <a:cs typeface="TH SarabunPSK" pitchFamily="34" charset="-34"/>
              </a:rPr>
              <a:t>Component </a:t>
            </a:r>
            <a:r>
              <a:rPr lang="th-TH" b="1" dirty="0" smtClean="0">
                <a:latin typeface="TH SarabunPSK" pitchFamily="34" charset="-34"/>
                <a:cs typeface="TH SarabunPSK" pitchFamily="34" charset="-34"/>
              </a:rPr>
              <a:t>ให้ใช้ </a:t>
            </a:r>
            <a:r>
              <a:rPr lang="en-US" b="1" dirty="0" smtClean="0">
                <a:latin typeface="TH SarabunPSK" pitchFamily="34" charset="-34"/>
                <a:cs typeface="TH SarabunPSK" pitchFamily="34" charset="-34"/>
              </a:rPr>
              <a:t>Component </a:t>
            </a:r>
            <a:r>
              <a:rPr lang="th-TH" b="1" dirty="0" smtClean="0">
                <a:latin typeface="TH SarabunPSK" pitchFamily="34" charset="-34"/>
                <a:cs typeface="TH SarabunPSK" pitchFamily="34" charset="-34"/>
              </a:rPr>
              <a:t>อื่นมีอยู่ให้เป็นประโยชน์ที่สุด</a:t>
            </a:r>
            <a:endParaRPr lang="en-US" b="1" dirty="0" smtClean="0">
              <a:latin typeface="TH SarabunPSK" pitchFamily="34" charset="-34"/>
              <a:cs typeface="TH SarabunPSK" pitchFamily="34" charset="-34"/>
            </a:endParaRPr>
          </a:p>
          <a:p>
            <a:endParaRPr lang="th-TH" b="1" dirty="0" smtClean="0">
              <a:latin typeface="TH SarabunPSK" pitchFamily="34" charset="-34"/>
              <a:cs typeface="TH SarabunPSK" pitchFamily="34" charset="-34"/>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b="1" dirty="0" smtClean="0"/>
              <a:t>ใน </a:t>
            </a:r>
            <a:r>
              <a:rPr lang="en-US" b="1" dirty="0" smtClean="0"/>
              <a:t>Queens </a:t>
            </a:r>
            <a:r>
              <a:rPr lang="th-TH" b="1" dirty="0" smtClean="0"/>
              <a:t>มี </a:t>
            </a:r>
            <a:r>
              <a:rPr lang="en-US" b="1" dirty="0" smtClean="0"/>
              <a:t>35 services</a:t>
            </a:r>
            <a:endParaRPr lang="en-US" b="1" dirty="0"/>
          </a:p>
        </p:txBody>
      </p:sp>
      <p:sp>
        <p:nvSpPr>
          <p:cNvPr id="3" name="Content Placeholder 2"/>
          <p:cNvSpPr>
            <a:spLocks noGrp="1"/>
          </p:cNvSpPr>
          <p:nvPr>
            <p:ph idx="1"/>
          </p:nvPr>
        </p:nvSpPr>
        <p:spPr>
          <a:xfrm>
            <a:off x="304800" y="1600200"/>
            <a:ext cx="4495800" cy="4525963"/>
          </a:xfrm>
        </p:spPr>
        <p:txBody>
          <a:bodyPr>
            <a:normAutofit fontScale="47500" lnSpcReduction="20000"/>
          </a:bodyPr>
          <a:lstStyle/>
          <a:p>
            <a:r>
              <a:rPr lang="en-US" dirty="0" smtClean="0">
                <a:hlinkClick r:id="rId2"/>
              </a:rPr>
              <a:t>Application Catalog service (</a:t>
            </a:r>
            <a:r>
              <a:rPr lang="en-US" dirty="0" err="1" smtClean="0">
                <a:hlinkClick r:id="rId2"/>
              </a:rPr>
              <a:t>murano</a:t>
            </a:r>
            <a:r>
              <a:rPr lang="en-US" dirty="0" smtClean="0">
                <a:hlinkClick r:id="rId2"/>
              </a:rPr>
              <a:t>)</a:t>
            </a:r>
            <a:r>
              <a:rPr lang="en-US" dirty="0" smtClean="0"/>
              <a:t> </a:t>
            </a:r>
            <a:br>
              <a:rPr lang="en-US" dirty="0" smtClean="0"/>
            </a:br>
            <a:r>
              <a:rPr lang="en-US" dirty="0" smtClean="0">
                <a:hlinkClick r:id="rId3"/>
              </a:rPr>
              <a:t>Backup, Restore, and Disaster Recovery service (freezer)</a:t>
            </a:r>
            <a:r>
              <a:rPr lang="en-US" dirty="0" smtClean="0"/>
              <a:t/>
            </a:r>
            <a:br>
              <a:rPr lang="en-US" dirty="0" smtClean="0"/>
            </a:br>
            <a:r>
              <a:rPr lang="en-US" dirty="0" smtClean="0">
                <a:hlinkClick r:id="rId4"/>
              </a:rPr>
              <a:t>Bare Metal service (ironic)</a:t>
            </a:r>
            <a:r>
              <a:rPr lang="en-US" dirty="0" smtClean="0"/>
              <a:t> </a:t>
            </a:r>
            <a:br>
              <a:rPr lang="en-US" dirty="0" smtClean="0"/>
            </a:br>
            <a:r>
              <a:rPr lang="en-US" dirty="0" smtClean="0">
                <a:hlinkClick r:id="rId5"/>
              </a:rPr>
              <a:t>Block Storage service (cinder)</a:t>
            </a:r>
            <a:r>
              <a:rPr lang="en-US" dirty="0" smtClean="0"/>
              <a:t> </a:t>
            </a:r>
            <a:br>
              <a:rPr lang="en-US" dirty="0" smtClean="0"/>
            </a:br>
            <a:r>
              <a:rPr lang="en-US" dirty="0" smtClean="0">
                <a:hlinkClick r:id="rId6"/>
              </a:rPr>
              <a:t>Bridge between container framework and </a:t>
            </a:r>
            <a:r>
              <a:rPr lang="en-US" dirty="0" err="1" smtClean="0">
                <a:hlinkClick r:id="rId6"/>
              </a:rPr>
              <a:t>OpenStack</a:t>
            </a:r>
            <a:r>
              <a:rPr lang="en-US" dirty="0" smtClean="0">
                <a:hlinkClick r:id="rId6"/>
              </a:rPr>
              <a:t> abstractions (</a:t>
            </a:r>
            <a:r>
              <a:rPr lang="en-US" dirty="0" err="1" smtClean="0">
                <a:hlinkClick r:id="rId6"/>
              </a:rPr>
              <a:t>kuryr</a:t>
            </a:r>
            <a:r>
              <a:rPr lang="en-US" dirty="0" smtClean="0">
                <a:hlinkClick r:id="rId6"/>
              </a:rPr>
              <a:t>)</a:t>
            </a:r>
            <a:r>
              <a:rPr lang="en-US" dirty="0" smtClean="0"/>
              <a:t/>
            </a:r>
            <a:br>
              <a:rPr lang="en-US" dirty="0" smtClean="0"/>
            </a:br>
            <a:r>
              <a:rPr lang="en-US" dirty="0" smtClean="0">
                <a:hlinkClick r:id="rId7"/>
              </a:rPr>
              <a:t>Clustering service (</a:t>
            </a:r>
            <a:r>
              <a:rPr lang="en-US" dirty="0" err="1" smtClean="0">
                <a:hlinkClick r:id="rId7"/>
              </a:rPr>
              <a:t>senlin</a:t>
            </a:r>
            <a:r>
              <a:rPr lang="en-US" dirty="0" smtClean="0">
                <a:hlinkClick r:id="rId7"/>
              </a:rPr>
              <a:t>)</a:t>
            </a:r>
            <a:r>
              <a:rPr lang="en-US" dirty="0" smtClean="0"/>
              <a:t> </a:t>
            </a:r>
            <a:br>
              <a:rPr lang="en-US" dirty="0" smtClean="0"/>
            </a:br>
            <a:r>
              <a:rPr lang="en-US" dirty="0" smtClean="0">
                <a:hlinkClick r:id="rId8"/>
              </a:rPr>
              <a:t>Compute inside Object Storage service (</a:t>
            </a:r>
            <a:r>
              <a:rPr lang="en-US" dirty="0" err="1" smtClean="0">
                <a:hlinkClick r:id="rId8"/>
              </a:rPr>
              <a:t>storlets</a:t>
            </a:r>
            <a:r>
              <a:rPr lang="en-US" dirty="0" smtClean="0">
                <a:hlinkClick r:id="rId8"/>
              </a:rPr>
              <a:t>)</a:t>
            </a:r>
            <a:r>
              <a:rPr lang="en-US" dirty="0" smtClean="0"/>
              <a:t/>
            </a:r>
            <a:br>
              <a:rPr lang="en-US" dirty="0" smtClean="0"/>
            </a:br>
            <a:r>
              <a:rPr lang="en-US" dirty="0" smtClean="0">
                <a:hlinkClick r:id="rId9"/>
              </a:rPr>
              <a:t>Compute service (nova)</a:t>
            </a:r>
            <a:r>
              <a:rPr lang="en-US" dirty="0" smtClean="0"/>
              <a:t> </a:t>
            </a:r>
            <a:br>
              <a:rPr lang="en-US" dirty="0" smtClean="0"/>
            </a:br>
            <a:r>
              <a:rPr lang="en-US" dirty="0" smtClean="0">
                <a:hlinkClick r:id="rId10"/>
              </a:rPr>
              <a:t>Container Infrastructure Management service (magnum)</a:t>
            </a:r>
            <a:r>
              <a:rPr lang="en-US" dirty="0" smtClean="0"/>
              <a:t/>
            </a:r>
            <a:br>
              <a:rPr lang="en-US" dirty="0" smtClean="0"/>
            </a:br>
            <a:r>
              <a:rPr lang="en-US" dirty="0" smtClean="0">
                <a:hlinkClick r:id="rId11"/>
              </a:rPr>
              <a:t>Containers service (</a:t>
            </a:r>
            <a:r>
              <a:rPr lang="en-US" dirty="0" err="1" smtClean="0">
                <a:hlinkClick r:id="rId11"/>
              </a:rPr>
              <a:t>zun</a:t>
            </a:r>
            <a:r>
              <a:rPr lang="en-US" dirty="0" smtClean="0">
                <a:hlinkClick r:id="rId11"/>
              </a:rPr>
              <a:t>)</a:t>
            </a:r>
            <a:r>
              <a:rPr lang="en-US" dirty="0" smtClean="0"/>
              <a:t> </a:t>
            </a:r>
            <a:br>
              <a:rPr lang="en-US" dirty="0" smtClean="0"/>
            </a:br>
            <a:r>
              <a:rPr lang="en-US" dirty="0" smtClean="0">
                <a:hlinkClick r:id="rId12"/>
              </a:rPr>
              <a:t>Dashboard (horizon)</a:t>
            </a:r>
            <a:r>
              <a:rPr lang="en-US" dirty="0" smtClean="0"/>
              <a:t> </a:t>
            </a:r>
            <a:br>
              <a:rPr lang="en-US" dirty="0" smtClean="0"/>
            </a:br>
            <a:r>
              <a:rPr lang="en-US" dirty="0" smtClean="0">
                <a:hlinkClick r:id="rId13"/>
              </a:rPr>
              <a:t>Data Processing service (</a:t>
            </a:r>
            <a:r>
              <a:rPr lang="en-US" dirty="0" err="1" smtClean="0">
                <a:hlinkClick r:id="rId13"/>
              </a:rPr>
              <a:t>sahara</a:t>
            </a:r>
            <a:r>
              <a:rPr lang="en-US" dirty="0" smtClean="0">
                <a:hlinkClick r:id="rId13"/>
              </a:rPr>
              <a:t>)</a:t>
            </a:r>
            <a:r>
              <a:rPr lang="en-US" dirty="0" smtClean="0"/>
              <a:t> </a:t>
            </a:r>
            <a:br>
              <a:rPr lang="en-US" dirty="0" smtClean="0"/>
            </a:br>
            <a:r>
              <a:rPr lang="en-US" dirty="0" smtClean="0">
                <a:hlinkClick r:id="rId14"/>
              </a:rPr>
              <a:t>Data Protection Orchestration Service (</a:t>
            </a:r>
            <a:r>
              <a:rPr lang="en-US" dirty="0" err="1" smtClean="0">
                <a:hlinkClick r:id="rId14"/>
              </a:rPr>
              <a:t>karbor</a:t>
            </a:r>
            <a:r>
              <a:rPr lang="en-US" dirty="0" smtClean="0">
                <a:hlinkClick r:id="rId14"/>
              </a:rPr>
              <a:t>)</a:t>
            </a:r>
            <a:r>
              <a:rPr lang="en-US" dirty="0" smtClean="0"/>
              <a:t> </a:t>
            </a:r>
            <a:br>
              <a:rPr lang="en-US" dirty="0" smtClean="0"/>
            </a:br>
            <a:r>
              <a:rPr lang="en-US" dirty="0" smtClean="0">
                <a:hlinkClick r:id="rId15"/>
              </a:rPr>
              <a:t>Database service (trove)</a:t>
            </a:r>
            <a:r>
              <a:rPr lang="en-US" dirty="0" smtClean="0"/>
              <a:t> </a:t>
            </a:r>
            <a:br>
              <a:rPr lang="en-US" dirty="0" smtClean="0"/>
            </a:br>
            <a:r>
              <a:rPr lang="en-US" dirty="0" smtClean="0">
                <a:hlinkClick r:id="rId16"/>
              </a:rPr>
              <a:t>DNS service (designate)</a:t>
            </a:r>
            <a:r>
              <a:rPr lang="en-US" dirty="0" smtClean="0"/>
              <a:t> </a:t>
            </a:r>
            <a:br>
              <a:rPr lang="en-US" dirty="0" smtClean="0"/>
            </a:br>
            <a:r>
              <a:rPr lang="en-US" dirty="0" smtClean="0">
                <a:hlinkClick r:id="rId17"/>
              </a:rPr>
              <a:t>EC2 API compatibility layer (ec2-api)</a:t>
            </a:r>
            <a:r>
              <a:rPr lang="en-US" dirty="0" smtClean="0"/>
              <a:t> </a:t>
            </a:r>
            <a:br>
              <a:rPr lang="en-US" dirty="0" smtClean="0"/>
            </a:br>
            <a:r>
              <a:rPr lang="en-US" dirty="0" smtClean="0"/>
              <a:t/>
            </a:r>
            <a:br>
              <a:rPr lang="en-US" dirty="0" smtClean="0"/>
            </a:br>
            <a:endParaRPr lang="en-US" dirty="0"/>
          </a:p>
        </p:txBody>
      </p:sp>
      <p:sp>
        <p:nvSpPr>
          <p:cNvPr id="4" name="Content Placeholder 2"/>
          <p:cNvSpPr txBox="1">
            <a:spLocks/>
          </p:cNvSpPr>
          <p:nvPr/>
        </p:nvSpPr>
        <p:spPr>
          <a:xfrm>
            <a:off x="4495800" y="1600200"/>
            <a:ext cx="4648200" cy="4525963"/>
          </a:xfrm>
          <a:prstGeom prst="rect">
            <a:avLst/>
          </a:prstGeom>
        </p:spPr>
        <p:txBody>
          <a:bodyPr vert="horz" lIns="91440" tIns="45720" rIns="91440" bIns="45720" rtlCol="0">
            <a:normAutofit fontScale="4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18"/>
              </a:rPr>
              <a:t>Governance service (congress)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19"/>
              </a:rPr>
              <a:t>Identity service (keystone)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20"/>
              </a:rPr>
              <a:t>Image service (glance)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21"/>
              </a:rPr>
              <a:t>Infrastructure Optimization service (watcher)</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22"/>
              </a:rPr>
              <a:t>Key Manager service (barbican)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23"/>
              </a:rPr>
              <a:t>Load-balancer service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hlinkClick r:id="rId23"/>
              </a:rPr>
              <a:t>octavia</a:t>
            </a: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23"/>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24"/>
              </a:rPr>
              <a:t>Messaging service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hlinkClick r:id="rId24"/>
              </a:rPr>
              <a:t>zaqar</a:t>
            </a: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24"/>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25"/>
              </a:rPr>
              <a:t>Networking automation across Neutron service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hlinkClick r:id="rId25"/>
              </a:rPr>
              <a:t>tricircle</a:t>
            </a: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25"/>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26"/>
              </a:rPr>
              <a:t>Networking service (neutron)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27"/>
              </a:rPr>
              <a:t>NFV Orchestration service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hlinkClick r:id="rId27"/>
              </a:rPr>
              <a:t>tacker</a:t>
            </a: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27"/>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28"/>
              </a:rPr>
              <a:t>Object Storage service (swift)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29"/>
              </a:rPr>
              <a:t>Orchestration service (heat)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30"/>
              </a:rPr>
              <a:t>RCA (Root Cause Analysis) service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hlinkClick r:id="rId30"/>
              </a:rPr>
              <a:t>vitrage</a:t>
            </a: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30"/>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31"/>
              </a:rPr>
              <a:t>Resource reservation service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hlinkClick r:id="rId31"/>
              </a:rPr>
              <a:t>blazar</a:t>
            </a: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31"/>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32"/>
              </a:rPr>
              <a:t>Search service (searchlight)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33"/>
              </a:rPr>
              <a:t>Shared File Systems service (manila)</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34"/>
              </a:rPr>
              <a:t>Software Development Lifecycle Automation service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hlinkClick r:id="rId34"/>
              </a:rPr>
              <a:t>solum</a:t>
            </a: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34"/>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35"/>
              </a:rPr>
              <a:t>Telemetry Data Collection service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hlinkClick r:id="rId35"/>
              </a:rPr>
              <a:t>ceilometer</a:t>
            </a: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35"/>
              </a:rPr>
              <a: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solidFill>
                  <a:srgbClr val="C00000"/>
                </a:solidFill>
              </a:rPr>
              <a:t>Open</a:t>
            </a:r>
            <a:r>
              <a:rPr lang="en-US" b="1" dirty="0" err="1" smtClean="0"/>
              <a:t>Stack</a:t>
            </a:r>
            <a:r>
              <a:rPr lang="en-US" b="1" dirty="0" smtClean="0">
                <a:solidFill>
                  <a:srgbClr val="C00000"/>
                </a:solidFill>
              </a:rPr>
              <a:t> </a:t>
            </a:r>
            <a:r>
              <a:rPr lang="th-TH" b="1" dirty="0" smtClean="0">
                <a:solidFill>
                  <a:srgbClr val="C00000"/>
                </a:solidFill>
              </a:rPr>
              <a:t>ไม่ไช่แค่ </a:t>
            </a:r>
            <a:r>
              <a:rPr lang="en-US" b="1" dirty="0" err="1" smtClean="0"/>
              <a:t>IaaS</a:t>
            </a:r>
            <a:endParaRPr lang="en-US" b="1" dirty="0">
              <a:solidFill>
                <a:srgbClr val="C00000"/>
              </a:solidFill>
            </a:endParaRPr>
          </a:p>
        </p:txBody>
      </p:sp>
      <p:sp>
        <p:nvSpPr>
          <p:cNvPr id="3" name="Content Placeholder 2"/>
          <p:cNvSpPr>
            <a:spLocks noGrp="1"/>
          </p:cNvSpPr>
          <p:nvPr>
            <p:ph idx="1"/>
          </p:nvPr>
        </p:nvSpPr>
        <p:spPr>
          <a:xfrm>
            <a:off x="457200" y="1371600"/>
            <a:ext cx="8229600" cy="5486400"/>
          </a:xfrm>
        </p:spPr>
        <p:txBody>
          <a:bodyPr>
            <a:normAutofit/>
          </a:bodyPr>
          <a:lstStyle/>
          <a:p>
            <a:r>
              <a:rPr lang="en-US" b="1" u="sng" dirty="0" smtClean="0">
                <a:latin typeface="TH SarabunPSK" pitchFamily="34" charset="-34"/>
                <a:cs typeface="TH SarabunPSK" pitchFamily="34" charset="-34"/>
              </a:rPr>
              <a:t>Heat Orchestration: </a:t>
            </a:r>
            <a:r>
              <a:rPr lang="th-TH" b="1" dirty="0" smtClean="0">
                <a:latin typeface="TH SarabunPSK" pitchFamily="34" charset="-34"/>
                <a:cs typeface="TH SarabunPSK" pitchFamily="34" charset="-34"/>
              </a:rPr>
              <a:t>จัดการการประสานงานระหว่างสิ่งต่างๆ</a:t>
            </a:r>
          </a:p>
          <a:p>
            <a:r>
              <a:rPr lang="en-US" b="1" u="sng" dirty="0" smtClean="0">
                <a:latin typeface="TH SarabunPSK" pitchFamily="34" charset="-34"/>
                <a:cs typeface="TH SarabunPSK" pitchFamily="34" charset="-34"/>
              </a:rPr>
              <a:t>Ironic:</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ให้บริการสร้างและบริหารจัดการเครื่องจริง</a:t>
            </a:r>
            <a:endParaRPr lang="en-US" b="1" dirty="0" smtClean="0">
              <a:latin typeface="TH SarabunPSK" pitchFamily="34" charset="-34"/>
              <a:cs typeface="TH SarabunPSK" pitchFamily="34" charset="-34"/>
            </a:endParaRPr>
          </a:p>
          <a:p>
            <a:r>
              <a:rPr lang="en-US" b="1" u="sng" dirty="0" smtClean="0">
                <a:latin typeface="TH SarabunPSK" pitchFamily="34" charset="-34"/>
                <a:cs typeface="TH SarabunPSK" pitchFamily="34" charset="-34"/>
              </a:rPr>
              <a:t>Sahara:</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ให้บริการ </a:t>
            </a:r>
            <a:r>
              <a:rPr lang="en-US" b="1" dirty="0" smtClean="0">
                <a:latin typeface="TH SarabunPSK" pitchFamily="34" charset="-34"/>
                <a:cs typeface="TH SarabunPSK" pitchFamily="34" charset="-34"/>
              </a:rPr>
              <a:t>data processing (</a:t>
            </a:r>
            <a:r>
              <a:rPr lang="en-US" b="1" dirty="0" err="1" smtClean="0">
                <a:latin typeface="TH SarabunPSK" pitchFamily="34" charset="-34"/>
                <a:cs typeface="TH SarabunPSK" pitchFamily="34" charset="-34"/>
              </a:rPr>
              <a:t>Hadoop</a:t>
            </a:r>
            <a:r>
              <a:rPr lang="en-US" b="1" dirty="0" smtClean="0">
                <a:latin typeface="TH SarabunPSK" pitchFamily="34" charset="-34"/>
                <a:cs typeface="TH SarabunPSK" pitchFamily="34" charset="-34"/>
              </a:rPr>
              <a:t>, Spark)</a:t>
            </a:r>
          </a:p>
          <a:p>
            <a:r>
              <a:rPr lang="en-US" b="1" u="sng" dirty="0" smtClean="0">
                <a:latin typeface="TH SarabunPSK" pitchFamily="34" charset="-34"/>
                <a:cs typeface="TH SarabunPSK" pitchFamily="34" charset="-34"/>
              </a:rPr>
              <a:t>Magnum: </a:t>
            </a:r>
            <a:r>
              <a:rPr lang="th-TH" b="1" dirty="0" smtClean="0">
                <a:latin typeface="TH SarabunPSK" pitchFamily="34" charset="-34"/>
                <a:cs typeface="TH SarabunPSK" pitchFamily="34" charset="-34"/>
              </a:rPr>
              <a:t>ให้บริการบริหารจัดการ </a:t>
            </a:r>
            <a:r>
              <a:rPr lang="en-US" b="1" dirty="0" smtClean="0">
                <a:latin typeface="TH SarabunPSK" pitchFamily="34" charset="-34"/>
                <a:cs typeface="TH SarabunPSK" pitchFamily="34" charset="-34"/>
              </a:rPr>
              <a:t>container </a:t>
            </a:r>
            <a:endParaRPr lang="th-TH" b="1" dirty="0" smtClean="0">
              <a:latin typeface="TH SarabunPSK" pitchFamily="34" charset="-34"/>
              <a:cs typeface="TH SarabunPSK" pitchFamily="34" charset="-34"/>
            </a:endParaRPr>
          </a:p>
          <a:p>
            <a:r>
              <a:rPr lang="en-US" b="1" dirty="0" err="1" smtClean="0">
                <a:latin typeface="TH SarabunPSK" pitchFamily="34" charset="-34"/>
                <a:cs typeface="TH SarabunPSK" pitchFamily="34" charset="-34"/>
              </a:rPr>
              <a:t>Cyborg</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ให้บริการบริหารจัดการ </a:t>
            </a:r>
            <a:r>
              <a:rPr lang="en-US" b="1" dirty="0" smtClean="0">
                <a:latin typeface="TH SarabunPSK" pitchFamily="34" charset="-34"/>
                <a:cs typeface="TH SarabunPSK" pitchFamily="34" charset="-34"/>
              </a:rPr>
              <a:t>GPU, FPGA, </a:t>
            </a:r>
            <a:r>
              <a:rPr lang="en-US" b="1" dirty="0" err="1" smtClean="0">
                <a:latin typeface="TH SarabunPSK" pitchFamily="34" charset="-34"/>
                <a:cs typeface="TH SarabunPSK" pitchFamily="34" charset="-34"/>
              </a:rPr>
              <a:t>CryptoCards</a:t>
            </a:r>
            <a:r>
              <a:rPr lang="en-US" b="1" dirty="0" smtClean="0">
                <a:latin typeface="TH SarabunPSK" pitchFamily="34" charset="-34"/>
                <a:cs typeface="TH SarabunPSK" pitchFamily="34" charset="-34"/>
              </a:rPr>
              <a:t>, DPDK</a:t>
            </a:r>
          </a:p>
          <a:p>
            <a:r>
              <a:rPr lang="en-US" b="1" dirty="0" smtClean="0">
                <a:latin typeface="TH SarabunPSK" pitchFamily="34" charset="-34"/>
                <a:cs typeface="TH SarabunPSK" pitchFamily="34" charset="-34"/>
              </a:rPr>
              <a:t>Trove: </a:t>
            </a:r>
            <a:r>
              <a:rPr lang="th-TH" b="1" dirty="0" smtClean="0">
                <a:latin typeface="TH SarabunPSK" pitchFamily="34" charset="-34"/>
                <a:cs typeface="TH SarabunPSK" pitchFamily="34" charset="-34"/>
              </a:rPr>
              <a:t>ให้บริการ </a:t>
            </a:r>
            <a:r>
              <a:rPr lang="en-US" b="1" dirty="0" smtClean="0">
                <a:latin typeface="TH SarabunPSK" pitchFamily="34" charset="-34"/>
                <a:cs typeface="TH SarabunPSK" pitchFamily="34" charset="-34"/>
              </a:rPr>
              <a:t>database</a:t>
            </a:r>
          </a:p>
          <a:p>
            <a:r>
              <a:rPr lang="en-US" b="1" dirty="0" smtClean="0">
                <a:latin typeface="TH SarabunPSK" pitchFamily="34" charset="-34"/>
                <a:cs typeface="TH SarabunPSK" pitchFamily="34" charset="-34"/>
              </a:rPr>
              <a:t>Manila: </a:t>
            </a:r>
            <a:r>
              <a:rPr lang="th-TH" b="1" dirty="0" smtClean="0">
                <a:latin typeface="TH SarabunPSK" pitchFamily="34" charset="-34"/>
                <a:cs typeface="TH SarabunPSK" pitchFamily="34" charset="-34"/>
              </a:rPr>
              <a:t>ให้บริการ </a:t>
            </a:r>
            <a:r>
              <a:rPr lang="en-US" b="1" dirty="0" smtClean="0">
                <a:latin typeface="TH SarabunPSK" pitchFamily="34" charset="-34"/>
                <a:cs typeface="TH SarabunPSK" pitchFamily="34" charset="-34"/>
              </a:rPr>
              <a:t>shared file system, etc</a:t>
            </a:r>
            <a:endParaRPr lang="th-TH" b="1" dirty="0" smtClean="0">
              <a:latin typeface="TH SarabunPSK" pitchFamily="34" charset="-34"/>
              <a:cs typeface="TH SarabunPSK" pitchFamily="34" charset="-34"/>
            </a:endParaRPr>
          </a:p>
          <a:p>
            <a:r>
              <a:rPr lang="en-US" b="1" dirty="0" smtClean="0">
                <a:latin typeface="TH SarabunPSK" pitchFamily="34" charset="-34"/>
                <a:cs typeface="TH SarabunPSK" pitchFamily="34" charset="-34"/>
              </a:rPr>
              <a:t>Etc.</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C00000"/>
                </a:solidFill>
              </a:rPr>
              <a:t>Heat</a:t>
            </a:r>
            <a:r>
              <a:rPr lang="en-US" b="1" dirty="0" smtClean="0"/>
              <a:t>: </a:t>
            </a:r>
            <a:r>
              <a:rPr lang="th-TH" b="1" dirty="0" smtClean="0"/>
              <a:t>ประสานทุกส่วน</a:t>
            </a:r>
            <a:endParaRPr lang="en-US" b="1" dirty="0"/>
          </a:p>
        </p:txBody>
      </p:sp>
      <p:sp>
        <p:nvSpPr>
          <p:cNvPr id="3" name="Content Placeholder 2"/>
          <p:cNvSpPr>
            <a:spLocks noGrp="1"/>
          </p:cNvSpPr>
          <p:nvPr>
            <p:ph idx="1"/>
          </p:nvPr>
        </p:nvSpPr>
        <p:spPr>
          <a:xfrm>
            <a:off x="457200" y="1143000"/>
            <a:ext cx="8229600" cy="4525963"/>
          </a:xfrm>
        </p:spPr>
        <p:txBody>
          <a:bodyPr>
            <a:noAutofit/>
          </a:bodyPr>
          <a:lstStyle/>
          <a:p>
            <a:r>
              <a:rPr lang="th-TH" b="1" dirty="0" smtClean="0">
                <a:latin typeface="TH SarabunPSK" pitchFamily="34" charset="-34"/>
                <a:cs typeface="TH SarabunPSK" pitchFamily="34" charset="-34"/>
              </a:rPr>
              <a:t>ให้บริการให้ผู้ใช้สามารถกำหนดโครงสร้าง </a:t>
            </a:r>
            <a:r>
              <a:rPr lang="en-US" b="1" dirty="0" smtClean="0">
                <a:latin typeface="TH SarabunPSK" pitchFamily="34" charset="-34"/>
                <a:cs typeface="TH SarabunPSK" pitchFamily="34" charset="-34"/>
              </a:rPr>
              <a:t>Infrastructure </a:t>
            </a:r>
            <a:r>
              <a:rPr lang="th-TH" b="1" dirty="0" smtClean="0">
                <a:latin typeface="TH SarabunPSK" pitchFamily="34" charset="-34"/>
                <a:cs typeface="TH SarabunPSK" pitchFamily="34" charset="-34"/>
              </a:rPr>
              <a:t>ต่างๆที่จำเป็นสำหรับรัน </a:t>
            </a:r>
            <a:r>
              <a:rPr lang="en-US" b="1" dirty="0" smtClean="0">
                <a:latin typeface="TH SarabunPSK" pitchFamily="34" charset="-34"/>
                <a:cs typeface="TH SarabunPSK" pitchFamily="34" charset="-34"/>
              </a:rPr>
              <a:t>Application </a:t>
            </a:r>
            <a:r>
              <a:rPr lang="th-TH" b="1" dirty="0" smtClean="0">
                <a:latin typeface="TH SarabunPSK" pitchFamily="34" charset="-34"/>
                <a:cs typeface="TH SarabunPSK" pitchFamily="34" charset="-34"/>
              </a:rPr>
              <a:t>รวมทั้งการเพิ่มลดแบบ </a:t>
            </a:r>
            <a:r>
              <a:rPr lang="en-US" b="1" dirty="0" smtClean="0">
                <a:latin typeface="TH SarabunPSK" pitchFamily="34" charset="-34"/>
                <a:cs typeface="TH SarabunPSK" pitchFamily="34" charset="-34"/>
              </a:rPr>
              <a:t>auto-scaling</a:t>
            </a:r>
          </a:p>
          <a:p>
            <a:r>
              <a:rPr lang="th-TH" b="1" dirty="0" smtClean="0">
                <a:latin typeface="TH SarabunPSK" pitchFamily="34" charset="-34"/>
                <a:cs typeface="TH SarabunPSK" pitchFamily="34" charset="-34"/>
              </a:rPr>
              <a:t>ใช้บริการของ </a:t>
            </a:r>
            <a:r>
              <a:rPr lang="en-US" b="1" dirty="0" smtClean="0">
                <a:latin typeface="TH SarabunPSK" pitchFamily="34" charset="-34"/>
                <a:cs typeface="TH SarabunPSK" pitchFamily="34" charset="-34"/>
              </a:rPr>
              <a:t>Keystone </a:t>
            </a:r>
            <a:r>
              <a:rPr lang="th-TH" b="1" dirty="0" smtClean="0">
                <a:latin typeface="TH SarabunPSK" pitchFamily="34" charset="-34"/>
                <a:cs typeface="TH SarabunPSK" pitchFamily="34" charset="-34"/>
              </a:rPr>
              <a:t>สำหรับ </a:t>
            </a:r>
            <a:r>
              <a:rPr lang="en-US" b="1" dirty="0" smtClean="0">
                <a:latin typeface="TH SarabunPSK" pitchFamily="34" charset="-34"/>
                <a:cs typeface="TH SarabunPSK" pitchFamily="34" charset="-34"/>
              </a:rPr>
              <a:t>authentication </a:t>
            </a:r>
            <a:r>
              <a:rPr lang="th-TH" b="1" dirty="0" smtClean="0">
                <a:latin typeface="TH SarabunPSK" pitchFamily="34" charset="-34"/>
                <a:cs typeface="TH SarabunPSK" pitchFamily="34" charset="-34"/>
              </a:rPr>
              <a:t>และ </a:t>
            </a:r>
            <a:r>
              <a:rPr lang="en-US" b="1" dirty="0" smtClean="0">
                <a:latin typeface="TH SarabunPSK" pitchFamily="34" charset="-34"/>
                <a:cs typeface="TH SarabunPSK" pitchFamily="34" charset="-34"/>
              </a:rPr>
              <a:t>Horizon </a:t>
            </a:r>
            <a:r>
              <a:rPr lang="th-TH" b="1" dirty="0" smtClean="0">
                <a:latin typeface="TH SarabunPSK" pitchFamily="34" charset="-34"/>
                <a:cs typeface="TH SarabunPSK" pitchFamily="34" charset="-34"/>
              </a:rPr>
              <a:t>แสดงภาพของ </a:t>
            </a:r>
            <a:r>
              <a:rPr lang="en-US" b="1" dirty="0" smtClean="0">
                <a:latin typeface="TH SarabunPSK" pitchFamily="34" charset="-34"/>
                <a:cs typeface="TH SarabunPSK" pitchFamily="34" charset="-34"/>
              </a:rPr>
              <a:t>Template</a:t>
            </a:r>
            <a:endParaRPr lang="th-TH" b="1" dirty="0" smtClean="0">
              <a:latin typeface="TH SarabunPSK" pitchFamily="34" charset="-34"/>
              <a:cs typeface="TH SarabunPSK" pitchFamily="34" charset="-34"/>
            </a:endParaRPr>
          </a:p>
          <a:p>
            <a:r>
              <a:rPr lang="th-TH" b="1" dirty="0" smtClean="0">
                <a:latin typeface="TH SarabunPSK" pitchFamily="34" charset="-34"/>
                <a:cs typeface="TH SarabunPSK" pitchFamily="34" charset="-34"/>
              </a:rPr>
              <a:t>ผู้ใช้สร้าง </a:t>
            </a:r>
            <a:r>
              <a:rPr lang="en-US" b="1" dirty="0" smtClean="0">
                <a:latin typeface="TH SarabunPSK" pitchFamily="34" charset="-34"/>
                <a:cs typeface="TH SarabunPSK" pitchFamily="34" charset="-34"/>
              </a:rPr>
              <a:t>Template (HOT </a:t>
            </a:r>
            <a:r>
              <a:rPr lang="th-TH" b="1" dirty="0" smtClean="0">
                <a:latin typeface="TH SarabunPSK" pitchFamily="34" charset="-34"/>
                <a:cs typeface="TH SarabunPSK" pitchFamily="34" charset="-34"/>
              </a:rPr>
              <a:t>หรือ </a:t>
            </a:r>
            <a:r>
              <a:rPr lang="en-US" b="1" dirty="0" smtClean="0">
                <a:latin typeface="TH SarabunPSK" pitchFamily="34" charset="-34"/>
                <a:cs typeface="TH SarabunPSK" pitchFamily="34" charset="-34"/>
              </a:rPr>
              <a:t>AWS </a:t>
            </a:r>
            <a:r>
              <a:rPr lang="en-US" b="1" dirty="0" err="1" smtClean="0">
                <a:latin typeface="TH SarabunPSK" pitchFamily="34" charset="-34"/>
                <a:cs typeface="TH SarabunPSK" pitchFamily="34" charset="-34"/>
              </a:rPr>
              <a:t>CloudFormation</a:t>
            </a:r>
            <a:r>
              <a:rPr lang="en-US" b="1" dirty="0" smtClean="0">
                <a:latin typeface="TH SarabunPSK" pitchFamily="34" charset="-34"/>
                <a:cs typeface="TH SarabunPSK" pitchFamily="34" charset="-34"/>
              </a:rPr>
              <a:t> format) </a:t>
            </a:r>
            <a:r>
              <a:rPr lang="th-TH" b="1" dirty="0" smtClean="0">
                <a:latin typeface="TH SarabunPSK" pitchFamily="34" charset="-34"/>
                <a:cs typeface="TH SarabunPSK" pitchFamily="34" charset="-34"/>
              </a:rPr>
              <a:t>เพื่อกำหนดสิ่งที่ตนต้องการในการรัน </a:t>
            </a:r>
            <a:r>
              <a:rPr lang="en-US" b="1" dirty="0" smtClean="0">
                <a:latin typeface="TH SarabunPSK" pitchFamily="34" charset="-34"/>
                <a:cs typeface="TH SarabunPSK" pitchFamily="34" charset="-34"/>
              </a:rPr>
              <a:t>Applications</a:t>
            </a:r>
            <a:r>
              <a:rPr lang="th-TH" b="1" dirty="0" smtClean="0">
                <a:latin typeface="TH SarabunPSK" pitchFamily="34" charset="-34"/>
                <a:cs typeface="TH SarabunPSK" pitchFamily="34" charset="-34"/>
              </a:rPr>
              <a:t> </a:t>
            </a:r>
            <a:endParaRPr lang="en-US" b="1" dirty="0" smtClean="0">
              <a:latin typeface="TH SarabunPSK" pitchFamily="34" charset="-34"/>
              <a:cs typeface="TH SarabunPSK" pitchFamily="34" charset="-34"/>
            </a:endParaRPr>
          </a:p>
          <a:p>
            <a:r>
              <a:rPr lang="th-TH" b="1" dirty="0" smtClean="0">
                <a:latin typeface="TH SarabunPSK" pitchFamily="34" charset="-34"/>
                <a:cs typeface="TH SarabunPSK" pitchFamily="34" charset="-34"/>
              </a:rPr>
              <a:t>กำหนด </a:t>
            </a:r>
            <a:r>
              <a:rPr lang="en-US" b="1" dirty="0" smtClean="0">
                <a:latin typeface="TH SarabunPSK" pitchFamily="34" charset="-34"/>
                <a:cs typeface="TH SarabunPSK" pitchFamily="34" charset="-34"/>
              </a:rPr>
              <a:t>VMs </a:t>
            </a:r>
            <a:r>
              <a:rPr lang="th-TH" b="1" dirty="0" smtClean="0">
                <a:latin typeface="TH SarabunPSK" pitchFamily="34" charset="-34"/>
                <a:cs typeface="TH SarabunPSK" pitchFamily="34" charset="-34"/>
              </a:rPr>
              <a:t>และ </a:t>
            </a:r>
            <a:r>
              <a:rPr lang="en-US" b="1" dirty="0" smtClean="0">
                <a:latin typeface="TH SarabunPSK" pitchFamily="34" charset="-34"/>
                <a:cs typeface="TH SarabunPSK" pitchFamily="34" charset="-34"/>
              </a:rPr>
              <a:t>Networks e.g. </a:t>
            </a:r>
            <a:r>
              <a:rPr lang="th-TH" b="1" dirty="0" smtClean="0">
                <a:latin typeface="TH SarabunPSK" pitchFamily="34" charset="-34"/>
                <a:cs typeface="TH SarabunPSK" pitchFamily="34" charset="-34"/>
              </a:rPr>
              <a:t>สำหรับรัน </a:t>
            </a:r>
            <a:r>
              <a:rPr lang="en-US" b="1" dirty="0" err="1" smtClean="0">
                <a:latin typeface="TH SarabunPSK" pitchFamily="34" charset="-34"/>
                <a:cs typeface="TH SarabunPSK" pitchFamily="34" charset="-34"/>
              </a:rPr>
              <a:t>Wordpress</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และ </a:t>
            </a:r>
            <a:r>
              <a:rPr lang="en-US" b="1" dirty="0" err="1" smtClean="0">
                <a:latin typeface="TH SarabunPSK" pitchFamily="34" charset="-34"/>
                <a:cs typeface="TH SarabunPSK" pitchFamily="34" charset="-34"/>
              </a:rPr>
              <a:t>mySQL</a:t>
            </a:r>
            <a:r>
              <a:rPr lang="en-US" b="1" dirty="0" smtClean="0">
                <a:latin typeface="TH SarabunPSK" pitchFamily="34" charset="-34"/>
                <a:cs typeface="TH SarabunPSK" pitchFamily="34" charset="-34"/>
              </a:rPr>
              <a:t> backend </a:t>
            </a:r>
            <a:r>
              <a:rPr lang="th-TH" b="1" dirty="0" smtClean="0">
                <a:latin typeface="TH SarabunPSK" pitchFamily="34" charset="-34"/>
                <a:cs typeface="TH SarabunPSK" pitchFamily="34" charset="-34"/>
              </a:rPr>
              <a:t>(ใช้บริการ </a:t>
            </a:r>
            <a:r>
              <a:rPr lang="en-US" b="1" dirty="0" smtClean="0">
                <a:latin typeface="TH SarabunPSK" pitchFamily="34" charset="-34"/>
                <a:cs typeface="TH SarabunPSK" pitchFamily="34" charset="-34"/>
              </a:rPr>
              <a:t>Nova, neutron, glance, cinder)</a:t>
            </a:r>
          </a:p>
          <a:p>
            <a:r>
              <a:rPr lang="th-TH" b="1" dirty="0" smtClean="0">
                <a:latin typeface="TH SarabunPSK" pitchFamily="34" charset="-34"/>
                <a:cs typeface="TH SarabunPSK" pitchFamily="34" charset="-34"/>
              </a:rPr>
              <a:t>ใช้บริการ </a:t>
            </a:r>
            <a:r>
              <a:rPr lang="en-US" b="1" dirty="0" smtClean="0">
                <a:latin typeface="TH SarabunPSK" pitchFamily="34" charset="-34"/>
                <a:cs typeface="TH SarabunPSK" pitchFamily="34" charset="-34"/>
              </a:rPr>
              <a:t>Notification </a:t>
            </a:r>
            <a:r>
              <a:rPr lang="th-TH" b="1" dirty="0" smtClean="0">
                <a:latin typeface="TH SarabunPSK" pitchFamily="34" charset="-34"/>
                <a:cs typeface="TH SarabunPSK" pitchFamily="34" charset="-34"/>
              </a:rPr>
              <a:t>ของ </a:t>
            </a:r>
            <a:r>
              <a:rPr lang="en-US" b="1" dirty="0" err="1" smtClean="0">
                <a:latin typeface="TH SarabunPSK" pitchFamily="34" charset="-34"/>
                <a:cs typeface="TH SarabunPSK" pitchFamily="34" charset="-34"/>
              </a:rPr>
              <a:t>Ceilometer</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เพื่อกำหนดการเพิ่มลดจำนวน </a:t>
            </a:r>
            <a:r>
              <a:rPr lang="en-US" b="1" dirty="0" smtClean="0">
                <a:latin typeface="TH SarabunPSK" pitchFamily="34" charset="-34"/>
                <a:cs typeface="TH SarabunPSK" pitchFamily="34" charset="-34"/>
              </a:rPr>
              <a:t>VMs </a:t>
            </a:r>
            <a:r>
              <a:rPr lang="th-TH" b="1" dirty="0" smtClean="0">
                <a:latin typeface="TH SarabunPSK" pitchFamily="34" charset="-34"/>
                <a:cs typeface="TH SarabunPSK" pitchFamily="34" charset="-34"/>
              </a:rPr>
              <a:t>และอื่นๆให้ตรงตามการใช้งานจริง</a:t>
            </a:r>
            <a:endParaRPr lang="en-US" b="1" dirty="0" smtClean="0">
              <a:latin typeface="TH SarabunPSK" pitchFamily="34" charset="-34"/>
              <a:cs typeface="TH SarabunPSK" pitchFamily="34" charset="-34"/>
            </a:endParaRPr>
          </a:p>
          <a:p>
            <a:pPr>
              <a:buNone/>
            </a:pPr>
            <a:endParaRPr lang="th-TH" b="1" dirty="0" smtClean="0">
              <a:latin typeface="TH SarabunPSK" pitchFamily="34" charset="-34"/>
              <a:cs typeface="TH SarabunPSK" pitchFamily="34" charset="-34"/>
            </a:endParaRPr>
          </a:p>
          <a:p>
            <a:pPr>
              <a:buNone/>
            </a:pPr>
            <a:endParaRPr lang="en-US" b="1" dirty="0" smtClean="0">
              <a:latin typeface="TH SarabunPSK" pitchFamily="34" charset="-34"/>
              <a:cs typeface="TH SarabunPSK" pitchFamily="34" charset="-34"/>
            </a:endParaRPr>
          </a:p>
          <a:p>
            <a:endParaRPr lang="th-TH" b="1" dirty="0" smtClean="0">
              <a:latin typeface="TH SarabunPSK" pitchFamily="34" charset="-34"/>
              <a:cs typeface="TH SarabunPSK" pitchFamily="34" charset="-34"/>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loud 12"/>
          <p:cNvSpPr/>
          <p:nvPr/>
        </p:nvSpPr>
        <p:spPr>
          <a:xfrm>
            <a:off x="457200" y="1143000"/>
            <a:ext cx="8153400" cy="4572000"/>
          </a:xfrm>
          <a:prstGeom prst="cloud">
            <a:avLst/>
          </a:prstGeom>
          <a:solidFill>
            <a:schemeClr val="bg1"/>
          </a:solidFill>
          <a:ln w="889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12" name="Picture 2" descr="http://icons.iconarchive.com/icons/dakirby309/windows-8-metro/128/Drives-Computer-Metro-icon.png"/>
          <p:cNvPicPr>
            <a:picLocks noChangeAspect="1" noChangeArrowheads="1"/>
          </p:cNvPicPr>
          <p:nvPr/>
        </p:nvPicPr>
        <p:blipFill>
          <a:blip r:embed="rId2" cstate="print"/>
          <a:srcRect/>
          <a:stretch>
            <a:fillRect/>
          </a:stretch>
        </p:blipFill>
        <p:spPr bwMode="auto">
          <a:xfrm>
            <a:off x="2362200" y="2286000"/>
            <a:ext cx="685800" cy="685801"/>
          </a:xfrm>
          <a:prstGeom prst="rect">
            <a:avLst/>
          </a:prstGeom>
          <a:noFill/>
        </p:spPr>
      </p:pic>
      <p:pic>
        <p:nvPicPr>
          <p:cNvPr id="14" name="Picture 2" descr="http://icons.iconarchive.com/icons/dakirby309/windows-8-metro/128/Drives-Computer-Metro-icon.png"/>
          <p:cNvPicPr>
            <a:picLocks noChangeAspect="1" noChangeArrowheads="1"/>
          </p:cNvPicPr>
          <p:nvPr/>
        </p:nvPicPr>
        <p:blipFill>
          <a:blip r:embed="rId2" cstate="print"/>
          <a:srcRect/>
          <a:stretch>
            <a:fillRect/>
          </a:stretch>
        </p:blipFill>
        <p:spPr bwMode="auto">
          <a:xfrm>
            <a:off x="3200400" y="2286000"/>
            <a:ext cx="685800" cy="685801"/>
          </a:xfrm>
          <a:prstGeom prst="rect">
            <a:avLst/>
          </a:prstGeom>
          <a:noFill/>
        </p:spPr>
      </p:pic>
      <p:pic>
        <p:nvPicPr>
          <p:cNvPr id="15" name="Picture 2" descr="http://icons.iconarchive.com/icons/dakirby309/windows-8-metro/128/Drives-Computer-Metro-icon.png"/>
          <p:cNvPicPr>
            <a:picLocks noChangeAspect="1" noChangeArrowheads="1"/>
          </p:cNvPicPr>
          <p:nvPr/>
        </p:nvPicPr>
        <p:blipFill>
          <a:blip r:embed="rId2" cstate="print"/>
          <a:srcRect/>
          <a:stretch>
            <a:fillRect/>
          </a:stretch>
        </p:blipFill>
        <p:spPr bwMode="auto">
          <a:xfrm>
            <a:off x="1371600" y="2971800"/>
            <a:ext cx="685800" cy="685801"/>
          </a:xfrm>
          <a:prstGeom prst="rect">
            <a:avLst/>
          </a:prstGeom>
          <a:noFill/>
        </p:spPr>
      </p:pic>
      <p:sp>
        <p:nvSpPr>
          <p:cNvPr id="46" name="Rectangle 45"/>
          <p:cNvSpPr/>
          <p:nvPr/>
        </p:nvSpPr>
        <p:spPr>
          <a:xfrm>
            <a:off x="2667000" y="3429000"/>
            <a:ext cx="914400" cy="4572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48" name="Elbow Connector 47"/>
          <p:cNvCxnSpPr>
            <a:stCxn id="12" idx="2"/>
            <a:endCxn id="46" idx="0"/>
          </p:cNvCxnSpPr>
          <p:nvPr/>
        </p:nvCxnSpPr>
        <p:spPr>
          <a:xfrm rot="16200000" flipH="1">
            <a:off x="2686051" y="2990850"/>
            <a:ext cx="457199" cy="419100"/>
          </a:xfrm>
          <a:prstGeom prst="bentConnector3">
            <a:avLst>
              <a:gd name="adj1" fmla="val 50000"/>
            </a:avLst>
          </a:prstGeom>
          <a:ln w="34925"/>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4" idx="2"/>
            <a:endCxn id="46" idx="0"/>
          </p:cNvCxnSpPr>
          <p:nvPr/>
        </p:nvCxnSpPr>
        <p:spPr>
          <a:xfrm rot="5400000">
            <a:off x="3105151" y="2990850"/>
            <a:ext cx="457199" cy="419100"/>
          </a:xfrm>
          <a:prstGeom prst="bentConnector3">
            <a:avLst>
              <a:gd name="adj1" fmla="val 50000"/>
            </a:avLst>
          </a:prstGeom>
          <a:ln w="34925"/>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15" idx="3"/>
            <a:endCxn id="46" idx="1"/>
          </p:cNvCxnSpPr>
          <p:nvPr/>
        </p:nvCxnSpPr>
        <p:spPr>
          <a:xfrm>
            <a:off x="2057400" y="3314701"/>
            <a:ext cx="609600" cy="342899"/>
          </a:xfrm>
          <a:prstGeom prst="bentConnector3">
            <a:avLst>
              <a:gd name="adj1" fmla="val 50000"/>
            </a:avLst>
          </a:prstGeom>
          <a:ln w="34925"/>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038600" y="4343400"/>
            <a:ext cx="914400" cy="4572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59" name="Elbow Connector 58"/>
          <p:cNvCxnSpPr>
            <a:stCxn id="46" idx="2"/>
            <a:endCxn id="57" idx="0"/>
          </p:cNvCxnSpPr>
          <p:nvPr/>
        </p:nvCxnSpPr>
        <p:spPr>
          <a:xfrm rot="16200000" flipH="1">
            <a:off x="3581400" y="3429000"/>
            <a:ext cx="457200" cy="1371600"/>
          </a:xfrm>
          <a:prstGeom prst="bentConnector3">
            <a:avLst>
              <a:gd name="adj1" fmla="val 74000"/>
            </a:avLst>
          </a:prstGeom>
          <a:ln w="34925"/>
        </p:spPr>
        <p:style>
          <a:lnRef idx="1">
            <a:schemeClr val="accent1"/>
          </a:lnRef>
          <a:fillRef idx="0">
            <a:schemeClr val="accent1"/>
          </a:fillRef>
          <a:effectRef idx="0">
            <a:schemeClr val="accent1"/>
          </a:effectRef>
          <a:fontRef idx="minor">
            <a:schemeClr val="tx1"/>
          </a:fontRef>
        </p:style>
      </p:cxnSp>
      <p:pic>
        <p:nvPicPr>
          <p:cNvPr id="36" name="Picture 10" descr="http://icons.iconarchive.com/icons/icons-land/vista-hardware-devices/128/Home-Server-icon.png"/>
          <p:cNvPicPr>
            <a:picLocks noChangeAspect="1" noChangeArrowheads="1"/>
          </p:cNvPicPr>
          <p:nvPr/>
        </p:nvPicPr>
        <p:blipFill>
          <a:blip r:embed="rId3" cstate="print"/>
          <a:srcRect/>
          <a:stretch>
            <a:fillRect/>
          </a:stretch>
        </p:blipFill>
        <p:spPr bwMode="auto">
          <a:xfrm>
            <a:off x="5867400" y="5715000"/>
            <a:ext cx="762000" cy="762001"/>
          </a:xfrm>
          <a:prstGeom prst="rect">
            <a:avLst/>
          </a:prstGeom>
          <a:noFill/>
        </p:spPr>
      </p:pic>
      <p:pic>
        <p:nvPicPr>
          <p:cNvPr id="37" name="Picture 10" descr="http://icons.iconarchive.com/icons/icons-land/vista-hardware-devices/128/Home-Server-icon.png"/>
          <p:cNvPicPr>
            <a:picLocks noChangeAspect="1" noChangeArrowheads="1"/>
          </p:cNvPicPr>
          <p:nvPr/>
        </p:nvPicPr>
        <p:blipFill>
          <a:blip r:embed="rId3" cstate="print"/>
          <a:srcRect/>
          <a:stretch>
            <a:fillRect/>
          </a:stretch>
        </p:blipFill>
        <p:spPr bwMode="auto">
          <a:xfrm>
            <a:off x="4876800" y="5715000"/>
            <a:ext cx="762000" cy="762001"/>
          </a:xfrm>
          <a:prstGeom prst="rect">
            <a:avLst/>
          </a:prstGeom>
          <a:noFill/>
        </p:spPr>
      </p:pic>
      <p:pic>
        <p:nvPicPr>
          <p:cNvPr id="38" name="Picture 10" descr="http://icons.iconarchive.com/icons/icons-land/vista-hardware-devices/128/Home-Server-icon.png"/>
          <p:cNvPicPr>
            <a:picLocks noChangeAspect="1" noChangeArrowheads="1"/>
          </p:cNvPicPr>
          <p:nvPr/>
        </p:nvPicPr>
        <p:blipFill>
          <a:blip r:embed="rId3" cstate="print"/>
          <a:srcRect/>
          <a:stretch>
            <a:fillRect/>
          </a:stretch>
        </p:blipFill>
        <p:spPr bwMode="auto">
          <a:xfrm>
            <a:off x="3886200" y="5715000"/>
            <a:ext cx="762000" cy="762001"/>
          </a:xfrm>
          <a:prstGeom prst="rect">
            <a:avLst/>
          </a:prstGeom>
          <a:noFill/>
        </p:spPr>
      </p:pic>
      <p:pic>
        <p:nvPicPr>
          <p:cNvPr id="39" name="Picture 38" descr="http://icons.iconarchive.com/icons/icons-land/vista-hardware-devices/128/Home-Server-icon.png"/>
          <p:cNvPicPr>
            <a:picLocks noChangeAspect="1" noChangeArrowheads="1"/>
          </p:cNvPicPr>
          <p:nvPr/>
        </p:nvPicPr>
        <p:blipFill>
          <a:blip r:embed="rId3" cstate="print"/>
          <a:srcRect/>
          <a:stretch>
            <a:fillRect/>
          </a:stretch>
        </p:blipFill>
        <p:spPr bwMode="auto">
          <a:xfrm>
            <a:off x="2895600" y="5715000"/>
            <a:ext cx="762000" cy="762001"/>
          </a:xfrm>
          <a:prstGeom prst="rect">
            <a:avLst/>
          </a:prstGeom>
          <a:noFill/>
        </p:spPr>
      </p:pic>
      <p:cxnSp>
        <p:nvCxnSpPr>
          <p:cNvPr id="40" name="Straight Connector 39"/>
          <p:cNvCxnSpPr/>
          <p:nvPr/>
        </p:nvCxnSpPr>
        <p:spPr>
          <a:xfrm>
            <a:off x="3048000" y="6629400"/>
            <a:ext cx="3276600" cy="0"/>
          </a:xfrm>
          <a:prstGeom prst="line">
            <a:avLst/>
          </a:prstGeom>
          <a:ln w="47625">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200400" y="6400800"/>
            <a:ext cx="0" cy="228600"/>
          </a:xfrm>
          <a:prstGeom prst="line">
            <a:avLst/>
          </a:prstGeom>
          <a:ln w="47625">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114800" y="6400800"/>
            <a:ext cx="0" cy="228600"/>
          </a:xfrm>
          <a:prstGeom prst="line">
            <a:avLst/>
          </a:prstGeom>
          <a:ln w="47625">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105400" y="6400800"/>
            <a:ext cx="0" cy="228600"/>
          </a:xfrm>
          <a:prstGeom prst="line">
            <a:avLst/>
          </a:prstGeom>
          <a:ln w="47625">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172200" y="6400800"/>
            <a:ext cx="0" cy="228600"/>
          </a:xfrm>
          <a:prstGeom prst="line">
            <a:avLst/>
          </a:prstGeom>
          <a:ln w="476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7" name="Title 1"/>
          <p:cNvSpPr txBox="1">
            <a:spLocks/>
          </p:cNvSpPr>
          <p:nvPr/>
        </p:nvSpPr>
        <p:spPr>
          <a:xfrm>
            <a:off x="457200" y="228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6000" b="1" dirty="0" smtClean="0">
                <a:latin typeface="KodchiangUPC" pitchFamily="18" charset="-34"/>
                <a:ea typeface="+mj-ea"/>
                <a:cs typeface="KodchiangUPC" pitchFamily="18" charset="-34"/>
              </a:rPr>
              <a:t>HEAT</a:t>
            </a:r>
            <a:r>
              <a:rPr lang="th-TH" sz="6000" b="1" dirty="0" smtClean="0">
                <a:latin typeface="KodchiangUPC" pitchFamily="18" charset="-34"/>
                <a:ea typeface="+mj-ea"/>
                <a:cs typeface="KodchiangUPC" pitchFamily="18" charset="-34"/>
              </a:rPr>
              <a:t> </a:t>
            </a:r>
            <a:r>
              <a:rPr lang="en-US" sz="6000" b="1" dirty="0" smtClean="0">
                <a:latin typeface="KodchiangUPC" pitchFamily="18" charset="-34"/>
                <a:ea typeface="+mj-ea"/>
                <a:cs typeface="KodchiangUPC" pitchFamily="18" charset="-34"/>
              </a:rPr>
              <a:t>Orchestration</a:t>
            </a:r>
            <a:endParaRPr kumimoji="0" lang="th-TH" sz="6000" b="1" i="0" u="none" strike="noStrike" kern="1200" cap="none" spc="0" normalizeH="0" baseline="0" noProof="0" dirty="0">
              <a:ln>
                <a:noFill/>
              </a:ln>
              <a:solidFill>
                <a:schemeClr val="tx1"/>
              </a:solidFill>
              <a:effectLst/>
              <a:uLnTx/>
              <a:uFillTx/>
              <a:latin typeface="KodchiangUPC" pitchFamily="18" charset="-34"/>
              <a:ea typeface="+mj-ea"/>
              <a:cs typeface="KodchiangUPC" pitchFamily="18" charset="-34"/>
            </a:endParaRPr>
          </a:p>
        </p:txBody>
      </p:sp>
      <p:sp>
        <p:nvSpPr>
          <p:cNvPr id="134" name="TextBox 133"/>
          <p:cNvSpPr txBox="1"/>
          <p:nvPr/>
        </p:nvSpPr>
        <p:spPr>
          <a:xfrm>
            <a:off x="0" y="4953000"/>
            <a:ext cx="3352800" cy="1569660"/>
          </a:xfrm>
          <a:prstGeom prst="rect">
            <a:avLst/>
          </a:prstGeom>
          <a:solidFill>
            <a:schemeClr val="accent2">
              <a:lumMod val="40000"/>
              <a:lumOff val="60000"/>
            </a:schemeClr>
          </a:solidFill>
        </p:spPr>
        <p:txBody>
          <a:bodyPr wrap="square" rtlCol="0">
            <a:spAutoFit/>
          </a:bodyPr>
          <a:lstStyle/>
          <a:p>
            <a:r>
              <a:rPr lang="th-TH" sz="3200" b="1" dirty="0" smtClean="0">
                <a:latin typeface="TH Chakra Petch" pitchFamily="2" charset="-34"/>
                <a:cs typeface="TH Chakra Petch" pitchFamily="2" charset="-34"/>
              </a:rPr>
              <a:t>สามารถประสานการสร้างและทำลาย</a:t>
            </a:r>
            <a:r>
              <a:rPr lang="en-US" sz="3200" b="1" dirty="0" smtClean="0">
                <a:latin typeface="TH Chakra Petch" pitchFamily="2" charset="-34"/>
                <a:cs typeface="TH Chakra Petch" pitchFamily="2" charset="-34"/>
              </a:rPr>
              <a:t> instances</a:t>
            </a:r>
            <a:r>
              <a:rPr lang="th-TH" sz="3200" b="1" dirty="0" smtClean="0">
                <a:latin typeface="TH Chakra Petch" pitchFamily="2" charset="-34"/>
                <a:cs typeface="TH Chakra Petch" pitchFamily="2" charset="-34"/>
              </a:rPr>
              <a:t> และทำ </a:t>
            </a:r>
            <a:r>
              <a:rPr lang="en-US" sz="3200" b="1" dirty="0" smtClean="0">
                <a:latin typeface="TH Chakra Petch" pitchFamily="2" charset="-34"/>
                <a:cs typeface="TH Chakra Petch" pitchFamily="2" charset="-34"/>
              </a:rPr>
              <a:t>auto-scaling</a:t>
            </a:r>
            <a:endParaRPr lang="th-TH" sz="3200" b="1" dirty="0" smtClean="0">
              <a:latin typeface="TH Chakra Petch" pitchFamily="2" charset="-34"/>
              <a:cs typeface="TH Chakra Petch" pitchFamily="2" charset="-34"/>
            </a:endParaRPr>
          </a:p>
        </p:txBody>
      </p:sp>
      <p:cxnSp>
        <p:nvCxnSpPr>
          <p:cNvPr id="61" name="Straight Connector 60"/>
          <p:cNvCxnSpPr/>
          <p:nvPr/>
        </p:nvCxnSpPr>
        <p:spPr>
          <a:xfrm>
            <a:off x="3962400" y="6629400"/>
            <a:ext cx="2286000" cy="0"/>
          </a:xfrm>
          <a:prstGeom prst="line">
            <a:avLst/>
          </a:prstGeom>
          <a:ln w="47625">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3" name="Shape 62"/>
          <p:cNvCxnSpPr>
            <a:stCxn id="57" idx="2"/>
          </p:cNvCxnSpPr>
          <p:nvPr/>
        </p:nvCxnSpPr>
        <p:spPr>
          <a:xfrm rot="5400000">
            <a:off x="3810000" y="4724400"/>
            <a:ext cx="609600" cy="762000"/>
          </a:xfrm>
          <a:prstGeom prst="bentConnector2">
            <a:avLst/>
          </a:prstGeom>
          <a:ln w="22225">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1219200" y="2133600"/>
            <a:ext cx="2819400" cy="1905000"/>
          </a:xfrm>
          <a:prstGeom prst="roundRect">
            <a:avLst/>
          </a:prstGeom>
          <a:noFill/>
          <a:ln w="508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72000" y="3505200"/>
            <a:ext cx="685800" cy="381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74" name="Picture 2" descr="http://icons.iconarchive.com/icons/dakirby309/windows-8-metro/128/Drives-Computer-Metro-icon.png"/>
          <p:cNvPicPr>
            <a:picLocks noChangeAspect="1" noChangeArrowheads="1"/>
          </p:cNvPicPr>
          <p:nvPr/>
        </p:nvPicPr>
        <p:blipFill>
          <a:blip r:embed="rId2" cstate="print"/>
          <a:srcRect/>
          <a:stretch>
            <a:fillRect/>
          </a:stretch>
        </p:blipFill>
        <p:spPr bwMode="auto">
          <a:xfrm>
            <a:off x="4572000" y="2667000"/>
            <a:ext cx="685800" cy="685801"/>
          </a:xfrm>
          <a:prstGeom prst="rect">
            <a:avLst/>
          </a:prstGeom>
          <a:noFill/>
        </p:spPr>
      </p:pic>
      <p:pic>
        <p:nvPicPr>
          <p:cNvPr id="75" name="Picture 2" descr="http://icons.iconarchive.com/icons/dakirby309/windows-8-metro/128/Drives-Computer-Metro-icon.png"/>
          <p:cNvPicPr>
            <a:picLocks noChangeAspect="1" noChangeArrowheads="1"/>
          </p:cNvPicPr>
          <p:nvPr/>
        </p:nvPicPr>
        <p:blipFill>
          <a:blip r:embed="rId2" cstate="print"/>
          <a:srcRect/>
          <a:stretch>
            <a:fillRect/>
          </a:stretch>
        </p:blipFill>
        <p:spPr bwMode="auto">
          <a:xfrm>
            <a:off x="4572000" y="1905000"/>
            <a:ext cx="685800" cy="685801"/>
          </a:xfrm>
          <a:prstGeom prst="rect">
            <a:avLst/>
          </a:prstGeom>
          <a:noFill/>
        </p:spPr>
      </p:pic>
      <p:cxnSp>
        <p:nvCxnSpPr>
          <p:cNvPr id="79" name="Elbow Connector 78"/>
          <p:cNvCxnSpPr>
            <a:stCxn id="72" idx="1"/>
            <a:endCxn id="74" idx="1"/>
          </p:cNvCxnSpPr>
          <p:nvPr/>
        </p:nvCxnSpPr>
        <p:spPr>
          <a:xfrm rot="10800000">
            <a:off x="4572000" y="3009902"/>
            <a:ext cx="12700" cy="685799"/>
          </a:xfrm>
          <a:prstGeom prst="bentConnector3">
            <a:avLst>
              <a:gd name="adj1" fmla="val 1800000"/>
            </a:avLst>
          </a:prstGeom>
          <a:ln w="34925">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72" idx="1"/>
            <a:endCxn id="75" idx="1"/>
          </p:cNvCxnSpPr>
          <p:nvPr/>
        </p:nvCxnSpPr>
        <p:spPr>
          <a:xfrm rot="10800000">
            <a:off x="4572000" y="2247902"/>
            <a:ext cx="12700" cy="1447799"/>
          </a:xfrm>
          <a:prstGeom prst="bentConnector3">
            <a:avLst>
              <a:gd name="adj1" fmla="val 1800000"/>
            </a:avLst>
          </a:prstGeom>
          <a:ln w="34925">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72" idx="2"/>
            <a:endCxn id="57" idx="0"/>
          </p:cNvCxnSpPr>
          <p:nvPr/>
        </p:nvCxnSpPr>
        <p:spPr>
          <a:xfrm rot="5400000">
            <a:off x="4476750" y="3905250"/>
            <a:ext cx="457200" cy="419100"/>
          </a:xfrm>
          <a:prstGeom prst="bentConnector3">
            <a:avLst>
              <a:gd name="adj1" fmla="val 71333"/>
            </a:avLst>
          </a:prstGeom>
          <a:ln w="3492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87" name="Rounded Rectangle 86"/>
          <p:cNvSpPr/>
          <p:nvPr/>
        </p:nvSpPr>
        <p:spPr>
          <a:xfrm>
            <a:off x="4191000" y="1752600"/>
            <a:ext cx="1295400" cy="2286000"/>
          </a:xfrm>
          <a:prstGeom prst="roundRect">
            <a:avLst/>
          </a:prstGeom>
          <a:noFill/>
          <a:ln w="508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6019800" y="3505200"/>
            <a:ext cx="685800" cy="381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90" name="Picture 2" descr="http://icons.iconarchive.com/icons/dakirby309/windows-8-metro/128/Drives-Computer-Metro-icon.png"/>
          <p:cNvPicPr>
            <a:picLocks noChangeAspect="1" noChangeArrowheads="1"/>
          </p:cNvPicPr>
          <p:nvPr/>
        </p:nvPicPr>
        <p:blipFill>
          <a:blip r:embed="rId2" cstate="print"/>
          <a:srcRect/>
          <a:stretch>
            <a:fillRect/>
          </a:stretch>
        </p:blipFill>
        <p:spPr bwMode="auto">
          <a:xfrm>
            <a:off x="6019800" y="2667000"/>
            <a:ext cx="685800" cy="685801"/>
          </a:xfrm>
          <a:prstGeom prst="rect">
            <a:avLst/>
          </a:prstGeom>
          <a:noFill/>
        </p:spPr>
      </p:pic>
      <p:pic>
        <p:nvPicPr>
          <p:cNvPr id="91" name="Picture 2" descr="http://icons.iconarchive.com/icons/dakirby309/windows-8-metro/128/Drives-Computer-Metro-icon.png"/>
          <p:cNvPicPr>
            <a:picLocks noChangeAspect="1" noChangeArrowheads="1"/>
          </p:cNvPicPr>
          <p:nvPr/>
        </p:nvPicPr>
        <p:blipFill>
          <a:blip r:embed="rId2" cstate="print"/>
          <a:srcRect/>
          <a:stretch>
            <a:fillRect/>
          </a:stretch>
        </p:blipFill>
        <p:spPr bwMode="auto">
          <a:xfrm>
            <a:off x="6019800" y="1905000"/>
            <a:ext cx="685800" cy="685801"/>
          </a:xfrm>
          <a:prstGeom prst="rect">
            <a:avLst/>
          </a:prstGeom>
          <a:noFill/>
        </p:spPr>
      </p:pic>
      <p:cxnSp>
        <p:nvCxnSpPr>
          <p:cNvPr id="92" name="Elbow Connector 91"/>
          <p:cNvCxnSpPr>
            <a:stCxn id="89" idx="1"/>
            <a:endCxn id="90" idx="1"/>
          </p:cNvCxnSpPr>
          <p:nvPr/>
        </p:nvCxnSpPr>
        <p:spPr>
          <a:xfrm rot="10800000">
            <a:off x="6019800" y="3009902"/>
            <a:ext cx="12700" cy="685799"/>
          </a:xfrm>
          <a:prstGeom prst="bentConnector3">
            <a:avLst>
              <a:gd name="adj1" fmla="val 1800000"/>
            </a:avLst>
          </a:prstGeom>
          <a:ln w="34925">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89" idx="1"/>
            <a:endCxn id="91" idx="1"/>
          </p:cNvCxnSpPr>
          <p:nvPr/>
        </p:nvCxnSpPr>
        <p:spPr>
          <a:xfrm rot="10800000">
            <a:off x="6019800" y="2247902"/>
            <a:ext cx="12700" cy="1447799"/>
          </a:xfrm>
          <a:prstGeom prst="bentConnector3">
            <a:avLst>
              <a:gd name="adj1" fmla="val 1800000"/>
            </a:avLst>
          </a:prstGeom>
          <a:ln w="34925">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89" idx="2"/>
            <a:endCxn id="57" idx="0"/>
          </p:cNvCxnSpPr>
          <p:nvPr/>
        </p:nvCxnSpPr>
        <p:spPr>
          <a:xfrm rot="5400000">
            <a:off x="5200650" y="3181350"/>
            <a:ext cx="457200" cy="1866900"/>
          </a:xfrm>
          <a:prstGeom prst="bentConnector3">
            <a:avLst>
              <a:gd name="adj1" fmla="val 71333"/>
            </a:avLst>
          </a:prstGeom>
          <a:ln w="3492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a:off x="5638800" y="1752600"/>
            <a:ext cx="1295400" cy="2286000"/>
          </a:xfrm>
          <a:prstGeom prst="roundRect">
            <a:avLst/>
          </a:prstGeom>
          <a:noFill/>
          <a:ln w="508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0" y="1295400"/>
            <a:ext cx="1371600" cy="369332"/>
          </a:xfrm>
          <a:prstGeom prst="rect">
            <a:avLst/>
          </a:prstGeom>
          <a:solidFill>
            <a:schemeClr val="accent2">
              <a:lumMod val="20000"/>
              <a:lumOff val="80000"/>
            </a:schemeClr>
          </a:solidFill>
        </p:spPr>
        <p:txBody>
          <a:bodyPr wrap="square" rtlCol="0">
            <a:spAutoFit/>
          </a:bodyPr>
          <a:lstStyle/>
          <a:p>
            <a:r>
              <a:rPr lang="en-US" b="1" dirty="0" smtClean="0">
                <a:solidFill>
                  <a:schemeClr val="accent6">
                    <a:lumMod val="75000"/>
                  </a:schemeClr>
                </a:solidFill>
              </a:rPr>
              <a:t>  HEAT</a:t>
            </a:r>
            <a:endParaRPr lang="en-US" b="1"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500" fill="hold"/>
                                        <p:tgtEl>
                                          <p:spTgt spid="134"/>
                                        </p:tgtEl>
                                        <p:attrNameLst>
                                          <p:attrName>ppt_x</p:attrName>
                                        </p:attrNameLst>
                                      </p:cBhvr>
                                      <p:tavLst>
                                        <p:tav tm="0">
                                          <p:val>
                                            <p:strVal val="0-#ppt_w/2"/>
                                          </p:val>
                                        </p:tav>
                                        <p:tav tm="100000">
                                          <p:val>
                                            <p:strVal val="#ppt_x"/>
                                          </p:val>
                                        </p:tav>
                                      </p:tavLst>
                                    </p:anim>
                                    <p:anim calcmode="lin" valueType="num">
                                      <p:cBhvr additive="base">
                                        <p:cTn id="8" dur="500" fill="hold"/>
                                        <p:tgtEl>
                                          <p:spTgt spid="1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box(in)">
                                      <p:cBhvr>
                                        <p:cTn id="13" dur="2000"/>
                                        <p:tgtEl>
                                          <p:spTgt spid="5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box(in)">
                                      <p:cBhvr>
                                        <p:cTn id="16" dur="2000"/>
                                        <p:tgtEl>
                                          <p:spTgt spid="46"/>
                                        </p:tgtEl>
                                      </p:cBhvr>
                                    </p:animEffect>
                                  </p:childTnLst>
                                </p:cTn>
                              </p:par>
                              <p:par>
                                <p:cTn id="17" presetID="4" presetClass="entr" presetSubtype="16"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box(in)">
                                      <p:cBhvr>
                                        <p:cTn id="19" dur="2000"/>
                                        <p:tgtEl>
                                          <p:spTgt spid="54"/>
                                        </p:tgtEl>
                                      </p:cBhvr>
                                    </p:animEffect>
                                  </p:childTnLst>
                                </p:cTn>
                              </p:par>
                              <p:par>
                                <p:cTn id="20" presetID="4" presetClass="entr" presetSubtype="16"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2000"/>
                                        <p:tgtEl>
                                          <p:spTgt spid="15"/>
                                        </p:tgtEl>
                                      </p:cBhvr>
                                    </p:animEffect>
                                  </p:childTnLst>
                                </p:cTn>
                              </p:par>
                              <p:par>
                                <p:cTn id="23" presetID="4" presetClass="entr" presetSubtype="16"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ox(in)">
                                      <p:cBhvr>
                                        <p:cTn id="25" dur="2000"/>
                                        <p:tgtEl>
                                          <p:spTgt spid="12"/>
                                        </p:tgtEl>
                                      </p:cBhvr>
                                    </p:animEffect>
                                  </p:childTnLst>
                                </p:cTn>
                              </p:par>
                              <p:par>
                                <p:cTn id="26" presetID="4" presetClass="entr" presetSubtype="16"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box(in)">
                                      <p:cBhvr>
                                        <p:cTn id="28" dur="2000"/>
                                        <p:tgtEl>
                                          <p:spTgt spid="48"/>
                                        </p:tgtEl>
                                      </p:cBhvr>
                                    </p:animEffect>
                                  </p:childTnLst>
                                </p:cTn>
                              </p:par>
                              <p:par>
                                <p:cTn id="29" presetID="4" presetClass="entr" presetSubtype="16"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box(in)">
                                      <p:cBhvr>
                                        <p:cTn id="31" dur="2000"/>
                                        <p:tgtEl>
                                          <p:spTgt spid="50"/>
                                        </p:tgtEl>
                                      </p:cBhvr>
                                    </p:animEffect>
                                  </p:childTnLst>
                                </p:cTn>
                              </p:par>
                              <p:par>
                                <p:cTn id="32" presetID="4" presetClass="entr" presetSubtype="16"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ox(in)">
                                      <p:cBhvr>
                                        <p:cTn id="34" dur="2000"/>
                                        <p:tgtEl>
                                          <p:spTgt spid="14"/>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box(in)">
                                      <p:cBhvr>
                                        <p:cTn id="37" dur="2000"/>
                                        <p:tgtEl>
                                          <p:spTgt spid="66"/>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xit" presetSubtype="16" fill="hold" nodeType="clickEffect">
                                  <p:stCondLst>
                                    <p:cond delay="0"/>
                                  </p:stCondLst>
                                  <p:childTnLst>
                                    <p:animEffect transition="out" filter="box(in)">
                                      <p:cBhvr>
                                        <p:cTn id="41" dur="500"/>
                                        <p:tgtEl>
                                          <p:spTgt spid="59"/>
                                        </p:tgtEl>
                                      </p:cBhvr>
                                    </p:animEffect>
                                    <p:set>
                                      <p:cBhvr>
                                        <p:cTn id="42" dur="1" fill="hold">
                                          <p:stCondLst>
                                            <p:cond delay="499"/>
                                          </p:stCondLst>
                                        </p:cTn>
                                        <p:tgtEl>
                                          <p:spTgt spid="59"/>
                                        </p:tgtEl>
                                        <p:attrNameLst>
                                          <p:attrName>style.visibility</p:attrName>
                                        </p:attrNameLst>
                                      </p:cBhvr>
                                      <p:to>
                                        <p:strVal val="hidden"/>
                                      </p:to>
                                    </p:set>
                                  </p:childTnLst>
                                </p:cTn>
                              </p:par>
                              <p:par>
                                <p:cTn id="43" presetID="4" presetClass="exit" presetSubtype="16" fill="hold" grpId="1" nodeType="withEffect">
                                  <p:stCondLst>
                                    <p:cond delay="0"/>
                                  </p:stCondLst>
                                  <p:childTnLst>
                                    <p:animEffect transition="out" filter="box(in)">
                                      <p:cBhvr>
                                        <p:cTn id="44" dur="500"/>
                                        <p:tgtEl>
                                          <p:spTgt spid="46"/>
                                        </p:tgtEl>
                                      </p:cBhvr>
                                    </p:animEffect>
                                    <p:set>
                                      <p:cBhvr>
                                        <p:cTn id="45" dur="1" fill="hold">
                                          <p:stCondLst>
                                            <p:cond delay="499"/>
                                          </p:stCondLst>
                                        </p:cTn>
                                        <p:tgtEl>
                                          <p:spTgt spid="46"/>
                                        </p:tgtEl>
                                        <p:attrNameLst>
                                          <p:attrName>style.visibility</p:attrName>
                                        </p:attrNameLst>
                                      </p:cBhvr>
                                      <p:to>
                                        <p:strVal val="hidden"/>
                                      </p:to>
                                    </p:set>
                                  </p:childTnLst>
                                </p:cTn>
                              </p:par>
                              <p:par>
                                <p:cTn id="46" presetID="4" presetClass="exit" presetSubtype="16" fill="hold" nodeType="withEffect">
                                  <p:stCondLst>
                                    <p:cond delay="0"/>
                                  </p:stCondLst>
                                  <p:childTnLst>
                                    <p:animEffect transition="out" filter="box(in)">
                                      <p:cBhvr>
                                        <p:cTn id="47" dur="500"/>
                                        <p:tgtEl>
                                          <p:spTgt spid="54"/>
                                        </p:tgtEl>
                                      </p:cBhvr>
                                    </p:animEffect>
                                    <p:set>
                                      <p:cBhvr>
                                        <p:cTn id="48" dur="1" fill="hold">
                                          <p:stCondLst>
                                            <p:cond delay="499"/>
                                          </p:stCondLst>
                                        </p:cTn>
                                        <p:tgtEl>
                                          <p:spTgt spid="54"/>
                                        </p:tgtEl>
                                        <p:attrNameLst>
                                          <p:attrName>style.visibility</p:attrName>
                                        </p:attrNameLst>
                                      </p:cBhvr>
                                      <p:to>
                                        <p:strVal val="hidden"/>
                                      </p:to>
                                    </p:set>
                                  </p:childTnLst>
                                </p:cTn>
                              </p:par>
                              <p:par>
                                <p:cTn id="49" presetID="4" presetClass="exit" presetSubtype="16" fill="hold" nodeType="withEffect">
                                  <p:stCondLst>
                                    <p:cond delay="0"/>
                                  </p:stCondLst>
                                  <p:childTnLst>
                                    <p:animEffect transition="out" filter="box(in)">
                                      <p:cBhvr>
                                        <p:cTn id="50" dur="500"/>
                                        <p:tgtEl>
                                          <p:spTgt spid="15"/>
                                        </p:tgtEl>
                                      </p:cBhvr>
                                    </p:animEffect>
                                    <p:set>
                                      <p:cBhvr>
                                        <p:cTn id="51" dur="1" fill="hold">
                                          <p:stCondLst>
                                            <p:cond delay="499"/>
                                          </p:stCondLst>
                                        </p:cTn>
                                        <p:tgtEl>
                                          <p:spTgt spid="15"/>
                                        </p:tgtEl>
                                        <p:attrNameLst>
                                          <p:attrName>style.visibility</p:attrName>
                                        </p:attrNameLst>
                                      </p:cBhvr>
                                      <p:to>
                                        <p:strVal val="hidden"/>
                                      </p:to>
                                    </p:set>
                                  </p:childTnLst>
                                </p:cTn>
                              </p:par>
                              <p:par>
                                <p:cTn id="52" presetID="4" presetClass="exit" presetSubtype="16" fill="hold" nodeType="withEffect">
                                  <p:stCondLst>
                                    <p:cond delay="0"/>
                                  </p:stCondLst>
                                  <p:childTnLst>
                                    <p:animEffect transition="out" filter="box(in)">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par>
                                <p:cTn id="55" presetID="4" presetClass="exit" presetSubtype="16" fill="hold" nodeType="withEffect">
                                  <p:stCondLst>
                                    <p:cond delay="0"/>
                                  </p:stCondLst>
                                  <p:childTnLst>
                                    <p:animEffect transition="out" filter="box(in)">
                                      <p:cBhvr>
                                        <p:cTn id="56" dur="500"/>
                                        <p:tgtEl>
                                          <p:spTgt spid="48"/>
                                        </p:tgtEl>
                                      </p:cBhvr>
                                    </p:animEffect>
                                    <p:set>
                                      <p:cBhvr>
                                        <p:cTn id="57" dur="1" fill="hold">
                                          <p:stCondLst>
                                            <p:cond delay="499"/>
                                          </p:stCondLst>
                                        </p:cTn>
                                        <p:tgtEl>
                                          <p:spTgt spid="48"/>
                                        </p:tgtEl>
                                        <p:attrNameLst>
                                          <p:attrName>style.visibility</p:attrName>
                                        </p:attrNameLst>
                                      </p:cBhvr>
                                      <p:to>
                                        <p:strVal val="hidden"/>
                                      </p:to>
                                    </p:set>
                                  </p:childTnLst>
                                </p:cTn>
                              </p:par>
                              <p:par>
                                <p:cTn id="58" presetID="4" presetClass="exit" presetSubtype="16" fill="hold" nodeType="withEffect">
                                  <p:stCondLst>
                                    <p:cond delay="0"/>
                                  </p:stCondLst>
                                  <p:childTnLst>
                                    <p:animEffect transition="out" filter="box(in)">
                                      <p:cBhvr>
                                        <p:cTn id="59" dur="500"/>
                                        <p:tgtEl>
                                          <p:spTgt spid="50"/>
                                        </p:tgtEl>
                                      </p:cBhvr>
                                    </p:animEffect>
                                    <p:set>
                                      <p:cBhvr>
                                        <p:cTn id="60" dur="1" fill="hold">
                                          <p:stCondLst>
                                            <p:cond delay="499"/>
                                          </p:stCondLst>
                                        </p:cTn>
                                        <p:tgtEl>
                                          <p:spTgt spid="50"/>
                                        </p:tgtEl>
                                        <p:attrNameLst>
                                          <p:attrName>style.visibility</p:attrName>
                                        </p:attrNameLst>
                                      </p:cBhvr>
                                      <p:to>
                                        <p:strVal val="hidden"/>
                                      </p:to>
                                    </p:set>
                                  </p:childTnLst>
                                </p:cTn>
                              </p:par>
                              <p:par>
                                <p:cTn id="61" presetID="4" presetClass="exit" presetSubtype="16" fill="hold" nodeType="withEffect">
                                  <p:stCondLst>
                                    <p:cond delay="0"/>
                                  </p:stCondLst>
                                  <p:childTnLst>
                                    <p:animEffect transition="out" filter="box(in)">
                                      <p:cBhvr>
                                        <p:cTn id="62" dur="500"/>
                                        <p:tgtEl>
                                          <p:spTgt spid="14"/>
                                        </p:tgtEl>
                                      </p:cBhvr>
                                    </p:animEffect>
                                    <p:set>
                                      <p:cBhvr>
                                        <p:cTn id="63" dur="1" fill="hold">
                                          <p:stCondLst>
                                            <p:cond delay="499"/>
                                          </p:stCondLst>
                                        </p:cTn>
                                        <p:tgtEl>
                                          <p:spTgt spid="14"/>
                                        </p:tgtEl>
                                        <p:attrNameLst>
                                          <p:attrName>style.visibility</p:attrName>
                                        </p:attrNameLst>
                                      </p:cBhvr>
                                      <p:to>
                                        <p:strVal val="hidden"/>
                                      </p:to>
                                    </p:set>
                                  </p:childTnLst>
                                </p:cTn>
                              </p:par>
                              <p:par>
                                <p:cTn id="64" presetID="4" presetClass="exit" presetSubtype="16" fill="hold" grpId="1" nodeType="withEffect">
                                  <p:stCondLst>
                                    <p:cond delay="0"/>
                                  </p:stCondLst>
                                  <p:childTnLst>
                                    <p:animEffect transition="out" filter="box(in)">
                                      <p:cBhvr>
                                        <p:cTn id="65" dur="500"/>
                                        <p:tgtEl>
                                          <p:spTgt spid="66"/>
                                        </p:tgtEl>
                                      </p:cBhvr>
                                    </p:animEffect>
                                    <p:set>
                                      <p:cBhvr>
                                        <p:cTn id="66" dur="1" fill="hold">
                                          <p:stCondLst>
                                            <p:cond delay="499"/>
                                          </p:stCondLst>
                                        </p:cTn>
                                        <p:tgtEl>
                                          <p:spTgt spid="6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box(in)">
                                      <p:cBhvr>
                                        <p:cTn id="71" dur="500"/>
                                        <p:tgtEl>
                                          <p:spTgt spid="59"/>
                                        </p:tgtEl>
                                      </p:cBhvr>
                                    </p:animEffect>
                                  </p:childTnLst>
                                </p:cTn>
                              </p:par>
                              <p:par>
                                <p:cTn id="72" presetID="4" presetClass="entr" presetSubtype="16" fill="hold" grpId="2" nodeType="with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box(in)">
                                      <p:cBhvr>
                                        <p:cTn id="74" dur="500"/>
                                        <p:tgtEl>
                                          <p:spTgt spid="46"/>
                                        </p:tgtEl>
                                      </p:cBhvr>
                                    </p:animEffect>
                                  </p:childTnLst>
                                </p:cTn>
                              </p:par>
                              <p:par>
                                <p:cTn id="75" presetID="4" presetClass="entr" presetSubtype="16"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box(in)">
                                      <p:cBhvr>
                                        <p:cTn id="77" dur="500"/>
                                        <p:tgtEl>
                                          <p:spTgt spid="54"/>
                                        </p:tgtEl>
                                      </p:cBhvr>
                                    </p:animEffect>
                                  </p:childTnLst>
                                </p:cTn>
                              </p:par>
                              <p:par>
                                <p:cTn id="78" presetID="4" presetClass="entr" presetSubtype="16" fill="hold" nodeType="with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box(in)">
                                      <p:cBhvr>
                                        <p:cTn id="80" dur="500"/>
                                        <p:tgtEl>
                                          <p:spTgt spid="15"/>
                                        </p:tgtEl>
                                      </p:cBhvr>
                                    </p:animEffect>
                                  </p:childTnLst>
                                </p:cTn>
                              </p:par>
                              <p:par>
                                <p:cTn id="81" presetID="4" presetClass="entr" presetSubtype="16"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box(in)">
                                      <p:cBhvr>
                                        <p:cTn id="83" dur="500"/>
                                        <p:tgtEl>
                                          <p:spTgt spid="48"/>
                                        </p:tgtEl>
                                      </p:cBhvr>
                                    </p:animEffect>
                                  </p:childTnLst>
                                </p:cTn>
                              </p:par>
                              <p:par>
                                <p:cTn id="84" presetID="4" presetClass="entr" presetSubtype="16" fill="hold"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box(in)">
                                      <p:cBhvr>
                                        <p:cTn id="86" dur="500"/>
                                        <p:tgtEl>
                                          <p:spTgt spid="12"/>
                                        </p:tgtEl>
                                      </p:cBhvr>
                                    </p:animEffect>
                                  </p:childTnLst>
                                </p:cTn>
                              </p:par>
                              <p:par>
                                <p:cTn id="87" presetID="4" presetClass="entr" presetSubtype="16" fill="hold" nodeType="withEffect">
                                  <p:stCondLst>
                                    <p:cond delay="0"/>
                                  </p:stCondLst>
                                  <p:childTnLst>
                                    <p:set>
                                      <p:cBhvr>
                                        <p:cTn id="88" dur="1" fill="hold">
                                          <p:stCondLst>
                                            <p:cond delay="0"/>
                                          </p:stCondLst>
                                        </p:cTn>
                                        <p:tgtEl>
                                          <p:spTgt spid="50"/>
                                        </p:tgtEl>
                                        <p:attrNameLst>
                                          <p:attrName>style.visibility</p:attrName>
                                        </p:attrNameLst>
                                      </p:cBhvr>
                                      <p:to>
                                        <p:strVal val="visible"/>
                                      </p:to>
                                    </p:set>
                                    <p:animEffect transition="in" filter="box(in)">
                                      <p:cBhvr>
                                        <p:cTn id="89" dur="500"/>
                                        <p:tgtEl>
                                          <p:spTgt spid="50"/>
                                        </p:tgtEl>
                                      </p:cBhvr>
                                    </p:animEffect>
                                  </p:childTnLst>
                                </p:cTn>
                              </p:par>
                              <p:par>
                                <p:cTn id="90" presetID="4" presetClass="entr" presetSubtype="16" fill="hold"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box(in)">
                                      <p:cBhvr>
                                        <p:cTn id="92" dur="500"/>
                                        <p:tgtEl>
                                          <p:spTgt spid="14"/>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87"/>
                                        </p:tgtEl>
                                        <p:attrNameLst>
                                          <p:attrName>style.visibility</p:attrName>
                                        </p:attrNameLst>
                                      </p:cBhvr>
                                      <p:to>
                                        <p:strVal val="visible"/>
                                      </p:to>
                                    </p:set>
                                    <p:anim calcmode="lin" valueType="num">
                                      <p:cBhvr additive="base">
                                        <p:cTn id="97" dur="2000" fill="hold"/>
                                        <p:tgtEl>
                                          <p:spTgt spid="87"/>
                                        </p:tgtEl>
                                        <p:attrNameLst>
                                          <p:attrName>ppt_x</p:attrName>
                                        </p:attrNameLst>
                                      </p:cBhvr>
                                      <p:tavLst>
                                        <p:tav tm="0">
                                          <p:val>
                                            <p:strVal val="1+#ppt_w/2"/>
                                          </p:val>
                                        </p:tav>
                                        <p:tav tm="100000">
                                          <p:val>
                                            <p:strVal val="#ppt_x"/>
                                          </p:val>
                                        </p:tav>
                                      </p:tavLst>
                                    </p:anim>
                                    <p:anim calcmode="lin" valueType="num">
                                      <p:cBhvr additive="base">
                                        <p:cTn id="98" dur="2000" fill="hold"/>
                                        <p:tgtEl>
                                          <p:spTgt spid="87"/>
                                        </p:tgtEl>
                                        <p:attrNameLst>
                                          <p:attrName>ppt_y</p:attrName>
                                        </p:attrNameLst>
                                      </p:cBhvr>
                                      <p:tavLst>
                                        <p:tav tm="0">
                                          <p:val>
                                            <p:strVal val="#ppt_y"/>
                                          </p:val>
                                        </p:tav>
                                        <p:tav tm="100000">
                                          <p:val>
                                            <p:strVal val="#ppt_y"/>
                                          </p:val>
                                        </p:tav>
                                      </p:tavLst>
                                    </p:anim>
                                  </p:childTnLst>
                                </p:cTn>
                              </p:par>
                              <p:par>
                                <p:cTn id="99" presetID="2" presetClass="entr" presetSubtype="2" fill="hold" nodeType="withEffect">
                                  <p:stCondLst>
                                    <p:cond delay="0"/>
                                  </p:stCondLst>
                                  <p:childTnLst>
                                    <p:set>
                                      <p:cBhvr>
                                        <p:cTn id="100" dur="1" fill="hold">
                                          <p:stCondLst>
                                            <p:cond delay="0"/>
                                          </p:stCondLst>
                                        </p:cTn>
                                        <p:tgtEl>
                                          <p:spTgt spid="75"/>
                                        </p:tgtEl>
                                        <p:attrNameLst>
                                          <p:attrName>style.visibility</p:attrName>
                                        </p:attrNameLst>
                                      </p:cBhvr>
                                      <p:to>
                                        <p:strVal val="visible"/>
                                      </p:to>
                                    </p:set>
                                    <p:anim calcmode="lin" valueType="num">
                                      <p:cBhvr additive="base">
                                        <p:cTn id="101" dur="2000" fill="hold"/>
                                        <p:tgtEl>
                                          <p:spTgt spid="75"/>
                                        </p:tgtEl>
                                        <p:attrNameLst>
                                          <p:attrName>ppt_x</p:attrName>
                                        </p:attrNameLst>
                                      </p:cBhvr>
                                      <p:tavLst>
                                        <p:tav tm="0">
                                          <p:val>
                                            <p:strVal val="1+#ppt_w/2"/>
                                          </p:val>
                                        </p:tav>
                                        <p:tav tm="100000">
                                          <p:val>
                                            <p:strVal val="#ppt_x"/>
                                          </p:val>
                                        </p:tav>
                                      </p:tavLst>
                                    </p:anim>
                                    <p:anim calcmode="lin" valueType="num">
                                      <p:cBhvr additive="base">
                                        <p:cTn id="102" dur="2000" fill="hold"/>
                                        <p:tgtEl>
                                          <p:spTgt spid="75"/>
                                        </p:tgtEl>
                                        <p:attrNameLst>
                                          <p:attrName>ppt_y</p:attrName>
                                        </p:attrNameLst>
                                      </p:cBhvr>
                                      <p:tavLst>
                                        <p:tav tm="0">
                                          <p:val>
                                            <p:strVal val="#ppt_y"/>
                                          </p:val>
                                        </p:tav>
                                        <p:tav tm="100000">
                                          <p:val>
                                            <p:strVal val="#ppt_y"/>
                                          </p:val>
                                        </p:tav>
                                      </p:tavLst>
                                    </p:anim>
                                  </p:childTnLst>
                                </p:cTn>
                              </p:par>
                              <p:par>
                                <p:cTn id="103" presetID="2" presetClass="entr" presetSubtype="2" fill="hold" nodeType="withEffect">
                                  <p:stCondLst>
                                    <p:cond delay="0"/>
                                  </p:stCondLst>
                                  <p:childTnLst>
                                    <p:set>
                                      <p:cBhvr>
                                        <p:cTn id="104" dur="1" fill="hold">
                                          <p:stCondLst>
                                            <p:cond delay="0"/>
                                          </p:stCondLst>
                                        </p:cTn>
                                        <p:tgtEl>
                                          <p:spTgt spid="82"/>
                                        </p:tgtEl>
                                        <p:attrNameLst>
                                          <p:attrName>style.visibility</p:attrName>
                                        </p:attrNameLst>
                                      </p:cBhvr>
                                      <p:to>
                                        <p:strVal val="visible"/>
                                      </p:to>
                                    </p:set>
                                    <p:anim calcmode="lin" valueType="num">
                                      <p:cBhvr additive="base">
                                        <p:cTn id="105" dur="2000" fill="hold"/>
                                        <p:tgtEl>
                                          <p:spTgt spid="82"/>
                                        </p:tgtEl>
                                        <p:attrNameLst>
                                          <p:attrName>ppt_x</p:attrName>
                                        </p:attrNameLst>
                                      </p:cBhvr>
                                      <p:tavLst>
                                        <p:tav tm="0">
                                          <p:val>
                                            <p:strVal val="1+#ppt_w/2"/>
                                          </p:val>
                                        </p:tav>
                                        <p:tav tm="100000">
                                          <p:val>
                                            <p:strVal val="#ppt_x"/>
                                          </p:val>
                                        </p:tav>
                                      </p:tavLst>
                                    </p:anim>
                                    <p:anim calcmode="lin" valueType="num">
                                      <p:cBhvr additive="base">
                                        <p:cTn id="106" dur="2000" fill="hold"/>
                                        <p:tgtEl>
                                          <p:spTgt spid="82"/>
                                        </p:tgtEl>
                                        <p:attrNameLst>
                                          <p:attrName>ppt_y</p:attrName>
                                        </p:attrNameLst>
                                      </p:cBhvr>
                                      <p:tavLst>
                                        <p:tav tm="0">
                                          <p:val>
                                            <p:strVal val="#ppt_y"/>
                                          </p:val>
                                        </p:tav>
                                        <p:tav tm="100000">
                                          <p:val>
                                            <p:strVal val="#ppt_y"/>
                                          </p:val>
                                        </p:tav>
                                      </p:tavLst>
                                    </p:anim>
                                  </p:childTnLst>
                                </p:cTn>
                              </p:par>
                              <p:par>
                                <p:cTn id="107" presetID="2" presetClass="entr" presetSubtype="2" fill="hold" nodeType="withEffect">
                                  <p:stCondLst>
                                    <p:cond delay="0"/>
                                  </p:stCondLst>
                                  <p:childTnLst>
                                    <p:set>
                                      <p:cBhvr>
                                        <p:cTn id="108" dur="1" fill="hold">
                                          <p:stCondLst>
                                            <p:cond delay="0"/>
                                          </p:stCondLst>
                                        </p:cTn>
                                        <p:tgtEl>
                                          <p:spTgt spid="74"/>
                                        </p:tgtEl>
                                        <p:attrNameLst>
                                          <p:attrName>style.visibility</p:attrName>
                                        </p:attrNameLst>
                                      </p:cBhvr>
                                      <p:to>
                                        <p:strVal val="visible"/>
                                      </p:to>
                                    </p:set>
                                    <p:anim calcmode="lin" valueType="num">
                                      <p:cBhvr additive="base">
                                        <p:cTn id="109" dur="2000" fill="hold"/>
                                        <p:tgtEl>
                                          <p:spTgt spid="74"/>
                                        </p:tgtEl>
                                        <p:attrNameLst>
                                          <p:attrName>ppt_x</p:attrName>
                                        </p:attrNameLst>
                                      </p:cBhvr>
                                      <p:tavLst>
                                        <p:tav tm="0">
                                          <p:val>
                                            <p:strVal val="1+#ppt_w/2"/>
                                          </p:val>
                                        </p:tav>
                                        <p:tav tm="100000">
                                          <p:val>
                                            <p:strVal val="#ppt_x"/>
                                          </p:val>
                                        </p:tav>
                                      </p:tavLst>
                                    </p:anim>
                                    <p:anim calcmode="lin" valueType="num">
                                      <p:cBhvr additive="base">
                                        <p:cTn id="110" dur="2000" fill="hold"/>
                                        <p:tgtEl>
                                          <p:spTgt spid="74"/>
                                        </p:tgtEl>
                                        <p:attrNameLst>
                                          <p:attrName>ppt_y</p:attrName>
                                        </p:attrNameLst>
                                      </p:cBhvr>
                                      <p:tavLst>
                                        <p:tav tm="0">
                                          <p:val>
                                            <p:strVal val="#ppt_y"/>
                                          </p:val>
                                        </p:tav>
                                        <p:tav tm="100000">
                                          <p:val>
                                            <p:strVal val="#ppt_y"/>
                                          </p:val>
                                        </p:tav>
                                      </p:tavLst>
                                    </p:anim>
                                  </p:childTnLst>
                                </p:cTn>
                              </p:par>
                              <p:par>
                                <p:cTn id="111" presetID="2" presetClass="entr" presetSubtype="2" fill="hold" nodeType="withEffect">
                                  <p:stCondLst>
                                    <p:cond delay="0"/>
                                  </p:stCondLst>
                                  <p:childTnLst>
                                    <p:set>
                                      <p:cBhvr>
                                        <p:cTn id="112" dur="1" fill="hold">
                                          <p:stCondLst>
                                            <p:cond delay="0"/>
                                          </p:stCondLst>
                                        </p:cTn>
                                        <p:tgtEl>
                                          <p:spTgt spid="79"/>
                                        </p:tgtEl>
                                        <p:attrNameLst>
                                          <p:attrName>style.visibility</p:attrName>
                                        </p:attrNameLst>
                                      </p:cBhvr>
                                      <p:to>
                                        <p:strVal val="visible"/>
                                      </p:to>
                                    </p:set>
                                    <p:anim calcmode="lin" valueType="num">
                                      <p:cBhvr additive="base">
                                        <p:cTn id="113" dur="2000" fill="hold"/>
                                        <p:tgtEl>
                                          <p:spTgt spid="79"/>
                                        </p:tgtEl>
                                        <p:attrNameLst>
                                          <p:attrName>ppt_x</p:attrName>
                                        </p:attrNameLst>
                                      </p:cBhvr>
                                      <p:tavLst>
                                        <p:tav tm="0">
                                          <p:val>
                                            <p:strVal val="1+#ppt_w/2"/>
                                          </p:val>
                                        </p:tav>
                                        <p:tav tm="100000">
                                          <p:val>
                                            <p:strVal val="#ppt_x"/>
                                          </p:val>
                                        </p:tav>
                                      </p:tavLst>
                                    </p:anim>
                                    <p:anim calcmode="lin" valueType="num">
                                      <p:cBhvr additive="base">
                                        <p:cTn id="114" dur="2000" fill="hold"/>
                                        <p:tgtEl>
                                          <p:spTgt spid="79"/>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72"/>
                                        </p:tgtEl>
                                        <p:attrNameLst>
                                          <p:attrName>style.visibility</p:attrName>
                                        </p:attrNameLst>
                                      </p:cBhvr>
                                      <p:to>
                                        <p:strVal val="visible"/>
                                      </p:to>
                                    </p:set>
                                    <p:anim calcmode="lin" valueType="num">
                                      <p:cBhvr additive="base">
                                        <p:cTn id="117" dur="2000" fill="hold"/>
                                        <p:tgtEl>
                                          <p:spTgt spid="72"/>
                                        </p:tgtEl>
                                        <p:attrNameLst>
                                          <p:attrName>ppt_x</p:attrName>
                                        </p:attrNameLst>
                                      </p:cBhvr>
                                      <p:tavLst>
                                        <p:tav tm="0">
                                          <p:val>
                                            <p:strVal val="1+#ppt_w/2"/>
                                          </p:val>
                                        </p:tav>
                                        <p:tav tm="100000">
                                          <p:val>
                                            <p:strVal val="#ppt_x"/>
                                          </p:val>
                                        </p:tav>
                                      </p:tavLst>
                                    </p:anim>
                                    <p:anim calcmode="lin" valueType="num">
                                      <p:cBhvr additive="base">
                                        <p:cTn id="118" dur="2000" fill="hold"/>
                                        <p:tgtEl>
                                          <p:spTgt spid="72"/>
                                        </p:tgtEl>
                                        <p:attrNameLst>
                                          <p:attrName>ppt_y</p:attrName>
                                        </p:attrNameLst>
                                      </p:cBhvr>
                                      <p:tavLst>
                                        <p:tav tm="0">
                                          <p:val>
                                            <p:strVal val="#ppt_y"/>
                                          </p:val>
                                        </p:tav>
                                        <p:tav tm="100000">
                                          <p:val>
                                            <p:strVal val="#ppt_y"/>
                                          </p:val>
                                        </p:tav>
                                      </p:tavLst>
                                    </p:anim>
                                  </p:childTnLst>
                                </p:cTn>
                              </p:par>
                              <p:par>
                                <p:cTn id="119" presetID="2" presetClass="entr" presetSubtype="2" fill="hold" nodeType="withEffect">
                                  <p:stCondLst>
                                    <p:cond delay="0"/>
                                  </p:stCondLst>
                                  <p:childTnLst>
                                    <p:set>
                                      <p:cBhvr>
                                        <p:cTn id="120" dur="1" fill="hold">
                                          <p:stCondLst>
                                            <p:cond delay="0"/>
                                          </p:stCondLst>
                                        </p:cTn>
                                        <p:tgtEl>
                                          <p:spTgt spid="85"/>
                                        </p:tgtEl>
                                        <p:attrNameLst>
                                          <p:attrName>style.visibility</p:attrName>
                                        </p:attrNameLst>
                                      </p:cBhvr>
                                      <p:to>
                                        <p:strVal val="visible"/>
                                      </p:to>
                                    </p:set>
                                    <p:anim calcmode="lin" valueType="num">
                                      <p:cBhvr additive="base">
                                        <p:cTn id="121" dur="2000" fill="hold"/>
                                        <p:tgtEl>
                                          <p:spTgt spid="85"/>
                                        </p:tgtEl>
                                        <p:attrNameLst>
                                          <p:attrName>ppt_x</p:attrName>
                                        </p:attrNameLst>
                                      </p:cBhvr>
                                      <p:tavLst>
                                        <p:tav tm="0">
                                          <p:val>
                                            <p:strVal val="1+#ppt_w/2"/>
                                          </p:val>
                                        </p:tav>
                                        <p:tav tm="100000">
                                          <p:val>
                                            <p:strVal val="#ppt_x"/>
                                          </p:val>
                                        </p:tav>
                                      </p:tavLst>
                                    </p:anim>
                                    <p:anim calcmode="lin" valueType="num">
                                      <p:cBhvr additive="base">
                                        <p:cTn id="122" dur="20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95"/>
                                        </p:tgtEl>
                                        <p:attrNameLst>
                                          <p:attrName>style.visibility</p:attrName>
                                        </p:attrNameLst>
                                      </p:cBhvr>
                                      <p:to>
                                        <p:strVal val="visible"/>
                                      </p:to>
                                    </p:set>
                                    <p:anim calcmode="lin" valueType="num">
                                      <p:cBhvr additive="base">
                                        <p:cTn id="127" dur="2000" fill="hold"/>
                                        <p:tgtEl>
                                          <p:spTgt spid="95"/>
                                        </p:tgtEl>
                                        <p:attrNameLst>
                                          <p:attrName>ppt_x</p:attrName>
                                        </p:attrNameLst>
                                      </p:cBhvr>
                                      <p:tavLst>
                                        <p:tav tm="0">
                                          <p:val>
                                            <p:strVal val="1+#ppt_w/2"/>
                                          </p:val>
                                        </p:tav>
                                        <p:tav tm="100000">
                                          <p:val>
                                            <p:strVal val="#ppt_x"/>
                                          </p:val>
                                        </p:tav>
                                      </p:tavLst>
                                    </p:anim>
                                    <p:anim calcmode="lin" valueType="num">
                                      <p:cBhvr additive="base">
                                        <p:cTn id="128" dur="2000" fill="hold"/>
                                        <p:tgtEl>
                                          <p:spTgt spid="95"/>
                                        </p:tgtEl>
                                        <p:attrNameLst>
                                          <p:attrName>ppt_y</p:attrName>
                                        </p:attrNameLst>
                                      </p:cBhvr>
                                      <p:tavLst>
                                        <p:tav tm="0">
                                          <p:val>
                                            <p:strVal val="#ppt_y"/>
                                          </p:val>
                                        </p:tav>
                                        <p:tav tm="100000">
                                          <p:val>
                                            <p:strVal val="#ppt_y"/>
                                          </p:val>
                                        </p:tav>
                                      </p:tavLst>
                                    </p:anim>
                                  </p:childTnLst>
                                </p:cTn>
                              </p:par>
                              <p:par>
                                <p:cTn id="129" presetID="2" presetClass="entr" presetSubtype="2" fill="hold" nodeType="withEffect">
                                  <p:stCondLst>
                                    <p:cond delay="0"/>
                                  </p:stCondLst>
                                  <p:childTnLst>
                                    <p:set>
                                      <p:cBhvr>
                                        <p:cTn id="130" dur="1" fill="hold">
                                          <p:stCondLst>
                                            <p:cond delay="0"/>
                                          </p:stCondLst>
                                        </p:cTn>
                                        <p:tgtEl>
                                          <p:spTgt spid="93"/>
                                        </p:tgtEl>
                                        <p:attrNameLst>
                                          <p:attrName>style.visibility</p:attrName>
                                        </p:attrNameLst>
                                      </p:cBhvr>
                                      <p:to>
                                        <p:strVal val="visible"/>
                                      </p:to>
                                    </p:set>
                                    <p:anim calcmode="lin" valueType="num">
                                      <p:cBhvr additive="base">
                                        <p:cTn id="131" dur="2000" fill="hold"/>
                                        <p:tgtEl>
                                          <p:spTgt spid="93"/>
                                        </p:tgtEl>
                                        <p:attrNameLst>
                                          <p:attrName>ppt_x</p:attrName>
                                        </p:attrNameLst>
                                      </p:cBhvr>
                                      <p:tavLst>
                                        <p:tav tm="0">
                                          <p:val>
                                            <p:strVal val="1+#ppt_w/2"/>
                                          </p:val>
                                        </p:tav>
                                        <p:tav tm="100000">
                                          <p:val>
                                            <p:strVal val="#ppt_x"/>
                                          </p:val>
                                        </p:tav>
                                      </p:tavLst>
                                    </p:anim>
                                    <p:anim calcmode="lin" valueType="num">
                                      <p:cBhvr additive="base">
                                        <p:cTn id="132" dur="2000" fill="hold"/>
                                        <p:tgtEl>
                                          <p:spTgt spid="93"/>
                                        </p:tgtEl>
                                        <p:attrNameLst>
                                          <p:attrName>ppt_y</p:attrName>
                                        </p:attrNameLst>
                                      </p:cBhvr>
                                      <p:tavLst>
                                        <p:tav tm="0">
                                          <p:val>
                                            <p:strVal val="#ppt_y"/>
                                          </p:val>
                                        </p:tav>
                                        <p:tav tm="100000">
                                          <p:val>
                                            <p:strVal val="#ppt_y"/>
                                          </p:val>
                                        </p:tav>
                                      </p:tavLst>
                                    </p:anim>
                                  </p:childTnLst>
                                </p:cTn>
                              </p:par>
                              <p:par>
                                <p:cTn id="133" presetID="2" presetClass="entr" presetSubtype="2" fill="hold" nodeType="withEffect">
                                  <p:stCondLst>
                                    <p:cond delay="0"/>
                                  </p:stCondLst>
                                  <p:childTnLst>
                                    <p:set>
                                      <p:cBhvr>
                                        <p:cTn id="134" dur="1" fill="hold">
                                          <p:stCondLst>
                                            <p:cond delay="0"/>
                                          </p:stCondLst>
                                        </p:cTn>
                                        <p:tgtEl>
                                          <p:spTgt spid="91"/>
                                        </p:tgtEl>
                                        <p:attrNameLst>
                                          <p:attrName>style.visibility</p:attrName>
                                        </p:attrNameLst>
                                      </p:cBhvr>
                                      <p:to>
                                        <p:strVal val="visible"/>
                                      </p:to>
                                    </p:set>
                                    <p:anim calcmode="lin" valueType="num">
                                      <p:cBhvr additive="base">
                                        <p:cTn id="135" dur="2000" fill="hold"/>
                                        <p:tgtEl>
                                          <p:spTgt spid="91"/>
                                        </p:tgtEl>
                                        <p:attrNameLst>
                                          <p:attrName>ppt_x</p:attrName>
                                        </p:attrNameLst>
                                      </p:cBhvr>
                                      <p:tavLst>
                                        <p:tav tm="0">
                                          <p:val>
                                            <p:strVal val="1+#ppt_w/2"/>
                                          </p:val>
                                        </p:tav>
                                        <p:tav tm="100000">
                                          <p:val>
                                            <p:strVal val="#ppt_x"/>
                                          </p:val>
                                        </p:tav>
                                      </p:tavLst>
                                    </p:anim>
                                    <p:anim calcmode="lin" valueType="num">
                                      <p:cBhvr additive="base">
                                        <p:cTn id="136" dur="2000" fill="hold"/>
                                        <p:tgtEl>
                                          <p:spTgt spid="91"/>
                                        </p:tgtEl>
                                        <p:attrNameLst>
                                          <p:attrName>ppt_y</p:attrName>
                                        </p:attrNameLst>
                                      </p:cBhvr>
                                      <p:tavLst>
                                        <p:tav tm="0">
                                          <p:val>
                                            <p:strVal val="#ppt_y"/>
                                          </p:val>
                                        </p:tav>
                                        <p:tav tm="100000">
                                          <p:val>
                                            <p:strVal val="#ppt_y"/>
                                          </p:val>
                                        </p:tav>
                                      </p:tavLst>
                                    </p:anim>
                                  </p:childTnLst>
                                </p:cTn>
                              </p:par>
                              <p:par>
                                <p:cTn id="137" presetID="2" presetClass="entr" presetSubtype="2" fill="hold" nodeType="withEffect">
                                  <p:stCondLst>
                                    <p:cond delay="0"/>
                                  </p:stCondLst>
                                  <p:childTnLst>
                                    <p:set>
                                      <p:cBhvr>
                                        <p:cTn id="138" dur="1" fill="hold">
                                          <p:stCondLst>
                                            <p:cond delay="0"/>
                                          </p:stCondLst>
                                        </p:cTn>
                                        <p:tgtEl>
                                          <p:spTgt spid="92"/>
                                        </p:tgtEl>
                                        <p:attrNameLst>
                                          <p:attrName>style.visibility</p:attrName>
                                        </p:attrNameLst>
                                      </p:cBhvr>
                                      <p:to>
                                        <p:strVal val="visible"/>
                                      </p:to>
                                    </p:set>
                                    <p:anim calcmode="lin" valueType="num">
                                      <p:cBhvr additive="base">
                                        <p:cTn id="139" dur="2000" fill="hold"/>
                                        <p:tgtEl>
                                          <p:spTgt spid="92"/>
                                        </p:tgtEl>
                                        <p:attrNameLst>
                                          <p:attrName>ppt_x</p:attrName>
                                        </p:attrNameLst>
                                      </p:cBhvr>
                                      <p:tavLst>
                                        <p:tav tm="0">
                                          <p:val>
                                            <p:strVal val="1+#ppt_w/2"/>
                                          </p:val>
                                        </p:tav>
                                        <p:tav tm="100000">
                                          <p:val>
                                            <p:strVal val="#ppt_x"/>
                                          </p:val>
                                        </p:tav>
                                      </p:tavLst>
                                    </p:anim>
                                    <p:anim calcmode="lin" valueType="num">
                                      <p:cBhvr additive="base">
                                        <p:cTn id="140" dur="2000" fill="hold"/>
                                        <p:tgtEl>
                                          <p:spTgt spid="92"/>
                                        </p:tgtEl>
                                        <p:attrNameLst>
                                          <p:attrName>ppt_y</p:attrName>
                                        </p:attrNameLst>
                                      </p:cBhvr>
                                      <p:tavLst>
                                        <p:tav tm="0">
                                          <p:val>
                                            <p:strVal val="#ppt_y"/>
                                          </p:val>
                                        </p:tav>
                                        <p:tav tm="100000">
                                          <p:val>
                                            <p:strVal val="#ppt_y"/>
                                          </p:val>
                                        </p:tav>
                                      </p:tavLst>
                                    </p:anim>
                                  </p:childTnLst>
                                </p:cTn>
                              </p:par>
                              <p:par>
                                <p:cTn id="141" presetID="2" presetClass="entr" presetSubtype="2" fill="hold" nodeType="withEffect">
                                  <p:stCondLst>
                                    <p:cond delay="0"/>
                                  </p:stCondLst>
                                  <p:childTnLst>
                                    <p:set>
                                      <p:cBhvr>
                                        <p:cTn id="142" dur="1" fill="hold">
                                          <p:stCondLst>
                                            <p:cond delay="0"/>
                                          </p:stCondLst>
                                        </p:cTn>
                                        <p:tgtEl>
                                          <p:spTgt spid="90"/>
                                        </p:tgtEl>
                                        <p:attrNameLst>
                                          <p:attrName>style.visibility</p:attrName>
                                        </p:attrNameLst>
                                      </p:cBhvr>
                                      <p:to>
                                        <p:strVal val="visible"/>
                                      </p:to>
                                    </p:set>
                                    <p:anim calcmode="lin" valueType="num">
                                      <p:cBhvr additive="base">
                                        <p:cTn id="143" dur="2000" fill="hold"/>
                                        <p:tgtEl>
                                          <p:spTgt spid="90"/>
                                        </p:tgtEl>
                                        <p:attrNameLst>
                                          <p:attrName>ppt_x</p:attrName>
                                        </p:attrNameLst>
                                      </p:cBhvr>
                                      <p:tavLst>
                                        <p:tav tm="0">
                                          <p:val>
                                            <p:strVal val="1+#ppt_w/2"/>
                                          </p:val>
                                        </p:tav>
                                        <p:tav tm="100000">
                                          <p:val>
                                            <p:strVal val="#ppt_x"/>
                                          </p:val>
                                        </p:tav>
                                      </p:tavLst>
                                    </p:anim>
                                    <p:anim calcmode="lin" valueType="num">
                                      <p:cBhvr additive="base">
                                        <p:cTn id="144" dur="2000" fill="hold"/>
                                        <p:tgtEl>
                                          <p:spTgt spid="90"/>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89"/>
                                        </p:tgtEl>
                                        <p:attrNameLst>
                                          <p:attrName>style.visibility</p:attrName>
                                        </p:attrNameLst>
                                      </p:cBhvr>
                                      <p:to>
                                        <p:strVal val="visible"/>
                                      </p:to>
                                    </p:set>
                                    <p:anim calcmode="lin" valueType="num">
                                      <p:cBhvr additive="base">
                                        <p:cTn id="147" dur="2000" fill="hold"/>
                                        <p:tgtEl>
                                          <p:spTgt spid="89"/>
                                        </p:tgtEl>
                                        <p:attrNameLst>
                                          <p:attrName>ppt_x</p:attrName>
                                        </p:attrNameLst>
                                      </p:cBhvr>
                                      <p:tavLst>
                                        <p:tav tm="0">
                                          <p:val>
                                            <p:strVal val="1+#ppt_w/2"/>
                                          </p:val>
                                        </p:tav>
                                        <p:tav tm="100000">
                                          <p:val>
                                            <p:strVal val="#ppt_x"/>
                                          </p:val>
                                        </p:tav>
                                      </p:tavLst>
                                    </p:anim>
                                    <p:anim calcmode="lin" valueType="num">
                                      <p:cBhvr additive="base">
                                        <p:cTn id="148" dur="2000" fill="hold"/>
                                        <p:tgtEl>
                                          <p:spTgt spid="89"/>
                                        </p:tgtEl>
                                        <p:attrNameLst>
                                          <p:attrName>ppt_y</p:attrName>
                                        </p:attrNameLst>
                                      </p:cBhvr>
                                      <p:tavLst>
                                        <p:tav tm="0">
                                          <p:val>
                                            <p:strVal val="#ppt_y"/>
                                          </p:val>
                                        </p:tav>
                                        <p:tav tm="100000">
                                          <p:val>
                                            <p:strVal val="#ppt_y"/>
                                          </p:val>
                                        </p:tav>
                                      </p:tavLst>
                                    </p:anim>
                                  </p:childTnLst>
                                </p:cTn>
                              </p:par>
                              <p:par>
                                <p:cTn id="149" presetID="2" presetClass="entr" presetSubtype="2" fill="hold" nodeType="withEffect">
                                  <p:stCondLst>
                                    <p:cond delay="0"/>
                                  </p:stCondLst>
                                  <p:childTnLst>
                                    <p:set>
                                      <p:cBhvr>
                                        <p:cTn id="150" dur="1" fill="hold">
                                          <p:stCondLst>
                                            <p:cond delay="0"/>
                                          </p:stCondLst>
                                        </p:cTn>
                                        <p:tgtEl>
                                          <p:spTgt spid="94"/>
                                        </p:tgtEl>
                                        <p:attrNameLst>
                                          <p:attrName>style.visibility</p:attrName>
                                        </p:attrNameLst>
                                      </p:cBhvr>
                                      <p:to>
                                        <p:strVal val="visible"/>
                                      </p:to>
                                    </p:set>
                                    <p:anim calcmode="lin" valueType="num">
                                      <p:cBhvr additive="base">
                                        <p:cTn id="151" dur="2000" fill="hold"/>
                                        <p:tgtEl>
                                          <p:spTgt spid="94"/>
                                        </p:tgtEl>
                                        <p:attrNameLst>
                                          <p:attrName>ppt_x</p:attrName>
                                        </p:attrNameLst>
                                      </p:cBhvr>
                                      <p:tavLst>
                                        <p:tav tm="0">
                                          <p:val>
                                            <p:strVal val="1+#ppt_w/2"/>
                                          </p:val>
                                        </p:tav>
                                        <p:tav tm="100000">
                                          <p:val>
                                            <p:strVal val="#ppt_x"/>
                                          </p:val>
                                        </p:tav>
                                      </p:tavLst>
                                    </p:anim>
                                    <p:anim calcmode="lin" valueType="num">
                                      <p:cBhvr additive="base">
                                        <p:cTn id="152" dur="20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xit" presetSubtype="2" fill="hold" grpId="1" nodeType="clickEffect">
                                  <p:stCondLst>
                                    <p:cond delay="0"/>
                                  </p:stCondLst>
                                  <p:childTnLst>
                                    <p:anim calcmode="lin" valueType="num">
                                      <p:cBhvr additive="base">
                                        <p:cTn id="156" dur="1000"/>
                                        <p:tgtEl>
                                          <p:spTgt spid="95"/>
                                        </p:tgtEl>
                                        <p:attrNameLst>
                                          <p:attrName>ppt_x</p:attrName>
                                        </p:attrNameLst>
                                      </p:cBhvr>
                                      <p:tavLst>
                                        <p:tav tm="0">
                                          <p:val>
                                            <p:strVal val="ppt_x"/>
                                          </p:val>
                                        </p:tav>
                                        <p:tav tm="100000">
                                          <p:val>
                                            <p:strVal val="1+ppt_w/2"/>
                                          </p:val>
                                        </p:tav>
                                      </p:tavLst>
                                    </p:anim>
                                    <p:anim calcmode="lin" valueType="num">
                                      <p:cBhvr additive="base">
                                        <p:cTn id="157" dur="1000"/>
                                        <p:tgtEl>
                                          <p:spTgt spid="95"/>
                                        </p:tgtEl>
                                        <p:attrNameLst>
                                          <p:attrName>ppt_y</p:attrName>
                                        </p:attrNameLst>
                                      </p:cBhvr>
                                      <p:tavLst>
                                        <p:tav tm="0">
                                          <p:val>
                                            <p:strVal val="ppt_y"/>
                                          </p:val>
                                        </p:tav>
                                        <p:tav tm="100000">
                                          <p:val>
                                            <p:strVal val="ppt_y"/>
                                          </p:val>
                                        </p:tav>
                                      </p:tavLst>
                                    </p:anim>
                                    <p:set>
                                      <p:cBhvr>
                                        <p:cTn id="158" dur="1" fill="hold">
                                          <p:stCondLst>
                                            <p:cond delay="999"/>
                                          </p:stCondLst>
                                        </p:cTn>
                                        <p:tgtEl>
                                          <p:spTgt spid="95"/>
                                        </p:tgtEl>
                                        <p:attrNameLst>
                                          <p:attrName>style.visibility</p:attrName>
                                        </p:attrNameLst>
                                      </p:cBhvr>
                                      <p:to>
                                        <p:strVal val="hidden"/>
                                      </p:to>
                                    </p:set>
                                  </p:childTnLst>
                                </p:cTn>
                              </p:par>
                              <p:par>
                                <p:cTn id="159" presetID="2" presetClass="exit" presetSubtype="2" fill="hold" nodeType="withEffect">
                                  <p:stCondLst>
                                    <p:cond delay="0"/>
                                  </p:stCondLst>
                                  <p:childTnLst>
                                    <p:anim calcmode="lin" valueType="num">
                                      <p:cBhvr additive="base">
                                        <p:cTn id="160" dur="1000"/>
                                        <p:tgtEl>
                                          <p:spTgt spid="93"/>
                                        </p:tgtEl>
                                        <p:attrNameLst>
                                          <p:attrName>ppt_x</p:attrName>
                                        </p:attrNameLst>
                                      </p:cBhvr>
                                      <p:tavLst>
                                        <p:tav tm="0">
                                          <p:val>
                                            <p:strVal val="ppt_x"/>
                                          </p:val>
                                        </p:tav>
                                        <p:tav tm="100000">
                                          <p:val>
                                            <p:strVal val="1+ppt_w/2"/>
                                          </p:val>
                                        </p:tav>
                                      </p:tavLst>
                                    </p:anim>
                                    <p:anim calcmode="lin" valueType="num">
                                      <p:cBhvr additive="base">
                                        <p:cTn id="161" dur="1000"/>
                                        <p:tgtEl>
                                          <p:spTgt spid="93"/>
                                        </p:tgtEl>
                                        <p:attrNameLst>
                                          <p:attrName>ppt_y</p:attrName>
                                        </p:attrNameLst>
                                      </p:cBhvr>
                                      <p:tavLst>
                                        <p:tav tm="0">
                                          <p:val>
                                            <p:strVal val="ppt_y"/>
                                          </p:val>
                                        </p:tav>
                                        <p:tav tm="100000">
                                          <p:val>
                                            <p:strVal val="ppt_y"/>
                                          </p:val>
                                        </p:tav>
                                      </p:tavLst>
                                    </p:anim>
                                    <p:set>
                                      <p:cBhvr>
                                        <p:cTn id="162" dur="1" fill="hold">
                                          <p:stCondLst>
                                            <p:cond delay="999"/>
                                          </p:stCondLst>
                                        </p:cTn>
                                        <p:tgtEl>
                                          <p:spTgt spid="93"/>
                                        </p:tgtEl>
                                        <p:attrNameLst>
                                          <p:attrName>style.visibility</p:attrName>
                                        </p:attrNameLst>
                                      </p:cBhvr>
                                      <p:to>
                                        <p:strVal val="hidden"/>
                                      </p:to>
                                    </p:set>
                                  </p:childTnLst>
                                </p:cTn>
                              </p:par>
                              <p:par>
                                <p:cTn id="163" presetID="2" presetClass="exit" presetSubtype="2" fill="hold" nodeType="withEffect">
                                  <p:stCondLst>
                                    <p:cond delay="0"/>
                                  </p:stCondLst>
                                  <p:childTnLst>
                                    <p:anim calcmode="lin" valueType="num">
                                      <p:cBhvr additive="base">
                                        <p:cTn id="164" dur="1000"/>
                                        <p:tgtEl>
                                          <p:spTgt spid="91"/>
                                        </p:tgtEl>
                                        <p:attrNameLst>
                                          <p:attrName>ppt_x</p:attrName>
                                        </p:attrNameLst>
                                      </p:cBhvr>
                                      <p:tavLst>
                                        <p:tav tm="0">
                                          <p:val>
                                            <p:strVal val="ppt_x"/>
                                          </p:val>
                                        </p:tav>
                                        <p:tav tm="100000">
                                          <p:val>
                                            <p:strVal val="1+ppt_w/2"/>
                                          </p:val>
                                        </p:tav>
                                      </p:tavLst>
                                    </p:anim>
                                    <p:anim calcmode="lin" valueType="num">
                                      <p:cBhvr additive="base">
                                        <p:cTn id="165" dur="1000"/>
                                        <p:tgtEl>
                                          <p:spTgt spid="91"/>
                                        </p:tgtEl>
                                        <p:attrNameLst>
                                          <p:attrName>ppt_y</p:attrName>
                                        </p:attrNameLst>
                                      </p:cBhvr>
                                      <p:tavLst>
                                        <p:tav tm="0">
                                          <p:val>
                                            <p:strVal val="ppt_y"/>
                                          </p:val>
                                        </p:tav>
                                        <p:tav tm="100000">
                                          <p:val>
                                            <p:strVal val="ppt_y"/>
                                          </p:val>
                                        </p:tav>
                                      </p:tavLst>
                                    </p:anim>
                                    <p:set>
                                      <p:cBhvr>
                                        <p:cTn id="166" dur="1" fill="hold">
                                          <p:stCondLst>
                                            <p:cond delay="999"/>
                                          </p:stCondLst>
                                        </p:cTn>
                                        <p:tgtEl>
                                          <p:spTgt spid="91"/>
                                        </p:tgtEl>
                                        <p:attrNameLst>
                                          <p:attrName>style.visibility</p:attrName>
                                        </p:attrNameLst>
                                      </p:cBhvr>
                                      <p:to>
                                        <p:strVal val="hidden"/>
                                      </p:to>
                                    </p:set>
                                  </p:childTnLst>
                                </p:cTn>
                              </p:par>
                              <p:par>
                                <p:cTn id="167" presetID="2" presetClass="exit" presetSubtype="2" fill="hold" nodeType="withEffect">
                                  <p:stCondLst>
                                    <p:cond delay="0"/>
                                  </p:stCondLst>
                                  <p:childTnLst>
                                    <p:anim calcmode="lin" valueType="num">
                                      <p:cBhvr additive="base">
                                        <p:cTn id="168" dur="1000"/>
                                        <p:tgtEl>
                                          <p:spTgt spid="92"/>
                                        </p:tgtEl>
                                        <p:attrNameLst>
                                          <p:attrName>ppt_x</p:attrName>
                                        </p:attrNameLst>
                                      </p:cBhvr>
                                      <p:tavLst>
                                        <p:tav tm="0">
                                          <p:val>
                                            <p:strVal val="ppt_x"/>
                                          </p:val>
                                        </p:tav>
                                        <p:tav tm="100000">
                                          <p:val>
                                            <p:strVal val="1+ppt_w/2"/>
                                          </p:val>
                                        </p:tav>
                                      </p:tavLst>
                                    </p:anim>
                                    <p:anim calcmode="lin" valueType="num">
                                      <p:cBhvr additive="base">
                                        <p:cTn id="169" dur="1000"/>
                                        <p:tgtEl>
                                          <p:spTgt spid="92"/>
                                        </p:tgtEl>
                                        <p:attrNameLst>
                                          <p:attrName>ppt_y</p:attrName>
                                        </p:attrNameLst>
                                      </p:cBhvr>
                                      <p:tavLst>
                                        <p:tav tm="0">
                                          <p:val>
                                            <p:strVal val="ppt_y"/>
                                          </p:val>
                                        </p:tav>
                                        <p:tav tm="100000">
                                          <p:val>
                                            <p:strVal val="ppt_y"/>
                                          </p:val>
                                        </p:tav>
                                      </p:tavLst>
                                    </p:anim>
                                    <p:set>
                                      <p:cBhvr>
                                        <p:cTn id="170" dur="1" fill="hold">
                                          <p:stCondLst>
                                            <p:cond delay="999"/>
                                          </p:stCondLst>
                                        </p:cTn>
                                        <p:tgtEl>
                                          <p:spTgt spid="92"/>
                                        </p:tgtEl>
                                        <p:attrNameLst>
                                          <p:attrName>style.visibility</p:attrName>
                                        </p:attrNameLst>
                                      </p:cBhvr>
                                      <p:to>
                                        <p:strVal val="hidden"/>
                                      </p:to>
                                    </p:set>
                                  </p:childTnLst>
                                </p:cTn>
                              </p:par>
                              <p:par>
                                <p:cTn id="171" presetID="2" presetClass="exit" presetSubtype="2" fill="hold" nodeType="withEffect">
                                  <p:stCondLst>
                                    <p:cond delay="0"/>
                                  </p:stCondLst>
                                  <p:childTnLst>
                                    <p:anim calcmode="lin" valueType="num">
                                      <p:cBhvr additive="base">
                                        <p:cTn id="172" dur="1000"/>
                                        <p:tgtEl>
                                          <p:spTgt spid="90"/>
                                        </p:tgtEl>
                                        <p:attrNameLst>
                                          <p:attrName>ppt_x</p:attrName>
                                        </p:attrNameLst>
                                      </p:cBhvr>
                                      <p:tavLst>
                                        <p:tav tm="0">
                                          <p:val>
                                            <p:strVal val="ppt_x"/>
                                          </p:val>
                                        </p:tav>
                                        <p:tav tm="100000">
                                          <p:val>
                                            <p:strVal val="1+ppt_w/2"/>
                                          </p:val>
                                        </p:tav>
                                      </p:tavLst>
                                    </p:anim>
                                    <p:anim calcmode="lin" valueType="num">
                                      <p:cBhvr additive="base">
                                        <p:cTn id="173" dur="1000"/>
                                        <p:tgtEl>
                                          <p:spTgt spid="90"/>
                                        </p:tgtEl>
                                        <p:attrNameLst>
                                          <p:attrName>ppt_y</p:attrName>
                                        </p:attrNameLst>
                                      </p:cBhvr>
                                      <p:tavLst>
                                        <p:tav tm="0">
                                          <p:val>
                                            <p:strVal val="ppt_y"/>
                                          </p:val>
                                        </p:tav>
                                        <p:tav tm="100000">
                                          <p:val>
                                            <p:strVal val="ppt_y"/>
                                          </p:val>
                                        </p:tav>
                                      </p:tavLst>
                                    </p:anim>
                                    <p:set>
                                      <p:cBhvr>
                                        <p:cTn id="174" dur="1" fill="hold">
                                          <p:stCondLst>
                                            <p:cond delay="999"/>
                                          </p:stCondLst>
                                        </p:cTn>
                                        <p:tgtEl>
                                          <p:spTgt spid="90"/>
                                        </p:tgtEl>
                                        <p:attrNameLst>
                                          <p:attrName>style.visibility</p:attrName>
                                        </p:attrNameLst>
                                      </p:cBhvr>
                                      <p:to>
                                        <p:strVal val="hidden"/>
                                      </p:to>
                                    </p:set>
                                  </p:childTnLst>
                                </p:cTn>
                              </p:par>
                              <p:par>
                                <p:cTn id="175" presetID="2" presetClass="exit" presetSubtype="2" fill="hold" grpId="1" nodeType="withEffect">
                                  <p:stCondLst>
                                    <p:cond delay="0"/>
                                  </p:stCondLst>
                                  <p:childTnLst>
                                    <p:anim calcmode="lin" valueType="num">
                                      <p:cBhvr additive="base">
                                        <p:cTn id="176" dur="1000"/>
                                        <p:tgtEl>
                                          <p:spTgt spid="89"/>
                                        </p:tgtEl>
                                        <p:attrNameLst>
                                          <p:attrName>ppt_x</p:attrName>
                                        </p:attrNameLst>
                                      </p:cBhvr>
                                      <p:tavLst>
                                        <p:tav tm="0">
                                          <p:val>
                                            <p:strVal val="ppt_x"/>
                                          </p:val>
                                        </p:tav>
                                        <p:tav tm="100000">
                                          <p:val>
                                            <p:strVal val="1+ppt_w/2"/>
                                          </p:val>
                                        </p:tav>
                                      </p:tavLst>
                                    </p:anim>
                                    <p:anim calcmode="lin" valueType="num">
                                      <p:cBhvr additive="base">
                                        <p:cTn id="177" dur="1000"/>
                                        <p:tgtEl>
                                          <p:spTgt spid="89"/>
                                        </p:tgtEl>
                                        <p:attrNameLst>
                                          <p:attrName>ppt_y</p:attrName>
                                        </p:attrNameLst>
                                      </p:cBhvr>
                                      <p:tavLst>
                                        <p:tav tm="0">
                                          <p:val>
                                            <p:strVal val="ppt_y"/>
                                          </p:val>
                                        </p:tav>
                                        <p:tav tm="100000">
                                          <p:val>
                                            <p:strVal val="ppt_y"/>
                                          </p:val>
                                        </p:tav>
                                      </p:tavLst>
                                    </p:anim>
                                    <p:set>
                                      <p:cBhvr>
                                        <p:cTn id="178" dur="1" fill="hold">
                                          <p:stCondLst>
                                            <p:cond delay="999"/>
                                          </p:stCondLst>
                                        </p:cTn>
                                        <p:tgtEl>
                                          <p:spTgt spid="89"/>
                                        </p:tgtEl>
                                        <p:attrNameLst>
                                          <p:attrName>style.visibility</p:attrName>
                                        </p:attrNameLst>
                                      </p:cBhvr>
                                      <p:to>
                                        <p:strVal val="hidden"/>
                                      </p:to>
                                    </p:set>
                                  </p:childTnLst>
                                </p:cTn>
                              </p:par>
                              <p:par>
                                <p:cTn id="179" presetID="2" presetClass="exit" presetSubtype="2" fill="hold" nodeType="withEffect">
                                  <p:stCondLst>
                                    <p:cond delay="0"/>
                                  </p:stCondLst>
                                  <p:childTnLst>
                                    <p:anim calcmode="lin" valueType="num">
                                      <p:cBhvr additive="base">
                                        <p:cTn id="180" dur="1000"/>
                                        <p:tgtEl>
                                          <p:spTgt spid="94"/>
                                        </p:tgtEl>
                                        <p:attrNameLst>
                                          <p:attrName>ppt_x</p:attrName>
                                        </p:attrNameLst>
                                      </p:cBhvr>
                                      <p:tavLst>
                                        <p:tav tm="0">
                                          <p:val>
                                            <p:strVal val="ppt_x"/>
                                          </p:val>
                                        </p:tav>
                                        <p:tav tm="100000">
                                          <p:val>
                                            <p:strVal val="1+ppt_w/2"/>
                                          </p:val>
                                        </p:tav>
                                      </p:tavLst>
                                    </p:anim>
                                    <p:anim calcmode="lin" valueType="num">
                                      <p:cBhvr additive="base">
                                        <p:cTn id="181" dur="1000"/>
                                        <p:tgtEl>
                                          <p:spTgt spid="94"/>
                                        </p:tgtEl>
                                        <p:attrNameLst>
                                          <p:attrName>ppt_y</p:attrName>
                                        </p:attrNameLst>
                                      </p:cBhvr>
                                      <p:tavLst>
                                        <p:tav tm="0">
                                          <p:val>
                                            <p:strVal val="ppt_y"/>
                                          </p:val>
                                        </p:tav>
                                        <p:tav tm="100000">
                                          <p:val>
                                            <p:strVal val="ppt_y"/>
                                          </p:val>
                                        </p:tav>
                                      </p:tavLst>
                                    </p:anim>
                                    <p:set>
                                      <p:cBhvr>
                                        <p:cTn id="182" dur="1" fill="hold">
                                          <p:stCondLst>
                                            <p:cond delay="999"/>
                                          </p:stCondLst>
                                        </p:cTn>
                                        <p:tgtEl>
                                          <p:spTgt spid="94"/>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 presetClass="exit" presetSubtype="2" fill="hold" grpId="1" nodeType="clickEffect">
                                  <p:stCondLst>
                                    <p:cond delay="0"/>
                                  </p:stCondLst>
                                  <p:childTnLst>
                                    <p:anim calcmode="lin" valueType="num">
                                      <p:cBhvr additive="base">
                                        <p:cTn id="186" dur="2000"/>
                                        <p:tgtEl>
                                          <p:spTgt spid="87"/>
                                        </p:tgtEl>
                                        <p:attrNameLst>
                                          <p:attrName>ppt_x</p:attrName>
                                        </p:attrNameLst>
                                      </p:cBhvr>
                                      <p:tavLst>
                                        <p:tav tm="0">
                                          <p:val>
                                            <p:strVal val="ppt_x"/>
                                          </p:val>
                                        </p:tav>
                                        <p:tav tm="100000">
                                          <p:val>
                                            <p:strVal val="1+ppt_w/2"/>
                                          </p:val>
                                        </p:tav>
                                      </p:tavLst>
                                    </p:anim>
                                    <p:anim calcmode="lin" valueType="num">
                                      <p:cBhvr additive="base">
                                        <p:cTn id="187" dur="2000"/>
                                        <p:tgtEl>
                                          <p:spTgt spid="87"/>
                                        </p:tgtEl>
                                        <p:attrNameLst>
                                          <p:attrName>ppt_y</p:attrName>
                                        </p:attrNameLst>
                                      </p:cBhvr>
                                      <p:tavLst>
                                        <p:tav tm="0">
                                          <p:val>
                                            <p:strVal val="ppt_y"/>
                                          </p:val>
                                        </p:tav>
                                        <p:tav tm="100000">
                                          <p:val>
                                            <p:strVal val="ppt_y"/>
                                          </p:val>
                                        </p:tav>
                                      </p:tavLst>
                                    </p:anim>
                                    <p:set>
                                      <p:cBhvr>
                                        <p:cTn id="188" dur="1" fill="hold">
                                          <p:stCondLst>
                                            <p:cond delay="1999"/>
                                          </p:stCondLst>
                                        </p:cTn>
                                        <p:tgtEl>
                                          <p:spTgt spid="87"/>
                                        </p:tgtEl>
                                        <p:attrNameLst>
                                          <p:attrName>style.visibility</p:attrName>
                                        </p:attrNameLst>
                                      </p:cBhvr>
                                      <p:to>
                                        <p:strVal val="hidden"/>
                                      </p:to>
                                    </p:set>
                                  </p:childTnLst>
                                </p:cTn>
                              </p:par>
                              <p:par>
                                <p:cTn id="189" presetID="2" presetClass="exit" presetSubtype="2" fill="hold" nodeType="withEffect">
                                  <p:stCondLst>
                                    <p:cond delay="0"/>
                                  </p:stCondLst>
                                  <p:childTnLst>
                                    <p:anim calcmode="lin" valueType="num">
                                      <p:cBhvr additive="base">
                                        <p:cTn id="190" dur="2000"/>
                                        <p:tgtEl>
                                          <p:spTgt spid="75"/>
                                        </p:tgtEl>
                                        <p:attrNameLst>
                                          <p:attrName>ppt_x</p:attrName>
                                        </p:attrNameLst>
                                      </p:cBhvr>
                                      <p:tavLst>
                                        <p:tav tm="0">
                                          <p:val>
                                            <p:strVal val="ppt_x"/>
                                          </p:val>
                                        </p:tav>
                                        <p:tav tm="100000">
                                          <p:val>
                                            <p:strVal val="1+ppt_w/2"/>
                                          </p:val>
                                        </p:tav>
                                      </p:tavLst>
                                    </p:anim>
                                    <p:anim calcmode="lin" valueType="num">
                                      <p:cBhvr additive="base">
                                        <p:cTn id="191" dur="2000"/>
                                        <p:tgtEl>
                                          <p:spTgt spid="75"/>
                                        </p:tgtEl>
                                        <p:attrNameLst>
                                          <p:attrName>ppt_y</p:attrName>
                                        </p:attrNameLst>
                                      </p:cBhvr>
                                      <p:tavLst>
                                        <p:tav tm="0">
                                          <p:val>
                                            <p:strVal val="ppt_y"/>
                                          </p:val>
                                        </p:tav>
                                        <p:tav tm="100000">
                                          <p:val>
                                            <p:strVal val="ppt_y"/>
                                          </p:val>
                                        </p:tav>
                                      </p:tavLst>
                                    </p:anim>
                                    <p:set>
                                      <p:cBhvr>
                                        <p:cTn id="192" dur="1" fill="hold">
                                          <p:stCondLst>
                                            <p:cond delay="1999"/>
                                          </p:stCondLst>
                                        </p:cTn>
                                        <p:tgtEl>
                                          <p:spTgt spid="75"/>
                                        </p:tgtEl>
                                        <p:attrNameLst>
                                          <p:attrName>style.visibility</p:attrName>
                                        </p:attrNameLst>
                                      </p:cBhvr>
                                      <p:to>
                                        <p:strVal val="hidden"/>
                                      </p:to>
                                    </p:set>
                                  </p:childTnLst>
                                </p:cTn>
                              </p:par>
                              <p:par>
                                <p:cTn id="193" presetID="2" presetClass="exit" presetSubtype="2" fill="hold" nodeType="withEffect">
                                  <p:stCondLst>
                                    <p:cond delay="0"/>
                                  </p:stCondLst>
                                  <p:childTnLst>
                                    <p:anim calcmode="lin" valueType="num">
                                      <p:cBhvr additive="base">
                                        <p:cTn id="194" dur="2000"/>
                                        <p:tgtEl>
                                          <p:spTgt spid="82"/>
                                        </p:tgtEl>
                                        <p:attrNameLst>
                                          <p:attrName>ppt_x</p:attrName>
                                        </p:attrNameLst>
                                      </p:cBhvr>
                                      <p:tavLst>
                                        <p:tav tm="0">
                                          <p:val>
                                            <p:strVal val="ppt_x"/>
                                          </p:val>
                                        </p:tav>
                                        <p:tav tm="100000">
                                          <p:val>
                                            <p:strVal val="1+ppt_w/2"/>
                                          </p:val>
                                        </p:tav>
                                      </p:tavLst>
                                    </p:anim>
                                    <p:anim calcmode="lin" valueType="num">
                                      <p:cBhvr additive="base">
                                        <p:cTn id="195" dur="2000"/>
                                        <p:tgtEl>
                                          <p:spTgt spid="82"/>
                                        </p:tgtEl>
                                        <p:attrNameLst>
                                          <p:attrName>ppt_y</p:attrName>
                                        </p:attrNameLst>
                                      </p:cBhvr>
                                      <p:tavLst>
                                        <p:tav tm="0">
                                          <p:val>
                                            <p:strVal val="ppt_y"/>
                                          </p:val>
                                        </p:tav>
                                        <p:tav tm="100000">
                                          <p:val>
                                            <p:strVal val="ppt_y"/>
                                          </p:val>
                                        </p:tav>
                                      </p:tavLst>
                                    </p:anim>
                                    <p:set>
                                      <p:cBhvr>
                                        <p:cTn id="196" dur="1" fill="hold">
                                          <p:stCondLst>
                                            <p:cond delay="1999"/>
                                          </p:stCondLst>
                                        </p:cTn>
                                        <p:tgtEl>
                                          <p:spTgt spid="82"/>
                                        </p:tgtEl>
                                        <p:attrNameLst>
                                          <p:attrName>style.visibility</p:attrName>
                                        </p:attrNameLst>
                                      </p:cBhvr>
                                      <p:to>
                                        <p:strVal val="hidden"/>
                                      </p:to>
                                    </p:set>
                                  </p:childTnLst>
                                </p:cTn>
                              </p:par>
                              <p:par>
                                <p:cTn id="197" presetID="2" presetClass="exit" presetSubtype="2" fill="hold" nodeType="withEffect">
                                  <p:stCondLst>
                                    <p:cond delay="0"/>
                                  </p:stCondLst>
                                  <p:childTnLst>
                                    <p:anim calcmode="lin" valueType="num">
                                      <p:cBhvr additive="base">
                                        <p:cTn id="198" dur="2000"/>
                                        <p:tgtEl>
                                          <p:spTgt spid="79"/>
                                        </p:tgtEl>
                                        <p:attrNameLst>
                                          <p:attrName>ppt_x</p:attrName>
                                        </p:attrNameLst>
                                      </p:cBhvr>
                                      <p:tavLst>
                                        <p:tav tm="0">
                                          <p:val>
                                            <p:strVal val="ppt_x"/>
                                          </p:val>
                                        </p:tav>
                                        <p:tav tm="100000">
                                          <p:val>
                                            <p:strVal val="1+ppt_w/2"/>
                                          </p:val>
                                        </p:tav>
                                      </p:tavLst>
                                    </p:anim>
                                    <p:anim calcmode="lin" valueType="num">
                                      <p:cBhvr additive="base">
                                        <p:cTn id="199" dur="2000"/>
                                        <p:tgtEl>
                                          <p:spTgt spid="79"/>
                                        </p:tgtEl>
                                        <p:attrNameLst>
                                          <p:attrName>ppt_y</p:attrName>
                                        </p:attrNameLst>
                                      </p:cBhvr>
                                      <p:tavLst>
                                        <p:tav tm="0">
                                          <p:val>
                                            <p:strVal val="ppt_y"/>
                                          </p:val>
                                        </p:tav>
                                        <p:tav tm="100000">
                                          <p:val>
                                            <p:strVal val="ppt_y"/>
                                          </p:val>
                                        </p:tav>
                                      </p:tavLst>
                                    </p:anim>
                                    <p:set>
                                      <p:cBhvr>
                                        <p:cTn id="200" dur="1" fill="hold">
                                          <p:stCondLst>
                                            <p:cond delay="1999"/>
                                          </p:stCondLst>
                                        </p:cTn>
                                        <p:tgtEl>
                                          <p:spTgt spid="79"/>
                                        </p:tgtEl>
                                        <p:attrNameLst>
                                          <p:attrName>style.visibility</p:attrName>
                                        </p:attrNameLst>
                                      </p:cBhvr>
                                      <p:to>
                                        <p:strVal val="hidden"/>
                                      </p:to>
                                    </p:set>
                                  </p:childTnLst>
                                </p:cTn>
                              </p:par>
                              <p:par>
                                <p:cTn id="201" presetID="2" presetClass="exit" presetSubtype="2" fill="hold" nodeType="withEffect">
                                  <p:stCondLst>
                                    <p:cond delay="0"/>
                                  </p:stCondLst>
                                  <p:childTnLst>
                                    <p:anim calcmode="lin" valueType="num">
                                      <p:cBhvr additive="base">
                                        <p:cTn id="202" dur="2000"/>
                                        <p:tgtEl>
                                          <p:spTgt spid="74"/>
                                        </p:tgtEl>
                                        <p:attrNameLst>
                                          <p:attrName>ppt_x</p:attrName>
                                        </p:attrNameLst>
                                      </p:cBhvr>
                                      <p:tavLst>
                                        <p:tav tm="0">
                                          <p:val>
                                            <p:strVal val="ppt_x"/>
                                          </p:val>
                                        </p:tav>
                                        <p:tav tm="100000">
                                          <p:val>
                                            <p:strVal val="1+ppt_w/2"/>
                                          </p:val>
                                        </p:tav>
                                      </p:tavLst>
                                    </p:anim>
                                    <p:anim calcmode="lin" valueType="num">
                                      <p:cBhvr additive="base">
                                        <p:cTn id="203" dur="2000"/>
                                        <p:tgtEl>
                                          <p:spTgt spid="74"/>
                                        </p:tgtEl>
                                        <p:attrNameLst>
                                          <p:attrName>ppt_y</p:attrName>
                                        </p:attrNameLst>
                                      </p:cBhvr>
                                      <p:tavLst>
                                        <p:tav tm="0">
                                          <p:val>
                                            <p:strVal val="ppt_y"/>
                                          </p:val>
                                        </p:tav>
                                        <p:tav tm="100000">
                                          <p:val>
                                            <p:strVal val="ppt_y"/>
                                          </p:val>
                                        </p:tav>
                                      </p:tavLst>
                                    </p:anim>
                                    <p:set>
                                      <p:cBhvr>
                                        <p:cTn id="204" dur="1" fill="hold">
                                          <p:stCondLst>
                                            <p:cond delay="1999"/>
                                          </p:stCondLst>
                                        </p:cTn>
                                        <p:tgtEl>
                                          <p:spTgt spid="74"/>
                                        </p:tgtEl>
                                        <p:attrNameLst>
                                          <p:attrName>style.visibility</p:attrName>
                                        </p:attrNameLst>
                                      </p:cBhvr>
                                      <p:to>
                                        <p:strVal val="hidden"/>
                                      </p:to>
                                    </p:set>
                                  </p:childTnLst>
                                </p:cTn>
                              </p:par>
                              <p:par>
                                <p:cTn id="205" presetID="2" presetClass="exit" presetSubtype="2" fill="hold" grpId="1" nodeType="withEffect">
                                  <p:stCondLst>
                                    <p:cond delay="0"/>
                                  </p:stCondLst>
                                  <p:childTnLst>
                                    <p:anim calcmode="lin" valueType="num">
                                      <p:cBhvr additive="base">
                                        <p:cTn id="206" dur="2000"/>
                                        <p:tgtEl>
                                          <p:spTgt spid="72"/>
                                        </p:tgtEl>
                                        <p:attrNameLst>
                                          <p:attrName>ppt_x</p:attrName>
                                        </p:attrNameLst>
                                      </p:cBhvr>
                                      <p:tavLst>
                                        <p:tav tm="0">
                                          <p:val>
                                            <p:strVal val="ppt_x"/>
                                          </p:val>
                                        </p:tav>
                                        <p:tav tm="100000">
                                          <p:val>
                                            <p:strVal val="1+ppt_w/2"/>
                                          </p:val>
                                        </p:tav>
                                      </p:tavLst>
                                    </p:anim>
                                    <p:anim calcmode="lin" valueType="num">
                                      <p:cBhvr additive="base">
                                        <p:cTn id="207" dur="2000"/>
                                        <p:tgtEl>
                                          <p:spTgt spid="72"/>
                                        </p:tgtEl>
                                        <p:attrNameLst>
                                          <p:attrName>ppt_y</p:attrName>
                                        </p:attrNameLst>
                                      </p:cBhvr>
                                      <p:tavLst>
                                        <p:tav tm="0">
                                          <p:val>
                                            <p:strVal val="ppt_y"/>
                                          </p:val>
                                        </p:tav>
                                        <p:tav tm="100000">
                                          <p:val>
                                            <p:strVal val="ppt_y"/>
                                          </p:val>
                                        </p:tav>
                                      </p:tavLst>
                                    </p:anim>
                                    <p:set>
                                      <p:cBhvr>
                                        <p:cTn id="208" dur="1" fill="hold">
                                          <p:stCondLst>
                                            <p:cond delay="1999"/>
                                          </p:stCondLst>
                                        </p:cTn>
                                        <p:tgtEl>
                                          <p:spTgt spid="72"/>
                                        </p:tgtEl>
                                        <p:attrNameLst>
                                          <p:attrName>style.visibility</p:attrName>
                                        </p:attrNameLst>
                                      </p:cBhvr>
                                      <p:to>
                                        <p:strVal val="hidden"/>
                                      </p:to>
                                    </p:set>
                                  </p:childTnLst>
                                </p:cTn>
                              </p:par>
                              <p:par>
                                <p:cTn id="209" presetID="2" presetClass="exit" presetSubtype="2" fill="hold" nodeType="withEffect">
                                  <p:stCondLst>
                                    <p:cond delay="0"/>
                                  </p:stCondLst>
                                  <p:childTnLst>
                                    <p:anim calcmode="lin" valueType="num">
                                      <p:cBhvr additive="base">
                                        <p:cTn id="210" dur="2000"/>
                                        <p:tgtEl>
                                          <p:spTgt spid="85"/>
                                        </p:tgtEl>
                                        <p:attrNameLst>
                                          <p:attrName>ppt_x</p:attrName>
                                        </p:attrNameLst>
                                      </p:cBhvr>
                                      <p:tavLst>
                                        <p:tav tm="0">
                                          <p:val>
                                            <p:strVal val="ppt_x"/>
                                          </p:val>
                                        </p:tav>
                                        <p:tav tm="100000">
                                          <p:val>
                                            <p:strVal val="1+ppt_w/2"/>
                                          </p:val>
                                        </p:tav>
                                      </p:tavLst>
                                    </p:anim>
                                    <p:anim calcmode="lin" valueType="num">
                                      <p:cBhvr additive="base">
                                        <p:cTn id="211" dur="2000"/>
                                        <p:tgtEl>
                                          <p:spTgt spid="85"/>
                                        </p:tgtEl>
                                        <p:attrNameLst>
                                          <p:attrName>ppt_y</p:attrName>
                                        </p:attrNameLst>
                                      </p:cBhvr>
                                      <p:tavLst>
                                        <p:tav tm="0">
                                          <p:val>
                                            <p:strVal val="ppt_y"/>
                                          </p:val>
                                        </p:tav>
                                        <p:tav tm="100000">
                                          <p:val>
                                            <p:strVal val="ppt_y"/>
                                          </p:val>
                                        </p:tav>
                                      </p:tavLst>
                                    </p:anim>
                                    <p:set>
                                      <p:cBhvr>
                                        <p:cTn id="212" dur="1" fill="hold">
                                          <p:stCondLst>
                                            <p:cond delay="199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6" grpId="2" animBg="1"/>
      <p:bldP spid="134" grpId="0" animBg="1"/>
      <p:bldP spid="66" grpId="0" animBg="1"/>
      <p:bldP spid="66" grpId="1" animBg="1"/>
      <p:bldP spid="72" grpId="0" animBg="1"/>
      <p:bldP spid="72" grpId="1" animBg="1"/>
      <p:bldP spid="87" grpId="0" animBg="1"/>
      <p:bldP spid="87" grpId="1" animBg="1"/>
      <p:bldP spid="89" grpId="0" animBg="1"/>
      <p:bldP spid="89" grpId="1" animBg="1"/>
      <p:bldP spid="95" grpId="0" animBg="1"/>
      <p:bldP spid="95"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th-TH" b="1" dirty="0" smtClean="0"/>
              <a:t>ขยายชนิดของ </a:t>
            </a:r>
            <a:r>
              <a:rPr lang="en-US" b="1" dirty="0" smtClean="0">
                <a:solidFill>
                  <a:srgbClr val="C00000"/>
                </a:solidFill>
              </a:rPr>
              <a:t>Compute Instances </a:t>
            </a:r>
            <a:endParaRPr lang="en-US" b="1" dirty="0">
              <a:solidFill>
                <a:srgbClr val="C00000"/>
              </a:solidFill>
            </a:endParaRPr>
          </a:p>
        </p:txBody>
      </p:sp>
      <p:sp>
        <p:nvSpPr>
          <p:cNvPr id="3" name="Content Placeholder 2"/>
          <p:cNvSpPr>
            <a:spLocks noGrp="1"/>
          </p:cNvSpPr>
          <p:nvPr>
            <p:ph idx="1"/>
          </p:nvPr>
        </p:nvSpPr>
        <p:spPr>
          <a:xfrm>
            <a:off x="609600" y="1143000"/>
            <a:ext cx="8001000" cy="5715000"/>
          </a:xfrm>
        </p:spPr>
        <p:txBody>
          <a:bodyPr>
            <a:noAutofit/>
          </a:bodyPr>
          <a:lstStyle/>
          <a:p>
            <a:r>
              <a:rPr lang="th-TH" b="1" dirty="0" smtClean="0">
                <a:latin typeface="TH SarabunPSK" pitchFamily="34" charset="-34"/>
                <a:cs typeface="TH SarabunPSK" pitchFamily="34" charset="-34"/>
              </a:rPr>
              <a:t>ให้บริการ </a:t>
            </a:r>
            <a:r>
              <a:rPr lang="en-US" b="1" dirty="0" smtClean="0">
                <a:latin typeface="TH SarabunPSK" pitchFamily="34" charset="-34"/>
                <a:cs typeface="TH SarabunPSK" pitchFamily="34" charset="-34"/>
              </a:rPr>
              <a:t>VM instance (Nova)</a:t>
            </a:r>
          </a:p>
          <a:p>
            <a:pPr lvl="1"/>
            <a:r>
              <a:rPr lang="th-TH" b="1" dirty="0" smtClean="0">
                <a:latin typeface="TH SarabunPSK" pitchFamily="34" charset="-34"/>
                <a:cs typeface="TH SarabunPSK" pitchFamily="34" charset="-34"/>
              </a:rPr>
              <a:t>ใน </a:t>
            </a:r>
            <a:r>
              <a:rPr lang="en-US" b="1" dirty="0" smtClean="0">
                <a:latin typeface="TH SarabunPSK" pitchFamily="34" charset="-34"/>
                <a:cs typeface="TH SarabunPSK" pitchFamily="34" charset="-34"/>
              </a:rPr>
              <a:t>Queens </a:t>
            </a:r>
            <a:r>
              <a:rPr lang="th-TH" b="1" dirty="0" smtClean="0">
                <a:latin typeface="TH SarabunPSK" pitchFamily="34" charset="-34"/>
                <a:cs typeface="TH SarabunPSK" pitchFamily="34" charset="-34"/>
              </a:rPr>
              <a:t>สามารถเชื่อมต่อกับ </a:t>
            </a:r>
            <a:r>
              <a:rPr lang="en-US" b="1" dirty="0" err="1" smtClean="0">
                <a:latin typeface="TH SarabunPSK" pitchFamily="34" charset="-34"/>
                <a:cs typeface="TH SarabunPSK" pitchFamily="34" charset="-34"/>
              </a:rPr>
              <a:t>vGPU</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ได้ (สำหรับ </a:t>
            </a:r>
            <a:r>
              <a:rPr lang="en-US" b="1" dirty="0" smtClean="0">
                <a:latin typeface="TH SarabunPSK" pitchFamily="34" charset="-34"/>
                <a:cs typeface="TH SarabunPSK" pitchFamily="34" charset="-34"/>
              </a:rPr>
              <a:t>AI </a:t>
            </a:r>
            <a:r>
              <a:rPr lang="th-TH" b="1" dirty="0" smtClean="0">
                <a:latin typeface="TH SarabunPSK" pitchFamily="34" charset="-34"/>
                <a:cs typeface="TH SarabunPSK" pitchFamily="34" charset="-34"/>
              </a:rPr>
              <a:t>และ </a:t>
            </a:r>
            <a:r>
              <a:rPr lang="en-US" b="1" dirty="0" smtClean="0">
                <a:latin typeface="TH SarabunPSK" pitchFamily="34" charset="-34"/>
                <a:cs typeface="TH SarabunPSK" pitchFamily="34" charset="-34"/>
              </a:rPr>
              <a:t>HPC</a:t>
            </a:r>
            <a:r>
              <a:rPr lang="th-TH" b="1" dirty="0" smtClean="0">
                <a:latin typeface="TH SarabunPSK" pitchFamily="34" charset="-34"/>
                <a:cs typeface="TH SarabunPSK" pitchFamily="34" charset="-34"/>
              </a:rPr>
              <a:t>)</a:t>
            </a:r>
            <a:endParaRPr lang="en-US" b="1" dirty="0" smtClean="0">
              <a:latin typeface="TH SarabunPSK" pitchFamily="34" charset="-34"/>
              <a:cs typeface="TH SarabunPSK" pitchFamily="34" charset="-34"/>
            </a:endParaRPr>
          </a:p>
          <a:p>
            <a:r>
              <a:rPr lang="th-TH" b="1" dirty="0" smtClean="0">
                <a:latin typeface="TH SarabunPSK" pitchFamily="34" charset="-34"/>
                <a:cs typeface="TH SarabunPSK" pitchFamily="34" charset="-34"/>
              </a:rPr>
              <a:t>ให้บริการ </a:t>
            </a:r>
            <a:r>
              <a:rPr lang="en-US" b="1" dirty="0" smtClean="0">
                <a:latin typeface="TH SarabunPSK" pitchFamily="34" charset="-34"/>
                <a:cs typeface="TH SarabunPSK" pitchFamily="34" charset="-34"/>
              </a:rPr>
              <a:t>Instance </a:t>
            </a:r>
            <a:r>
              <a:rPr lang="th-TH" b="1" dirty="0" smtClean="0">
                <a:latin typeface="TH SarabunPSK" pitchFamily="34" charset="-34"/>
                <a:cs typeface="TH SarabunPSK" pitchFamily="34" charset="-34"/>
              </a:rPr>
              <a:t>เป็นเครื่องจริง</a:t>
            </a:r>
            <a:r>
              <a:rPr lang="en-US" b="1" dirty="0" smtClean="0">
                <a:latin typeface="TH SarabunPSK" pitchFamily="34" charset="-34"/>
                <a:cs typeface="TH SarabunPSK" pitchFamily="34" charset="-34"/>
              </a:rPr>
              <a:t> (Ironic)</a:t>
            </a:r>
            <a:endParaRPr lang="th-TH" b="1" dirty="0" smtClean="0">
              <a:latin typeface="TH SarabunPSK" pitchFamily="34" charset="-34"/>
              <a:cs typeface="TH SarabunPSK" pitchFamily="34" charset="-34"/>
            </a:endParaRPr>
          </a:p>
          <a:p>
            <a:r>
              <a:rPr lang="th-TH" b="1" dirty="0" smtClean="0">
                <a:latin typeface="TH SarabunPSK" pitchFamily="34" charset="-34"/>
                <a:cs typeface="TH SarabunPSK" pitchFamily="34" charset="-34"/>
              </a:rPr>
              <a:t>ให้บริการ </a:t>
            </a:r>
            <a:r>
              <a:rPr lang="en-US" b="1" dirty="0" smtClean="0">
                <a:latin typeface="TH SarabunPSK" pitchFamily="34" charset="-34"/>
                <a:cs typeface="TH SarabunPSK" pitchFamily="34" charset="-34"/>
              </a:rPr>
              <a:t>Instance </a:t>
            </a:r>
            <a:r>
              <a:rPr lang="th-TH" b="1" dirty="0" smtClean="0">
                <a:latin typeface="TH SarabunPSK" pitchFamily="34" charset="-34"/>
                <a:cs typeface="TH SarabunPSK" pitchFamily="34" charset="-34"/>
              </a:rPr>
              <a:t>ที่เป็น </a:t>
            </a:r>
            <a:r>
              <a:rPr lang="en-US" b="1" dirty="0" smtClean="0">
                <a:latin typeface="TH SarabunPSK" pitchFamily="34" charset="-34"/>
                <a:cs typeface="TH SarabunPSK" pitchFamily="34" charset="-34"/>
              </a:rPr>
              <a:t>Process </a:t>
            </a:r>
            <a:r>
              <a:rPr lang="th-TH" b="1" dirty="0" smtClean="0">
                <a:latin typeface="TH SarabunPSK" pitchFamily="34" charset="-34"/>
                <a:cs typeface="TH SarabunPSK" pitchFamily="34" charset="-34"/>
              </a:rPr>
              <a:t>สำหรับประมวลผลเฉพาะทางเช่น </a:t>
            </a:r>
            <a:r>
              <a:rPr lang="en-US" b="1" dirty="0" err="1" smtClean="0">
                <a:latin typeface="TH SarabunPSK" pitchFamily="34" charset="-34"/>
                <a:cs typeface="TH SarabunPSK" pitchFamily="34" charset="-34"/>
              </a:rPr>
              <a:t>Hadoop</a:t>
            </a:r>
            <a:r>
              <a:rPr lang="en-US" b="1" dirty="0" smtClean="0">
                <a:latin typeface="TH SarabunPSK" pitchFamily="34" charset="-34"/>
                <a:cs typeface="TH SarabunPSK" pitchFamily="34" charset="-34"/>
              </a:rPr>
              <a:t> </a:t>
            </a:r>
            <a:r>
              <a:rPr lang="en-US" b="1" dirty="0" err="1" smtClean="0">
                <a:latin typeface="TH SarabunPSK" pitchFamily="34" charset="-34"/>
                <a:cs typeface="TH SarabunPSK" pitchFamily="34" charset="-34"/>
              </a:rPr>
              <a:t>MapReduce</a:t>
            </a:r>
            <a:r>
              <a:rPr lang="en-US" b="1" dirty="0" smtClean="0">
                <a:latin typeface="TH SarabunPSK" pitchFamily="34" charset="-34"/>
                <a:cs typeface="TH SarabunPSK" pitchFamily="34" charset="-34"/>
              </a:rPr>
              <a:t>, Spark (Sahara, </a:t>
            </a:r>
            <a:r>
              <a:rPr lang="en-US" b="1" dirty="0" err="1" smtClean="0">
                <a:latin typeface="TH SarabunPSK" pitchFamily="34" charset="-34"/>
                <a:cs typeface="TH SarabunPSK" pitchFamily="34" charset="-34"/>
              </a:rPr>
              <a:t>Murano</a:t>
            </a:r>
            <a:r>
              <a:rPr lang="en-US" b="1" dirty="0" smtClean="0">
                <a:latin typeface="TH SarabunPSK" pitchFamily="34" charset="-34"/>
                <a:cs typeface="TH SarabunPSK" pitchFamily="34" charset="-34"/>
              </a:rPr>
              <a:t>)</a:t>
            </a:r>
          </a:p>
          <a:p>
            <a:pPr lvl="1"/>
            <a:r>
              <a:rPr lang="th-TH" sz="3200" b="1" dirty="0" smtClean="0">
                <a:latin typeface="TH SarabunPSK" pitchFamily="34" charset="-34"/>
                <a:cs typeface="TH SarabunPSK" pitchFamily="34" charset="-34"/>
              </a:rPr>
              <a:t>รันบน </a:t>
            </a:r>
            <a:r>
              <a:rPr lang="en-US" sz="3200" b="1" dirty="0" smtClean="0">
                <a:latin typeface="TH SarabunPSK" pitchFamily="34" charset="-34"/>
                <a:cs typeface="TH SarabunPSK" pitchFamily="34" charset="-34"/>
              </a:rPr>
              <a:t>VM (</a:t>
            </a:r>
            <a:r>
              <a:rPr lang="th-TH" sz="3200" b="1" dirty="0" smtClean="0">
                <a:latin typeface="TH SarabunPSK" pitchFamily="34" charset="-34"/>
                <a:cs typeface="TH SarabunPSK" pitchFamily="34" charset="-34"/>
              </a:rPr>
              <a:t>ใช้ </a:t>
            </a:r>
            <a:r>
              <a:rPr lang="en-US" sz="3200" b="1" dirty="0" smtClean="0">
                <a:latin typeface="TH SarabunPSK" pitchFamily="34" charset="-34"/>
                <a:cs typeface="TH SarabunPSK" pitchFamily="34" charset="-34"/>
              </a:rPr>
              <a:t>Nova)</a:t>
            </a:r>
            <a:r>
              <a:rPr lang="th-TH" sz="3200" b="1" dirty="0" smtClean="0">
                <a:latin typeface="TH SarabunPSK" pitchFamily="34" charset="-34"/>
                <a:cs typeface="TH SarabunPSK" pitchFamily="34" charset="-34"/>
              </a:rPr>
              <a:t> และบนเครื่องจริง </a:t>
            </a:r>
            <a:r>
              <a:rPr lang="en-US" sz="3200" b="1" dirty="0" smtClean="0">
                <a:latin typeface="TH SarabunPSK" pitchFamily="34" charset="-34"/>
                <a:cs typeface="TH SarabunPSK" pitchFamily="34" charset="-34"/>
              </a:rPr>
              <a:t>(</a:t>
            </a:r>
            <a:r>
              <a:rPr lang="th-TH" sz="3200" b="1" dirty="0" smtClean="0">
                <a:latin typeface="TH SarabunPSK" pitchFamily="34" charset="-34"/>
                <a:cs typeface="TH SarabunPSK" pitchFamily="34" charset="-34"/>
              </a:rPr>
              <a:t>ใช้ </a:t>
            </a:r>
            <a:r>
              <a:rPr lang="en-US" sz="3200" b="1" dirty="0" smtClean="0">
                <a:latin typeface="TH SarabunPSK" pitchFamily="34" charset="-34"/>
                <a:cs typeface="TH SarabunPSK" pitchFamily="34" charset="-34"/>
              </a:rPr>
              <a:t>Ironic</a:t>
            </a:r>
            <a:r>
              <a:rPr lang="th-TH" sz="3200" b="1" dirty="0" smtClean="0">
                <a:latin typeface="TH SarabunPSK" pitchFamily="34" charset="-34"/>
                <a:cs typeface="TH SarabunPSK" pitchFamily="34" charset="-34"/>
              </a:rPr>
              <a:t>)</a:t>
            </a:r>
            <a:endParaRPr lang="en-US" b="1" dirty="0" smtClean="0">
              <a:latin typeface="TH SarabunPSK" pitchFamily="34" charset="-34"/>
              <a:cs typeface="TH SarabunPSK" pitchFamily="34" charset="-34"/>
            </a:endParaRPr>
          </a:p>
          <a:p>
            <a:r>
              <a:rPr lang="th-TH" b="1" dirty="0" smtClean="0">
                <a:latin typeface="TH SarabunPSK" pitchFamily="34" charset="-34"/>
                <a:cs typeface="TH SarabunPSK" pitchFamily="34" charset="-34"/>
              </a:rPr>
              <a:t>ให้บริการ </a:t>
            </a:r>
            <a:r>
              <a:rPr lang="en-US" b="1" dirty="0" smtClean="0">
                <a:latin typeface="TH SarabunPSK" pitchFamily="34" charset="-34"/>
                <a:cs typeface="TH SarabunPSK" pitchFamily="34" charset="-34"/>
              </a:rPr>
              <a:t>Instance </a:t>
            </a:r>
            <a:r>
              <a:rPr lang="th-TH" b="1" dirty="0" smtClean="0">
                <a:latin typeface="TH SarabunPSK" pitchFamily="34" charset="-34"/>
                <a:cs typeface="TH SarabunPSK" pitchFamily="34" charset="-34"/>
              </a:rPr>
              <a:t>ที่เป็น </a:t>
            </a:r>
            <a:r>
              <a:rPr lang="en-US" b="1" dirty="0" smtClean="0">
                <a:latin typeface="TH SarabunPSK" pitchFamily="34" charset="-34"/>
                <a:cs typeface="TH SarabunPSK" pitchFamily="34" charset="-34"/>
              </a:rPr>
              <a:t>Container</a:t>
            </a:r>
            <a:r>
              <a:rPr lang="th-TH" b="1" dirty="0" smtClean="0">
                <a:latin typeface="TH SarabunPSK" pitchFamily="34" charset="-34"/>
                <a:cs typeface="TH SarabunPSK" pitchFamily="34" charset="-34"/>
              </a:rPr>
              <a:t> </a:t>
            </a:r>
            <a:r>
              <a:rPr lang="en-US" b="1" dirty="0" smtClean="0">
                <a:latin typeface="TH SarabunPSK" pitchFamily="34" charset="-34"/>
                <a:cs typeface="TH SarabunPSK" pitchFamily="34" charset="-34"/>
              </a:rPr>
              <a:t>(Magnum, </a:t>
            </a:r>
            <a:r>
              <a:rPr lang="en-US" b="1" dirty="0" err="1" smtClean="0">
                <a:latin typeface="TH SarabunPSK" pitchFamily="34" charset="-34"/>
                <a:cs typeface="TH SarabunPSK" pitchFamily="34" charset="-34"/>
              </a:rPr>
              <a:t>Murano</a:t>
            </a:r>
            <a:r>
              <a:rPr lang="en-US" b="1" dirty="0" smtClean="0">
                <a:latin typeface="TH SarabunPSK" pitchFamily="34" charset="-34"/>
                <a:cs typeface="TH SarabunPSK" pitchFamily="34" charset="-34"/>
              </a:rPr>
              <a:t>)</a:t>
            </a:r>
          </a:p>
          <a:p>
            <a:pPr lvl="1"/>
            <a:r>
              <a:rPr lang="th-TH" sz="3200" b="1" dirty="0" smtClean="0">
                <a:latin typeface="TH SarabunPSK" pitchFamily="34" charset="-34"/>
                <a:cs typeface="TH SarabunPSK" pitchFamily="34" charset="-34"/>
              </a:rPr>
              <a:t>รันบน </a:t>
            </a:r>
            <a:r>
              <a:rPr lang="en-US" sz="3200" b="1" dirty="0" smtClean="0">
                <a:latin typeface="TH SarabunPSK" pitchFamily="34" charset="-34"/>
                <a:cs typeface="TH SarabunPSK" pitchFamily="34" charset="-34"/>
              </a:rPr>
              <a:t>VM</a:t>
            </a:r>
            <a:r>
              <a:rPr lang="th-TH" sz="3200" b="1" dirty="0" smtClean="0">
                <a:latin typeface="TH SarabunPSK" pitchFamily="34" charset="-34"/>
                <a:cs typeface="TH SarabunPSK" pitchFamily="34" charset="-34"/>
              </a:rPr>
              <a:t> </a:t>
            </a:r>
            <a:r>
              <a:rPr lang="en-US" sz="3200" b="1" dirty="0" smtClean="0">
                <a:latin typeface="TH SarabunPSK" pitchFamily="34" charset="-34"/>
                <a:cs typeface="TH SarabunPSK" pitchFamily="34" charset="-34"/>
              </a:rPr>
              <a:t>(</a:t>
            </a:r>
            <a:r>
              <a:rPr lang="th-TH" sz="3200" b="1" dirty="0" smtClean="0">
                <a:latin typeface="TH SarabunPSK" pitchFamily="34" charset="-34"/>
                <a:cs typeface="TH SarabunPSK" pitchFamily="34" charset="-34"/>
              </a:rPr>
              <a:t>ใช้ </a:t>
            </a:r>
            <a:r>
              <a:rPr lang="en-US" sz="3200" b="1" dirty="0" smtClean="0">
                <a:latin typeface="TH SarabunPSK" pitchFamily="34" charset="-34"/>
                <a:cs typeface="TH SarabunPSK" pitchFamily="34" charset="-34"/>
              </a:rPr>
              <a:t>Nova) </a:t>
            </a:r>
            <a:r>
              <a:rPr lang="th-TH" sz="3200" b="1" dirty="0" smtClean="0">
                <a:latin typeface="TH SarabunPSK" pitchFamily="34" charset="-34"/>
                <a:cs typeface="TH SarabunPSK" pitchFamily="34" charset="-34"/>
              </a:rPr>
              <a:t>และเครื่องจริง </a:t>
            </a:r>
            <a:r>
              <a:rPr lang="en-US" sz="3200" b="1" dirty="0" smtClean="0">
                <a:latin typeface="TH SarabunPSK" pitchFamily="34" charset="-34"/>
                <a:cs typeface="TH SarabunPSK" pitchFamily="34" charset="-34"/>
              </a:rPr>
              <a:t>(</a:t>
            </a:r>
            <a:r>
              <a:rPr lang="th-TH" sz="3200" b="1" dirty="0" smtClean="0">
                <a:latin typeface="TH SarabunPSK" pitchFamily="34" charset="-34"/>
                <a:cs typeface="TH SarabunPSK" pitchFamily="34" charset="-34"/>
              </a:rPr>
              <a:t>ใช้ </a:t>
            </a:r>
            <a:r>
              <a:rPr lang="en-US" sz="3200" b="1" dirty="0" smtClean="0">
                <a:latin typeface="TH SarabunPSK" pitchFamily="34" charset="-34"/>
                <a:cs typeface="TH SarabunPSK" pitchFamily="34" charset="-34"/>
              </a:rPr>
              <a:t>Ironic)</a:t>
            </a:r>
          </a:p>
          <a:p>
            <a:r>
              <a:rPr lang="th-TH" b="1" dirty="0" smtClean="0">
                <a:latin typeface="TH SarabunPSK" pitchFamily="34" charset="-34"/>
                <a:cs typeface="TH SarabunPSK" pitchFamily="34" charset="-34"/>
              </a:rPr>
              <a:t>ใน </a:t>
            </a:r>
            <a:r>
              <a:rPr lang="en-US" b="1" dirty="0" smtClean="0">
                <a:latin typeface="TH SarabunPSK" pitchFamily="34" charset="-34"/>
                <a:cs typeface="TH SarabunPSK" pitchFamily="34" charset="-34"/>
              </a:rPr>
              <a:t>Queens </a:t>
            </a:r>
            <a:r>
              <a:rPr lang="th-TH" b="1" dirty="0" smtClean="0">
                <a:latin typeface="TH SarabunPSK" pitchFamily="34" charset="-34"/>
                <a:cs typeface="TH SarabunPSK" pitchFamily="34" charset="-34"/>
              </a:rPr>
              <a:t>มี </a:t>
            </a:r>
            <a:r>
              <a:rPr lang="en-US" b="1" dirty="0" err="1" smtClean="0">
                <a:latin typeface="TH SarabunPSK" pitchFamily="34" charset="-34"/>
                <a:cs typeface="TH SarabunPSK" pitchFamily="34" charset="-34"/>
              </a:rPr>
              <a:t>Zun</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รัน </a:t>
            </a:r>
            <a:r>
              <a:rPr lang="en-US" b="1" dirty="0" smtClean="0">
                <a:latin typeface="TH SarabunPSK" pitchFamily="34" charset="-34"/>
                <a:cs typeface="TH SarabunPSK" pitchFamily="34" charset="-34"/>
              </a:rPr>
              <a:t>Container </a:t>
            </a:r>
            <a:r>
              <a:rPr lang="th-TH" b="1" dirty="0" smtClean="0">
                <a:latin typeface="TH SarabunPSK" pitchFamily="34" charset="-34"/>
                <a:cs typeface="TH SarabunPSK" pitchFamily="34" charset="-34"/>
              </a:rPr>
              <a:t>บนเครื่องจริง</a:t>
            </a:r>
          </a:p>
        </p:txBody>
      </p:sp>
      <p:sp>
        <p:nvSpPr>
          <p:cNvPr id="4" name="Content Placeholder 2"/>
          <p:cNvSpPr txBox="1">
            <a:spLocks/>
          </p:cNvSpPr>
          <p:nvPr/>
        </p:nvSpPr>
        <p:spPr>
          <a:xfrm>
            <a:off x="457200" y="1219200"/>
            <a:ext cx="82296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h-TH"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Outline</a:t>
            </a:r>
            <a:endParaRPr lang="en-US" b="1" dirty="0">
              <a:solidFill>
                <a:srgbClr val="C00000"/>
              </a:solidFill>
            </a:endParaRPr>
          </a:p>
        </p:txBody>
      </p:sp>
      <p:sp>
        <p:nvSpPr>
          <p:cNvPr id="3" name="Content Placeholder 2"/>
          <p:cNvSpPr>
            <a:spLocks noGrp="1"/>
          </p:cNvSpPr>
          <p:nvPr>
            <p:ph idx="1"/>
          </p:nvPr>
        </p:nvSpPr>
        <p:spPr/>
        <p:txBody>
          <a:bodyPr>
            <a:noAutofit/>
          </a:bodyPr>
          <a:lstStyle/>
          <a:p>
            <a:r>
              <a:rPr lang="th-TH" b="1" dirty="0" smtClean="0">
                <a:latin typeface="TH SarabunPSK" pitchFamily="34" charset="-34"/>
                <a:cs typeface="TH SarabunPSK" pitchFamily="34" charset="-34"/>
              </a:rPr>
              <a:t>ปฏิบัติการพื้นฐานในการ </a:t>
            </a:r>
            <a:r>
              <a:rPr lang="en-US" b="1" dirty="0" smtClean="0">
                <a:latin typeface="TH SarabunPSK" pitchFamily="34" charset="-34"/>
                <a:cs typeface="TH SarabunPSK" pitchFamily="34" charset="-34"/>
              </a:rPr>
              <a:t>Launch VM </a:t>
            </a:r>
            <a:r>
              <a:rPr lang="th-TH" b="1" dirty="0" smtClean="0">
                <a:latin typeface="TH SarabunPSK" pitchFamily="34" charset="-34"/>
                <a:cs typeface="TH SarabunPSK" pitchFamily="34" charset="-34"/>
              </a:rPr>
              <a:t>ของ </a:t>
            </a:r>
            <a:r>
              <a:rPr lang="en-US" b="1" dirty="0" err="1" smtClean="0">
                <a:latin typeface="TH SarabunPSK" pitchFamily="34" charset="-34"/>
                <a:cs typeface="TH SarabunPSK" pitchFamily="34" charset="-34"/>
              </a:rPr>
              <a:t>OpenStack</a:t>
            </a:r>
            <a:r>
              <a:rPr lang="en-US" b="1" dirty="0" smtClean="0">
                <a:latin typeface="TH SarabunPSK" pitchFamily="34" charset="-34"/>
                <a:cs typeface="TH SarabunPSK" pitchFamily="34" charset="-34"/>
              </a:rPr>
              <a:t> Protocol</a:t>
            </a:r>
          </a:p>
          <a:p>
            <a:r>
              <a:rPr lang="th-TH" b="1" dirty="0" smtClean="0">
                <a:latin typeface="TH SarabunPSK" pitchFamily="34" charset="-34"/>
                <a:cs typeface="TH SarabunPSK" pitchFamily="34" charset="-34"/>
              </a:rPr>
              <a:t>ความสามารถและบริการ</a:t>
            </a:r>
            <a:r>
              <a:rPr lang="en-US" b="1" dirty="0" smtClean="0">
                <a:latin typeface="TH SarabunPSK" pitchFamily="34" charset="-34"/>
                <a:cs typeface="TH SarabunPSK" pitchFamily="34" charset="-34"/>
              </a:rPr>
              <a:t> Components </a:t>
            </a:r>
            <a:r>
              <a:rPr lang="th-TH" b="1" dirty="0" smtClean="0">
                <a:latin typeface="TH SarabunPSK" pitchFamily="34" charset="-34"/>
                <a:cs typeface="TH SarabunPSK" pitchFamily="34" charset="-34"/>
              </a:rPr>
              <a:t>อื่นๆของ </a:t>
            </a:r>
            <a:r>
              <a:rPr lang="en-US" b="1" dirty="0" err="1" smtClean="0">
                <a:latin typeface="TH SarabunPSK" pitchFamily="34" charset="-34"/>
                <a:cs typeface="TH SarabunPSK" pitchFamily="34" charset="-34"/>
              </a:rPr>
              <a:t>OpenStack</a:t>
            </a:r>
            <a:endParaRPr lang="th-TH" b="1" dirty="0" smtClean="0">
              <a:latin typeface="TH SarabunPSK" pitchFamily="34" charset="-34"/>
              <a:cs typeface="TH SarabunPSK" pitchFamily="34" charset="-34"/>
            </a:endParaRPr>
          </a:p>
          <a:p>
            <a:r>
              <a:rPr lang="th-TH" b="1" dirty="0" smtClean="0">
                <a:latin typeface="TH SarabunPSK" pitchFamily="34" charset="-34"/>
                <a:cs typeface="TH SarabunPSK" pitchFamily="34" charset="-34"/>
              </a:rPr>
              <a:t>การออกแบบ </a:t>
            </a:r>
            <a:r>
              <a:rPr lang="en-US" b="1" dirty="0" smtClean="0">
                <a:latin typeface="TH SarabunPSK" pitchFamily="34" charset="-34"/>
                <a:cs typeface="TH SarabunPSK" pitchFamily="34" charset="-34"/>
              </a:rPr>
              <a:t>Network High Availability</a:t>
            </a:r>
          </a:p>
          <a:p>
            <a:r>
              <a:rPr lang="th-TH" b="1" dirty="0" smtClean="0">
                <a:latin typeface="TH SarabunPSK" pitchFamily="34" charset="-34"/>
                <a:cs typeface="TH SarabunPSK" pitchFamily="34" charset="-34"/>
              </a:rPr>
              <a:t>การออกแบบ </a:t>
            </a:r>
            <a:r>
              <a:rPr lang="en-US" b="1" dirty="0" smtClean="0">
                <a:latin typeface="TH SarabunPSK" pitchFamily="34" charset="-34"/>
                <a:cs typeface="TH SarabunPSK" pitchFamily="34" charset="-34"/>
              </a:rPr>
              <a:t>Controller High Availability</a:t>
            </a:r>
            <a:endParaRPr lang="th-TH" b="1" dirty="0" smtClean="0">
              <a:latin typeface="TH SarabunPSK" pitchFamily="34" charset="-34"/>
              <a:cs typeface="TH SarabunPSK" pitchFamily="34" charset="-34"/>
            </a:endParaRPr>
          </a:p>
          <a:p>
            <a:r>
              <a:rPr lang="th-TH" b="1" dirty="0" smtClean="0">
                <a:latin typeface="TH SarabunPSK" pitchFamily="34" charset="-34"/>
                <a:cs typeface="TH SarabunPSK" pitchFamily="34" charset="-34"/>
              </a:rPr>
              <a:t>สรุป</a:t>
            </a:r>
            <a:endParaRPr lang="en-US" b="1" dirty="0" smtClean="0">
              <a:latin typeface="TH SarabunPSK" pitchFamily="34" charset="-34"/>
              <a:cs typeface="TH SarabunPSK" pitchFamily="34" charset="-3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t>Ironic: </a:t>
            </a:r>
            <a:r>
              <a:rPr lang="th-TH" b="1" dirty="0" smtClean="0">
                <a:solidFill>
                  <a:srgbClr val="C00000"/>
                </a:solidFill>
              </a:rPr>
              <a:t>ใช้งานเครื่องจริง</a:t>
            </a:r>
            <a:endParaRPr lang="en-US" b="1" dirty="0">
              <a:solidFill>
                <a:srgbClr val="C00000"/>
              </a:solidFill>
            </a:endParaRPr>
          </a:p>
        </p:txBody>
      </p:sp>
      <p:sp>
        <p:nvSpPr>
          <p:cNvPr id="3" name="Content Placeholder 2"/>
          <p:cNvSpPr>
            <a:spLocks noGrp="1"/>
          </p:cNvSpPr>
          <p:nvPr>
            <p:ph idx="1"/>
          </p:nvPr>
        </p:nvSpPr>
        <p:spPr>
          <a:xfrm>
            <a:off x="762000" y="1143000"/>
            <a:ext cx="7848600" cy="5715000"/>
          </a:xfrm>
        </p:spPr>
        <p:txBody>
          <a:bodyPr>
            <a:noAutofit/>
          </a:bodyPr>
          <a:lstStyle/>
          <a:p>
            <a:r>
              <a:rPr lang="th-TH" b="1" dirty="0" smtClean="0">
                <a:latin typeface="TH SarabunPSK" pitchFamily="34" charset="-34"/>
                <a:cs typeface="TH SarabunPSK" pitchFamily="34" charset="-34"/>
              </a:rPr>
              <a:t>ให้บริการบริหารจัดการเครื่องจริงสำหรับใช้งาน (แทนที่จะเป็น </a:t>
            </a:r>
            <a:r>
              <a:rPr lang="en-US" b="1" dirty="0" smtClean="0">
                <a:latin typeface="TH SarabunPSK" pitchFamily="34" charset="-34"/>
                <a:cs typeface="TH SarabunPSK" pitchFamily="34" charset="-34"/>
              </a:rPr>
              <a:t>VM</a:t>
            </a:r>
            <a:r>
              <a:rPr lang="th-TH" b="1" dirty="0" smtClean="0">
                <a:latin typeface="TH SarabunPSK" pitchFamily="34" charset="-34"/>
                <a:cs typeface="TH SarabunPSK" pitchFamily="34" charset="-34"/>
              </a:rPr>
              <a:t>) ในระบบ </a:t>
            </a:r>
            <a:r>
              <a:rPr lang="en-US" b="1" dirty="0" smtClean="0">
                <a:latin typeface="TH SarabunPSK" pitchFamily="34" charset="-34"/>
                <a:cs typeface="TH SarabunPSK" pitchFamily="34" charset="-34"/>
              </a:rPr>
              <a:t>Cloud </a:t>
            </a:r>
            <a:endParaRPr lang="th-TH" b="1" dirty="0" smtClean="0">
              <a:latin typeface="TH SarabunPSK" pitchFamily="34" charset="-34"/>
              <a:cs typeface="TH SarabunPSK" pitchFamily="34" charset="-34"/>
            </a:endParaRPr>
          </a:p>
          <a:p>
            <a:pPr lvl="1"/>
            <a:r>
              <a:rPr lang="th-TH" sz="3200" b="1" dirty="0" smtClean="0">
                <a:latin typeface="TH SarabunPSK" pitchFamily="34" charset="-34"/>
                <a:cs typeface="TH SarabunPSK" pitchFamily="34" charset="-34"/>
              </a:rPr>
              <a:t>ใช้ </a:t>
            </a:r>
            <a:r>
              <a:rPr lang="en-US" sz="3200" b="1" dirty="0" err="1" smtClean="0">
                <a:latin typeface="TH SarabunPSK" pitchFamily="34" charset="-34"/>
                <a:cs typeface="TH SarabunPSK" pitchFamily="34" charset="-34"/>
              </a:rPr>
              <a:t>Preboot</a:t>
            </a:r>
            <a:r>
              <a:rPr lang="en-US" sz="3200" b="1" dirty="0" smtClean="0">
                <a:latin typeface="TH SarabunPSK" pitchFamily="34" charset="-34"/>
                <a:cs typeface="TH SarabunPSK" pitchFamily="34" charset="-34"/>
              </a:rPr>
              <a:t> Execution Environment</a:t>
            </a:r>
            <a:r>
              <a:rPr lang="th-TH" sz="3200" b="1" dirty="0" smtClean="0">
                <a:latin typeface="TH SarabunPSK" pitchFamily="34" charset="-34"/>
                <a:cs typeface="TH SarabunPSK" pitchFamily="34" charset="-34"/>
              </a:rPr>
              <a:t> </a:t>
            </a:r>
            <a:r>
              <a:rPr lang="en-US" sz="3200" b="1" dirty="0" smtClean="0">
                <a:latin typeface="TH SarabunPSK" pitchFamily="34" charset="-34"/>
                <a:cs typeface="TH SarabunPSK" pitchFamily="34" charset="-34"/>
              </a:rPr>
              <a:t>(PXE ) </a:t>
            </a:r>
            <a:r>
              <a:rPr lang="th-TH" sz="3200" b="1" dirty="0" smtClean="0">
                <a:latin typeface="TH SarabunPSK" pitchFamily="34" charset="-34"/>
                <a:cs typeface="TH SarabunPSK" pitchFamily="34" charset="-34"/>
              </a:rPr>
              <a:t>เพื่อ </a:t>
            </a:r>
            <a:r>
              <a:rPr lang="en-US" sz="3200" b="1" dirty="0" smtClean="0">
                <a:latin typeface="TH SarabunPSK" pitchFamily="34" charset="-34"/>
                <a:cs typeface="TH SarabunPSK" pitchFamily="34" charset="-34"/>
              </a:rPr>
              <a:t>load OS image </a:t>
            </a:r>
            <a:r>
              <a:rPr lang="th-TH" sz="3200" b="1" dirty="0" smtClean="0">
                <a:latin typeface="TH SarabunPSK" pitchFamily="34" charset="-34"/>
                <a:cs typeface="TH SarabunPSK" pitchFamily="34" charset="-34"/>
              </a:rPr>
              <a:t>ให้กับเครื่องจริงผ่าน </a:t>
            </a:r>
            <a:r>
              <a:rPr lang="en-US" sz="3200" b="1" dirty="0" smtClean="0">
                <a:latin typeface="TH SarabunPSK" pitchFamily="34" charset="-34"/>
                <a:cs typeface="TH SarabunPSK" pitchFamily="34" charset="-34"/>
              </a:rPr>
              <a:t>Network</a:t>
            </a:r>
          </a:p>
          <a:p>
            <a:pPr lvl="1"/>
            <a:r>
              <a:rPr lang="th-TH" sz="3200" b="1" dirty="0" smtClean="0">
                <a:latin typeface="TH SarabunPSK" pitchFamily="34" charset="-34"/>
                <a:cs typeface="TH SarabunPSK" pitchFamily="34" charset="-34"/>
              </a:rPr>
              <a:t>ใช้ </a:t>
            </a:r>
            <a:r>
              <a:rPr lang="en-US" sz="3200" b="1" dirty="0" smtClean="0">
                <a:latin typeface="TH SarabunPSK" pitchFamily="34" charset="-34"/>
                <a:cs typeface="TH SarabunPSK" pitchFamily="34" charset="-34"/>
              </a:rPr>
              <a:t>Intelligent Platform Management Interface (IPMI) </a:t>
            </a:r>
            <a:r>
              <a:rPr lang="th-TH" sz="3200" b="1" dirty="0" smtClean="0">
                <a:latin typeface="TH SarabunPSK" pitchFamily="34" charset="-34"/>
                <a:cs typeface="TH SarabunPSK" pitchFamily="34" charset="-34"/>
              </a:rPr>
              <a:t>จัดการเปิดปิดเครื่อง จัดการ </a:t>
            </a:r>
            <a:r>
              <a:rPr lang="en-US" sz="3200" b="1" dirty="0" smtClean="0">
                <a:latin typeface="TH SarabunPSK" pitchFamily="34" charset="-34"/>
                <a:cs typeface="TH SarabunPSK" pitchFamily="34" charset="-34"/>
              </a:rPr>
              <a:t>BIOS </a:t>
            </a:r>
            <a:r>
              <a:rPr lang="th-TH" sz="3200" b="1" dirty="0" smtClean="0">
                <a:latin typeface="TH SarabunPSK" pitchFamily="34" charset="-34"/>
                <a:cs typeface="TH SarabunPSK" pitchFamily="34" charset="-34"/>
              </a:rPr>
              <a:t>และกำหนดค่าพารามีเตอร์ต่างๆ</a:t>
            </a:r>
          </a:p>
          <a:p>
            <a:r>
              <a:rPr lang="th-TH" b="1" dirty="0" smtClean="0">
                <a:latin typeface="TH SarabunPSK" pitchFamily="34" charset="-34"/>
                <a:cs typeface="TH SarabunPSK" pitchFamily="34" charset="-34"/>
              </a:rPr>
              <a:t>สามารถใช้ </a:t>
            </a:r>
            <a:r>
              <a:rPr lang="en-US" b="1" dirty="0" smtClean="0">
                <a:latin typeface="TH SarabunPSK" pitchFamily="34" charset="-34"/>
                <a:cs typeface="TH SarabunPSK" pitchFamily="34" charset="-34"/>
              </a:rPr>
              <a:t>Neutron </a:t>
            </a:r>
            <a:r>
              <a:rPr lang="th-TH" b="1" dirty="0" smtClean="0">
                <a:latin typeface="TH SarabunPSK" pitchFamily="34" charset="-34"/>
                <a:cs typeface="TH SarabunPSK" pitchFamily="34" charset="-34"/>
              </a:rPr>
              <a:t>หรือ </a:t>
            </a:r>
            <a:r>
              <a:rPr lang="en-US" b="1" dirty="0" smtClean="0">
                <a:latin typeface="TH SarabunPSK" pitchFamily="34" charset="-34"/>
                <a:cs typeface="TH SarabunPSK" pitchFamily="34" charset="-34"/>
              </a:rPr>
              <a:t>Virtual network </a:t>
            </a:r>
            <a:r>
              <a:rPr lang="th-TH" b="1" dirty="0" smtClean="0">
                <a:latin typeface="TH SarabunPSK" pitchFamily="34" charset="-34"/>
                <a:cs typeface="TH SarabunPSK" pitchFamily="34" charset="-34"/>
              </a:rPr>
              <a:t>ได้</a:t>
            </a:r>
          </a:p>
          <a:p>
            <a:r>
              <a:rPr lang="th-TH" b="1" dirty="0" smtClean="0">
                <a:latin typeface="TH SarabunPSK" pitchFamily="34" charset="-34"/>
                <a:cs typeface="TH SarabunPSK" pitchFamily="34" charset="-34"/>
              </a:rPr>
              <a:t>ใช้ </a:t>
            </a:r>
            <a:r>
              <a:rPr lang="en-US" b="1" dirty="0" smtClean="0">
                <a:latin typeface="TH SarabunPSK" pitchFamily="34" charset="-34"/>
                <a:cs typeface="TH SarabunPSK" pitchFamily="34" charset="-34"/>
              </a:rPr>
              <a:t>Nova Glance </a:t>
            </a:r>
            <a:r>
              <a:rPr lang="th-TH" b="1" dirty="0" smtClean="0">
                <a:latin typeface="TH SarabunPSK" pitchFamily="34" charset="-34"/>
                <a:cs typeface="TH SarabunPSK" pitchFamily="34" charset="-34"/>
              </a:rPr>
              <a:t>และ </a:t>
            </a:r>
            <a:r>
              <a:rPr lang="en-US" b="1" dirty="0" smtClean="0">
                <a:latin typeface="TH SarabunPSK" pitchFamily="34" charset="-34"/>
                <a:cs typeface="TH SarabunPSK" pitchFamily="34" charset="-34"/>
              </a:rPr>
              <a:t>Neutron </a:t>
            </a:r>
            <a:endParaRPr lang="th-TH" b="1" dirty="0" smtClean="0">
              <a:latin typeface="TH SarabunPSK" pitchFamily="34" charset="-34"/>
              <a:cs typeface="TH SarabunPSK" pitchFamily="34" charset="-34"/>
            </a:endParaRPr>
          </a:p>
          <a:p>
            <a:pPr lvl="1"/>
            <a:endParaRPr lang="th-TH" b="1" dirty="0" smtClean="0">
              <a:latin typeface="TH SarabunPSK" pitchFamily="34" charset="-34"/>
              <a:cs typeface="TH SarabunPSK" pitchFamily="34" charset="-34"/>
            </a:endParaRPr>
          </a:p>
        </p:txBody>
      </p:sp>
      <p:sp>
        <p:nvSpPr>
          <p:cNvPr id="4" name="Content Placeholder 2"/>
          <p:cNvSpPr txBox="1">
            <a:spLocks/>
          </p:cNvSpPr>
          <p:nvPr/>
        </p:nvSpPr>
        <p:spPr>
          <a:xfrm>
            <a:off x="457200" y="1219200"/>
            <a:ext cx="82296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h-TH"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3048000" y="4267200"/>
            <a:ext cx="3048000" cy="205740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48000" y="2362200"/>
            <a:ext cx="3048000" cy="182880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normAutofit/>
          </a:bodyPr>
          <a:lstStyle/>
          <a:p>
            <a:r>
              <a:rPr lang="en-US" b="1" dirty="0" smtClean="0"/>
              <a:t>Ironic: </a:t>
            </a:r>
            <a:r>
              <a:rPr lang="th-TH" b="1" dirty="0" smtClean="0">
                <a:solidFill>
                  <a:srgbClr val="C00000"/>
                </a:solidFill>
              </a:rPr>
              <a:t>ใช้งานเครื่องจริง</a:t>
            </a:r>
            <a:endParaRPr lang="en-US" b="1" dirty="0">
              <a:solidFill>
                <a:srgbClr val="C00000"/>
              </a:solidFill>
            </a:endParaRPr>
          </a:p>
        </p:txBody>
      </p:sp>
      <p:sp>
        <p:nvSpPr>
          <p:cNvPr id="4" name="Content Placeholder 2"/>
          <p:cNvSpPr txBox="1">
            <a:spLocks/>
          </p:cNvSpPr>
          <p:nvPr/>
        </p:nvSpPr>
        <p:spPr>
          <a:xfrm>
            <a:off x="457200" y="1219200"/>
            <a:ext cx="82296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h-TH"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endParaRPr>
          </a:p>
        </p:txBody>
      </p:sp>
      <p:sp>
        <p:nvSpPr>
          <p:cNvPr id="5" name="Rectangle 4"/>
          <p:cNvSpPr/>
          <p:nvPr/>
        </p:nvSpPr>
        <p:spPr>
          <a:xfrm>
            <a:off x="2667000" y="1066800"/>
            <a:ext cx="25908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48000" y="1066800"/>
            <a:ext cx="1867499" cy="523220"/>
          </a:xfrm>
          <a:prstGeom prst="rect">
            <a:avLst/>
          </a:prstGeom>
          <a:noFill/>
        </p:spPr>
        <p:txBody>
          <a:bodyPr wrap="none" rtlCol="0">
            <a:spAutoFit/>
          </a:bodyPr>
          <a:lstStyle/>
          <a:p>
            <a:r>
              <a:rPr lang="en-US" sz="2800" b="1" dirty="0" err="1" smtClean="0"/>
              <a:t>OpenStack</a:t>
            </a:r>
            <a:r>
              <a:rPr lang="en-US" sz="2800" b="1" dirty="0" smtClean="0"/>
              <a:t> </a:t>
            </a:r>
            <a:endParaRPr lang="en-US" sz="2800" b="1" dirty="0"/>
          </a:p>
        </p:txBody>
      </p:sp>
      <p:sp>
        <p:nvSpPr>
          <p:cNvPr id="7" name="Rectangle 6"/>
          <p:cNvSpPr/>
          <p:nvPr/>
        </p:nvSpPr>
        <p:spPr>
          <a:xfrm>
            <a:off x="3276600" y="2590800"/>
            <a:ext cx="1219200" cy="13716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48200" y="2590800"/>
            <a:ext cx="1219200" cy="13716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76600" y="4495800"/>
            <a:ext cx="762000" cy="6858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191000" y="4495800"/>
            <a:ext cx="762000" cy="6858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105400" y="4495800"/>
            <a:ext cx="762000" cy="6858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76600" y="5334000"/>
            <a:ext cx="762000" cy="6858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191000" y="5334000"/>
            <a:ext cx="762000" cy="6858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105400" y="5334000"/>
            <a:ext cx="762000" cy="6858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descr="http://icons.iconarchive.com/icons/dakirby309/windows-8-metro/128/Drives-Computer-Metro-icon.png"/>
          <p:cNvPicPr>
            <a:picLocks noChangeAspect="1" noChangeArrowheads="1"/>
          </p:cNvPicPr>
          <p:nvPr/>
        </p:nvPicPr>
        <p:blipFill>
          <a:blip r:embed="rId2" cstate="print"/>
          <a:srcRect/>
          <a:stretch>
            <a:fillRect/>
          </a:stretch>
        </p:blipFill>
        <p:spPr bwMode="auto">
          <a:xfrm>
            <a:off x="3429000" y="2895600"/>
            <a:ext cx="457200" cy="457201"/>
          </a:xfrm>
          <a:prstGeom prst="rect">
            <a:avLst/>
          </a:prstGeom>
          <a:noFill/>
        </p:spPr>
      </p:pic>
      <p:pic>
        <p:nvPicPr>
          <p:cNvPr id="17" name="Picture 2" descr="http://icons.iconarchive.com/icons/dakirby309/windows-8-metro/128/Drives-Computer-Metro-icon.png"/>
          <p:cNvPicPr>
            <a:picLocks noChangeAspect="1" noChangeArrowheads="1"/>
          </p:cNvPicPr>
          <p:nvPr/>
        </p:nvPicPr>
        <p:blipFill>
          <a:blip r:embed="rId2" cstate="print"/>
          <a:srcRect/>
          <a:stretch>
            <a:fillRect/>
          </a:stretch>
        </p:blipFill>
        <p:spPr bwMode="auto">
          <a:xfrm>
            <a:off x="3962400" y="2895600"/>
            <a:ext cx="457200" cy="457201"/>
          </a:xfrm>
          <a:prstGeom prst="rect">
            <a:avLst/>
          </a:prstGeom>
          <a:noFill/>
        </p:spPr>
      </p:pic>
      <p:pic>
        <p:nvPicPr>
          <p:cNvPr id="18" name="Picture 2" descr="http://icons.iconarchive.com/icons/dakirby309/windows-8-metro/128/Drives-Computer-Metro-icon.png"/>
          <p:cNvPicPr>
            <a:picLocks noChangeAspect="1" noChangeArrowheads="1"/>
          </p:cNvPicPr>
          <p:nvPr/>
        </p:nvPicPr>
        <p:blipFill>
          <a:blip r:embed="rId2" cstate="print"/>
          <a:srcRect/>
          <a:stretch>
            <a:fillRect/>
          </a:stretch>
        </p:blipFill>
        <p:spPr bwMode="auto">
          <a:xfrm>
            <a:off x="3429000" y="3429000"/>
            <a:ext cx="457200" cy="457201"/>
          </a:xfrm>
          <a:prstGeom prst="rect">
            <a:avLst/>
          </a:prstGeom>
          <a:noFill/>
        </p:spPr>
      </p:pic>
      <p:pic>
        <p:nvPicPr>
          <p:cNvPr id="19" name="Picture 2" descr="http://icons.iconarchive.com/icons/dakirby309/windows-8-metro/128/Drives-Computer-Metro-icon.png"/>
          <p:cNvPicPr>
            <a:picLocks noChangeAspect="1" noChangeArrowheads="1"/>
          </p:cNvPicPr>
          <p:nvPr/>
        </p:nvPicPr>
        <p:blipFill>
          <a:blip r:embed="rId2" cstate="print"/>
          <a:srcRect/>
          <a:stretch>
            <a:fillRect/>
          </a:stretch>
        </p:blipFill>
        <p:spPr bwMode="auto">
          <a:xfrm>
            <a:off x="3962400" y="3429000"/>
            <a:ext cx="457200" cy="457201"/>
          </a:xfrm>
          <a:prstGeom prst="rect">
            <a:avLst/>
          </a:prstGeom>
          <a:noFill/>
        </p:spPr>
      </p:pic>
      <p:pic>
        <p:nvPicPr>
          <p:cNvPr id="20" name="Picture 2" descr="http://icons.iconarchive.com/icons/dakirby309/windows-8-metro/128/Drives-Computer-Metro-icon.png"/>
          <p:cNvPicPr>
            <a:picLocks noChangeAspect="1" noChangeArrowheads="1"/>
          </p:cNvPicPr>
          <p:nvPr/>
        </p:nvPicPr>
        <p:blipFill>
          <a:blip r:embed="rId2" cstate="print"/>
          <a:srcRect/>
          <a:stretch>
            <a:fillRect/>
          </a:stretch>
        </p:blipFill>
        <p:spPr bwMode="auto">
          <a:xfrm>
            <a:off x="4800600" y="2895600"/>
            <a:ext cx="457200" cy="457201"/>
          </a:xfrm>
          <a:prstGeom prst="rect">
            <a:avLst/>
          </a:prstGeom>
          <a:noFill/>
        </p:spPr>
      </p:pic>
      <p:pic>
        <p:nvPicPr>
          <p:cNvPr id="21" name="Picture 2" descr="http://icons.iconarchive.com/icons/dakirby309/windows-8-metro/128/Drives-Computer-Metro-icon.png"/>
          <p:cNvPicPr>
            <a:picLocks noChangeAspect="1" noChangeArrowheads="1"/>
          </p:cNvPicPr>
          <p:nvPr/>
        </p:nvPicPr>
        <p:blipFill>
          <a:blip r:embed="rId2" cstate="print"/>
          <a:srcRect/>
          <a:stretch>
            <a:fillRect/>
          </a:stretch>
        </p:blipFill>
        <p:spPr bwMode="auto">
          <a:xfrm>
            <a:off x="5334000" y="2895600"/>
            <a:ext cx="457200" cy="457201"/>
          </a:xfrm>
          <a:prstGeom prst="rect">
            <a:avLst/>
          </a:prstGeom>
          <a:noFill/>
        </p:spPr>
      </p:pic>
      <p:pic>
        <p:nvPicPr>
          <p:cNvPr id="22" name="Picture 2" descr="http://icons.iconarchive.com/icons/dakirby309/windows-8-metro/128/Drives-Computer-Metro-icon.png"/>
          <p:cNvPicPr>
            <a:picLocks noChangeAspect="1" noChangeArrowheads="1"/>
          </p:cNvPicPr>
          <p:nvPr/>
        </p:nvPicPr>
        <p:blipFill>
          <a:blip r:embed="rId2" cstate="print"/>
          <a:srcRect/>
          <a:stretch>
            <a:fillRect/>
          </a:stretch>
        </p:blipFill>
        <p:spPr bwMode="auto">
          <a:xfrm>
            <a:off x="4800600" y="3429000"/>
            <a:ext cx="457200" cy="457201"/>
          </a:xfrm>
          <a:prstGeom prst="rect">
            <a:avLst/>
          </a:prstGeom>
          <a:noFill/>
        </p:spPr>
      </p:pic>
      <p:pic>
        <p:nvPicPr>
          <p:cNvPr id="23" name="Picture 2" descr="http://icons.iconarchive.com/icons/dakirby309/windows-8-metro/128/Drives-Computer-Metro-icon.png"/>
          <p:cNvPicPr>
            <a:picLocks noChangeAspect="1" noChangeArrowheads="1"/>
          </p:cNvPicPr>
          <p:nvPr/>
        </p:nvPicPr>
        <p:blipFill>
          <a:blip r:embed="rId2" cstate="print"/>
          <a:srcRect/>
          <a:stretch>
            <a:fillRect/>
          </a:stretch>
        </p:blipFill>
        <p:spPr bwMode="auto">
          <a:xfrm>
            <a:off x="5334000" y="3429000"/>
            <a:ext cx="457200" cy="457201"/>
          </a:xfrm>
          <a:prstGeom prst="rect">
            <a:avLst/>
          </a:prstGeom>
          <a:noFill/>
        </p:spPr>
      </p:pic>
      <p:sp>
        <p:nvSpPr>
          <p:cNvPr id="24" name="TextBox 23"/>
          <p:cNvSpPr txBox="1"/>
          <p:nvPr/>
        </p:nvSpPr>
        <p:spPr>
          <a:xfrm>
            <a:off x="3352800" y="4495800"/>
            <a:ext cx="607859" cy="707886"/>
          </a:xfrm>
          <a:prstGeom prst="rect">
            <a:avLst/>
          </a:prstGeom>
          <a:noFill/>
        </p:spPr>
        <p:txBody>
          <a:bodyPr wrap="none" rtlCol="0">
            <a:spAutoFit/>
          </a:bodyPr>
          <a:lstStyle/>
          <a:p>
            <a:pPr algn="ctr"/>
            <a:r>
              <a:rPr lang="th-TH" sz="2000" b="1" dirty="0" smtClean="0">
                <a:latin typeface="TH SarabunPSK" pitchFamily="34" charset="-34"/>
                <a:cs typeface="TH SarabunPSK" pitchFamily="34" charset="-34"/>
              </a:rPr>
              <a:t>เครื่อง</a:t>
            </a:r>
          </a:p>
          <a:p>
            <a:pPr algn="ctr"/>
            <a:r>
              <a:rPr lang="th-TH" sz="2000" b="1" dirty="0" smtClean="0">
                <a:latin typeface="TH SarabunPSK" pitchFamily="34" charset="-34"/>
                <a:cs typeface="TH SarabunPSK" pitchFamily="34" charset="-34"/>
              </a:rPr>
              <a:t>จริง</a:t>
            </a:r>
            <a:endParaRPr lang="en-US" sz="2000" b="1" dirty="0">
              <a:latin typeface="TH SarabunPSK" pitchFamily="34" charset="-34"/>
              <a:cs typeface="TH SarabunPSK" pitchFamily="34" charset="-34"/>
            </a:endParaRPr>
          </a:p>
        </p:txBody>
      </p:sp>
      <p:sp>
        <p:nvSpPr>
          <p:cNvPr id="25" name="TextBox 24"/>
          <p:cNvSpPr txBox="1"/>
          <p:nvPr/>
        </p:nvSpPr>
        <p:spPr>
          <a:xfrm>
            <a:off x="4267200" y="4495800"/>
            <a:ext cx="607859" cy="707886"/>
          </a:xfrm>
          <a:prstGeom prst="rect">
            <a:avLst/>
          </a:prstGeom>
          <a:noFill/>
        </p:spPr>
        <p:txBody>
          <a:bodyPr wrap="none" rtlCol="0">
            <a:spAutoFit/>
          </a:bodyPr>
          <a:lstStyle/>
          <a:p>
            <a:pPr algn="ctr"/>
            <a:r>
              <a:rPr lang="th-TH" sz="2000" b="1" dirty="0" smtClean="0">
                <a:latin typeface="TH SarabunPSK" pitchFamily="34" charset="-34"/>
                <a:cs typeface="TH SarabunPSK" pitchFamily="34" charset="-34"/>
              </a:rPr>
              <a:t>เครื่อง</a:t>
            </a:r>
          </a:p>
          <a:p>
            <a:pPr algn="ctr"/>
            <a:r>
              <a:rPr lang="th-TH" sz="2000" b="1" dirty="0" smtClean="0">
                <a:latin typeface="TH SarabunPSK" pitchFamily="34" charset="-34"/>
                <a:cs typeface="TH SarabunPSK" pitchFamily="34" charset="-34"/>
              </a:rPr>
              <a:t>จริง</a:t>
            </a:r>
            <a:endParaRPr lang="en-US" sz="2000" b="1" dirty="0">
              <a:latin typeface="TH SarabunPSK" pitchFamily="34" charset="-34"/>
              <a:cs typeface="TH SarabunPSK" pitchFamily="34" charset="-34"/>
            </a:endParaRPr>
          </a:p>
        </p:txBody>
      </p:sp>
      <p:sp>
        <p:nvSpPr>
          <p:cNvPr id="26" name="TextBox 25"/>
          <p:cNvSpPr txBox="1"/>
          <p:nvPr/>
        </p:nvSpPr>
        <p:spPr>
          <a:xfrm>
            <a:off x="5181600" y="4495800"/>
            <a:ext cx="607859" cy="707886"/>
          </a:xfrm>
          <a:prstGeom prst="rect">
            <a:avLst/>
          </a:prstGeom>
          <a:noFill/>
        </p:spPr>
        <p:txBody>
          <a:bodyPr wrap="none" rtlCol="0">
            <a:spAutoFit/>
          </a:bodyPr>
          <a:lstStyle/>
          <a:p>
            <a:pPr algn="ctr"/>
            <a:r>
              <a:rPr lang="th-TH" sz="2000" b="1" dirty="0" smtClean="0">
                <a:latin typeface="TH SarabunPSK" pitchFamily="34" charset="-34"/>
                <a:cs typeface="TH SarabunPSK" pitchFamily="34" charset="-34"/>
              </a:rPr>
              <a:t>เครื่อง</a:t>
            </a:r>
          </a:p>
          <a:p>
            <a:pPr algn="ctr"/>
            <a:r>
              <a:rPr lang="th-TH" sz="2000" b="1" dirty="0" smtClean="0">
                <a:latin typeface="TH SarabunPSK" pitchFamily="34" charset="-34"/>
                <a:cs typeface="TH SarabunPSK" pitchFamily="34" charset="-34"/>
              </a:rPr>
              <a:t>จริง</a:t>
            </a:r>
            <a:endParaRPr lang="en-US" sz="2000" b="1" dirty="0">
              <a:latin typeface="TH SarabunPSK" pitchFamily="34" charset="-34"/>
              <a:cs typeface="TH SarabunPSK" pitchFamily="34" charset="-34"/>
            </a:endParaRPr>
          </a:p>
        </p:txBody>
      </p:sp>
      <p:sp>
        <p:nvSpPr>
          <p:cNvPr id="27" name="TextBox 26"/>
          <p:cNvSpPr txBox="1"/>
          <p:nvPr/>
        </p:nvSpPr>
        <p:spPr>
          <a:xfrm>
            <a:off x="3352800" y="5334000"/>
            <a:ext cx="607859" cy="707886"/>
          </a:xfrm>
          <a:prstGeom prst="rect">
            <a:avLst/>
          </a:prstGeom>
          <a:noFill/>
        </p:spPr>
        <p:txBody>
          <a:bodyPr wrap="none" rtlCol="0">
            <a:spAutoFit/>
          </a:bodyPr>
          <a:lstStyle/>
          <a:p>
            <a:pPr algn="ctr"/>
            <a:r>
              <a:rPr lang="th-TH" sz="2000" b="1" dirty="0" smtClean="0">
                <a:latin typeface="TH SarabunPSK" pitchFamily="34" charset="-34"/>
                <a:cs typeface="TH SarabunPSK" pitchFamily="34" charset="-34"/>
              </a:rPr>
              <a:t>เครื่อง</a:t>
            </a:r>
          </a:p>
          <a:p>
            <a:pPr algn="ctr"/>
            <a:r>
              <a:rPr lang="th-TH" sz="2000" b="1" dirty="0" smtClean="0">
                <a:latin typeface="TH SarabunPSK" pitchFamily="34" charset="-34"/>
                <a:cs typeface="TH SarabunPSK" pitchFamily="34" charset="-34"/>
              </a:rPr>
              <a:t>จริง</a:t>
            </a:r>
            <a:endParaRPr lang="en-US" sz="2000" b="1" dirty="0">
              <a:latin typeface="TH SarabunPSK" pitchFamily="34" charset="-34"/>
              <a:cs typeface="TH SarabunPSK" pitchFamily="34" charset="-34"/>
            </a:endParaRPr>
          </a:p>
        </p:txBody>
      </p:sp>
      <p:sp>
        <p:nvSpPr>
          <p:cNvPr id="28" name="TextBox 27"/>
          <p:cNvSpPr txBox="1"/>
          <p:nvPr/>
        </p:nvSpPr>
        <p:spPr>
          <a:xfrm>
            <a:off x="4267200" y="5334000"/>
            <a:ext cx="607859" cy="707886"/>
          </a:xfrm>
          <a:prstGeom prst="rect">
            <a:avLst/>
          </a:prstGeom>
          <a:noFill/>
        </p:spPr>
        <p:txBody>
          <a:bodyPr wrap="none" rtlCol="0">
            <a:spAutoFit/>
          </a:bodyPr>
          <a:lstStyle/>
          <a:p>
            <a:pPr algn="ctr"/>
            <a:r>
              <a:rPr lang="th-TH" sz="2000" b="1" dirty="0" smtClean="0">
                <a:latin typeface="TH SarabunPSK" pitchFamily="34" charset="-34"/>
                <a:cs typeface="TH SarabunPSK" pitchFamily="34" charset="-34"/>
              </a:rPr>
              <a:t>เครื่อง</a:t>
            </a:r>
          </a:p>
          <a:p>
            <a:pPr algn="ctr"/>
            <a:r>
              <a:rPr lang="th-TH" sz="2000" b="1" dirty="0" smtClean="0">
                <a:latin typeface="TH SarabunPSK" pitchFamily="34" charset="-34"/>
                <a:cs typeface="TH SarabunPSK" pitchFamily="34" charset="-34"/>
              </a:rPr>
              <a:t>จริง</a:t>
            </a:r>
            <a:endParaRPr lang="en-US" sz="2000" b="1" dirty="0">
              <a:latin typeface="TH SarabunPSK" pitchFamily="34" charset="-34"/>
              <a:cs typeface="TH SarabunPSK" pitchFamily="34" charset="-34"/>
            </a:endParaRPr>
          </a:p>
        </p:txBody>
      </p:sp>
      <p:sp>
        <p:nvSpPr>
          <p:cNvPr id="29" name="TextBox 28"/>
          <p:cNvSpPr txBox="1"/>
          <p:nvPr/>
        </p:nvSpPr>
        <p:spPr>
          <a:xfrm>
            <a:off x="5181600" y="5334000"/>
            <a:ext cx="607859" cy="707886"/>
          </a:xfrm>
          <a:prstGeom prst="rect">
            <a:avLst/>
          </a:prstGeom>
          <a:noFill/>
        </p:spPr>
        <p:txBody>
          <a:bodyPr wrap="none" rtlCol="0">
            <a:spAutoFit/>
          </a:bodyPr>
          <a:lstStyle/>
          <a:p>
            <a:pPr algn="ctr"/>
            <a:r>
              <a:rPr lang="th-TH" sz="2000" b="1" dirty="0" smtClean="0">
                <a:latin typeface="TH SarabunPSK" pitchFamily="34" charset="-34"/>
                <a:cs typeface="TH SarabunPSK" pitchFamily="34" charset="-34"/>
              </a:rPr>
              <a:t>เครื่อง</a:t>
            </a:r>
          </a:p>
          <a:p>
            <a:pPr algn="ctr"/>
            <a:r>
              <a:rPr lang="th-TH" sz="2000" b="1" dirty="0" smtClean="0">
                <a:latin typeface="TH SarabunPSK" pitchFamily="34" charset="-34"/>
                <a:cs typeface="TH SarabunPSK" pitchFamily="34" charset="-34"/>
              </a:rPr>
              <a:t>จริง</a:t>
            </a:r>
            <a:endParaRPr lang="en-US" sz="2000" b="1" dirty="0">
              <a:latin typeface="TH SarabunPSK" pitchFamily="34" charset="-34"/>
              <a:cs typeface="TH SarabunPSK" pitchFamily="34" charset="-34"/>
            </a:endParaRPr>
          </a:p>
        </p:txBody>
      </p:sp>
      <p:cxnSp>
        <p:nvCxnSpPr>
          <p:cNvPr id="35" name="Shape 34"/>
          <p:cNvCxnSpPr>
            <a:endCxn id="30" idx="1"/>
          </p:cNvCxnSpPr>
          <p:nvPr/>
        </p:nvCxnSpPr>
        <p:spPr>
          <a:xfrm rot="16200000" flipH="1">
            <a:off x="1352550" y="3600450"/>
            <a:ext cx="3162300" cy="228600"/>
          </a:xfrm>
          <a:prstGeom prst="bentConnector2">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667000" y="1676400"/>
            <a:ext cx="1295400" cy="4572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962400" y="1676400"/>
            <a:ext cx="1295400" cy="4572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4419600" y="2133600"/>
            <a:ext cx="0" cy="228600"/>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19400" y="1600200"/>
            <a:ext cx="980781" cy="523220"/>
          </a:xfrm>
          <a:prstGeom prst="rect">
            <a:avLst/>
          </a:prstGeom>
          <a:noFill/>
        </p:spPr>
        <p:txBody>
          <a:bodyPr wrap="none" rtlCol="0">
            <a:spAutoFit/>
          </a:bodyPr>
          <a:lstStyle/>
          <a:p>
            <a:r>
              <a:rPr lang="en-US" sz="2400" b="1" dirty="0" smtClean="0"/>
              <a:t>ironic</a:t>
            </a:r>
            <a:r>
              <a:rPr lang="en-US" sz="2800" b="1" dirty="0" smtClean="0"/>
              <a:t> </a:t>
            </a:r>
            <a:endParaRPr lang="en-US" sz="2800" b="1" dirty="0"/>
          </a:p>
        </p:txBody>
      </p:sp>
      <p:sp>
        <p:nvSpPr>
          <p:cNvPr id="42" name="TextBox 41"/>
          <p:cNvSpPr txBox="1"/>
          <p:nvPr/>
        </p:nvSpPr>
        <p:spPr>
          <a:xfrm>
            <a:off x="4191000" y="1600200"/>
            <a:ext cx="889411" cy="523220"/>
          </a:xfrm>
          <a:prstGeom prst="rect">
            <a:avLst/>
          </a:prstGeom>
          <a:noFill/>
        </p:spPr>
        <p:txBody>
          <a:bodyPr wrap="none" rtlCol="0">
            <a:spAutoFit/>
          </a:bodyPr>
          <a:lstStyle/>
          <a:p>
            <a:r>
              <a:rPr lang="en-US" sz="2400" b="1" dirty="0" smtClean="0"/>
              <a:t>nova</a:t>
            </a:r>
            <a:r>
              <a:rPr lang="en-US" sz="2800" b="1" dirty="0" smtClean="0"/>
              <a:t> </a:t>
            </a:r>
            <a:endParaRPr lang="en-US" sz="2800" b="1" dirty="0"/>
          </a:p>
        </p:txBody>
      </p:sp>
      <p:cxnSp>
        <p:nvCxnSpPr>
          <p:cNvPr id="40" name="Elbow Connector 39"/>
          <p:cNvCxnSpPr>
            <a:stCxn id="23" idx="3"/>
            <a:endCxn id="12" idx="3"/>
          </p:cNvCxnSpPr>
          <p:nvPr/>
        </p:nvCxnSpPr>
        <p:spPr>
          <a:xfrm>
            <a:off x="5791200" y="3657601"/>
            <a:ext cx="76200" cy="1181099"/>
          </a:xfrm>
          <a:prstGeom prst="bentConnector3">
            <a:avLst>
              <a:gd name="adj1" fmla="val 901494"/>
            </a:avLst>
          </a:prstGeom>
          <a:ln w="47625">
            <a:solidFill>
              <a:schemeClr val="accent5">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2" idx="3"/>
            <a:endCxn id="15" idx="3"/>
          </p:cNvCxnSpPr>
          <p:nvPr/>
        </p:nvCxnSpPr>
        <p:spPr>
          <a:xfrm>
            <a:off x="5867400" y="4838700"/>
            <a:ext cx="12700" cy="838200"/>
          </a:xfrm>
          <a:prstGeom prst="bentConnector3">
            <a:avLst>
              <a:gd name="adj1" fmla="val 4701498"/>
            </a:avLst>
          </a:prstGeom>
          <a:ln w="47625">
            <a:solidFill>
              <a:schemeClr val="accent5">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858000" y="3886200"/>
            <a:ext cx="838200" cy="68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6878094" y="3886200"/>
            <a:ext cx="720070" cy="707886"/>
          </a:xfrm>
          <a:prstGeom prst="rect">
            <a:avLst/>
          </a:prstGeom>
          <a:noFill/>
        </p:spPr>
        <p:txBody>
          <a:bodyPr wrap="none" rtlCol="0">
            <a:spAutoFit/>
          </a:bodyPr>
          <a:lstStyle/>
          <a:p>
            <a:pPr algn="ctr"/>
            <a:r>
              <a:rPr lang="en-US" sz="2000" b="1" dirty="0" smtClean="0">
                <a:latin typeface="TH SarabunPSK" pitchFamily="34" charset="-34"/>
                <a:cs typeface="TH SarabunPSK" pitchFamily="34" charset="-34"/>
              </a:rPr>
              <a:t>Virtual</a:t>
            </a:r>
          </a:p>
          <a:p>
            <a:pPr algn="ctr"/>
            <a:r>
              <a:rPr lang="en-US" sz="2000" b="1" dirty="0" smtClean="0">
                <a:latin typeface="TH SarabunPSK" pitchFamily="34" charset="-34"/>
                <a:cs typeface="TH SarabunPSK" pitchFamily="34" charset="-34"/>
              </a:rPr>
              <a:t>router</a:t>
            </a:r>
            <a:endParaRPr lang="th-TH" sz="2000" b="1" dirty="0" smtClean="0">
              <a:latin typeface="TH SarabunPSK" pitchFamily="34" charset="-34"/>
              <a:cs typeface="TH SarabunPSK" pitchFamily="34" charset="-34"/>
            </a:endParaRPr>
          </a:p>
        </p:txBody>
      </p:sp>
      <p:cxnSp>
        <p:nvCxnSpPr>
          <p:cNvPr id="54" name="Straight Connector 53"/>
          <p:cNvCxnSpPr/>
          <p:nvPr/>
        </p:nvCxnSpPr>
        <p:spPr>
          <a:xfrm>
            <a:off x="6477000" y="4267200"/>
            <a:ext cx="381000" cy="0"/>
          </a:xfrm>
          <a:prstGeom prst="line">
            <a:avLst/>
          </a:prstGeom>
          <a:ln w="47625">
            <a:solidFill>
              <a:schemeClr val="accent5">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55" name="Cloud 54"/>
          <p:cNvSpPr/>
          <p:nvPr/>
        </p:nvSpPr>
        <p:spPr>
          <a:xfrm>
            <a:off x="6477000" y="2209800"/>
            <a:ext cx="1371600" cy="914400"/>
          </a:xfrm>
          <a:prstGeom prst="clou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p:cNvCxnSpPr/>
          <p:nvPr/>
        </p:nvCxnSpPr>
        <p:spPr>
          <a:xfrm>
            <a:off x="7239000" y="3048000"/>
            <a:ext cx="0" cy="838200"/>
          </a:xfrm>
          <a:prstGeom prst="straightConnector1">
            <a:avLst/>
          </a:prstGeom>
          <a:ln w="47625">
            <a:solidFill>
              <a:schemeClr val="accent5">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487478" y="5105400"/>
            <a:ext cx="851516" cy="707886"/>
          </a:xfrm>
          <a:prstGeom prst="rect">
            <a:avLst/>
          </a:prstGeom>
          <a:noFill/>
        </p:spPr>
        <p:txBody>
          <a:bodyPr wrap="none" rtlCol="0">
            <a:spAutoFit/>
          </a:bodyPr>
          <a:lstStyle/>
          <a:p>
            <a:pPr algn="ctr"/>
            <a:r>
              <a:rPr lang="en-US" sz="2000" b="1" dirty="0" smtClean="0">
                <a:latin typeface="TH SarabunPSK" pitchFamily="34" charset="-34"/>
                <a:cs typeface="TH SarabunPSK" pitchFamily="34" charset="-34"/>
              </a:rPr>
              <a:t>Virtual</a:t>
            </a:r>
          </a:p>
          <a:p>
            <a:pPr algn="ctr"/>
            <a:r>
              <a:rPr lang="en-US" sz="2000" b="1" dirty="0" smtClean="0">
                <a:latin typeface="TH SarabunPSK" pitchFamily="34" charset="-34"/>
                <a:cs typeface="TH SarabunPSK" pitchFamily="34" charset="-34"/>
              </a:rPr>
              <a:t>Network</a:t>
            </a:r>
            <a:endParaRPr lang="th-TH" sz="2000" b="1" dirty="0" smtClean="0">
              <a:latin typeface="TH SarabunPSK" pitchFamily="34" charset="-34"/>
              <a:cs typeface="TH SarabunPSK" pitchFamily="34" charset="-34"/>
            </a:endParaRPr>
          </a:p>
        </p:txBody>
      </p:sp>
      <p:sp>
        <p:nvSpPr>
          <p:cNvPr id="44" name="TextBox 43"/>
          <p:cNvSpPr txBox="1"/>
          <p:nvPr/>
        </p:nvSpPr>
        <p:spPr>
          <a:xfrm>
            <a:off x="7543800" y="3200400"/>
            <a:ext cx="1294970" cy="523220"/>
          </a:xfrm>
          <a:prstGeom prst="rect">
            <a:avLst/>
          </a:prstGeom>
          <a:noFill/>
        </p:spPr>
        <p:txBody>
          <a:bodyPr wrap="none" rtlCol="0">
            <a:spAutoFit/>
          </a:bodyPr>
          <a:lstStyle/>
          <a:p>
            <a:r>
              <a:rPr lang="en-US" sz="2400" b="1" dirty="0" smtClean="0"/>
              <a:t>neutron</a:t>
            </a:r>
            <a:r>
              <a:rPr lang="en-US" sz="2800" b="1" dirty="0" smtClean="0"/>
              <a:t> </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amond(in)">
                                      <p:cBhvr>
                                        <p:cTn id="7" dur="2000"/>
                                        <p:tgtEl>
                                          <p:spTgt spid="40"/>
                                        </p:tgtEl>
                                      </p:cBhvr>
                                    </p:animEffect>
                                  </p:childTnLst>
                                </p:cTn>
                              </p:par>
                              <p:par>
                                <p:cTn id="8" presetID="8" presetClass="entr" presetSubtype="16"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diamond(in)">
                                      <p:cBhvr>
                                        <p:cTn id="10" dur="2000"/>
                                        <p:tgtEl>
                                          <p:spTgt spid="45"/>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diamond(in)">
                                      <p:cBhvr>
                                        <p:cTn id="13" dur="2000"/>
                                        <p:tgtEl>
                                          <p:spTgt spid="49"/>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diamond(in)">
                                      <p:cBhvr>
                                        <p:cTn id="16" dur="2000"/>
                                        <p:tgtEl>
                                          <p:spTgt spid="50"/>
                                        </p:tgtEl>
                                      </p:cBhvr>
                                    </p:animEffect>
                                  </p:childTnLst>
                                </p:cTn>
                              </p:par>
                              <p:par>
                                <p:cTn id="17" presetID="8" presetClass="entr" presetSubtype="16"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diamond(in)">
                                      <p:cBhvr>
                                        <p:cTn id="19" dur="2000"/>
                                        <p:tgtEl>
                                          <p:spTgt spid="54"/>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diamond(in)">
                                      <p:cBhvr>
                                        <p:cTn id="22" dur="2000"/>
                                        <p:tgtEl>
                                          <p:spTgt spid="55"/>
                                        </p:tgtEl>
                                      </p:cBhvr>
                                    </p:animEffect>
                                  </p:childTnLst>
                                </p:cTn>
                              </p:par>
                              <p:par>
                                <p:cTn id="23" presetID="8" presetClass="entr" presetSubtype="16"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diamond(in)">
                                      <p:cBhvr>
                                        <p:cTn id="25" dur="2000"/>
                                        <p:tgtEl>
                                          <p:spTgt spid="59"/>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diamond(in)">
                                      <p:cBhvr>
                                        <p:cTn id="28" dur="2000"/>
                                        <p:tgtEl>
                                          <p:spTgt spid="60"/>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diamond(in)">
                                      <p:cBhvr>
                                        <p:cTn id="31"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P spid="55" grpId="0" animBg="1"/>
      <p:bldP spid="60" grpId="0"/>
      <p:bldP spid="4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C00000"/>
                </a:solidFill>
              </a:rPr>
              <a:t>Sahara:</a:t>
            </a:r>
            <a:r>
              <a:rPr lang="th-TH" b="1" dirty="0" smtClean="0">
                <a:solidFill>
                  <a:srgbClr val="C00000"/>
                </a:solidFill>
              </a:rPr>
              <a:t> </a:t>
            </a:r>
            <a:r>
              <a:rPr lang="th-TH" b="1" dirty="0" smtClean="0"/>
              <a:t>รันโปรแกรม</a:t>
            </a:r>
            <a:r>
              <a:rPr lang="en-US" b="1" dirty="0" smtClean="0">
                <a:solidFill>
                  <a:srgbClr val="C00000"/>
                </a:solidFill>
              </a:rPr>
              <a:t> </a:t>
            </a:r>
            <a:endParaRPr lang="en-US" b="1" dirty="0">
              <a:solidFill>
                <a:srgbClr val="C00000"/>
              </a:solidFill>
            </a:endParaRPr>
          </a:p>
        </p:txBody>
      </p:sp>
      <p:sp>
        <p:nvSpPr>
          <p:cNvPr id="3" name="Content Placeholder 2"/>
          <p:cNvSpPr>
            <a:spLocks noGrp="1"/>
          </p:cNvSpPr>
          <p:nvPr>
            <p:ph idx="1"/>
          </p:nvPr>
        </p:nvSpPr>
        <p:spPr>
          <a:xfrm>
            <a:off x="457200" y="1143000"/>
            <a:ext cx="8229600" cy="4525963"/>
          </a:xfrm>
        </p:spPr>
        <p:txBody>
          <a:bodyPr>
            <a:noAutofit/>
          </a:bodyPr>
          <a:lstStyle/>
          <a:p>
            <a:pPr>
              <a:buNone/>
            </a:pPr>
            <a:endParaRPr lang="th-TH" b="1" dirty="0" smtClean="0">
              <a:latin typeface="TH SarabunPSK" pitchFamily="34" charset="-34"/>
              <a:cs typeface="TH SarabunPSK" pitchFamily="34" charset="-34"/>
            </a:endParaRPr>
          </a:p>
          <a:p>
            <a:pPr>
              <a:buNone/>
            </a:pPr>
            <a:endParaRPr lang="en-US" b="1" dirty="0" smtClean="0">
              <a:latin typeface="TH SarabunPSK" pitchFamily="34" charset="-34"/>
              <a:cs typeface="TH SarabunPSK" pitchFamily="34" charset="-34"/>
            </a:endParaRPr>
          </a:p>
          <a:p>
            <a:endParaRPr lang="th-TH" b="1" dirty="0" smtClean="0">
              <a:latin typeface="TH SarabunPSK" pitchFamily="34" charset="-34"/>
              <a:cs typeface="TH SarabunPSK" pitchFamily="34" charset="-34"/>
            </a:endParaRPr>
          </a:p>
        </p:txBody>
      </p:sp>
      <p:sp>
        <p:nvSpPr>
          <p:cNvPr id="4" name="Content Placeholder 2"/>
          <p:cNvSpPr txBox="1">
            <a:spLocks/>
          </p:cNvSpPr>
          <p:nvPr/>
        </p:nvSpPr>
        <p:spPr>
          <a:xfrm>
            <a:off x="457200" y="1219200"/>
            <a:ext cx="82296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th-TH"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rPr>
              <a:t>ให้บริการ</a:t>
            </a:r>
            <a:r>
              <a:rPr lang="th-TH" sz="3200" b="1" dirty="0" smtClean="0">
                <a:latin typeface="TH SarabunPSK" pitchFamily="34" charset="-34"/>
                <a:cs typeface="TH SarabunPSK" pitchFamily="34" charset="-34"/>
              </a:rPr>
              <a:t>กำหนด</a:t>
            </a:r>
            <a:r>
              <a:rPr lang="en-US" sz="3200" b="1" dirty="0" smtClean="0">
                <a:latin typeface="TH SarabunPSK" pitchFamily="34" charset="-34"/>
                <a:cs typeface="TH SarabunPSK" pitchFamily="34" charset="-34"/>
              </a:rPr>
              <a:t> Image </a:t>
            </a:r>
            <a:r>
              <a:rPr lang="th-TH" sz="3200" b="1" dirty="0" smtClean="0">
                <a:latin typeface="TH SarabunPSK" pitchFamily="34" charset="-34"/>
                <a:cs typeface="TH SarabunPSK" pitchFamily="34" charset="-34"/>
              </a:rPr>
              <a:t>และ </a:t>
            </a:r>
            <a:r>
              <a:rPr lang="en-US" sz="3200" b="1" dirty="0" smtClean="0">
                <a:latin typeface="TH SarabunPSK" pitchFamily="34" charset="-34"/>
                <a:cs typeface="TH SarabunPSK" pitchFamily="34" charset="-34"/>
              </a:rPr>
              <a:t>Cluster</a:t>
            </a:r>
            <a:r>
              <a:rPr lang="th-TH" sz="3200" b="1" dirty="0" smtClean="0">
                <a:latin typeface="TH SarabunPSK" pitchFamily="34" charset="-34"/>
                <a:cs typeface="TH SarabunPSK" pitchFamily="34" charset="-34"/>
              </a:rPr>
              <a:t> รวมทั้ง </a:t>
            </a:r>
            <a:r>
              <a:rPr lang="en-US" sz="3200" b="1" dirty="0" smtClean="0">
                <a:latin typeface="TH SarabunPSK" pitchFamily="34" charset="-34"/>
                <a:cs typeface="TH SarabunPSK" pitchFamily="34" charset="-34"/>
              </a:rPr>
              <a:t>input/output </a:t>
            </a:r>
            <a:r>
              <a:rPr lang="th-TH" sz="3200" b="1" dirty="0" smtClean="0">
                <a:latin typeface="TH SarabunPSK" pitchFamily="34" charset="-34"/>
                <a:cs typeface="TH SarabunPSK" pitchFamily="34" charset="-34"/>
              </a:rPr>
              <a:t>และ </a:t>
            </a:r>
            <a:r>
              <a:rPr lang="en-US" sz="3200" b="1" dirty="0" smtClean="0">
                <a:latin typeface="TH SarabunPSK" pitchFamily="34" charset="-34"/>
                <a:cs typeface="TH SarabunPSK" pitchFamily="34" charset="-34"/>
              </a:rPr>
              <a:t>job </a:t>
            </a:r>
            <a:r>
              <a:rPr lang="th-TH" sz="3200" b="1" dirty="0" smtClean="0">
                <a:latin typeface="TH SarabunPSK" pitchFamily="34" charset="-34"/>
                <a:cs typeface="TH SarabunPSK" pitchFamily="34" charset="-34"/>
              </a:rPr>
              <a:t>สำหรับรัน </a:t>
            </a:r>
            <a:r>
              <a:rPr lang="en-US" sz="3200" b="1" dirty="0" err="1" smtClean="0">
                <a:latin typeface="TH SarabunPSK" pitchFamily="34" charset="-34"/>
                <a:cs typeface="TH SarabunPSK" pitchFamily="34" charset="-34"/>
              </a:rPr>
              <a:t>Hadoop</a:t>
            </a:r>
            <a:r>
              <a:rPr lang="en-US" sz="3200" b="1" dirty="0" smtClean="0">
                <a:latin typeface="TH SarabunPSK" pitchFamily="34" charset="-34"/>
                <a:cs typeface="TH SarabunPSK" pitchFamily="34" charset="-34"/>
              </a:rPr>
              <a:t> Map-reduce Applications  </a:t>
            </a:r>
            <a:endParaRPr kumimoji="0" lang="en-US"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th-TH"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rPr>
              <a:t>ใช้บริการของ </a:t>
            </a:r>
            <a:r>
              <a:rPr kumimoji="0" lang="en-US"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rPr>
              <a:t>Keystone </a:t>
            </a:r>
            <a:r>
              <a:rPr kumimoji="0" lang="th-TH"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rPr>
              <a:t>สำหรับ </a:t>
            </a:r>
            <a:r>
              <a:rPr kumimoji="0" lang="en-US"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rPr>
              <a:t>authentication </a:t>
            </a:r>
            <a:r>
              <a:rPr kumimoji="0" lang="th-TH"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rPr>
              <a:t>และ</a:t>
            </a:r>
            <a:r>
              <a:rPr kumimoji="0" lang="th-TH" sz="3200" b="1" i="0" u="none" strike="noStrike" kern="1200" cap="none" spc="0" normalizeH="0" noProof="0" dirty="0" smtClean="0">
                <a:ln>
                  <a:noFill/>
                </a:ln>
                <a:solidFill>
                  <a:schemeClr val="tx1"/>
                </a:solidFill>
                <a:effectLst/>
                <a:uLnTx/>
                <a:uFillTx/>
                <a:latin typeface="TH SarabunPSK" pitchFamily="34" charset="-34"/>
                <a:ea typeface="+mn-ea"/>
                <a:cs typeface="TH SarabunPSK" pitchFamily="34" charset="-34"/>
              </a:rPr>
              <a:t> </a:t>
            </a:r>
            <a:r>
              <a:rPr kumimoji="0" lang="en-US" sz="3200" b="1" i="0" u="none" strike="noStrike" kern="1200" cap="none" spc="0" normalizeH="0" noProof="0" dirty="0" smtClean="0">
                <a:ln>
                  <a:noFill/>
                </a:ln>
                <a:solidFill>
                  <a:schemeClr val="tx1"/>
                </a:solidFill>
                <a:effectLst/>
                <a:uLnTx/>
                <a:uFillTx/>
                <a:latin typeface="TH SarabunPSK" pitchFamily="34" charset="-34"/>
                <a:ea typeface="+mn-ea"/>
                <a:cs typeface="TH SarabunPSK" pitchFamily="34" charset="-34"/>
              </a:rPr>
              <a:t>Horizon </a:t>
            </a:r>
            <a:r>
              <a:rPr kumimoji="0" lang="th-TH" sz="3200" b="1" i="0" u="none" strike="noStrike" kern="1200" cap="none" spc="0" normalizeH="0" noProof="0" dirty="0" smtClean="0">
                <a:ln>
                  <a:noFill/>
                </a:ln>
                <a:solidFill>
                  <a:schemeClr val="tx1"/>
                </a:solidFill>
                <a:effectLst/>
                <a:uLnTx/>
                <a:uFillTx/>
                <a:latin typeface="TH SarabunPSK" pitchFamily="34" charset="-34"/>
                <a:ea typeface="+mn-ea"/>
                <a:cs typeface="TH SarabunPSK" pitchFamily="34" charset="-34"/>
              </a:rPr>
              <a:t>สำหรับสั่งงานและดู </a:t>
            </a:r>
            <a:r>
              <a:rPr kumimoji="0" lang="en-US" sz="3200" b="1" i="0" u="none" strike="noStrike" kern="1200" cap="none" spc="0" normalizeH="0" noProof="0" dirty="0" smtClean="0">
                <a:ln>
                  <a:noFill/>
                </a:ln>
                <a:solidFill>
                  <a:schemeClr val="tx1"/>
                </a:solidFill>
                <a:effectLst/>
                <a:uLnTx/>
                <a:uFillTx/>
                <a:latin typeface="TH SarabunPSK" pitchFamily="34" charset="-34"/>
                <a:ea typeface="+mn-ea"/>
                <a:cs typeface="TH SarabunPSK" pitchFamily="34" charset="-34"/>
              </a:rPr>
              <a:t>progress</a:t>
            </a:r>
            <a:endParaRPr kumimoji="0" lang="th-TH"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th-TH" sz="3200" b="1" dirty="0" smtClean="0">
                <a:latin typeface="TH SarabunPSK" pitchFamily="34" charset="-34"/>
                <a:cs typeface="TH SarabunPSK" pitchFamily="34" charset="-34"/>
              </a:rPr>
              <a:t>ใช้ </a:t>
            </a:r>
            <a:r>
              <a:rPr lang="en-US" sz="3200" b="1" dirty="0" smtClean="0">
                <a:latin typeface="TH SarabunPSK" pitchFamily="34" charset="-34"/>
                <a:cs typeface="TH SarabunPSK" pitchFamily="34" charset="-34"/>
              </a:rPr>
              <a:t>Glance </a:t>
            </a:r>
            <a:r>
              <a:rPr lang="th-TH" sz="3200" b="1" dirty="0" smtClean="0">
                <a:latin typeface="TH SarabunPSK" pitchFamily="34" charset="-34"/>
                <a:cs typeface="TH SarabunPSK" pitchFamily="34" charset="-34"/>
              </a:rPr>
              <a:t>สำหรับ </a:t>
            </a:r>
            <a:r>
              <a:rPr lang="en-US" sz="3200" b="1" dirty="0" smtClean="0">
                <a:latin typeface="TH SarabunPSK" pitchFamily="34" charset="-34"/>
                <a:cs typeface="TH SarabunPSK" pitchFamily="34" charset="-34"/>
              </a:rPr>
              <a:t>register </a:t>
            </a:r>
            <a:r>
              <a:rPr lang="en-US" sz="3200" b="1" dirty="0" err="1" smtClean="0">
                <a:latin typeface="TH SarabunPSK" pitchFamily="34" charset="-34"/>
                <a:cs typeface="TH SarabunPSK" pitchFamily="34" charset="-34"/>
              </a:rPr>
              <a:t>Hadoop</a:t>
            </a:r>
            <a:r>
              <a:rPr lang="en-US" sz="3200" b="1" dirty="0" smtClean="0">
                <a:latin typeface="TH SarabunPSK" pitchFamily="34" charset="-34"/>
                <a:cs typeface="TH SarabunPSK" pitchFamily="34" charset="-34"/>
              </a:rPr>
              <a:t> image </a:t>
            </a:r>
            <a:r>
              <a:rPr lang="th-TH" sz="3200" b="1" dirty="0" smtClean="0">
                <a:latin typeface="TH SarabunPSK" pitchFamily="34" charset="-34"/>
                <a:cs typeface="TH SarabunPSK" pitchFamily="34" charset="-34"/>
              </a:rPr>
              <a:t>ใช้ </a:t>
            </a:r>
            <a:r>
              <a:rPr lang="en-US" sz="3200" b="1" dirty="0" smtClean="0">
                <a:latin typeface="TH SarabunPSK" pitchFamily="34" charset="-34"/>
                <a:cs typeface="TH SarabunPSK" pitchFamily="34" charset="-34"/>
              </a:rPr>
              <a:t>Nova </a:t>
            </a:r>
            <a:r>
              <a:rPr lang="th-TH" sz="3200" b="1" dirty="0" smtClean="0">
                <a:latin typeface="TH SarabunPSK" pitchFamily="34" charset="-34"/>
                <a:cs typeface="TH SarabunPSK" pitchFamily="34" charset="-34"/>
              </a:rPr>
              <a:t>สำหรับรัน </a:t>
            </a:r>
            <a:r>
              <a:rPr lang="en-US" sz="3200" b="1" dirty="0" err="1" smtClean="0">
                <a:latin typeface="TH SarabunPSK" pitchFamily="34" charset="-34"/>
                <a:cs typeface="TH SarabunPSK" pitchFamily="34" charset="-34"/>
              </a:rPr>
              <a:t>Hadoop</a:t>
            </a:r>
            <a:r>
              <a:rPr lang="en-US" sz="3200" b="1" dirty="0" smtClean="0">
                <a:latin typeface="TH SarabunPSK" pitchFamily="34" charset="-34"/>
                <a:cs typeface="TH SarabunPSK" pitchFamily="34" charset="-34"/>
              </a:rPr>
              <a:t> Cluster </a:t>
            </a:r>
            <a:r>
              <a:rPr lang="th-TH" sz="3200" b="1" dirty="0" smtClean="0">
                <a:latin typeface="TH SarabunPSK" pitchFamily="34" charset="-34"/>
                <a:cs typeface="TH SarabunPSK" pitchFamily="34" charset="-34"/>
              </a:rPr>
              <a:t>ใช้ </a:t>
            </a:r>
            <a:r>
              <a:rPr lang="en-US" sz="3200" b="1" dirty="0" smtClean="0">
                <a:latin typeface="TH SarabunPSK" pitchFamily="34" charset="-34"/>
                <a:cs typeface="TH SarabunPSK" pitchFamily="34" charset="-34"/>
              </a:rPr>
              <a:t>Swift </a:t>
            </a:r>
            <a:r>
              <a:rPr lang="th-TH" sz="3200" b="1" dirty="0" smtClean="0">
                <a:latin typeface="TH SarabunPSK" pitchFamily="34" charset="-34"/>
                <a:cs typeface="TH SarabunPSK" pitchFamily="34" charset="-34"/>
              </a:rPr>
              <a:t>สำหรับเก็บ </a:t>
            </a:r>
            <a:r>
              <a:rPr lang="en-US" sz="3200" b="1" dirty="0" smtClean="0">
                <a:latin typeface="TH SarabunPSK" pitchFamily="34" charset="-34"/>
                <a:cs typeface="TH SarabunPSK" pitchFamily="34" charset="-34"/>
              </a:rPr>
              <a:t>Job binary </a:t>
            </a:r>
            <a:r>
              <a:rPr lang="th-TH" sz="3200" b="1" dirty="0" smtClean="0">
                <a:latin typeface="TH SarabunPSK" pitchFamily="34" charset="-34"/>
                <a:cs typeface="TH SarabunPSK" pitchFamily="34" charset="-34"/>
              </a:rPr>
              <a:t>และ </a:t>
            </a:r>
            <a:r>
              <a:rPr lang="en-US" sz="3200" b="1" dirty="0" err="1" smtClean="0">
                <a:latin typeface="TH SarabunPSK" pitchFamily="34" charset="-34"/>
                <a:cs typeface="TH SarabunPSK" pitchFamily="34" charset="-34"/>
              </a:rPr>
              <a:t>Input/Output</a:t>
            </a:r>
            <a:r>
              <a:rPr lang="en-US" sz="3200" b="1" dirty="0" smtClean="0">
                <a:latin typeface="TH SarabunPSK" pitchFamily="34" charset="-34"/>
                <a:cs typeface="TH SarabunPSK" pitchFamily="34" charset="-34"/>
              </a:rPr>
              <a:t> </a:t>
            </a:r>
            <a:r>
              <a:rPr lang="th-TH" sz="3200" b="1" dirty="0" smtClean="0">
                <a:latin typeface="TH SarabunPSK" pitchFamily="34" charset="-34"/>
                <a:cs typeface="TH SarabunPSK" pitchFamily="34" charset="-34"/>
              </a:rPr>
              <a:t>ใช้ </a:t>
            </a:r>
            <a:r>
              <a:rPr lang="en-US" sz="3200" b="1" dirty="0" smtClean="0">
                <a:latin typeface="TH SarabunPSK" pitchFamily="34" charset="-34"/>
                <a:cs typeface="TH SarabunPSK" pitchFamily="34" charset="-34"/>
              </a:rPr>
              <a:t>Ironic </a:t>
            </a:r>
            <a:r>
              <a:rPr lang="th-TH" sz="3200" b="1" dirty="0" smtClean="0">
                <a:latin typeface="TH SarabunPSK" pitchFamily="34" charset="-34"/>
                <a:cs typeface="TH SarabunPSK" pitchFamily="34" charset="-34"/>
              </a:rPr>
              <a:t>สำหรับรัน </a:t>
            </a:r>
            <a:r>
              <a:rPr lang="en-US" sz="3200" b="1" dirty="0" smtClean="0">
                <a:latin typeface="TH SarabunPSK" pitchFamily="34" charset="-34"/>
                <a:cs typeface="TH SarabunPSK" pitchFamily="34" charset="-34"/>
              </a:rPr>
              <a:t>job </a:t>
            </a:r>
            <a:r>
              <a:rPr lang="th-TH" sz="3200" b="1" dirty="0" smtClean="0">
                <a:latin typeface="TH SarabunPSK" pitchFamily="34" charset="-34"/>
                <a:cs typeface="TH SarabunPSK" pitchFamily="34" charset="-34"/>
              </a:rPr>
              <a:t>บนเครื่องจริง </a:t>
            </a:r>
            <a:r>
              <a:rPr kumimoji="0" lang="th-TH"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rPr>
              <a:t> </a:t>
            </a:r>
            <a:endParaRPr lang="en-US" sz="3200" b="1" dirty="0" smtClean="0">
              <a:latin typeface="TH SarabunPSK" pitchFamily="34" charset="-34"/>
              <a:cs typeface="TH SarabunPSK" pitchFamily="34" charset="-34"/>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rPr>
              <a:t>Sahara</a:t>
            </a:r>
            <a:r>
              <a:rPr kumimoji="0" lang="en-US" sz="3200" b="1" i="0" u="none" strike="noStrike" kern="1200" cap="none" spc="0" normalizeH="0" noProof="0" dirty="0" smtClean="0">
                <a:ln>
                  <a:noFill/>
                </a:ln>
                <a:solidFill>
                  <a:schemeClr val="tx1"/>
                </a:solidFill>
                <a:effectLst/>
                <a:uLnTx/>
                <a:uFillTx/>
                <a:latin typeface="TH SarabunPSK" pitchFamily="34" charset="-34"/>
                <a:ea typeface="+mn-ea"/>
                <a:cs typeface="TH SarabunPSK" pitchFamily="34" charset="-34"/>
              </a:rPr>
              <a:t> </a:t>
            </a:r>
            <a:r>
              <a:rPr kumimoji="0" lang="th-TH" sz="3200" b="1" i="0" u="none" strike="noStrike" kern="1200" cap="none" spc="0" normalizeH="0" noProof="0" dirty="0" smtClean="0">
                <a:ln>
                  <a:noFill/>
                </a:ln>
                <a:solidFill>
                  <a:schemeClr val="tx1"/>
                </a:solidFill>
                <a:effectLst/>
                <a:uLnTx/>
                <a:uFillTx/>
                <a:latin typeface="TH SarabunPSK" pitchFamily="34" charset="-34"/>
                <a:ea typeface="+mn-ea"/>
                <a:cs typeface="TH SarabunPSK" pitchFamily="34" charset="-34"/>
              </a:rPr>
              <a:t>ให้บริการ </a:t>
            </a:r>
            <a:r>
              <a:rPr kumimoji="0" lang="en-US" sz="3200" b="1" i="0" u="none" strike="noStrike" kern="1200" cap="none" spc="0" normalizeH="0" noProof="0" dirty="0" smtClean="0">
                <a:ln>
                  <a:noFill/>
                </a:ln>
                <a:solidFill>
                  <a:schemeClr val="tx1"/>
                </a:solidFill>
                <a:effectLst/>
                <a:uLnTx/>
                <a:uFillTx/>
                <a:latin typeface="TH SarabunPSK" pitchFamily="34" charset="-34"/>
                <a:ea typeface="+mn-ea"/>
                <a:cs typeface="TH SarabunPSK" pitchFamily="34" charset="-34"/>
              </a:rPr>
              <a:t>launch Job </a:t>
            </a:r>
            <a:r>
              <a:rPr lang="en-US" sz="3200" b="1" dirty="0" smtClean="0">
                <a:latin typeface="TH SarabunPSK" pitchFamily="34" charset="-34"/>
                <a:cs typeface="TH SarabunPSK" pitchFamily="34" charset="-34"/>
              </a:rPr>
              <a:t>execution </a:t>
            </a:r>
            <a:r>
              <a:rPr lang="th-TH" sz="3200" b="1" dirty="0" smtClean="0">
                <a:latin typeface="TH SarabunPSK" pitchFamily="34" charset="-34"/>
                <a:cs typeface="TH SarabunPSK" pitchFamily="34" charset="-34"/>
              </a:rPr>
              <a:t>ใน  </a:t>
            </a:r>
            <a:r>
              <a:rPr lang="en-US" sz="3200" b="1" dirty="0" err="1" smtClean="0">
                <a:latin typeface="TH SarabunPSK" pitchFamily="34" charset="-34"/>
                <a:cs typeface="TH SarabunPSK" pitchFamily="34" charset="-34"/>
              </a:rPr>
              <a:t>Hadoop</a:t>
            </a:r>
            <a:r>
              <a:rPr lang="en-US" sz="3200" b="1" dirty="0" smtClean="0">
                <a:latin typeface="TH SarabunPSK" pitchFamily="34" charset="-34"/>
                <a:cs typeface="TH SarabunPSK" pitchFamily="34" charset="-34"/>
              </a:rPr>
              <a:t> Cluster </a:t>
            </a:r>
            <a:r>
              <a:rPr lang="th-TH" sz="3200" b="1" dirty="0" smtClean="0">
                <a:latin typeface="TH SarabunPSK" pitchFamily="34" charset="-34"/>
                <a:cs typeface="TH SarabunPSK" pitchFamily="34" charset="-34"/>
              </a:rPr>
              <a:t>ที่ประกอบไปด้วย </a:t>
            </a:r>
            <a:r>
              <a:rPr lang="en-US" sz="3200" b="1" dirty="0" smtClean="0">
                <a:latin typeface="TH SarabunPSK" pitchFamily="34" charset="-34"/>
                <a:cs typeface="TH SarabunPSK" pitchFamily="34" charset="-34"/>
              </a:rPr>
              <a:t>VM instance </a:t>
            </a:r>
            <a:r>
              <a:rPr lang="th-TH" sz="3200" b="1" dirty="0" smtClean="0">
                <a:latin typeface="TH SarabunPSK" pitchFamily="34" charset="-34"/>
                <a:cs typeface="TH SarabunPSK" pitchFamily="34" charset="-34"/>
              </a:rPr>
              <a:t>หรือ เครื่องจริง</a:t>
            </a:r>
            <a:endParaRPr kumimoji="0" lang="th-TH"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t>Magnum: </a:t>
            </a:r>
            <a:r>
              <a:rPr lang="th-TH" b="1" dirty="0" smtClean="0">
                <a:solidFill>
                  <a:srgbClr val="C00000"/>
                </a:solidFill>
              </a:rPr>
              <a:t>รันหลากหลาย</a:t>
            </a:r>
            <a:r>
              <a:rPr lang="th-TH" b="1" dirty="0" smtClean="0"/>
              <a:t> </a:t>
            </a:r>
            <a:r>
              <a:rPr lang="en-US" b="1" dirty="0" smtClean="0"/>
              <a:t>Containers</a:t>
            </a:r>
            <a:endParaRPr lang="en-US" b="1" dirty="0"/>
          </a:p>
        </p:txBody>
      </p:sp>
      <p:sp>
        <p:nvSpPr>
          <p:cNvPr id="3" name="Content Placeholder 2"/>
          <p:cNvSpPr>
            <a:spLocks noGrp="1"/>
          </p:cNvSpPr>
          <p:nvPr>
            <p:ph idx="1"/>
          </p:nvPr>
        </p:nvSpPr>
        <p:spPr>
          <a:xfrm>
            <a:off x="762000" y="1143000"/>
            <a:ext cx="7620000" cy="5181600"/>
          </a:xfrm>
        </p:spPr>
        <p:txBody>
          <a:bodyPr>
            <a:noAutofit/>
          </a:bodyPr>
          <a:lstStyle/>
          <a:p>
            <a:r>
              <a:rPr lang="th-TH" b="1" dirty="0" smtClean="0">
                <a:latin typeface="TH SarabunPSK" pitchFamily="34" charset="-34"/>
                <a:cs typeface="TH SarabunPSK" pitchFamily="34" charset="-34"/>
              </a:rPr>
              <a:t>ให้บริการ </a:t>
            </a:r>
            <a:r>
              <a:rPr lang="en-US" b="1" dirty="0" smtClean="0">
                <a:latin typeface="TH SarabunPSK" pitchFamily="34" charset="-34"/>
                <a:cs typeface="TH SarabunPSK" pitchFamily="34" charset="-34"/>
              </a:rPr>
              <a:t>Container as a Service (</a:t>
            </a:r>
            <a:r>
              <a:rPr lang="en-US" b="1" dirty="0" err="1" smtClean="0">
                <a:latin typeface="TH SarabunPSK" pitchFamily="34" charset="-34"/>
                <a:cs typeface="TH SarabunPSK" pitchFamily="34" charset="-34"/>
              </a:rPr>
              <a:t>CaaS</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ที่อนุญาตให้ผู้ใช้รัน </a:t>
            </a:r>
            <a:r>
              <a:rPr lang="en-US" b="1" dirty="0" smtClean="0">
                <a:latin typeface="TH SarabunPSK" pitchFamily="34" charset="-34"/>
                <a:cs typeface="TH SarabunPSK" pitchFamily="34" charset="-34"/>
              </a:rPr>
              <a:t>Container Technology </a:t>
            </a:r>
            <a:r>
              <a:rPr lang="th-TH" b="1" dirty="0" smtClean="0">
                <a:latin typeface="TH SarabunPSK" pitchFamily="34" charset="-34"/>
                <a:cs typeface="TH SarabunPSK" pitchFamily="34" charset="-34"/>
              </a:rPr>
              <a:t>ที่หลากหลายไม่ว่าจะเป็น</a:t>
            </a:r>
            <a:r>
              <a:rPr lang="en-US" b="1" dirty="0" err="1" smtClean="0">
                <a:latin typeface="TH SarabunPSK" pitchFamily="34" charset="-34"/>
                <a:cs typeface="TH SarabunPSK" pitchFamily="34" charset="-34"/>
              </a:rPr>
              <a:t>Docker</a:t>
            </a:r>
            <a:r>
              <a:rPr lang="en-US" b="1" dirty="0" smtClean="0">
                <a:latin typeface="TH SarabunPSK" pitchFamily="34" charset="-34"/>
                <a:cs typeface="TH SarabunPSK" pitchFamily="34" charset="-34"/>
              </a:rPr>
              <a:t> Swarm, </a:t>
            </a:r>
            <a:r>
              <a:rPr lang="en-US" b="1" dirty="0" err="1" smtClean="0">
                <a:latin typeface="TH SarabunPSK" pitchFamily="34" charset="-34"/>
                <a:cs typeface="TH SarabunPSK" pitchFamily="34" charset="-34"/>
              </a:rPr>
              <a:t>Kubernetes</a:t>
            </a:r>
            <a:r>
              <a:rPr lang="en-US" b="1" dirty="0" smtClean="0">
                <a:latin typeface="TH SarabunPSK" pitchFamily="34" charset="-34"/>
                <a:cs typeface="TH SarabunPSK" pitchFamily="34" charset="-34"/>
              </a:rPr>
              <a:t>, </a:t>
            </a:r>
            <a:r>
              <a:rPr lang="en-US" b="1" dirty="0" err="1" smtClean="0">
                <a:latin typeface="TH SarabunPSK" pitchFamily="34" charset="-34"/>
                <a:cs typeface="TH SarabunPSK" pitchFamily="34" charset="-34"/>
              </a:rPr>
              <a:t>Mesos</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บน </a:t>
            </a:r>
            <a:r>
              <a:rPr lang="en-US" b="1" dirty="0" err="1" smtClean="0">
                <a:latin typeface="TH SarabunPSK" pitchFamily="34" charset="-34"/>
                <a:cs typeface="TH SarabunPSK" pitchFamily="34" charset="-34"/>
              </a:rPr>
              <a:t>OpenStack</a:t>
            </a:r>
            <a:r>
              <a:rPr lang="en-US" b="1" dirty="0" smtClean="0">
                <a:latin typeface="TH SarabunPSK" pitchFamily="34" charset="-34"/>
                <a:cs typeface="TH SarabunPSK" pitchFamily="34" charset="-34"/>
              </a:rPr>
              <a:t> VM </a:t>
            </a:r>
            <a:r>
              <a:rPr lang="th-TH" b="1" dirty="0" smtClean="0">
                <a:latin typeface="TH SarabunPSK" pitchFamily="34" charset="-34"/>
                <a:cs typeface="TH SarabunPSK" pitchFamily="34" charset="-34"/>
              </a:rPr>
              <a:t>หรือ เครื่องจริง</a:t>
            </a:r>
          </a:p>
          <a:p>
            <a:r>
              <a:rPr lang="th-TH" b="1" dirty="0" smtClean="0">
                <a:latin typeface="TH SarabunPSK" pitchFamily="34" charset="-34"/>
                <a:cs typeface="TH SarabunPSK" pitchFamily="34" charset="-34"/>
              </a:rPr>
              <a:t>ใช้ </a:t>
            </a:r>
            <a:r>
              <a:rPr lang="en-US" b="1" dirty="0" smtClean="0">
                <a:latin typeface="TH SarabunPSK" pitchFamily="34" charset="-34"/>
                <a:cs typeface="TH SarabunPSK" pitchFamily="34" charset="-34"/>
              </a:rPr>
              <a:t>Heat, Nova, Ironic, Neutron etc. </a:t>
            </a:r>
          </a:p>
          <a:p>
            <a:r>
              <a:rPr lang="en-US" b="1" dirty="0" smtClean="0">
                <a:latin typeface="TH SarabunPSK" pitchFamily="34" charset="-34"/>
                <a:cs typeface="TH SarabunPSK" pitchFamily="34" charset="-34"/>
              </a:rPr>
              <a:t>Bay = </a:t>
            </a:r>
            <a:r>
              <a:rPr lang="th-TH" b="1" dirty="0" smtClean="0">
                <a:latin typeface="TH SarabunPSK" pitchFamily="34" charset="-34"/>
                <a:cs typeface="TH SarabunPSK" pitchFamily="34" charset="-34"/>
              </a:rPr>
              <a:t>กลุ่มของ</a:t>
            </a:r>
            <a:r>
              <a:rPr lang="en-US" b="1" dirty="0" smtClean="0">
                <a:latin typeface="TH SarabunPSK" pitchFamily="34" charset="-34"/>
                <a:cs typeface="TH SarabunPSK" pitchFamily="34" charset="-34"/>
              </a:rPr>
              <a:t> Instances </a:t>
            </a:r>
            <a:r>
              <a:rPr lang="th-TH" b="1" dirty="0" smtClean="0">
                <a:latin typeface="TH SarabunPSK" pitchFamily="34" charset="-34"/>
                <a:cs typeface="TH SarabunPSK" pitchFamily="34" charset="-34"/>
              </a:rPr>
              <a:t>ที่ใช้รัน </a:t>
            </a:r>
            <a:r>
              <a:rPr lang="en-US" b="1" dirty="0" smtClean="0">
                <a:latin typeface="TH SarabunPSK" pitchFamily="34" charset="-34"/>
                <a:cs typeface="TH SarabunPSK" pitchFamily="34" charset="-34"/>
              </a:rPr>
              <a:t>Container</a:t>
            </a:r>
            <a:r>
              <a:rPr lang="th-TH" b="1" dirty="0" smtClean="0">
                <a:latin typeface="TH SarabunPSK" pitchFamily="34" charset="-34"/>
                <a:cs typeface="TH SarabunPSK" pitchFamily="34" charset="-34"/>
              </a:rPr>
              <a:t> </a:t>
            </a:r>
            <a:r>
              <a:rPr lang="en-US" b="1" dirty="0" smtClean="0">
                <a:latin typeface="TH SarabunPSK" pitchFamily="34" charset="-34"/>
                <a:cs typeface="TH SarabunPSK" pitchFamily="34" charset="-34"/>
              </a:rPr>
              <a:t>(</a:t>
            </a:r>
            <a:r>
              <a:rPr lang="th-TH" b="1" dirty="0" smtClean="0">
                <a:latin typeface="TH SarabunPSK" pitchFamily="34" charset="-34"/>
                <a:cs typeface="TH SarabunPSK" pitchFamily="34" charset="-34"/>
              </a:rPr>
              <a:t>รันหลาย </a:t>
            </a:r>
            <a:r>
              <a:rPr lang="en-US" b="1" dirty="0" smtClean="0">
                <a:latin typeface="TH SarabunPSK" pitchFamily="34" charset="-34"/>
                <a:cs typeface="TH SarabunPSK" pitchFamily="34" charset="-34"/>
              </a:rPr>
              <a:t>Bay </a:t>
            </a:r>
            <a:r>
              <a:rPr lang="th-TH" b="1" dirty="0" smtClean="0">
                <a:latin typeface="TH SarabunPSK" pitchFamily="34" charset="-34"/>
                <a:cs typeface="TH SarabunPSK" pitchFamily="34" charset="-34"/>
              </a:rPr>
              <a:t>พร้อมกันได้ เช่น </a:t>
            </a:r>
            <a:r>
              <a:rPr lang="en-US" b="1" dirty="0" smtClean="0">
                <a:latin typeface="TH SarabunPSK" pitchFamily="34" charset="-34"/>
                <a:cs typeface="TH SarabunPSK" pitchFamily="34" charset="-34"/>
              </a:rPr>
              <a:t>Bay 1 </a:t>
            </a:r>
            <a:r>
              <a:rPr lang="th-TH" b="1" dirty="0" smtClean="0">
                <a:latin typeface="TH SarabunPSK" pitchFamily="34" charset="-34"/>
                <a:cs typeface="TH SarabunPSK" pitchFamily="34" charset="-34"/>
              </a:rPr>
              <a:t>รัน </a:t>
            </a:r>
            <a:r>
              <a:rPr lang="en-US" b="1" dirty="0" err="1" smtClean="0">
                <a:latin typeface="TH SarabunPSK" pitchFamily="34" charset="-34"/>
                <a:cs typeface="TH SarabunPSK" pitchFamily="34" charset="-34"/>
              </a:rPr>
              <a:t>Kuber</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อีกอันรัน </a:t>
            </a:r>
            <a:r>
              <a:rPr lang="en-US" b="1" dirty="0" err="1" smtClean="0">
                <a:latin typeface="TH SarabunPSK" pitchFamily="34" charset="-34"/>
                <a:cs typeface="TH SarabunPSK" pitchFamily="34" charset="-34"/>
              </a:rPr>
              <a:t>Mesos</a:t>
            </a:r>
            <a:r>
              <a:rPr lang="th-TH" b="1" dirty="0" smtClean="0">
                <a:latin typeface="TH SarabunPSK" pitchFamily="34" charset="-34"/>
                <a:cs typeface="TH SarabunPSK" pitchFamily="34" charset="-34"/>
              </a:rPr>
              <a:t>)</a:t>
            </a:r>
            <a:endParaRPr lang="en-US" b="1" dirty="0" smtClean="0">
              <a:latin typeface="TH SarabunPSK" pitchFamily="34" charset="-34"/>
              <a:cs typeface="TH SarabunPSK" pitchFamily="34" charset="-34"/>
            </a:endParaRPr>
          </a:p>
          <a:p>
            <a:r>
              <a:rPr lang="th-TH" b="1" dirty="0" smtClean="0">
                <a:latin typeface="TH SarabunPSK" pitchFamily="34" charset="-34"/>
                <a:cs typeface="TH SarabunPSK" pitchFamily="34" charset="-34"/>
              </a:rPr>
              <a:t>ผู้ใช้ๆ </a:t>
            </a:r>
            <a:r>
              <a:rPr lang="en-US" b="1" dirty="0" smtClean="0">
                <a:latin typeface="TH SarabunPSK" pitchFamily="34" charset="-34"/>
                <a:cs typeface="TH SarabunPSK" pitchFamily="34" charset="-34"/>
              </a:rPr>
              <a:t>Native container API </a:t>
            </a:r>
            <a:r>
              <a:rPr lang="th-TH" b="1" dirty="0" smtClean="0">
                <a:latin typeface="TH SarabunPSK" pitchFamily="34" charset="-34"/>
                <a:cs typeface="TH SarabunPSK" pitchFamily="34" charset="-34"/>
              </a:rPr>
              <a:t>ในการบริหารจัดการ </a:t>
            </a:r>
            <a:r>
              <a:rPr lang="en-US" b="1" dirty="0" smtClean="0">
                <a:latin typeface="TH SarabunPSK" pitchFamily="34" charset="-34"/>
                <a:cs typeface="TH SarabunPSK" pitchFamily="34" charset="-34"/>
              </a:rPr>
              <a:t>Container </a:t>
            </a:r>
            <a:r>
              <a:rPr lang="th-TH" b="1" dirty="0" smtClean="0">
                <a:latin typeface="TH SarabunPSK" pitchFamily="34" charset="-34"/>
                <a:cs typeface="TH SarabunPSK" pitchFamily="34" charset="-34"/>
              </a:rPr>
              <a:t>ของตน</a:t>
            </a:r>
            <a:endParaRPr lang="en-US" b="1" dirty="0" smtClean="0">
              <a:latin typeface="TH SarabunPSK" pitchFamily="34" charset="-34"/>
              <a:cs typeface="TH SarabunPSK" pitchFamily="34" charset="-34"/>
            </a:endParaRPr>
          </a:p>
          <a:p>
            <a:r>
              <a:rPr lang="en-US" b="1" dirty="0" smtClean="0">
                <a:latin typeface="TH SarabunPSK" pitchFamily="34" charset="-34"/>
                <a:cs typeface="TH SarabunPSK" pitchFamily="34" charset="-34"/>
              </a:rPr>
              <a:t>Datacenter </a:t>
            </a:r>
            <a:r>
              <a:rPr lang="th-TH" b="1" dirty="0" smtClean="0">
                <a:latin typeface="TH SarabunPSK" pitchFamily="34" charset="-34"/>
                <a:cs typeface="TH SarabunPSK" pitchFamily="34" charset="-34"/>
              </a:rPr>
              <a:t>ส่วนใหญให้บริการ </a:t>
            </a:r>
            <a:r>
              <a:rPr lang="en-US" b="1" dirty="0" smtClean="0">
                <a:latin typeface="TH SarabunPSK" pitchFamily="34" charset="-34"/>
                <a:cs typeface="TH SarabunPSK" pitchFamily="34" charset="-34"/>
              </a:rPr>
              <a:t>containers on VMs</a:t>
            </a:r>
          </a:p>
        </p:txBody>
      </p:sp>
      <p:sp>
        <p:nvSpPr>
          <p:cNvPr id="4" name="Content Placeholder 2"/>
          <p:cNvSpPr txBox="1">
            <a:spLocks/>
          </p:cNvSpPr>
          <p:nvPr/>
        </p:nvSpPr>
        <p:spPr>
          <a:xfrm>
            <a:off x="457200" y="1219200"/>
            <a:ext cx="82296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h-TH"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3810000" y="4648200"/>
            <a:ext cx="2667000" cy="1295400"/>
          </a:xfrm>
          <a:prstGeom prst="roundRect">
            <a:avLst/>
          </a:prstGeom>
          <a:solidFill>
            <a:schemeClr val="bg1"/>
          </a:solidFill>
          <a:ln w="5080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normAutofit/>
          </a:bodyPr>
          <a:lstStyle/>
          <a:p>
            <a:r>
              <a:rPr lang="en-US" b="1" dirty="0" smtClean="0"/>
              <a:t>Magnum: </a:t>
            </a:r>
            <a:r>
              <a:rPr lang="th-TH" b="1" dirty="0" smtClean="0">
                <a:solidFill>
                  <a:srgbClr val="C00000"/>
                </a:solidFill>
              </a:rPr>
              <a:t>รันหลากหลาย</a:t>
            </a:r>
            <a:r>
              <a:rPr lang="th-TH" b="1" dirty="0" smtClean="0"/>
              <a:t> </a:t>
            </a:r>
            <a:r>
              <a:rPr lang="en-US" b="1" dirty="0" smtClean="0"/>
              <a:t>Containers</a:t>
            </a:r>
            <a:endParaRPr lang="en-US" b="1" dirty="0"/>
          </a:p>
        </p:txBody>
      </p:sp>
      <p:sp>
        <p:nvSpPr>
          <p:cNvPr id="4" name="Content Placeholder 2"/>
          <p:cNvSpPr txBox="1">
            <a:spLocks/>
          </p:cNvSpPr>
          <p:nvPr/>
        </p:nvSpPr>
        <p:spPr>
          <a:xfrm>
            <a:off x="-1371600" y="1447800"/>
            <a:ext cx="82296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h-TH" sz="3200" b="1" i="0" u="none" strike="noStrike" kern="1200" cap="none" spc="0" normalizeH="0" baseline="0" noProof="0" dirty="0" smtClean="0">
              <a:ln>
                <a:noFill/>
              </a:ln>
              <a:solidFill>
                <a:schemeClr val="tx1"/>
              </a:solidFill>
              <a:effectLst/>
              <a:uLnTx/>
              <a:uFillTx/>
              <a:latin typeface="TH SarabunPSK" pitchFamily="34" charset="-34"/>
              <a:ea typeface="+mn-ea"/>
              <a:cs typeface="TH SarabunPSK" pitchFamily="34" charset="-34"/>
            </a:endParaRPr>
          </a:p>
        </p:txBody>
      </p:sp>
      <p:sp>
        <p:nvSpPr>
          <p:cNvPr id="5" name="Rectangle 4"/>
          <p:cNvSpPr/>
          <p:nvPr/>
        </p:nvSpPr>
        <p:spPr>
          <a:xfrm>
            <a:off x="4267200" y="3886200"/>
            <a:ext cx="19050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72000" y="2438400"/>
            <a:ext cx="16002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267200" y="3886200"/>
            <a:ext cx="1867499" cy="523220"/>
          </a:xfrm>
          <a:prstGeom prst="rect">
            <a:avLst/>
          </a:prstGeom>
          <a:noFill/>
        </p:spPr>
        <p:txBody>
          <a:bodyPr wrap="none" rtlCol="0">
            <a:spAutoFit/>
          </a:bodyPr>
          <a:lstStyle/>
          <a:p>
            <a:r>
              <a:rPr lang="en-US" sz="2800" b="1" dirty="0" err="1" smtClean="0"/>
              <a:t>OpenStack</a:t>
            </a:r>
            <a:r>
              <a:rPr lang="en-US" sz="2800" b="1" dirty="0" smtClean="0"/>
              <a:t> </a:t>
            </a:r>
            <a:endParaRPr lang="en-US" sz="2800" b="1" dirty="0"/>
          </a:p>
        </p:txBody>
      </p:sp>
      <p:sp>
        <p:nvSpPr>
          <p:cNvPr id="8" name="TextBox 7"/>
          <p:cNvSpPr txBox="1"/>
          <p:nvPr/>
        </p:nvSpPr>
        <p:spPr>
          <a:xfrm>
            <a:off x="4648200" y="2438400"/>
            <a:ext cx="1582484" cy="523220"/>
          </a:xfrm>
          <a:prstGeom prst="rect">
            <a:avLst/>
          </a:prstGeom>
          <a:noFill/>
        </p:spPr>
        <p:txBody>
          <a:bodyPr wrap="none" rtlCol="0">
            <a:spAutoFit/>
          </a:bodyPr>
          <a:lstStyle/>
          <a:p>
            <a:r>
              <a:rPr lang="en-US" sz="2800" b="1" dirty="0" smtClean="0"/>
              <a:t>magnum </a:t>
            </a:r>
            <a:endParaRPr lang="en-US" sz="2800" b="1" dirty="0"/>
          </a:p>
        </p:txBody>
      </p:sp>
      <p:cxnSp>
        <p:nvCxnSpPr>
          <p:cNvPr id="13" name="Straight Connector 12"/>
          <p:cNvCxnSpPr/>
          <p:nvPr/>
        </p:nvCxnSpPr>
        <p:spPr>
          <a:xfrm>
            <a:off x="5410200" y="3048000"/>
            <a:ext cx="0" cy="838200"/>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038600" y="4800600"/>
            <a:ext cx="9144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114800" y="4800600"/>
            <a:ext cx="710451" cy="523220"/>
          </a:xfrm>
          <a:prstGeom prst="rect">
            <a:avLst/>
          </a:prstGeom>
          <a:noFill/>
        </p:spPr>
        <p:txBody>
          <a:bodyPr wrap="none" rtlCol="0">
            <a:spAutoFit/>
          </a:bodyPr>
          <a:lstStyle/>
          <a:p>
            <a:r>
              <a:rPr lang="en-US" sz="2800" b="1" dirty="0" smtClean="0"/>
              <a:t>VM</a:t>
            </a:r>
            <a:endParaRPr lang="en-US" sz="2800" b="1" dirty="0"/>
          </a:p>
        </p:txBody>
      </p:sp>
      <p:sp>
        <p:nvSpPr>
          <p:cNvPr id="16" name="Rectangle 15"/>
          <p:cNvSpPr/>
          <p:nvPr/>
        </p:nvSpPr>
        <p:spPr>
          <a:xfrm>
            <a:off x="5257800" y="4800600"/>
            <a:ext cx="10668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410200" y="4800600"/>
            <a:ext cx="777777" cy="954107"/>
          </a:xfrm>
          <a:prstGeom prst="rect">
            <a:avLst/>
          </a:prstGeom>
          <a:noFill/>
        </p:spPr>
        <p:txBody>
          <a:bodyPr wrap="none" rtlCol="0">
            <a:spAutoFit/>
          </a:bodyPr>
          <a:lstStyle/>
          <a:p>
            <a:pPr algn="ctr"/>
            <a:r>
              <a:rPr lang="th-TH" sz="2800" b="1" dirty="0" smtClean="0">
                <a:latin typeface="TH SarabunPSK" pitchFamily="34" charset="-34"/>
                <a:cs typeface="TH SarabunPSK" pitchFamily="34" charset="-34"/>
              </a:rPr>
              <a:t>เครื่อง</a:t>
            </a:r>
          </a:p>
          <a:p>
            <a:pPr algn="ctr"/>
            <a:r>
              <a:rPr lang="th-TH" sz="2800" b="1" dirty="0" smtClean="0">
                <a:latin typeface="TH SarabunPSK" pitchFamily="34" charset="-34"/>
                <a:cs typeface="TH SarabunPSK" pitchFamily="34" charset="-34"/>
              </a:rPr>
              <a:t>จริง</a:t>
            </a:r>
            <a:endParaRPr lang="en-US" sz="2800" b="1" dirty="0">
              <a:latin typeface="TH SarabunPSK" pitchFamily="34" charset="-34"/>
              <a:cs typeface="TH SarabunPSK" pitchFamily="34" charset="-34"/>
            </a:endParaRPr>
          </a:p>
        </p:txBody>
      </p:sp>
      <p:cxnSp>
        <p:nvCxnSpPr>
          <p:cNvPr id="18" name="Straight Connector 17"/>
          <p:cNvCxnSpPr/>
          <p:nvPr/>
        </p:nvCxnSpPr>
        <p:spPr>
          <a:xfrm>
            <a:off x="4495800" y="4495800"/>
            <a:ext cx="0" cy="304800"/>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91200" y="4495800"/>
            <a:ext cx="0" cy="304800"/>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209800" y="1676400"/>
            <a:ext cx="1981200" cy="2286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4114800" y="2743200"/>
            <a:ext cx="457200" cy="0"/>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438400" y="1828800"/>
            <a:ext cx="1600200" cy="533400"/>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438400" y="2514600"/>
            <a:ext cx="1600200" cy="533400"/>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438400" y="3276600"/>
            <a:ext cx="1600200" cy="533400"/>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590800" y="1828800"/>
            <a:ext cx="1274516" cy="523220"/>
          </a:xfrm>
          <a:prstGeom prst="rect">
            <a:avLst/>
          </a:prstGeom>
          <a:noFill/>
        </p:spPr>
        <p:txBody>
          <a:bodyPr wrap="none" rtlCol="0">
            <a:spAutoFit/>
          </a:bodyPr>
          <a:lstStyle/>
          <a:p>
            <a:r>
              <a:rPr lang="en-US" sz="2800" b="1" dirty="0" err="1" smtClean="0">
                <a:solidFill>
                  <a:schemeClr val="bg1"/>
                </a:solidFill>
              </a:rPr>
              <a:t>docker</a:t>
            </a:r>
            <a:r>
              <a:rPr lang="en-US" sz="2800" b="1" dirty="0" smtClean="0">
                <a:solidFill>
                  <a:schemeClr val="bg1"/>
                </a:solidFill>
              </a:rPr>
              <a:t> </a:t>
            </a:r>
            <a:endParaRPr lang="en-US" sz="2800" b="1" dirty="0">
              <a:solidFill>
                <a:schemeClr val="bg1"/>
              </a:solidFill>
            </a:endParaRPr>
          </a:p>
        </p:txBody>
      </p:sp>
      <p:sp>
        <p:nvSpPr>
          <p:cNvPr id="30" name="TextBox 29"/>
          <p:cNvSpPr txBox="1"/>
          <p:nvPr/>
        </p:nvSpPr>
        <p:spPr>
          <a:xfrm>
            <a:off x="2438400" y="2514600"/>
            <a:ext cx="1705852" cy="533400"/>
          </a:xfrm>
          <a:prstGeom prst="rect">
            <a:avLst/>
          </a:prstGeom>
          <a:noFill/>
        </p:spPr>
        <p:txBody>
          <a:bodyPr wrap="square" rtlCol="0">
            <a:spAutoFit/>
          </a:bodyPr>
          <a:lstStyle/>
          <a:p>
            <a:r>
              <a:rPr lang="en-US" sz="2400" b="1" dirty="0" err="1" smtClean="0">
                <a:solidFill>
                  <a:schemeClr val="bg1"/>
                </a:solidFill>
              </a:rPr>
              <a:t>kubernetes</a:t>
            </a:r>
            <a:r>
              <a:rPr lang="en-US" sz="2800" b="1" dirty="0" smtClean="0">
                <a:solidFill>
                  <a:schemeClr val="bg1"/>
                </a:solidFill>
              </a:rPr>
              <a:t> </a:t>
            </a:r>
            <a:endParaRPr lang="en-US" sz="2800" b="1" dirty="0">
              <a:solidFill>
                <a:schemeClr val="bg1"/>
              </a:solidFill>
            </a:endParaRPr>
          </a:p>
        </p:txBody>
      </p:sp>
      <p:sp>
        <p:nvSpPr>
          <p:cNvPr id="32" name="TextBox 31"/>
          <p:cNvSpPr txBox="1"/>
          <p:nvPr/>
        </p:nvSpPr>
        <p:spPr>
          <a:xfrm>
            <a:off x="2667000" y="3200400"/>
            <a:ext cx="1217000" cy="523220"/>
          </a:xfrm>
          <a:prstGeom prst="rect">
            <a:avLst/>
          </a:prstGeom>
          <a:noFill/>
        </p:spPr>
        <p:txBody>
          <a:bodyPr wrap="none" rtlCol="0">
            <a:spAutoFit/>
          </a:bodyPr>
          <a:lstStyle/>
          <a:p>
            <a:r>
              <a:rPr lang="en-US" sz="2800" b="1" dirty="0" err="1" smtClean="0">
                <a:solidFill>
                  <a:schemeClr val="bg1"/>
                </a:solidFill>
              </a:rPr>
              <a:t>mesos</a:t>
            </a:r>
            <a:r>
              <a:rPr lang="en-US" sz="2800" b="1" dirty="0" smtClean="0">
                <a:solidFill>
                  <a:schemeClr val="bg1"/>
                </a:solidFill>
              </a:rPr>
              <a:t> </a:t>
            </a:r>
            <a:endParaRPr lang="en-US" sz="2800" b="1" dirty="0">
              <a:solidFill>
                <a:schemeClr val="bg1"/>
              </a:solidFill>
            </a:endParaRPr>
          </a:p>
        </p:txBody>
      </p:sp>
      <p:sp>
        <p:nvSpPr>
          <p:cNvPr id="35" name="TextBox 34"/>
          <p:cNvSpPr txBox="1"/>
          <p:nvPr/>
        </p:nvSpPr>
        <p:spPr>
          <a:xfrm>
            <a:off x="6781800" y="5029200"/>
            <a:ext cx="762000" cy="533400"/>
          </a:xfrm>
          <a:prstGeom prst="rect">
            <a:avLst/>
          </a:prstGeom>
          <a:noFill/>
        </p:spPr>
        <p:txBody>
          <a:bodyPr wrap="square" rtlCol="0">
            <a:spAutoFit/>
          </a:bodyPr>
          <a:lstStyle/>
          <a:p>
            <a:r>
              <a:rPr lang="en-US" sz="2400" b="1" dirty="0" smtClean="0">
                <a:solidFill>
                  <a:srgbClr val="7030A0"/>
                </a:solidFill>
              </a:rPr>
              <a:t>Bay</a:t>
            </a:r>
            <a:r>
              <a:rPr lang="en-US" sz="2800" b="1" dirty="0" smtClean="0">
                <a:solidFill>
                  <a:schemeClr val="bg1"/>
                </a:solidFill>
              </a:rPr>
              <a:t> </a:t>
            </a:r>
            <a:endParaRPr lang="en-US" sz="2800" b="1"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normAutofit/>
          </a:bodyPr>
          <a:lstStyle/>
          <a:p>
            <a:r>
              <a:rPr lang="th-TH" b="1" dirty="0" smtClean="0"/>
              <a:t>บริการ </a:t>
            </a:r>
            <a:r>
              <a:rPr lang="en-US" b="1" dirty="0" smtClean="0"/>
              <a:t>Network High Availability</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h-TH" b="1" dirty="0" smtClean="0"/>
              <a:t>ความสามารถที่มากขึ้นของ </a:t>
            </a:r>
            <a:r>
              <a:rPr lang="en-US" b="1" dirty="0" smtClean="0">
                <a:solidFill>
                  <a:srgbClr val="C00000"/>
                </a:solidFill>
              </a:rPr>
              <a:t>neutron</a:t>
            </a:r>
            <a:endParaRPr lang="en-US" b="1" dirty="0">
              <a:solidFill>
                <a:srgbClr val="C00000"/>
              </a:solidFill>
            </a:endParaRPr>
          </a:p>
        </p:txBody>
      </p:sp>
      <p:sp>
        <p:nvSpPr>
          <p:cNvPr id="3" name="Content Placeholder 2"/>
          <p:cNvSpPr>
            <a:spLocks noGrp="1"/>
          </p:cNvSpPr>
          <p:nvPr>
            <p:ph idx="1"/>
          </p:nvPr>
        </p:nvSpPr>
        <p:spPr>
          <a:xfrm>
            <a:off x="457200" y="1600200"/>
            <a:ext cx="8153400" cy="4525963"/>
          </a:xfrm>
        </p:spPr>
        <p:txBody>
          <a:bodyPr>
            <a:noAutofit/>
          </a:bodyPr>
          <a:lstStyle/>
          <a:p>
            <a:r>
              <a:rPr lang="th-TH" b="1" dirty="0" smtClean="0">
                <a:latin typeface="TH SarabunPSK" pitchFamily="34" charset="-34"/>
                <a:cs typeface="TH SarabunPSK" pitchFamily="34" charset="-34"/>
              </a:rPr>
              <a:t>พื้นฐานมีบริการ </a:t>
            </a:r>
            <a:r>
              <a:rPr lang="en-US" b="1" dirty="0" smtClean="0">
                <a:latin typeface="TH SarabunPSK" pitchFamily="34" charset="-34"/>
                <a:cs typeface="TH SarabunPSK" pitchFamily="34" charset="-34"/>
              </a:rPr>
              <a:t>self-service network, DNAT, SNAT</a:t>
            </a:r>
            <a:endParaRPr lang="th-TH" b="1" dirty="0" smtClean="0">
              <a:latin typeface="TH SarabunPSK" pitchFamily="34" charset="-34"/>
              <a:cs typeface="TH SarabunPSK" pitchFamily="34" charset="-34"/>
            </a:endParaRPr>
          </a:p>
          <a:p>
            <a:r>
              <a:rPr lang="th-TH" b="1" dirty="0" smtClean="0">
                <a:latin typeface="TH SarabunPSK" pitchFamily="34" charset="-34"/>
                <a:cs typeface="TH SarabunPSK" pitchFamily="34" charset="-34"/>
              </a:rPr>
              <a:t>ตั้งแต่ </a:t>
            </a:r>
            <a:r>
              <a:rPr lang="en-US" b="1" dirty="0" err="1" smtClean="0">
                <a:latin typeface="TH SarabunPSK" pitchFamily="34" charset="-34"/>
                <a:cs typeface="TH SarabunPSK" pitchFamily="34" charset="-34"/>
              </a:rPr>
              <a:t>OpenStack</a:t>
            </a:r>
            <a:r>
              <a:rPr lang="en-US" b="1" dirty="0" smtClean="0">
                <a:latin typeface="TH SarabunPSK" pitchFamily="34" charset="-34"/>
                <a:cs typeface="TH SarabunPSK" pitchFamily="34" charset="-34"/>
              </a:rPr>
              <a:t> Liberty + </a:t>
            </a:r>
            <a:r>
              <a:rPr lang="en-US" b="1" dirty="0" err="1" smtClean="0">
                <a:latin typeface="TH SarabunPSK" pitchFamily="34" charset="-34"/>
                <a:cs typeface="TH SarabunPSK" pitchFamily="34" charset="-34"/>
              </a:rPr>
              <a:t>Mitaka</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เพิ่มบริการ </a:t>
            </a:r>
            <a:endParaRPr lang="en-US" b="1" dirty="0" smtClean="0">
              <a:latin typeface="TH SarabunPSK" pitchFamily="34" charset="-34"/>
              <a:cs typeface="TH SarabunPSK" pitchFamily="34" charset="-34"/>
            </a:endParaRPr>
          </a:p>
          <a:p>
            <a:pPr lvl="1"/>
            <a:r>
              <a:rPr lang="en-US" b="1" dirty="0" smtClean="0">
                <a:latin typeface="TH SarabunPSK" pitchFamily="34" charset="-34"/>
                <a:cs typeface="TH SarabunPSK" pitchFamily="34" charset="-34"/>
              </a:rPr>
              <a:t>Provider network + Self-service</a:t>
            </a:r>
            <a:r>
              <a:rPr lang="th-TH" b="1" dirty="0" smtClean="0">
                <a:latin typeface="TH SarabunPSK" pitchFamily="34" charset="-34"/>
                <a:cs typeface="TH SarabunPSK" pitchFamily="34" charset="-34"/>
              </a:rPr>
              <a:t> </a:t>
            </a:r>
            <a:r>
              <a:rPr lang="en-US" b="1" dirty="0" smtClean="0">
                <a:latin typeface="TH SarabunPSK" pitchFamily="34" charset="-34"/>
                <a:cs typeface="TH SarabunPSK" pitchFamily="34" charset="-34"/>
              </a:rPr>
              <a:t>network, </a:t>
            </a:r>
          </a:p>
          <a:p>
            <a:pPr lvl="1"/>
            <a:r>
              <a:rPr lang="en-US" b="1" dirty="0" smtClean="0">
                <a:latin typeface="TH SarabunPSK" pitchFamily="34" charset="-34"/>
                <a:cs typeface="TH SarabunPSK" pitchFamily="34" charset="-34"/>
              </a:rPr>
              <a:t>VLAN network, </a:t>
            </a:r>
          </a:p>
          <a:p>
            <a:pPr lvl="1"/>
            <a:r>
              <a:rPr lang="en-US" b="1" dirty="0" smtClean="0">
                <a:latin typeface="TH SarabunPSK" pitchFamily="34" charset="-34"/>
                <a:cs typeface="TH SarabunPSK" pitchFamily="34" charset="-34"/>
              </a:rPr>
              <a:t>DVR (High Availability) </a:t>
            </a:r>
          </a:p>
          <a:p>
            <a:r>
              <a:rPr lang="th-TH" b="1" dirty="0" smtClean="0">
                <a:latin typeface="TH SarabunPSK" pitchFamily="34" charset="-34"/>
                <a:cs typeface="TH SarabunPSK" pitchFamily="34" charset="-34"/>
              </a:rPr>
              <a:t>เฉพาะด้าน </a:t>
            </a:r>
            <a:r>
              <a:rPr lang="en-US" b="1" dirty="0" err="1" smtClean="0">
                <a:latin typeface="TH SarabunPSK" pitchFamily="34" charset="-34"/>
                <a:cs typeface="TH SarabunPSK" pitchFamily="34" charset="-34"/>
              </a:rPr>
              <a:t>LBaaS</a:t>
            </a:r>
            <a:r>
              <a:rPr lang="en-US" b="1" dirty="0" smtClean="0">
                <a:latin typeface="TH SarabunPSK" pitchFamily="34" charset="-34"/>
                <a:cs typeface="TH SarabunPSK" pitchFamily="34" charset="-34"/>
              </a:rPr>
              <a:t>, </a:t>
            </a:r>
            <a:r>
              <a:rPr lang="en-US" b="1" dirty="0" err="1" smtClean="0">
                <a:latin typeface="TH SarabunPSK" pitchFamily="34" charset="-34"/>
                <a:cs typeface="TH SarabunPSK" pitchFamily="34" charset="-34"/>
              </a:rPr>
              <a:t>QoS</a:t>
            </a:r>
            <a:r>
              <a:rPr lang="en-US" b="1" dirty="0" smtClean="0">
                <a:latin typeface="TH SarabunPSK" pitchFamily="34" charset="-34"/>
                <a:cs typeface="TH SarabunPSK" pitchFamily="34" charset="-34"/>
              </a:rPr>
              <a:t>, BGP routing, High Availability DHCP, DNS, IPv6, RBAC, SR-IOV, SDN SFC, etc. </a:t>
            </a:r>
          </a:p>
          <a:p>
            <a:r>
              <a:rPr lang="th-TH" b="1" dirty="0" smtClean="0">
                <a:latin typeface="TH SarabunPSK" pitchFamily="34" charset="-34"/>
                <a:cs typeface="TH SarabunPSK" pitchFamily="34" charset="-34"/>
              </a:rPr>
              <a:t>ทุกๆ </a:t>
            </a:r>
            <a:r>
              <a:rPr lang="en-US" b="1" dirty="0" smtClean="0">
                <a:latin typeface="TH SarabunPSK" pitchFamily="34" charset="-34"/>
                <a:cs typeface="TH SarabunPSK" pitchFamily="34" charset="-34"/>
              </a:rPr>
              <a:t>Component </a:t>
            </a:r>
            <a:r>
              <a:rPr lang="th-TH" b="1" dirty="0" smtClean="0">
                <a:latin typeface="TH SarabunPSK" pitchFamily="34" charset="-34"/>
                <a:cs typeface="TH SarabunPSK" pitchFamily="34" charset="-34"/>
              </a:rPr>
              <a:t>มีพัฒนาการอย่างต่อเนื่อง</a:t>
            </a:r>
            <a:endParaRPr lang="en-US" b="1" dirty="0">
              <a:latin typeface="TH SarabunPSK" pitchFamily="34" charset="-34"/>
              <a:cs typeface="TH SarabunPSK" pitchFamily="34" charset="-34"/>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h-TH" b="1" dirty="0" smtClean="0"/>
              <a:t>พื้นฐาน </a:t>
            </a:r>
            <a:r>
              <a:rPr lang="en-US" b="1" dirty="0" smtClean="0">
                <a:solidFill>
                  <a:srgbClr val="C00000"/>
                </a:solidFill>
              </a:rPr>
              <a:t>neutron (IP addresses)</a:t>
            </a:r>
            <a:endParaRPr lang="en-US" b="1" dirty="0">
              <a:solidFill>
                <a:srgbClr val="C00000"/>
              </a:solidFill>
            </a:endParaRPr>
          </a:p>
        </p:txBody>
      </p:sp>
      <p:sp>
        <p:nvSpPr>
          <p:cNvPr id="3" name="Content Placeholder 2"/>
          <p:cNvSpPr>
            <a:spLocks noGrp="1"/>
          </p:cNvSpPr>
          <p:nvPr>
            <p:ph idx="1"/>
          </p:nvPr>
        </p:nvSpPr>
        <p:spPr>
          <a:xfrm>
            <a:off x="457200" y="1600201"/>
            <a:ext cx="8153400" cy="4495800"/>
          </a:xfrm>
        </p:spPr>
        <p:txBody>
          <a:bodyPr>
            <a:noAutofit/>
          </a:bodyPr>
          <a:lstStyle/>
          <a:p>
            <a:r>
              <a:rPr lang="th-TH" sz="3000" b="1" dirty="0" smtClean="0">
                <a:latin typeface="TH SarabunPSK" pitchFamily="34" charset="-34"/>
                <a:cs typeface="TH SarabunPSK" pitchFamily="34" charset="-34"/>
              </a:rPr>
              <a:t>ผู้ใช้สามารถสร้าง </a:t>
            </a:r>
            <a:r>
              <a:rPr lang="en-US" sz="3000" b="1" dirty="0" smtClean="0">
                <a:latin typeface="TH SarabunPSK" pitchFamily="34" charset="-34"/>
                <a:cs typeface="TH SarabunPSK" pitchFamily="34" charset="-34"/>
              </a:rPr>
              <a:t>virtual network </a:t>
            </a:r>
            <a:r>
              <a:rPr lang="th-TH" sz="3000" b="1" dirty="0" smtClean="0">
                <a:latin typeface="TH SarabunPSK" pitchFamily="34" charset="-34"/>
                <a:cs typeface="TH SarabunPSK" pitchFamily="34" charset="-34"/>
              </a:rPr>
              <a:t>ของตนเองได้เรียกว่า </a:t>
            </a:r>
            <a:r>
              <a:rPr lang="en-US" sz="3000" b="1" dirty="0" smtClean="0">
                <a:latin typeface="TH SarabunPSK" pitchFamily="34" charset="-34"/>
                <a:cs typeface="TH SarabunPSK" pitchFamily="34" charset="-34"/>
              </a:rPr>
              <a:t>Self-service network </a:t>
            </a:r>
            <a:r>
              <a:rPr lang="th-TH" sz="3000" b="1" dirty="0" smtClean="0">
                <a:latin typeface="TH SarabunPSK" pitchFamily="34" charset="-34"/>
                <a:cs typeface="TH SarabunPSK" pitchFamily="34" charset="-34"/>
              </a:rPr>
              <a:t>และ </a:t>
            </a:r>
            <a:r>
              <a:rPr lang="en-US" sz="3000" b="1" dirty="0" smtClean="0">
                <a:latin typeface="TH SarabunPSK" pitchFamily="34" charset="-34"/>
                <a:cs typeface="TH SarabunPSK" pitchFamily="34" charset="-34"/>
              </a:rPr>
              <a:t>VM </a:t>
            </a:r>
            <a:r>
              <a:rPr lang="th-TH" sz="3000" b="1" dirty="0" smtClean="0">
                <a:latin typeface="TH SarabunPSK" pitchFamily="34" charset="-34"/>
                <a:cs typeface="TH SarabunPSK" pitchFamily="34" charset="-34"/>
              </a:rPr>
              <a:t>ที่อยู่ใน </a:t>
            </a:r>
            <a:r>
              <a:rPr lang="en-US" sz="3000" b="1" dirty="0" smtClean="0">
                <a:latin typeface="TH SarabunPSK" pitchFamily="34" charset="-34"/>
                <a:cs typeface="TH SarabunPSK" pitchFamily="34" charset="-34"/>
              </a:rPr>
              <a:t>network </a:t>
            </a:r>
            <a:r>
              <a:rPr lang="th-TH" sz="3000" b="1" dirty="0" smtClean="0">
                <a:latin typeface="TH SarabunPSK" pitchFamily="34" charset="-34"/>
                <a:cs typeface="TH SarabunPSK" pitchFamily="34" charset="-34"/>
              </a:rPr>
              <a:t>นี้จะได้รับ </a:t>
            </a:r>
            <a:r>
              <a:rPr lang="en-US" sz="3000" b="1" dirty="0" smtClean="0">
                <a:latin typeface="TH SarabunPSK" pitchFamily="34" charset="-34"/>
                <a:cs typeface="TH SarabunPSK" pitchFamily="34" charset="-34"/>
              </a:rPr>
              <a:t>IP </a:t>
            </a:r>
            <a:r>
              <a:rPr lang="th-TH" sz="3000" b="1" dirty="0" smtClean="0">
                <a:latin typeface="TH SarabunPSK" pitchFamily="34" charset="-34"/>
                <a:cs typeface="TH SarabunPSK" pitchFamily="34" charset="-34"/>
              </a:rPr>
              <a:t>เรียกว่า </a:t>
            </a:r>
            <a:r>
              <a:rPr lang="en-US" sz="3000" b="1" dirty="0" smtClean="0">
                <a:latin typeface="TH SarabunPSK" pitchFamily="34" charset="-34"/>
                <a:cs typeface="TH SarabunPSK" pitchFamily="34" charset="-34"/>
              </a:rPr>
              <a:t>Fixed IP</a:t>
            </a:r>
          </a:p>
          <a:p>
            <a:r>
              <a:rPr lang="en-US" sz="3000" b="1" dirty="0" smtClean="0">
                <a:latin typeface="TH SarabunPSK" pitchFamily="34" charset="-34"/>
                <a:cs typeface="TH SarabunPSK" pitchFamily="34" charset="-34"/>
              </a:rPr>
              <a:t>VM </a:t>
            </a:r>
            <a:r>
              <a:rPr lang="th-TH" sz="3000" b="1" dirty="0" smtClean="0">
                <a:latin typeface="TH SarabunPSK" pitchFamily="34" charset="-34"/>
                <a:cs typeface="TH SarabunPSK" pitchFamily="34" charset="-34"/>
              </a:rPr>
              <a:t>สามารถ </a:t>
            </a:r>
            <a:r>
              <a:rPr lang="en-US" sz="3000" b="1" dirty="0" smtClean="0">
                <a:latin typeface="TH SarabunPSK" pitchFamily="34" charset="-34"/>
                <a:cs typeface="TH SarabunPSK" pitchFamily="34" charset="-34"/>
              </a:rPr>
              <a:t>share network </a:t>
            </a:r>
            <a:r>
              <a:rPr lang="th-TH" sz="3000" b="1" dirty="0" smtClean="0">
                <a:latin typeface="TH SarabunPSK" pitchFamily="34" charset="-34"/>
                <a:cs typeface="TH SarabunPSK" pitchFamily="34" charset="-34"/>
              </a:rPr>
              <a:t>ที่ออก </a:t>
            </a:r>
            <a:r>
              <a:rPr lang="en-US" sz="3000" b="1" dirty="0" smtClean="0">
                <a:latin typeface="TH SarabunPSK" pitchFamily="34" charset="-34"/>
                <a:cs typeface="TH SarabunPSK" pitchFamily="34" charset="-34"/>
              </a:rPr>
              <a:t>internet </a:t>
            </a:r>
            <a:r>
              <a:rPr lang="th-TH" sz="3000" b="1" dirty="0" smtClean="0">
                <a:latin typeface="TH SarabunPSK" pitchFamily="34" charset="-34"/>
                <a:cs typeface="TH SarabunPSK" pitchFamily="34" charset="-34"/>
              </a:rPr>
              <a:t>เรียกว่า </a:t>
            </a:r>
            <a:r>
              <a:rPr lang="en-US" sz="3000" b="1" dirty="0" smtClean="0">
                <a:latin typeface="TH SarabunPSK" pitchFamily="34" charset="-34"/>
                <a:cs typeface="TH SarabunPSK" pitchFamily="34" charset="-34"/>
              </a:rPr>
              <a:t>provider network </a:t>
            </a:r>
          </a:p>
          <a:p>
            <a:r>
              <a:rPr lang="en-US" sz="3000" b="1" dirty="0" smtClean="0">
                <a:latin typeface="TH SarabunPSK" pitchFamily="34" charset="-34"/>
                <a:cs typeface="TH SarabunPSK" pitchFamily="34" charset="-34"/>
              </a:rPr>
              <a:t>IP </a:t>
            </a:r>
            <a:r>
              <a:rPr lang="th-TH" sz="3000" b="1" dirty="0" smtClean="0">
                <a:latin typeface="TH SarabunPSK" pitchFamily="34" charset="-34"/>
                <a:cs typeface="TH SarabunPSK" pitchFamily="34" charset="-34"/>
              </a:rPr>
              <a:t>ใน </a:t>
            </a:r>
            <a:r>
              <a:rPr lang="en-US" sz="3000" b="1" dirty="0" smtClean="0">
                <a:latin typeface="TH SarabunPSK" pitchFamily="34" charset="-34"/>
                <a:cs typeface="TH SarabunPSK" pitchFamily="34" charset="-34"/>
              </a:rPr>
              <a:t>provider network </a:t>
            </a:r>
            <a:r>
              <a:rPr lang="th-TH" sz="3000" b="1" dirty="0" smtClean="0">
                <a:latin typeface="TH SarabunPSK" pitchFamily="34" charset="-34"/>
                <a:cs typeface="TH SarabunPSK" pitchFamily="34" charset="-34"/>
              </a:rPr>
              <a:t>เป็น </a:t>
            </a:r>
            <a:r>
              <a:rPr lang="en-US" sz="3000" b="1" dirty="0" smtClean="0">
                <a:latin typeface="TH SarabunPSK" pitchFamily="34" charset="-34"/>
                <a:cs typeface="TH SarabunPSK" pitchFamily="34" charset="-34"/>
              </a:rPr>
              <a:t>IP </a:t>
            </a:r>
            <a:r>
              <a:rPr lang="th-TH" sz="3000" b="1" dirty="0" smtClean="0">
                <a:latin typeface="TH SarabunPSK" pitchFamily="34" charset="-34"/>
                <a:cs typeface="TH SarabunPSK" pitchFamily="34" charset="-34"/>
              </a:rPr>
              <a:t>ที่ </a:t>
            </a:r>
            <a:r>
              <a:rPr lang="en-US" sz="3000" b="1" dirty="0" smtClean="0">
                <a:latin typeface="TH SarabunPSK" pitchFamily="34" charset="-34"/>
                <a:cs typeface="TH SarabunPSK" pitchFamily="34" charset="-34"/>
              </a:rPr>
              <a:t>client programs </a:t>
            </a:r>
            <a:r>
              <a:rPr lang="th-TH" sz="3000" b="1" dirty="0" smtClean="0">
                <a:latin typeface="TH SarabunPSK" pitchFamily="34" charset="-34"/>
                <a:cs typeface="TH SarabunPSK" pitchFamily="34" charset="-34"/>
              </a:rPr>
              <a:t>นอกระบบ </a:t>
            </a:r>
            <a:r>
              <a:rPr lang="en-US" sz="3000" b="1" dirty="0" err="1" smtClean="0">
                <a:latin typeface="TH SarabunPSK" pitchFamily="34" charset="-34"/>
                <a:cs typeface="TH SarabunPSK" pitchFamily="34" charset="-34"/>
              </a:rPr>
              <a:t>OpenStack</a:t>
            </a:r>
            <a:r>
              <a:rPr lang="en-US" sz="3000" b="1" dirty="0" smtClean="0">
                <a:latin typeface="TH SarabunPSK" pitchFamily="34" charset="-34"/>
                <a:cs typeface="TH SarabunPSK" pitchFamily="34" charset="-34"/>
              </a:rPr>
              <a:t> </a:t>
            </a:r>
            <a:r>
              <a:rPr lang="th-TH" sz="3000" b="1" dirty="0" smtClean="0">
                <a:latin typeface="TH SarabunPSK" pitchFamily="34" charset="-34"/>
                <a:cs typeface="TH SarabunPSK" pitchFamily="34" charset="-34"/>
              </a:rPr>
              <a:t>สามารถติดต่อได้ เรียกว่า </a:t>
            </a:r>
            <a:r>
              <a:rPr lang="en-US" sz="3000" b="1" dirty="0" smtClean="0">
                <a:latin typeface="TH SarabunPSK" pitchFamily="34" charset="-34"/>
                <a:cs typeface="TH SarabunPSK" pitchFamily="34" charset="-34"/>
              </a:rPr>
              <a:t>Floating IP</a:t>
            </a:r>
          </a:p>
          <a:p>
            <a:r>
              <a:rPr lang="th-TH" sz="3000" b="1" dirty="0" smtClean="0">
                <a:latin typeface="TH SarabunPSK" pitchFamily="34" charset="-34"/>
                <a:cs typeface="TH SarabunPSK" pitchFamily="34" charset="-34"/>
              </a:rPr>
              <a:t>ผู้ใช้สามารถ </a:t>
            </a:r>
            <a:r>
              <a:rPr lang="en-US" sz="3000" b="1" dirty="0" smtClean="0">
                <a:latin typeface="TH SarabunPSK" pitchFamily="34" charset="-34"/>
                <a:cs typeface="TH SarabunPSK" pitchFamily="34" charset="-34"/>
              </a:rPr>
              <a:t>associate Floating IP </a:t>
            </a:r>
            <a:r>
              <a:rPr lang="th-TH" sz="3000" b="1" dirty="0" smtClean="0">
                <a:latin typeface="TH SarabunPSK" pitchFamily="34" charset="-34"/>
                <a:cs typeface="TH SarabunPSK" pitchFamily="34" charset="-34"/>
              </a:rPr>
              <a:t>เข้ากับ </a:t>
            </a:r>
            <a:r>
              <a:rPr lang="en-US" sz="3000" b="1" dirty="0" smtClean="0">
                <a:latin typeface="TH SarabunPSK" pitchFamily="34" charset="-34"/>
                <a:cs typeface="TH SarabunPSK" pitchFamily="34" charset="-34"/>
              </a:rPr>
              <a:t>Fixed IP </a:t>
            </a:r>
            <a:r>
              <a:rPr lang="th-TH" sz="3000" b="1" dirty="0" smtClean="0">
                <a:latin typeface="TH SarabunPSK" pitchFamily="34" charset="-34"/>
                <a:cs typeface="TH SarabunPSK" pitchFamily="34" charset="-34"/>
              </a:rPr>
              <a:t>เหมือนทำ </a:t>
            </a:r>
            <a:r>
              <a:rPr lang="en-US" sz="3000" b="1" dirty="0" smtClean="0">
                <a:latin typeface="TH SarabunPSK" pitchFamily="34" charset="-34"/>
                <a:cs typeface="TH SarabunPSK" pitchFamily="34" charset="-34"/>
              </a:rPr>
              <a:t>NAT </a:t>
            </a:r>
          </a:p>
          <a:p>
            <a:r>
              <a:rPr lang="th-TH" sz="3000" b="1" dirty="0" smtClean="0">
                <a:latin typeface="TH SarabunPSK" pitchFamily="34" charset="-34"/>
                <a:cs typeface="TH SarabunPSK" pitchFamily="34" charset="-34"/>
              </a:rPr>
              <a:t>ผู้ใช้สามารถรัน </a:t>
            </a:r>
            <a:r>
              <a:rPr lang="en-US" sz="3000" b="1" dirty="0" smtClean="0">
                <a:latin typeface="TH SarabunPSK" pitchFamily="34" charset="-34"/>
                <a:cs typeface="TH SarabunPSK" pitchFamily="34" charset="-34"/>
              </a:rPr>
              <a:t>VM </a:t>
            </a:r>
            <a:r>
              <a:rPr lang="th-TH" sz="3000" b="1" dirty="0" smtClean="0">
                <a:latin typeface="TH SarabunPSK" pitchFamily="34" charset="-34"/>
                <a:cs typeface="TH SarabunPSK" pitchFamily="34" charset="-34"/>
              </a:rPr>
              <a:t>บน </a:t>
            </a:r>
            <a:r>
              <a:rPr lang="en-US" sz="3000" b="1" dirty="0" smtClean="0">
                <a:latin typeface="TH SarabunPSK" pitchFamily="34" charset="-34"/>
                <a:cs typeface="TH SarabunPSK" pitchFamily="34" charset="-34"/>
              </a:rPr>
              <a:t>provider network </a:t>
            </a:r>
            <a:r>
              <a:rPr lang="th-TH" sz="3000" b="1" dirty="0" smtClean="0">
                <a:latin typeface="TH SarabunPSK" pitchFamily="34" charset="-34"/>
                <a:cs typeface="TH SarabunPSK" pitchFamily="34" charset="-34"/>
              </a:rPr>
              <a:t>โดยตรงได้ด้วย</a:t>
            </a:r>
            <a:endParaRPr lang="en-US" sz="3000" b="1" dirty="0" smtClean="0">
              <a:latin typeface="TH SarabunPSK" pitchFamily="34" charset="-34"/>
              <a:cs typeface="TH SarabunPSK" pitchFamily="34" charset="-34"/>
            </a:endParaRPr>
          </a:p>
          <a:p>
            <a:endParaRPr lang="th-TH" b="1" dirty="0" smtClean="0">
              <a:latin typeface="TH SarabunPSK" pitchFamily="34" charset="-34"/>
              <a:cs typeface="TH SarabunPSK" pitchFamily="34" charset="-3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h-TH" b="1" dirty="0" smtClean="0"/>
              <a:t>พื้นฐาน </a:t>
            </a:r>
            <a:r>
              <a:rPr lang="en-US" b="1" dirty="0" smtClean="0">
                <a:solidFill>
                  <a:srgbClr val="C00000"/>
                </a:solidFill>
              </a:rPr>
              <a:t>neutron (Implementation)</a:t>
            </a:r>
            <a:endParaRPr lang="en-US" b="1" dirty="0">
              <a:solidFill>
                <a:srgbClr val="C00000"/>
              </a:solidFill>
            </a:endParaRPr>
          </a:p>
        </p:txBody>
      </p:sp>
      <p:sp>
        <p:nvSpPr>
          <p:cNvPr id="3" name="Content Placeholder 2"/>
          <p:cNvSpPr>
            <a:spLocks noGrp="1"/>
          </p:cNvSpPr>
          <p:nvPr>
            <p:ph idx="1"/>
          </p:nvPr>
        </p:nvSpPr>
        <p:spPr>
          <a:xfrm>
            <a:off x="457200" y="1600201"/>
            <a:ext cx="8382000" cy="4495800"/>
          </a:xfrm>
        </p:spPr>
        <p:txBody>
          <a:bodyPr>
            <a:noAutofit/>
          </a:bodyPr>
          <a:lstStyle/>
          <a:p>
            <a:r>
              <a:rPr lang="th-TH" sz="3000" b="1" dirty="0" smtClean="0">
                <a:latin typeface="TH SarabunPSK" pitchFamily="34" charset="-34"/>
                <a:cs typeface="TH SarabunPSK" pitchFamily="34" charset="-34"/>
              </a:rPr>
              <a:t>ผู้ใช้สามารถติดตั้ง </a:t>
            </a:r>
            <a:r>
              <a:rPr lang="en-US" sz="3000" b="1" dirty="0" smtClean="0">
                <a:latin typeface="TH SarabunPSK" pitchFamily="34" charset="-34"/>
                <a:cs typeface="TH SarabunPSK" pitchFamily="34" charset="-34"/>
              </a:rPr>
              <a:t>neutron </a:t>
            </a:r>
            <a:r>
              <a:rPr lang="th-TH" sz="3000" b="1" dirty="0" smtClean="0">
                <a:latin typeface="TH SarabunPSK" pitchFamily="34" charset="-34"/>
                <a:cs typeface="TH SarabunPSK" pitchFamily="34" charset="-34"/>
              </a:rPr>
              <a:t>โดยใช้ </a:t>
            </a:r>
            <a:r>
              <a:rPr lang="en-US" sz="3000" b="1" dirty="0" smtClean="0">
                <a:latin typeface="TH SarabunPSK" pitchFamily="34" charset="-34"/>
                <a:cs typeface="TH SarabunPSK" pitchFamily="34" charset="-34"/>
              </a:rPr>
              <a:t>Linux Bridge </a:t>
            </a:r>
            <a:r>
              <a:rPr lang="th-TH" sz="3000" b="1" dirty="0" smtClean="0">
                <a:latin typeface="TH SarabunPSK" pitchFamily="34" charset="-34"/>
                <a:cs typeface="TH SarabunPSK" pitchFamily="34" charset="-34"/>
              </a:rPr>
              <a:t>หรือ </a:t>
            </a:r>
            <a:r>
              <a:rPr lang="en-US" sz="3000" b="1" dirty="0" err="1" smtClean="0">
                <a:latin typeface="TH SarabunPSK" pitchFamily="34" charset="-34"/>
                <a:cs typeface="TH SarabunPSK" pitchFamily="34" charset="-34"/>
              </a:rPr>
              <a:t>Openvswitch</a:t>
            </a:r>
            <a:endParaRPr lang="en-US" sz="3000" b="1" dirty="0" smtClean="0">
              <a:latin typeface="TH SarabunPSK" pitchFamily="34" charset="-34"/>
              <a:cs typeface="TH SarabunPSK" pitchFamily="34" charset="-34"/>
            </a:endParaRPr>
          </a:p>
          <a:p>
            <a:r>
              <a:rPr lang="en-US" sz="3000" b="1" dirty="0" smtClean="0">
                <a:latin typeface="TH SarabunPSK" pitchFamily="34" charset="-34"/>
                <a:cs typeface="TH SarabunPSK" pitchFamily="34" charset="-34"/>
              </a:rPr>
              <a:t>Network node </a:t>
            </a:r>
            <a:r>
              <a:rPr lang="th-TH" sz="3000" b="1" dirty="0" smtClean="0">
                <a:latin typeface="TH SarabunPSK" pitchFamily="34" charset="-34"/>
                <a:cs typeface="TH SarabunPSK" pitchFamily="34" charset="-34"/>
              </a:rPr>
              <a:t>ทำหน้าที่รัน </a:t>
            </a:r>
            <a:r>
              <a:rPr lang="en-US" sz="3000" b="1" dirty="0" smtClean="0">
                <a:latin typeface="TH SarabunPSK" pitchFamily="34" charset="-34"/>
                <a:cs typeface="TH SarabunPSK" pitchFamily="34" charset="-34"/>
              </a:rPr>
              <a:t>virtual router agents </a:t>
            </a:r>
            <a:r>
              <a:rPr lang="th-TH" sz="3000" b="1" dirty="0" smtClean="0">
                <a:latin typeface="TH SarabunPSK" pitchFamily="34" charset="-34"/>
                <a:cs typeface="TH SarabunPSK" pitchFamily="34" charset="-34"/>
              </a:rPr>
              <a:t>และ </a:t>
            </a:r>
            <a:r>
              <a:rPr lang="en-US" sz="3000" b="1" dirty="0" smtClean="0">
                <a:latin typeface="TH SarabunPSK" pitchFamily="34" charset="-34"/>
                <a:cs typeface="TH SarabunPSK" pitchFamily="34" charset="-34"/>
              </a:rPr>
              <a:t>SNAT</a:t>
            </a:r>
            <a:endParaRPr lang="th-TH" sz="3000" b="1" dirty="0" smtClean="0">
              <a:latin typeface="TH SarabunPSK" pitchFamily="34" charset="-34"/>
              <a:cs typeface="TH SarabunPSK" pitchFamily="34" charset="-34"/>
            </a:endParaRPr>
          </a:p>
          <a:p>
            <a:r>
              <a:rPr lang="th-TH" sz="3000" b="1" dirty="0" smtClean="0">
                <a:latin typeface="TH SarabunPSK" pitchFamily="34" charset="-34"/>
                <a:cs typeface="TH SarabunPSK" pitchFamily="34" charset="-34"/>
              </a:rPr>
              <a:t>ในการติดตั้งสามารถย้าย </a:t>
            </a:r>
            <a:r>
              <a:rPr lang="en-US" sz="3000" b="1" dirty="0" smtClean="0">
                <a:latin typeface="TH SarabunPSK" pitchFamily="34" charset="-34"/>
                <a:cs typeface="TH SarabunPSK" pitchFamily="34" charset="-34"/>
              </a:rPr>
              <a:t>component </a:t>
            </a:r>
            <a:r>
              <a:rPr lang="th-TH" sz="3000" b="1" dirty="0" smtClean="0">
                <a:latin typeface="TH SarabunPSK" pitchFamily="34" charset="-34"/>
                <a:cs typeface="TH SarabunPSK" pitchFamily="34" charset="-34"/>
              </a:rPr>
              <a:t>ที่รันบน </a:t>
            </a:r>
            <a:r>
              <a:rPr lang="en-US" sz="3000" b="1" dirty="0" smtClean="0">
                <a:latin typeface="TH SarabunPSK" pitchFamily="34" charset="-34"/>
                <a:cs typeface="TH SarabunPSK" pitchFamily="34" charset="-34"/>
              </a:rPr>
              <a:t>network node </a:t>
            </a:r>
            <a:r>
              <a:rPr lang="th-TH" sz="3000" b="1" dirty="0" smtClean="0">
                <a:latin typeface="TH SarabunPSK" pitchFamily="34" charset="-34"/>
                <a:cs typeface="TH SarabunPSK" pitchFamily="34" charset="-34"/>
              </a:rPr>
              <a:t>ไปรันรวมกับ </a:t>
            </a:r>
            <a:r>
              <a:rPr lang="en-US" sz="3000" b="1" dirty="0" smtClean="0">
                <a:latin typeface="TH SarabunPSK" pitchFamily="34" charset="-34"/>
                <a:cs typeface="TH SarabunPSK" pitchFamily="34" charset="-34"/>
              </a:rPr>
              <a:t>component </a:t>
            </a:r>
            <a:r>
              <a:rPr lang="th-TH" sz="3000" b="1" dirty="0" smtClean="0">
                <a:latin typeface="TH SarabunPSK" pitchFamily="34" charset="-34"/>
                <a:cs typeface="TH SarabunPSK" pitchFamily="34" charset="-34"/>
              </a:rPr>
              <a:t>อื่นๆใน </a:t>
            </a:r>
            <a:r>
              <a:rPr lang="en-US" sz="3000" b="1" dirty="0" smtClean="0">
                <a:latin typeface="TH SarabunPSK" pitchFamily="34" charset="-34"/>
                <a:cs typeface="TH SarabunPSK" pitchFamily="34" charset="-34"/>
              </a:rPr>
              <a:t>controller node </a:t>
            </a:r>
            <a:r>
              <a:rPr lang="th-TH" sz="3000" b="1" dirty="0" smtClean="0">
                <a:latin typeface="TH SarabunPSK" pitchFamily="34" charset="-34"/>
                <a:cs typeface="TH SarabunPSK" pitchFamily="34" charset="-34"/>
              </a:rPr>
              <a:t>ได้</a:t>
            </a:r>
          </a:p>
          <a:p>
            <a:r>
              <a:rPr lang="th-TH" sz="3000" b="1" dirty="0" smtClean="0">
                <a:latin typeface="TH SarabunPSK" pitchFamily="34" charset="-34"/>
                <a:cs typeface="TH SarabunPSK" pitchFamily="34" charset="-34"/>
              </a:rPr>
              <a:t>ใน </a:t>
            </a:r>
            <a:r>
              <a:rPr lang="en-US" sz="3000" b="1" dirty="0" smtClean="0">
                <a:latin typeface="TH SarabunPSK" pitchFamily="34" charset="-34"/>
                <a:cs typeface="TH SarabunPSK" pitchFamily="34" charset="-34"/>
              </a:rPr>
              <a:t>deployment </a:t>
            </a:r>
            <a:r>
              <a:rPr lang="th-TH" sz="3000" b="1" dirty="0" smtClean="0">
                <a:latin typeface="TH SarabunPSK" pitchFamily="34" charset="-34"/>
                <a:cs typeface="TH SarabunPSK" pitchFamily="34" charset="-34"/>
              </a:rPr>
              <a:t>ขนาดใหญ่ สามารถกำหนดให้มี </a:t>
            </a:r>
            <a:r>
              <a:rPr lang="en-US" sz="3000" b="1" dirty="0" smtClean="0">
                <a:latin typeface="TH SarabunPSK" pitchFamily="34" charset="-34"/>
                <a:cs typeface="TH SarabunPSK" pitchFamily="34" charset="-34"/>
              </a:rPr>
              <a:t>network node </a:t>
            </a:r>
            <a:r>
              <a:rPr lang="th-TH" sz="3000" b="1" dirty="0" smtClean="0">
                <a:latin typeface="TH SarabunPSK" pitchFamily="34" charset="-34"/>
                <a:cs typeface="TH SarabunPSK" pitchFamily="34" charset="-34"/>
              </a:rPr>
              <a:t>มากกว่า </a:t>
            </a:r>
            <a:r>
              <a:rPr lang="en-US" sz="3000" b="1" dirty="0" smtClean="0">
                <a:latin typeface="TH SarabunPSK" pitchFamily="34" charset="-34"/>
                <a:cs typeface="TH SarabunPSK" pitchFamily="34" charset="-34"/>
              </a:rPr>
              <a:t>1 network node </a:t>
            </a:r>
            <a:r>
              <a:rPr lang="th-TH" sz="3000" b="1" dirty="0" smtClean="0">
                <a:latin typeface="TH SarabunPSK" pitchFamily="34" charset="-34"/>
                <a:cs typeface="TH SarabunPSK" pitchFamily="34" charset="-34"/>
              </a:rPr>
              <a:t>ได้</a:t>
            </a:r>
            <a:endParaRPr lang="en-US" sz="3000" b="1" dirty="0" smtClean="0">
              <a:latin typeface="TH SarabunPSK" pitchFamily="34" charset="-34"/>
              <a:cs typeface="TH SarabunPSK" pitchFamily="34" charset="-34"/>
            </a:endParaRPr>
          </a:p>
          <a:p>
            <a:r>
              <a:rPr lang="en-US" sz="3000" b="1" dirty="0" smtClean="0">
                <a:latin typeface="TH SarabunPSK" pitchFamily="34" charset="-34"/>
                <a:cs typeface="TH SarabunPSK" pitchFamily="34" charset="-34"/>
              </a:rPr>
              <a:t>Neutron </a:t>
            </a:r>
            <a:r>
              <a:rPr lang="th-TH" sz="3000" b="1" dirty="0" smtClean="0">
                <a:latin typeface="TH SarabunPSK" pitchFamily="34" charset="-34"/>
                <a:cs typeface="TH SarabunPSK" pitchFamily="34" charset="-34"/>
              </a:rPr>
              <a:t>ให้บริการ </a:t>
            </a:r>
            <a:r>
              <a:rPr lang="en-US" sz="3000" b="1" dirty="0" smtClean="0">
                <a:latin typeface="TH SarabunPSK" pitchFamily="34" charset="-34"/>
                <a:cs typeface="TH SarabunPSK" pitchFamily="34" charset="-34"/>
              </a:rPr>
              <a:t>Network High </a:t>
            </a:r>
            <a:r>
              <a:rPr lang="en-US" sz="3000" b="1" dirty="0" err="1" smtClean="0">
                <a:latin typeface="TH SarabunPSK" pitchFamily="34" charset="-34"/>
                <a:cs typeface="TH SarabunPSK" pitchFamily="34" charset="-34"/>
              </a:rPr>
              <a:t>Avaialbility</a:t>
            </a:r>
            <a:r>
              <a:rPr lang="en-US" sz="3000" b="1" dirty="0" smtClean="0">
                <a:latin typeface="TH SarabunPSK" pitchFamily="34" charset="-34"/>
                <a:cs typeface="TH SarabunPSK" pitchFamily="34" charset="-34"/>
              </a:rPr>
              <a:t> </a:t>
            </a:r>
            <a:r>
              <a:rPr lang="th-TH" sz="3000" b="1" dirty="0" smtClean="0">
                <a:latin typeface="TH SarabunPSK" pitchFamily="34" charset="-34"/>
                <a:cs typeface="TH SarabunPSK" pitchFamily="34" charset="-34"/>
              </a:rPr>
              <a:t>ด้วย </a:t>
            </a:r>
            <a:r>
              <a:rPr lang="en-US" sz="3000" b="1" dirty="0" smtClean="0">
                <a:latin typeface="TH SarabunPSK" pitchFamily="34" charset="-34"/>
                <a:cs typeface="TH SarabunPSK" pitchFamily="34" charset="-34"/>
              </a:rPr>
              <a:t>Distributed Virtual Router (DVR)</a:t>
            </a:r>
          </a:p>
          <a:p>
            <a:r>
              <a:rPr lang="th-TH" sz="3000" b="1" dirty="0" smtClean="0">
                <a:latin typeface="TH SarabunPSK" pitchFamily="34" charset="-34"/>
                <a:cs typeface="TH SarabunPSK" pitchFamily="34" charset="-34"/>
              </a:rPr>
              <a:t>มีบริการเชื่อมต่อกับ </a:t>
            </a:r>
            <a:r>
              <a:rPr lang="en-US" sz="3000" b="1" dirty="0" smtClean="0">
                <a:latin typeface="TH SarabunPSK" pitchFamily="34" charset="-34"/>
                <a:cs typeface="TH SarabunPSK" pitchFamily="34" charset="-34"/>
              </a:rPr>
              <a:t>VLAN </a:t>
            </a:r>
            <a:r>
              <a:rPr lang="th-TH" sz="3000" b="1" dirty="0" smtClean="0">
                <a:latin typeface="TH SarabunPSK" pitchFamily="34" charset="-34"/>
                <a:cs typeface="TH SarabunPSK" pitchFamily="34" charset="-34"/>
              </a:rPr>
              <a:t>ด้วยเพื่อทำให้ </a:t>
            </a:r>
            <a:r>
              <a:rPr lang="en-US" sz="3000" b="1" dirty="0" smtClean="0">
                <a:latin typeface="TH SarabunPSK" pitchFamily="34" charset="-34"/>
                <a:cs typeface="TH SarabunPSK" pitchFamily="34" charset="-34"/>
              </a:rPr>
              <a:t>VM </a:t>
            </a:r>
            <a:r>
              <a:rPr lang="th-TH" sz="3000" b="1" dirty="0" smtClean="0">
                <a:latin typeface="TH SarabunPSK" pitchFamily="34" charset="-34"/>
                <a:cs typeface="TH SarabunPSK" pitchFamily="34" charset="-34"/>
              </a:rPr>
              <a:t>สื่อสารกับ </a:t>
            </a:r>
            <a:r>
              <a:rPr lang="en-US" sz="3000" b="1" dirty="0" smtClean="0">
                <a:latin typeface="TH SarabunPSK" pitchFamily="34" charset="-34"/>
                <a:cs typeface="TH SarabunPSK" pitchFamily="34" charset="-34"/>
              </a:rPr>
              <a:t>Legacy Apps </a:t>
            </a:r>
            <a:r>
              <a:rPr lang="th-TH" sz="3000" b="1" dirty="0" smtClean="0">
                <a:latin typeface="TH SarabunPSK" pitchFamily="34" charset="-34"/>
                <a:cs typeface="TH SarabunPSK" pitchFamily="34" charset="-34"/>
              </a:rPr>
              <a:t>ได้</a:t>
            </a:r>
            <a:endParaRPr lang="en-US" sz="3000" b="1" dirty="0" smtClean="0">
              <a:latin typeface="TH SarabunPSK" pitchFamily="34" charset="-34"/>
              <a:cs typeface="TH SarabunPSK" pitchFamily="34" charset="-34"/>
            </a:endParaRPr>
          </a:p>
          <a:p>
            <a:endParaRPr lang="th-TH" b="1" dirty="0" smtClean="0">
              <a:latin typeface="TH SarabunPSK" pitchFamily="34" charset="-34"/>
              <a:cs typeface="TH SarabunPSK" pitchFamily="34" charset="-34"/>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Algerian" pitchFamily="82" charset="0"/>
              </a:rPr>
              <a:t>Classic </a:t>
            </a:r>
            <a:r>
              <a:rPr lang="en-US" dirty="0" err="1" smtClean="0">
                <a:latin typeface="Algerian" pitchFamily="82" charset="0"/>
              </a:rPr>
              <a:t>ovs</a:t>
            </a:r>
            <a:r>
              <a:rPr lang="en-US" dirty="0" smtClean="0">
                <a:solidFill>
                  <a:srgbClr val="C00000"/>
                </a:solidFill>
                <a:latin typeface="Algerian" pitchFamily="82" charset="0"/>
              </a:rPr>
              <a:t> network</a:t>
            </a:r>
            <a:endParaRPr lang="en-US" dirty="0">
              <a:solidFill>
                <a:srgbClr val="C00000"/>
              </a:solidFill>
              <a:latin typeface="Algerian" pitchFamily="82" charset="0"/>
            </a:endParaRP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685800" y="1143000"/>
            <a:ext cx="7772400" cy="55115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normAutofit/>
          </a:bodyPr>
          <a:lstStyle/>
          <a:p>
            <a:r>
              <a:rPr lang="en-US" b="1" dirty="0" smtClean="0"/>
              <a:t>Component </a:t>
            </a:r>
            <a:r>
              <a:rPr lang="th-TH" b="1" dirty="0" smtClean="0"/>
              <a:t>พื้นฐานและปฏิบัติการ</a:t>
            </a:r>
            <a:r>
              <a:rPr lang="th-TH" b="1" dirty="0" smtClean="0"/>
              <a:t>พื้นฐาน </a:t>
            </a:r>
            <a:endParaRPr 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Algerian" pitchFamily="82" charset="0"/>
              </a:rPr>
              <a:t>Classic </a:t>
            </a:r>
            <a:r>
              <a:rPr lang="en-US" dirty="0" err="1" smtClean="0">
                <a:latin typeface="Algerian" pitchFamily="82" charset="0"/>
              </a:rPr>
              <a:t>ovs</a:t>
            </a:r>
            <a:r>
              <a:rPr lang="en-US" dirty="0" smtClean="0">
                <a:solidFill>
                  <a:srgbClr val="C00000"/>
                </a:solidFill>
                <a:latin typeface="Algerian" pitchFamily="82" charset="0"/>
              </a:rPr>
              <a:t> network</a:t>
            </a:r>
            <a:endParaRPr lang="en-US" dirty="0">
              <a:solidFill>
                <a:srgbClr val="C00000"/>
              </a:solidFill>
              <a:latin typeface="Algerian" pitchFamily="82" charset="0"/>
            </a:endParaRPr>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685800" y="1143000"/>
            <a:ext cx="7818428"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lgerian" pitchFamily="82" charset="0"/>
              </a:rPr>
              <a:t>Dvr</a:t>
            </a:r>
            <a:r>
              <a:rPr lang="en-US" dirty="0" smtClean="0">
                <a:solidFill>
                  <a:srgbClr val="C00000"/>
                </a:solidFill>
                <a:latin typeface="Algerian" pitchFamily="82" charset="0"/>
              </a:rPr>
              <a:t> network</a:t>
            </a:r>
            <a:endParaRPr lang="en-US" dirty="0">
              <a:solidFill>
                <a:srgbClr val="C00000"/>
              </a:solidFill>
              <a:latin typeface="Algerian" pitchFamily="82" charset="0"/>
            </a:endParaRP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609600" y="1371600"/>
            <a:ext cx="7543800" cy="52488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DVR</a:t>
            </a:r>
            <a:r>
              <a:rPr lang="en-US" dirty="0" smtClean="0">
                <a:solidFill>
                  <a:srgbClr val="C00000"/>
                </a:solidFill>
                <a:latin typeface="Algerian" pitchFamily="82" charset="0"/>
              </a:rPr>
              <a:t> network</a:t>
            </a:r>
            <a:endParaRPr lang="en-US" dirty="0">
              <a:solidFill>
                <a:srgbClr val="C00000"/>
              </a:solidFill>
              <a:latin typeface="Algerian" pitchFamily="82" charset="0"/>
            </a:endParaRPr>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762000" y="1371600"/>
            <a:ext cx="7543800" cy="52325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smtClean="0">
                <a:latin typeface="Algerian" pitchFamily="82" charset="0"/>
              </a:rPr>
              <a:t>vlan</a:t>
            </a:r>
            <a:r>
              <a:rPr lang="en-US" dirty="0" smtClean="0">
                <a:solidFill>
                  <a:srgbClr val="C00000"/>
                </a:solidFill>
                <a:latin typeface="Algerian" pitchFamily="82" charset="0"/>
              </a:rPr>
              <a:t> network</a:t>
            </a:r>
            <a:endParaRPr lang="en-US" dirty="0">
              <a:solidFill>
                <a:srgbClr val="C00000"/>
              </a:solidFill>
              <a:latin typeface="Algerian" pitchFamily="82" charset="0"/>
            </a:endParaRP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914400" y="1143000"/>
            <a:ext cx="7086600" cy="50035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normAutofit/>
          </a:bodyPr>
          <a:lstStyle/>
          <a:p>
            <a:r>
              <a:rPr lang="en-US" b="1" dirty="0" smtClean="0"/>
              <a:t>Controller </a:t>
            </a:r>
            <a:r>
              <a:rPr lang="en-US" b="1" dirty="0" smtClean="0"/>
              <a:t>High Availability</a:t>
            </a:r>
            <a:endParaRPr lang="en-US"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h-TH" b="1" dirty="0" smtClean="0"/>
              <a:t>หลักการ </a:t>
            </a:r>
            <a:r>
              <a:rPr lang="en-US" b="1" dirty="0" smtClean="0">
                <a:solidFill>
                  <a:srgbClr val="C00000"/>
                </a:solidFill>
              </a:rPr>
              <a:t>High Availability</a:t>
            </a:r>
            <a:endParaRPr lang="en-US" b="1"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b="1" dirty="0" smtClean="0">
                <a:latin typeface="TH SarabunPSK" pitchFamily="34" charset="-34"/>
                <a:cs typeface="TH SarabunPSK" pitchFamily="34" charset="-34"/>
              </a:rPr>
              <a:t>HA </a:t>
            </a:r>
            <a:r>
              <a:rPr lang="th-TH" b="1" dirty="0" smtClean="0">
                <a:latin typeface="TH SarabunPSK" pitchFamily="34" charset="-34"/>
                <a:cs typeface="TH SarabunPSK" pitchFamily="34" charset="-34"/>
              </a:rPr>
              <a:t>มีเพื่อลดเวลา </a:t>
            </a:r>
            <a:r>
              <a:rPr lang="en-US" b="1" dirty="0" smtClean="0">
                <a:latin typeface="TH SarabunPSK" pitchFamily="34" charset="-34"/>
                <a:cs typeface="TH SarabunPSK" pitchFamily="34" charset="-34"/>
              </a:rPr>
              <a:t>Downtime </a:t>
            </a:r>
            <a:r>
              <a:rPr lang="th-TH" b="1" dirty="0" smtClean="0">
                <a:latin typeface="TH SarabunPSK" pitchFamily="34" charset="-34"/>
                <a:cs typeface="TH SarabunPSK" pitchFamily="34" charset="-34"/>
              </a:rPr>
              <a:t>และ ลดการสูญหายของข้อมูล (</a:t>
            </a:r>
            <a:r>
              <a:rPr lang="en-US" b="1" dirty="0" smtClean="0">
                <a:latin typeface="TH SarabunPSK" pitchFamily="34" charset="-34"/>
                <a:cs typeface="TH SarabunPSK" pitchFamily="34" charset="-34"/>
              </a:rPr>
              <a:t>Data Loss): </a:t>
            </a:r>
            <a:r>
              <a:rPr lang="th-TH" b="1" dirty="0" smtClean="0">
                <a:latin typeface="TH SarabunPSK" pitchFamily="34" charset="-34"/>
                <a:cs typeface="TH SarabunPSK" pitchFamily="34" charset="-34"/>
              </a:rPr>
              <a:t>ยกตัวอย่างเช่น </a:t>
            </a:r>
            <a:r>
              <a:rPr lang="en-US" b="1" dirty="0" smtClean="0">
                <a:latin typeface="TH SarabunPSK" pitchFamily="34" charset="-34"/>
                <a:cs typeface="TH SarabunPSK" pitchFamily="34" charset="-34"/>
              </a:rPr>
              <a:t>HA 99% </a:t>
            </a:r>
            <a:r>
              <a:rPr lang="th-TH" b="1" dirty="0" smtClean="0">
                <a:latin typeface="TH SarabunPSK" pitchFamily="34" charset="-34"/>
                <a:cs typeface="TH SarabunPSK" pitchFamily="34" charset="-34"/>
              </a:rPr>
              <a:t>หมายถึงมี </a:t>
            </a:r>
            <a:r>
              <a:rPr lang="en-US" b="1" dirty="0" smtClean="0">
                <a:latin typeface="TH SarabunPSK" pitchFamily="34" charset="-34"/>
                <a:cs typeface="TH SarabunPSK" pitchFamily="34" charset="-34"/>
              </a:rPr>
              <a:t>Downtime </a:t>
            </a:r>
            <a:r>
              <a:rPr lang="th-TH" b="1" dirty="0" smtClean="0">
                <a:latin typeface="TH SarabunPSK" pitchFamily="34" charset="-34"/>
                <a:cs typeface="TH SarabunPSK" pitchFamily="34" charset="-34"/>
              </a:rPr>
              <a:t>ได้ </a:t>
            </a:r>
            <a:r>
              <a:rPr lang="en-US" b="1" dirty="0" smtClean="0">
                <a:latin typeface="TH SarabunPSK" pitchFamily="34" charset="-34"/>
                <a:cs typeface="TH SarabunPSK" pitchFamily="34" charset="-34"/>
              </a:rPr>
              <a:t>3.65 </a:t>
            </a:r>
            <a:r>
              <a:rPr lang="th-TH" b="1" dirty="0" smtClean="0">
                <a:latin typeface="TH SarabunPSK" pitchFamily="34" charset="-34"/>
                <a:cs typeface="TH SarabunPSK" pitchFamily="34" charset="-34"/>
              </a:rPr>
              <a:t>วันต่อปี ในขณะที่ </a:t>
            </a:r>
            <a:r>
              <a:rPr lang="en-US" b="1" dirty="0" smtClean="0">
                <a:latin typeface="TH SarabunPSK" pitchFamily="34" charset="-34"/>
                <a:cs typeface="TH SarabunPSK" pitchFamily="34" charset="-34"/>
              </a:rPr>
              <a:t>HA 99.99% </a:t>
            </a:r>
            <a:r>
              <a:rPr lang="th-TH" b="1" dirty="0" smtClean="0">
                <a:latin typeface="TH SarabunPSK" pitchFamily="34" charset="-34"/>
                <a:cs typeface="TH SarabunPSK" pitchFamily="34" charset="-34"/>
              </a:rPr>
              <a:t>มี </a:t>
            </a:r>
            <a:r>
              <a:rPr lang="en-US" b="1" dirty="0" smtClean="0">
                <a:latin typeface="TH SarabunPSK" pitchFamily="34" charset="-34"/>
                <a:cs typeface="TH SarabunPSK" pitchFamily="34" charset="-34"/>
              </a:rPr>
              <a:t>Downtime </a:t>
            </a:r>
            <a:r>
              <a:rPr lang="th-TH" b="1" dirty="0" smtClean="0">
                <a:latin typeface="TH SarabunPSK" pitchFamily="34" charset="-34"/>
                <a:cs typeface="TH SarabunPSK" pitchFamily="34" charset="-34"/>
              </a:rPr>
              <a:t>ได้ </a:t>
            </a:r>
            <a:r>
              <a:rPr lang="en-US" b="1" dirty="0" smtClean="0">
                <a:latin typeface="TH SarabunPSK" pitchFamily="34" charset="-34"/>
                <a:cs typeface="TH SarabunPSK" pitchFamily="34" charset="-34"/>
              </a:rPr>
              <a:t>52.56 </a:t>
            </a:r>
            <a:r>
              <a:rPr lang="th-TH" b="1" dirty="0" smtClean="0">
                <a:latin typeface="TH SarabunPSK" pitchFamily="34" charset="-34"/>
                <a:cs typeface="TH SarabunPSK" pitchFamily="34" charset="-34"/>
              </a:rPr>
              <a:t>นาทีต่อปี (สามารถทำได้จริงบน </a:t>
            </a:r>
            <a:r>
              <a:rPr lang="en-US" b="1" dirty="0" err="1" smtClean="0">
                <a:latin typeface="TH SarabunPSK" pitchFamily="34" charset="-34"/>
                <a:cs typeface="TH SarabunPSK" pitchFamily="34" charset="-34"/>
              </a:rPr>
              <a:t>OpenStack</a:t>
            </a:r>
            <a:r>
              <a:rPr lang="th-TH" b="1" dirty="0" smtClean="0">
                <a:latin typeface="TH SarabunPSK" pitchFamily="34" charset="-34"/>
                <a:cs typeface="TH SarabunPSK" pitchFamily="34" charset="-34"/>
              </a:rPr>
              <a:t> อ้างอิง </a:t>
            </a:r>
            <a:r>
              <a:rPr lang="en-US" b="1" dirty="0" smtClean="0">
                <a:latin typeface="TH SarabunPSK" pitchFamily="34" charset="-34"/>
                <a:cs typeface="TH SarabunPSK" pitchFamily="34" charset="-34"/>
              </a:rPr>
              <a:t>Official HA Guide</a:t>
            </a:r>
            <a:r>
              <a:rPr lang="th-TH" b="1" dirty="0" smtClean="0">
                <a:latin typeface="TH SarabunPSK" pitchFamily="34" charset="-34"/>
                <a:cs typeface="TH SarabunPSK" pitchFamily="34" charset="-34"/>
              </a:rPr>
              <a:t>)</a:t>
            </a:r>
          </a:p>
          <a:p>
            <a:r>
              <a:rPr lang="en-US" b="1" dirty="0" smtClean="0">
                <a:latin typeface="TH SarabunPSK" pitchFamily="34" charset="-34"/>
                <a:cs typeface="TH SarabunPSK" pitchFamily="34" charset="-34"/>
              </a:rPr>
              <a:t>HA </a:t>
            </a:r>
            <a:r>
              <a:rPr lang="th-TH" b="1" dirty="0" smtClean="0">
                <a:latin typeface="TH SarabunPSK" pitchFamily="34" charset="-34"/>
                <a:cs typeface="TH SarabunPSK" pitchFamily="34" charset="-34"/>
              </a:rPr>
              <a:t>เป็นความพยายามขจัด </a:t>
            </a:r>
            <a:r>
              <a:rPr lang="en-US" b="1" dirty="0" smtClean="0">
                <a:latin typeface="TH SarabunPSK" pitchFamily="34" charset="-34"/>
                <a:cs typeface="TH SarabunPSK" pitchFamily="34" charset="-34"/>
              </a:rPr>
              <a:t>Single-point of Failure </a:t>
            </a:r>
            <a:r>
              <a:rPr lang="th-TH" b="1" dirty="0" smtClean="0">
                <a:latin typeface="TH SarabunPSK" pitchFamily="34" charset="-34"/>
                <a:cs typeface="TH SarabunPSK" pitchFamily="34" charset="-34"/>
              </a:rPr>
              <a:t>ของระบบ </a:t>
            </a:r>
          </a:p>
          <a:p>
            <a:r>
              <a:rPr lang="en-US" b="1" dirty="0" smtClean="0">
                <a:latin typeface="TH SarabunPSK" pitchFamily="34" charset="-34"/>
                <a:cs typeface="TH SarabunPSK" pitchFamily="34" charset="-34"/>
              </a:rPr>
              <a:t>Active/Passive </a:t>
            </a:r>
            <a:r>
              <a:rPr lang="th-TH" b="1" dirty="0" smtClean="0">
                <a:latin typeface="TH SarabunPSK" pitchFamily="34" charset="-34"/>
                <a:cs typeface="TH SarabunPSK" pitchFamily="34" charset="-34"/>
              </a:rPr>
              <a:t>เป็น</a:t>
            </a:r>
            <a:r>
              <a:rPr lang="en-US" b="1" dirty="0" smtClean="0">
                <a:latin typeface="TH SarabunPSK" pitchFamily="34" charset="-34"/>
                <a:cs typeface="TH SarabunPSK" pitchFamily="34" charset="-34"/>
              </a:rPr>
              <a:t> HA </a:t>
            </a:r>
            <a:r>
              <a:rPr lang="th-TH" b="1" dirty="0" smtClean="0">
                <a:latin typeface="TH SarabunPSK" pitchFamily="34" charset="-34"/>
                <a:cs typeface="TH SarabunPSK" pitchFamily="34" charset="-34"/>
              </a:rPr>
              <a:t>แบบที่ในขณะหนึ่งมีเพียง </a:t>
            </a:r>
            <a:r>
              <a:rPr lang="en-US" b="1" dirty="0" smtClean="0">
                <a:latin typeface="TH SarabunPSK" pitchFamily="34" charset="-34"/>
                <a:cs typeface="TH SarabunPSK" pitchFamily="34" charset="-34"/>
              </a:rPr>
              <a:t>Master Service </a:t>
            </a:r>
            <a:r>
              <a:rPr lang="th-TH" b="1" dirty="0" smtClean="0">
                <a:latin typeface="TH SarabunPSK" pitchFamily="34" charset="-34"/>
                <a:cs typeface="TH SarabunPSK" pitchFamily="34" charset="-34"/>
              </a:rPr>
              <a:t>เดียวให้บริการและจะ</a:t>
            </a:r>
            <a:r>
              <a:rPr lang="en-US" b="1" dirty="0" smtClean="0">
                <a:latin typeface="TH SarabunPSK" pitchFamily="34" charset="-34"/>
                <a:cs typeface="TH SarabunPSK" pitchFamily="34" charset="-34"/>
              </a:rPr>
              <a:t> Activate</a:t>
            </a:r>
            <a:r>
              <a:rPr lang="th-TH" b="1" dirty="0" smtClean="0">
                <a:latin typeface="TH SarabunPSK" pitchFamily="34" charset="-34"/>
                <a:cs typeface="TH SarabunPSK" pitchFamily="34" charset="-34"/>
              </a:rPr>
              <a:t> </a:t>
            </a:r>
            <a:r>
              <a:rPr lang="en-US" b="1" dirty="0" smtClean="0">
                <a:latin typeface="TH SarabunPSK" pitchFamily="34" charset="-34"/>
                <a:cs typeface="TH SarabunPSK" pitchFamily="34" charset="-34"/>
              </a:rPr>
              <a:t>Standby Service </a:t>
            </a:r>
            <a:r>
              <a:rPr lang="th-TH" b="1" dirty="0" smtClean="0">
                <a:latin typeface="TH SarabunPSK" pitchFamily="34" charset="-34"/>
                <a:cs typeface="TH SarabunPSK" pitchFamily="34" charset="-34"/>
              </a:rPr>
              <a:t>เมื่อ </a:t>
            </a:r>
            <a:r>
              <a:rPr lang="en-US" b="1" dirty="0" smtClean="0">
                <a:latin typeface="TH SarabunPSK" pitchFamily="34" charset="-34"/>
                <a:cs typeface="TH SarabunPSK" pitchFamily="34" charset="-34"/>
              </a:rPr>
              <a:t>Master </a:t>
            </a:r>
            <a:r>
              <a:rPr lang="th-TH" b="1" dirty="0" smtClean="0">
                <a:latin typeface="TH SarabunPSK" pitchFamily="34" charset="-34"/>
                <a:cs typeface="TH SarabunPSK" pitchFamily="34" charset="-34"/>
              </a:rPr>
              <a:t>ล่ม</a:t>
            </a:r>
          </a:p>
          <a:p>
            <a:r>
              <a:rPr lang="en-US" b="1" dirty="0" smtClean="0">
                <a:latin typeface="TH SarabunPSK" pitchFamily="34" charset="-34"/>
                <a:cs typeface="TH SarabunPSK" pitchFamily="34" charset="-34"/>
              </a:rPr>
              <a:t>Active/Active </a:t>
            </a:r>
            <a:r>
              <a:rPr lang="th-TH" b="1" dirty="0" smtClean="0">
                <a:latin typeface="TH SarabunPSK" pitchFamily="34" charset="-34"/>
                <a:cs typeface="TH SarabunPSK" pitchFamily="34" charset="-34"/>
              </a:rPr>
              <a:t>เป็น </a:t>
            </a:r>
            <a:r>
              <a:rPr lang="en-US" b="1" dirty="0" smtClean="0">
                <a:latin typeface="TH SarabunPSK" pitchFamily="34" charset="-34"/>
                <a:cs typeface="TH SarabunPSK" pitchFamily="34" charset="-34"/>
              </a:rPr>
              <a:t>HA </a:t>
            </a:r>
            <a:r>
              <a:rPr lang="th-TH" b="1" dirty="0" smtClean="0">
                <a:latin typeface="TH SarabunPSK" pitchFamily="34" charset="-34"/>
                <a:cs typeface="TH SarabunPSK" pitchFamily="34" charset="-34"/>
              </a:rPr>
              <a:t>แบบที่มี </a:t>
            </a:r>
            <a:r>
              <a:rPr lang="en-US" b="1" dirty="0" smtClean="0">
                <a:latin typeface="TH SarabunPSK" pitchFamily="34" charset="-34"/>
                <a:cs typeface="TH SarabunPSK" pitchFamily="34" charset="-34"/>
              </a:rPr>
              <a:t>Cluster </a:t>
            </a:r>
            <a:r>
              <a:rPr lang="th-TH" b="1" dirty="0" smtClean="0">
                <a:latin typeface="TH SarabunPSK" pitchFamily="34" charset="-34"/>
                <a:cs typeface="TH SarabunPSK" pitchFamily="34" charset="-34"/>
              </a:rPr>
              <a:t>ของ </a:t>
            </a:r>
            <a:r>
              <a:rPr lang="en-US" b="1" dirty="0" smtClean="0">
                <a:latin typeface="TH SarabunPSK" pitchFamily="34" charset="-34"/>
                <a:cs typeface="TH SarabunPSK" pitchFamily="34" charset="-34"/>
              </a:rPr>
              <a:t>Services </a:t>
            </a:r>
            <a:r>
              <a:rPr lang="th-TH" b="1" dirty="0" smtClean="0">
                <a:latin typeface="TH SarabunPSK" pitchFamily="34" charset="-34"/>
                <a:cs typeface="TH SarabunPSK" pitchFamily="34" charset="-34"/>
              </a:rPr>
              <a:t>ให้บริการไปพร้อมๆกัน เมื่อ </a:t>
            </a:r>
            <a:r>
              <a:rPr lang="en-US" b="1" dirty="0" smtClean="0">
                <a:latin typeface="TH SarabunPSK" pitchFamily="34" charset="-34"/>
                <a:cs typeface="TH SarabunPSK" pitchFamily="34" charset="-34"/>
              </a:rPr>
              <a:t>Service </a:t>
            </a:r>
            <a:r>
              <a:rPr lang="th-TH" b="1" dirty="0" smtClean="0">
                <a:latin typeface="TH SarabunPSK" pitchFamily="34" charset="-34"/>
                <a:cs typeface="TH SarabunPSK" pitchFamily="34" charset="-34"/>
              </a:rPr>
              <a:t>บางส่วนล่มส่วนที่เหลือทำงานต่อ</a:t>
            </a:r>
            <a:r>
              <a:rPr lang="en-US" b="1" dirty="0" smtClean="0">
                <a:latin typeface="TH SarabunPSK" pitchFamily="34" charset="-34"/>
                <a:cs typeface="TH SarabunPSK" pitchFamily="34" charset="-34"/>
              </a:rPr>
              <a:t> </a:t>
            </a:r>
            <a:endParaRPr lang="en-US" b="1" dirty="0">
              <a:latin typeface="TH SarabunPSK" pitchFamily="34" charset="-34"/>
              <a:cs typeface="TH SarabunPSK" pitchFamily="34" charset="-34"/>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h-TH" b="1" dirty="0" smtClean="0"/>
              <a:t>บริการ </a:t>
            </a:r>
            <a:r>
              <a:rPr lang="en-US" b="1" dirty="0" smtClean="0">
                <a:solidFill>
                  <a:srgbClr val="C00000"/>
                </a:solidFill>
              </a:rPr>
              <a:t>High Availability</a:t>
            </a:r>
            <a:endParaRPr lang="en-US" b="1" dirty="0">
              <a:solidFill>
                <a:srgbClr val="C00000"/>
              </a:solidFill>
            </a:endParaRPr>
          </a:p>
        </p:txBody>
      </p:sp>
      <p:sp>
        <p:nvSpPr>
          <p:cNvPr id="3" name="Content Placeholder 2"/>
          <p:cNvSpPr>
            <a:spLocks noGrp="1"/>
          </p:cNvSpPr>
          <p:nvPr>
            <p:ph idx="1"/>
          </p:nvPr>
        </p:nvSpPr>
        <p:spPr>
          <a:xfrm>
            <a:off x="457200" y="1600200"/>
            <a:ext cx="8229600" cy="4953000"/>
          </a:xfrm>
        </p:spPr>
        <p:txBody>
          <a:bodyPr>
            <a:normAutofit/>
          </a:bodyPr>
          <a:lstStyle/>
          <a:p>
            <a:r>
              <a:rPr lang="th-TH" b="1" dirty="0" smtClean="0">
                <a:latin typeface="TH SarabunPSK" pitchFamily="34" charset="-34"/>
                <a:cs typeface="TH SarabunPSK" pitchFamily="34" charset="-34"/>
              </a:rPr>
              <a:t>ได้รับประสบการณ์จริงจากการสร้าง </a:t>
            </a:r>
            <a:r>
              <a:rPr lang="en-US" b="1" dirty="0" smtClean="0">
                <a:latin typeface="TH SarabunPSK" pitchFamily="34" charset="-34"/>
                <a:cs typeface="TH SarabunPSK" pitchFamily="34" charset="-34"/>
              </a:rPr>
              <a:t>High Availability </a:t>
            </a:r>
            <a:r>
              <a:rPr lang="th-TH" b="1" dirty="0" smtClean="0">
                <a:latin typeface="TH SarabunPSK" pitchFamily="34" charset="-34"/>
                <a:cs typeface="TH SarabunPSK" pitchFamily="34" charset="-34"/>
              </a:rPr>
              <a:t>ใน </a:t>
            </a:r>
            <a:r>
              <a:rPr lang="en-US" b="1" dirty="0" smtClean="0">
                <a:latin typeface="TH SarabunPSK" pitchFamily="34" charset="-34"/>
                <a:cs typeface="TH SarabunPSK" pitchFamily="34" charset="-34"/>
              </a:rPr>
              <a:t>Production Deployment </a:t>
            </a:r>
            <a:r>
              <a:rPr lang="th-TH" b="1" dirty="0" smtClean="0">
                <a:latin typeface="TH SarabunPSK" pitchFamily="34" charset="-34"/>
                <a:cs typeface="TH SarabunPSK" pitchFamily="34" charset="-34"/>
              </a:rPr>
              <a:t>ของ </a:t>
            </a:r>
            <a:r>
              <a:rPr lang="en-US" b="1" dirty="0" smtClean="0">
                <a:latin typeface="TH SarabunPSK" pitchFamily="34" charset="-34"/>
                <a:cs typeface="TH SarabunPSK" pitchFamily="34" charset="-34"/>
              </a:rPr>
              <a:t>Vendors </a:t>
            </a:r>
            <a:r>
              <a:rPr lang="th-TH" b="1" dirty="0" smtClean="0">
                <a:latin typeface="TH SarabunPSK" pitchFamily="34" charset="-34"/>
                <a:cs typeface="TH SarabunPSK" pitchFamily="34" charset="-34"/>
              </a:rPr>
              <a:t>ต่างๆใน </a:t>
            </a:r>
            <a:r>
              <a:rPr lang="en-US" b="1" dirty="0" smtClean="0">
                <a:latin typeface="TH SarabunPSK" pitchFamily="34" charset="-34"/>
                <a:cs typeface="TH SarabunPSK" pitchFamily="34" charset="-34"/>
              </a:rPr>
              <a:t>5 </a:t>
            </a:r>
            <a:r>
              <a:rPr lang="th-TH" b="1" dirty="0" smtClean="0">
                <a:latin typeface="TH SarabunPSK" pitchFamily="34" charset="-34"/>
                <a:cs typeface="TH SarabunPSK" pitchFamily="34" charset="-34"/>
              </a:rPr>
              <a:t>ปีที่ผ่านมา</a:t>
            </a:r>
          </a:p>
          <a:p>
            <a:r>
              <a:rPr lang="th-TH" b="1" dirty="0" smtClean="0">
                <a:latin typeface="TH SarabunPSK" pitchFamily="34" charset="-34"/>
                <a:cs typeface="TH SarabunPSK" pitchFamily="34" charset="-34"/>
              </a:rPr>
              <a:t>จาก </a:t>
            </a:r>
            <a:r>
              <a:rPr lang="en-US" b="1" dirty="0" smtClean="0">
                <a:latin typeface="TH SarabunPSK" pitchFamily="34" charset="-34"/>
                <a:cs typeface="TH SarabunPSK" pitchFamily="34" charset="-34"/>
              </a:rPr>
              <a:t>official web site, </a:t>
            </a:r>
            <a:r>
              <a:rPr lang="en-US" b="1" dirty="0" err="1" smtClean="0">
                <a:latin typeface="TH SarabunPSK" pitchFamily="34" charset="-34"/>
                <a:cs typeface="TH SarabunPSK" pitchFamily="34" charset="-34"/>
              </a:rPr>
              <a:t>OpenStack</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ระบุแนวทางในการให้บริการ </a:t>
            </a:r>
            <a:r>
              <a:rPr lang="en-US" b="1" dirty="0" smtClean="0">
                <a:latin typeface="TH SarabunPSK" pitchFamily="34" charset="-34"/>
                <a:cs typeface="TH SarabunPSK" pitchFamily="34" charset="-34"/>
              </a:rPr>
              <a:t>HA </a:t>
            </a:r>
            <a:r>
              <a:rPr lang="th-TH" b="1" dirty="0" smtClean="0">
                <a:latin typeface="TH SarabunPSK" pitchFamily="34" charset="-34"/>
                <a:cs typeface="TH SarabunPSK" pitchFamily="34" charset="-34"/>
              </a:rPr>
              <a:t>สำหรับ </a:t>
            </a:r>
            <a:r>
              <a:rPr lang="en-US" b="1" dirty="0" err="1" smtClean="0">
                <a:latin typeface="TH SarabunPSK" pitchFamily="34" charset="-34"/>
                <a:cs typeface="TH SarabunPSK" pitchFamily="34" charset="-34"/>
              </a:rPr>
              <a:t>OpenStack</a:t>
            </a:r>
            <a:r>
              <a:rPr lang="en-US" b="1" dirty="0" smtClean="0">
                <a:latin typeface="TH SarabunPSK" pitchFamily="34" charset="-34"/>
                <a:cs typeface="TH SarabunPSK" pitchFamily="34" charset="-34"/>
              </a:rPr>
              <a:t> components </a:t>
            </a:r>
            <a:r>
              <a:rPr lang="th-TH" b="1" dirty="0" smtClean="0">
                <a:latin typeface="TH SarabunPSK" pitchFamily="34" charset="-34"/>
                <a:cs typeface="TH SarabunPSK" pitchFamily="34" charset="-34"/>
              </a:rPr>
              <a:t>แต่ไม่ได้คลอบคลุม </a:t>
            </a:r>
            <a:r>
              <a:rPr lang="en-US" b="1" dirty="0" smtClean="0">
                <a:latin typeface="TH SarabunPSK" pitchFamily="34" charset="-34"/>
                <a:cs typeface="TH SarabunPSK" pitchFamily="34" charset="-34"/>
              </a:rPr>
              <a:t>guest </a:t>
            </a:r>
            <a:r>
              <a:rPr lang="en-US" b="1" dirty="0" err="1" smtClean="0">
                <a:latin typeface="TH SarabunPSK" pitchFamily="34" charset="-34"/>
                <a:cs typeface="TH SarabunPSK" pitchFamily="34" charset="-34"/>
              </a:rPr>
              <a:t>vm</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ผู้ใช้ต้องทำ </a:t>
            </a:r>
            <a:r>
              <a:rPr lang="en-US" b="1" dirty="0" smtClean="0">
                <a:latin typeface="TH SarabunPSK" pitchFamily="34" charset="-34"/>
                <a:cs typeface="TH SarabunPSK" pitchFamily="34" charset="-34"/>
              </a:rPr>
              <a:t>image snapshot </a:t>
            </a:r>
            <a:r>
              <a:rPr lang="th-TH" b="1" dirty="0" smtClean="0">
                <a:latin typeface="TH SarabunPSK" pitchFamily="34" charset="-34"/>
                <a:cs typeface="TH SarabunPSK" pitchFamily="34" charset="-34"/>
              </a:rPr>
              <a:t>หรือ </a:t>
            </a:r>
            <a:r>
              <a:rPr lang="en-US" b="1" dirty="0" smtClean="0">
                <a:latin typeface="TH SarabunPSK" pitchFamily="34" charset="-34"/>
                <a:cs typeface="TH SarabunPSK" pitchFamily="34" charset="-34"/>
              </a:rPr>
              <a:t>backup data </a:t>
            </a:r>
            <a:r>
              <a:rPr lang="th-TH" b="1" dirty="0" smtClean="0">
                <a:latin typeface="TH SarabunPSK" pitchFamily="34" charset="-34"/>
                <a:cs typeface="TH SarabunPSK" pitchFamily="34" charset="-34"/>
              </a:rPr>
              <a:t>หรือ </a:t>
            </a:r>
            <a:r>
              <a:rPr lang="en-US" b="1" dirty="0" smtClean="0">
                <a:latin typeface="TH SarabunPSK" pitchFamily="34" charset="-34"/>
                <a:cs typeface="TH SarabunPSK" pitchFamily="34" charset="-34"/>
              </a:rPr>
              <a:t>task</a:t>
            </a:r>
            <a:r>
              <a:rPr lang="th-TH" b="1" dirty="0" smtClean="0">
                <a:latin typeface="TH SarabunPSK" pitchFamily="34" charset="-34"/>
                <a:cs typeface="TH SarabunPSK" pitchFamily="34" charset="-34"/>
              </a:rPr>
              <a:t> </a:t>
            </a:r>
            <a:r>
              <a:rPr lang="en-US" b="1" dirty="0" err="1" smtClean="0">
                <a:latin typeface="TH SarabunPSK" pitchFamily="34" charset="-34"/>
                <a:cs typeface="TH SarabunPSK" pitchFamily="34" charset="-34"/>
              </a:rPr>
              <a:t>checkpointing</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หรือ </a:t>
            </a:r>
            <a:r>
              <a:rPr lang="en-US" b="1" dirty="0" smtClean="0">
                <a:latin typeface="TH SarabunPSK" pitchFamily="34" charset="-34"/>
                <a:cs typeface="TH SarabunPSK" pitchFamily="34" charset="-34"/>
              </a:rPr>
              <a:t>VM </a:t>
            </a:r>
            <a:r>
              <a:rPr lang="en-US" b="1" dirty="0" err="1" smtClean="0">
                <a:latin typeface="TH SarabunPSK" pitchFamily="34" charset="-34"/>
                <a:cs typeface="TH SarabunPSK" pitchFamily="34" charset="-34"/>
              </a:rPr>
              <a:t>checkpointing</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เอง)</a:t>
            </a:r>
            <a:endParaRPr lang="en-US" b="1" dirty="0" smtClean="0">
              <a:latin typeface="TH SarabunPSK" pitchFamily="34" charset="-34"/>
              <a:cs typeface="TH SarabunPSK" pitchFamily="34" charset="-34"/>
            </a:endParaRPr>
          </a:p>
          <a:p>
            <a:r>
              <a:rPr lang="en-US" b="1" dirty="0" smtClean="0">
                <a:latin typeface="TH SarabunPSK" pitchFamily="34" charset="-34"/>
                <a:cs typeface="TH SarabunPSK" pitchFamily="34" charset="-34"/>
              </a:rPr>
              <a:t>Controller Node </a:t>
            </a:r>
            <a:r>
              <a:rPr lang="th-TH" b="1" dirty="0" smtClean="0">
                <a:latin typeface="TH SarabunPSK" pitchFamily="34" charset="-34"/>
                <a:cs typeface="TH SarabunPSK" pitchFamily="34" charset="-34"/>
              </a:rPr>
              <a:t>และ </a:t>
            </a:r>
            <a:r>
              <a:rPr lang="en-US" b="1" dirty="0" smtClean="0">
                <a:latin typeface="TH SarabunPSK" pitchFamily="34" charset="-34"/>
                <a:cs typeface="TH SarabunPSK" pitchFamily="34" charset="-34"/>
              </a:rPr>
              <a:t>Network Node: </a:t>
            </a:r>
            <a:r>
              <a:rPr lang="th-TH" b="1" dirty="0" smtClean="0">
                <a:latin typeface="TH SarabunPSK" pitchFamily="34" charset="-34"/>
                <a:cs typeface="TH SarabunPSK" pitchFamily="34" charset="-34"/>
              </a:rPr>
              <a:t>ระบุแนวทางติดตั้ง </a:t>
            </a:r>
            <a:r>
              <a:rPr lang="en-US" b="1" dirty="0" smtClean="0">
                <a:latin typeface="TH SarabunPSK" pitchFamily="34" charset="-34"/>
                <a:cs typeface="TH SarabunPSK" pitchFamily="34" charset="-34"/>
              </a:rPr>
              <a:t>Active/Passive </a:t>
            </a:r>
            <a:r>
              <a:rPr lang="th-TH" b="1" dirty="0" smtClean="0">
                <a:latin typeface="TH SarabunPSK" pitchFamily="34" charset="-34"/>
                <a:cs typeface="TH SarabunPSK" pitchFamily="34" charset="-34"/>
              </a:rPr>
              <a:t>และ </a:t>
            </a:r>
            <a:r>
              <a:rPr lang="en-US" b="1" dirty="0" smtClean="0">
                <a:latin typeface="TH SarabunPSK" pitchFamily="34" charset="-34"/>
                <a:cs typeface="TH SarabunPSK" pitchFamily="34" charset="-34"/>
              </a:rPr>
              <a:t>Active/Active </a:t>
            </a:r>
            <a:r>
              <a:rPr lang="th-TH" b="1" dirty="0" smtClean="0">
                <a:latin typeface="TH SarabunPSK" pitchFamily="34" charset="-34"/>
                <a:cs typeface="TH SarabunPSK" pitchFamily="34" charset="-34"/>
              </a:rPr>
              <a:t>สำหรับ </a:t>
            </a:r>
            <a:r>
              <a:rPr lang="en-US" b="1" dirty="0" smtClean="0">
                <a:latin typeface="TH SarabunPSK" pitchFamily="34" charset="-34"/>
                <a:cs typeface="TH SarabunPSK" pitchFamily="34" charset="-34"/>
              </a:rPr>
              <a:t>service</a:t>
            </a:r>
          </a:p>
          <a:p>
            <a:pPr lvl="1"/>
            <a:r>
              <a:rPr lang="th-TH" b="1" dirty="0" smtClean="0">
                <a:latin typeface="TH SarabunPSK" pitchFamily="34" charset="-34"/>
                <a:cs typeface="TH SarabunPSK" pitchFamily="34" charset="-34"/>
              </a:rPr>
              <a:t>ใช้ </a:t>
            </a:r>
            <a:r>
              <a:rPr lang="en-US" b="1" dirty="0" smtClean="0">
                <a:latin typeface="TH SarabunPSK" pitchFamily="34" charset="-34"/>
                <a:cs typeface="TH SarabunPSK" pitchFamily="34" charset="-34"/>
              </a:rPr>
              <a:t>Pacemaker </a:t>
            </a:r>
            <a:r>
              <a:rPr lang="th-TH" b="1" dirty="0" smtClean="0">
                <a:latin typeface="TH SarabunPSK" pitchFamily="34" charset="-34"/>
                <a:cs typeface="TH SarabunPSK" pitchFamily="34" charset="-34"/>
              </a:rPr>
              <a:t>และ </a:t>
            </a:r>
            <a:r>
              <a:rPr lang="en-US" b="1" dirty="0" err="1" smtClean="0">
                <a:latin typeface="TH SarabunPSK" pitchFamily="34" charset="-34"/>
                <a:cs typeface="TH SarabunPSK" pitchFamily="34" charset="-34"/>
              </a:rPr>
              <a:t>Keepalive</a:t>
            </a:r>
            <a:endParaRPr lang="th-TH" b="1" dirty="0" smtClean="0">
              <a:latin typeface="TH SarabunPSK" pitchFamily="34" charset="-34"/>
              <a:cs typeface="TH SarabunPSK" pitchFamily="34" charset="-34"/>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HA</a:t>
            </a:r>
            <a:r>
              <a:rPr lang="en-US" b="1" dirty="0" smtClean="0">
                <a:solidFill>
                  <a:srgbClr val="C00000"/>
                </a:solidFill>
              </a:rPr>
              <a:t> </a:t>
            </a:r>
            <a:r>
              <a:rPr lang="th-TH" b="1" dirty="0" smtClean="0">
                <a:solidFill>
                  <a:srgbClr val="C00000"/>
                </a:solidFill>
              </a:rPr>
              <a:t>สำหรับ </a:t>
            </a:r>
            <a:r>
              <a:rPr lang="en-US" b="1" dirty="0" smtClean="0"/>
              <a:t>Controller Services</a:t>
            </a:r>
            <a:endParaRPr lang="en-US" b="1" dirty="0"/>
          </a:p>
        </p:txBody>
      </p:sp>
      <p:sp>
        <p:nvSpPr>
          <p:cNvPr id="3" name="Content Placeholder 2"/>
          <p:cNvSpPr>
            <a:spLocks noGrp="1"/>
          </p:cNvSpPr>
          <p:nvPr>
            <p:ph idx="1"/>
          </p:nvPr>
        </p:nvSpPr>
        <p:spPr>
          <a:xfrm>
            <a:off x="457200" y="1600200"/>
            <a:ext cx="8229600" cy="4876800"/>
          </a:xfrm>
        </p:spPr>
        <p:txBody>
          <a:bodyPr>
            <a:normAutofit/>
          </a:bodyPr>
          <a:lstStyle/>
          <a:p>
            <a:r>
              <a:rPr lang="th-TH" b="1" dirty="0" smtClean="0">
                <a:latin typeface="TH SarabunPSK" pitchFamily="34" charset="-34"/>
                <a:cs typeface="TH SarabunPSK" pitchFamily="34" charset="-34"/>
              </a:rPr>
              <a:t>แยกพิจารณาจากลักษณะของ </a:t>
            </a:r>
            <a:r>
              <a:rPr lang="en-US" b="1" dirty="0" err="1" smtClean="0">
                <a:latin typeface="TH SarabunPSK" pitchFamily="34" charset="-34"/>
                <a:cs typeface="TH SarabunPSK" pitchFamily="34" charset="-34"/>
              </a:rPr>
              <a:t>OpenStack</a:t>
            </a:r>
            <a:r>
              <a:rPr lang="en-US" b="1" dirty="0" smtClean="0">
                <a:latin typeface="TH SarabunPSK" pitchFamily="34" charset="-34"/>
                <a:cs typeface="TH SarabunPSK" pitchFamily="34" charset="-34"/>
              </a:rPr>
              <a:t> Services </a:t>
            </a:r>
            <a:r>
              <a:rPr lang="th-TH" b="1" dirty="0" smtClean="0">
                <a:latin typeface="TH SarabunPSK" pitchFamily="34" charset="-34"/>
                <a:cs typeface="TH SarabunPSK" pitchFamily="34" charset="-34"/>
              </a:rPr>
              <a:t>ว่าเป็น </a:t>
            </a:r>
            <a:r>
              <a:rPr lang="en-US" b="1" dirty="0" smtClean="0">
                <a:latin typeface="TH SarabunPSK" pitchFamily="34" charset="-34"/>
                <a:cs typeface="TH SarabunPSK" pitchFamily="34" charset="-34"/>
              </a:rPr>
              <a:t>Stateless </a:t>
            </a:r>
            <a:r>
              <a:rPr lang="th-TH" b="1" dirty="0" smtClean="0">
                <a:latin typeface="TH SarabunPSK" pitchFamily="34" charset="-34"/>
                <a:cs typeface="TH SarabunPSK" pitchFamily="34" charset="-34"/>
              </a:rPr>
              <a:t>หรือ </a:t>
            </a:r>
            <a:r>
              <a:rPr lang="en-US" b="1" dirty="0" err="1" smtClean="0">
                <a:latin typeface="TH SarabunPSK" pitchFamily="34" charset="-34"/>
                <a:cs typeface="TH SarabunPSK" pitchFamily="34" charset="-34"/>
              </a:rPr>
              <a:t>Stateful</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ดังนี้</a:t>
            </a:r>
            <a:r>
              <a:rPr lang="en-US" b="1" dirty="0" smtClean="0">
                <a:latin typeface="TH SarabunPSK" pitchFamily="34" charset="-34"/>
                <a:cs typeface="TH SarabunPSK" pitchFamily="34" charset="-34"/>
              </a:rPr>
              <a:t> </a:t>
            </a:r>
          </a:p>
          <a:p>
            <a:pPr lvl="1"/>
            <a:r>
              <a:rPr lang="en-US" b="1" dirty="0" smtClean="0">
                <a:latin typeface="TH SarabunPSK" pitchFamily="34" charset="-34"/>
                <a:cs typeface="TH SarabunPSK" pitchFamily="34" charset="-34"/>
              </a:rPr>
              <a:t>Stateless: Web Server, </a:t>
            </a:r>
            <a:r>
              <a:rPr lang="en-US" b="1" dirty="0" err="1" smtClean="0">
                <a:latin typeface="TH SarabunPSK" pitchFamily="34" charset="-34"/>
                <a:cs typeface="TH SarabunPSK" pitchFamily="34" charset="-34"/>
              </a:rPr>
              <a:t>OpenStack</a:t>
            </a:r>
            <a:r>
              <a:rPr lang="en-US" b="1" dirty="0" smtClean="0">
                <a:latin typeface="TH SarabunPSK" pitchFamily="34" charset="-34"/>
                <a:cs typeface="TH SarabunPSK" pitchFamily="34" charset="-34"/>
              </a:rPr>
              <a:t> API, Nova scheduler, etc.</a:t>
            </a:r>
          </a:p>
          <a:p>
            <a:pPr lvl="1"/>
            <a:r>
              <a:rPr lang="en-US" b="1" dirty="0" err="1" smtClean="0">
                <a:latin typeface="TH SarabunPSK" pitchFamily="34" charset="-34"/>
                <a:cs typeface="TH SarabunPSK" pitchFamily="34" charset="-34"/>
              </a:rPr>
              <a:t>Stateful</a:t>
            </a:r>
            <a:r>
              <a:rPr lang="en-US" b="1" dirty="0" smtClean="0">
                <a:latin typeface="TH SarabunPSK" pitchFamily="34" charset="-34"/>
                <a:cs typeface="TH SarabunPSK" pitchFamily="34" charset="-34"/>
              </a:rPr>
              <a:t>: </a:t>
            </a:r>
            <a:r>
              <a:rPr lang="en-US" b="1" dirty="0" err="1" smtClean="0">
                <a:latin typeface="TH SarabunPSK" pitchFamily="34" charset="-34"/>
                <a:cs typeface="TH SarabunPSK" pitchFamily="34" charset="-34"/>
              </a:rPr>
              <a:t>MySQL</a:t>
            </a:r>
            <a:r>
              <a:rPr lang="en-US" b="1" dirty="0" smtClean="0">
                <a:latin typeface="TH SarabunPSK" pitchFamily="34" charset="-34"/>
                <a:cs typeface="TH SarabunPSK" pitchFamily="34" charset="-34"/>
              </a:rPr>
              <a:t>, </a:t>
            </a:r>
            <a:r>
              <a:rPr lang="en-US" b="1" dirty="0" err="1" smtClean="0">
                <a:latin typeface="TH SarabunPSK" pitchFamily="34" charset="-34"/>
                <a:cs typeface="TH SarabunPSK" pitchFamily="34" charset="-34"/>
              </a:rPr>
              <a:t>RabbitMQ</a:t>
            </a:r>
            <a:r>
              <a:rPr lang="en-US" b="1" dirty="0" smtClean="0">
                <a:latin typeface="TH SarabunPSK" pitchFamily="34" charset="-34"/>
                <a:cs typeface="TH SarabunPSK" pitchFamily="34" charset="-34"/>
              </a:rPr>
              <a:t>, etc.</a:t>
            </a:r>
          </a:p>
          <a:p>
            <a:r>
              <a:rPr lang="th-TH" b="1" dirty="0" smtClean="0">
                <a:latin typeface="TH SarabunPSK" pitchFamily="34" charset="-34"/>
                <a:cs typeface="TH SarabunPSK" pitchFamily="34" charset="-34"/>
              </a:rPr>
              <a:t>และเลือกให้บริการแบบ </a:t>
            </a:r>
            <a:r>
              <a:rPr lang="en-US" b="1" dirty="0" smtClean="0">
                <a:latin typeface="TH SarabunPSK" pitchFamily="34" charset="-34"/>
                <a:cs typeface="TH SarabunPSK" pitchFamily="34" charset="-34"/>
              </a:rPr>
              <a:t>Active/Passive </a:t>
            </a:r>
            <a:r>
              <a:rPr lang="th-TH" b="1" dirty="0" smtClean="0">
                <a:latin typeface="TH SarabunPSK" pitchFamily="34" charset="-34"/>
                <a:cs typeface="TH SarabunPSK" pitchFamily="34" charset="-34"/>
              </a:rPr>
              <a:t>หรือ </a:t>
            </a:r>
            <a:r>
              <a:rPr lang="en-US" b="1" dirty="0" smtClean="0">
                <a:latin typeface="TH SarabunPSK" pitchFamily="34" charset="-34"/>
                <a:cs typeface="TH SarabunPSK" pitchFamily="34" charset="-34"/>
              </a:rPr>
              <a:t>Active/Active </a:t>
            </a:r>
            <a:r>
              <a:rPr lang="th-TH" b="1" dirty="0" smtClean="0">
                <a:latin typeface="TH SarabunPSK" pitchFamily="34" charset="-34"/>
                <a:cs typeface="TH SarabunPSK" pitchFamily="34" charset="-34"/>
              </a:rPr>
              <a:t>สำหรับ </a:t>
            </a:r>
            <a:r>
              <a:rPr lang="en-US" b="1" dirty="0" smtClean="0">
                <a:latin typeface="TH SarabunPSK" pitchFamily="34" charset="-34"/>
                <a:cs typeface="TH SarabunPSK" pitchFamily="34" charset="-34"/>
              </a:rPr>
              <a:t>Services </a:t>
            </a:r>
            <a:r>
              <a:rPr lang="th-TH" b="1" dirty="0" smtClean="0">
                <a:latin typeface="TH SarabunPSK" pitchFamily="34" charset="-34"/>
                <a:cs typeface="TH SarabunPSK" pitchFamily="34" charset="-34"/>
              </a:rPr>
              <a:t>แต่ละอย่าง</a:t>
            </a:r>
            <a:r>
              <a:rPr lang="en-US" b="1" dirty="0" smtClean="0">
                <a:latin typeface="TH SarabunPSK" pitchFamily="34" charset="-34"/>
                <a:cs typeface="TH SarabunPSK" pitchFamily="34" charset="-34"/>
              </a:rPr>
              <a:t> </a:t>
            </a:r>
          </a:p>
          <a:p>
            <a:r>
              <a:rPr lang="th-TH" b="1" dirty="0" smtClean="0">
                <a:latin typeface="TH SarabunPSK" pitchFamily="34" charset="-34"/>
                <a:cs typeface="TH SarabunPSK" pitchFamily="34" charset="-34"/>
              </a:rPr>
              <a:t>ในปัจจุบันมี </a:t>
            </a:r>
            <a:r>
              <a:rPr lang="en-US" b="1" dirty="0" smtClean="0">
                <a:latin typeface="TH SarabunPSK" pitchFamily="34" charset="-34"/>
                <a:cs typeface="TH SarabunPSK" pitchFamily="34" charset="-34"/>
              </a:rPr>
              <a:t>Solutions </a:t>
            </a:r>
            <a:r>
              <a:rPr lang="th-TH" b="1" dirty="0" smtClean="0">
                <a:latin typeface="TH SarabunPSK" pitchFamily="34" charset="-34"/>
                <a:cs typeface="TH SarabunPSK" pitchFamily="34" charset="-34"/>
              </a:rPr>
              <a:t>จากหลาย </a:t>
            </a:r>
            <a:r>
              <a:rPr lang="en-US" b="1" dirty="0" smtClean="0">
                <a:latin typeface="TH SarabunPSK" pitchFamily="34" charset="-34"/>
                <a:cs typeface="TH SarabunPSK" pitchFamily="34" charset="-34"/>
              </a:rPr>
              <a:t>Vendors </a:t>
            </a:r>
            <a:r>
              <a:rPr lang="th-TH" b="1" dirty="0" smtClean="0">
                <a:latin typeface="TH SarabunPSK" pitchFamily="34" charset="-34"/>
                <a:cs typeface="TH SarabunPSK" pitchFamily="34" charset="-34"/>
              </a:rPr>
              <a:t>อาทิเช่น </a:t>
            </a:r>
            <a:r>
              <a:rPr lang="en-US" b="1" dirty="0" err="1" smtClean="0">
                <a:latin typeface="TH SarabunPSK" pitchFamily="34" charset="-34"/>
                <a:cs typeface="TH SarabunPSK" pitchFamily="34" charset="-34"/>
              </a:rPr>
              <a:t>Rackspace</a:t>
            </a:r>
            <a:r>
              <a:rPr lang="en-US" b="1" dirty="0" smtClean="0">
                <a:latin typeface="TH SarabunPSK" pitchFamily="34" charset="-34"/>
                <a:cs typeface="TH SarabunPSK" pitchFamily="34" charset="-34"/>
              </a:rPr>
              <a:t>, </a:t>
            </a:r>
            <a:r>
              <a:rPr lang="en-US" b="1" dirty="0" err="1" smtClean="0">
                <a:latin typeface="TH SarabunPSK" pitchFamily="34" charset="-34"/>
                <a:cs typeface="TH SarabunPSK" pitchFamily="34" charset="-34"/>
              </a:rPr>
              <a:t>Mirantis</a:t>
            </a:r>
            <a:r>
              <a:rPr lang="en-US" b="1" dirty="0" smtClean="0">
                <a:latin typeface="TH SarabunPSK" pitchFamily="34" charset="-34"/>
                <a:cs typeface="TH SarabunPSK" pitchFamily="34" charset="-34"/>
              </a:rPr>
              <a:t>, Cisco, </a:t>
            </a:r>
            <a:r>
              <a:rPr lang="en-US" b="1" dirty="0" err="1" smtClean="0">
                <a:latin typeface="TH SarabunPSK" pitchFamily="34" charset="-34"/>
                <a:cs typeface="TH SarabunPSK" pitchFamily="34" charset="-34"/>
              </a:rPr>
              <a:t>RedHat</a:t>
            </a:r>
            <a:r>
              <a:rPr lang="en-US" b="1" dirty="0" smtClean="0">
                <a:latin typeface="TH SarabunPSK" pitchFamily="34" charset="-34"/>
                <a:cs typeface="TH SarabunPSK" pitchFamily="34" charset="-34"/>
              </a:rPr>
              <a:t>, etc.</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Deployment Flavors</a:t>
            </a:r>
            <a:endParaRPr lang="en-US" b="1" dirty="0"/>
          </a:p>
        </p:txBody>
      </p:sp>
      <p:sp>
        <p:nvSpPr>
          <p:cNvPr id="3" name="Content Placeholder 2"/>
          <p:cNvSpPr>
            <a:spLocks noGrp="1"/>
          </p:cNvSpPr>
          <p:nvPr>
            <p:ph idx="1"/>
          </p:nvPr>
        </p:nvSpPr>
        <p:spPr>
          <a:xfrm>
            <a:off x="457200" y="1600200"/>
            <a:ext cx="8229600" cy="4876800"/>
          </a:xfrm>
        </p:spPr>
        <p:txBody>
          <a:bodyPr>
            <a:normAutofit/>
          </a:bodyPr>
          <a:lstStyle/>
          <a:p>
            <a:r>
              <a:rPr lang="th-TH" b="1" dirty="0" smtClean="0">
                <a:latin typeface="TH SarabunPSK" pitchFamily="34" charset="-34"/>
                <a:cs typeface="TH SarabunPSK" pitchFamily="34" charset="-34"/>
              </a:rPr>
              <a:t>อ้างอิงจาก </a:t>
            </a:r>
            <a:r>
              <a:rPr lang="en-US" b="1" dirty="0" smtClean="0">
                <a:latin typeface="TH SarabunPSK" pitchFamily="34" charset="-34"/>
                <a:cs typeface="TH SarabunPSK" pitchFamily="34" charset="-34"/>
                <a:hlinkClick r:id="rId2"/>
              </a:rPr>
              <a:t>https://</a:t>
            </a:r>
            <a:r>
              <a:rPr lang="en-US" b="1" dirty="0" smtClean="0">
                <a:latin typeface="TH SarabunPSK" pitchFamily="34" charset="-34"/>
                <a:cs typeface="TH SarabunPSK" pitchFamily="34" charset="-34"/>
                <a:hlinkClick r:id="rId2"/>
              </a:rPr>
              <a:t>docs.openstack.org/ha-guide/intro-ha-arch-pacemaker.html</a:t>
            </a:r>
            <a:endParaRPr lang="th-TH" b="1" dirty="0" smtClean="0">
              <a:latin typeface="TH SarabunPSK" pitchFamily="34" charset="-34"/>
              <a:cs typeface="TH SarabunPSK" pitchFamily="34" charset="-34"/>
            </a:endParaRPr>
          </a:p>
          <a:p>
            <a:r>
              <a:rPr lang="th-TH" b="1" dirty="0" smtClean="0">
                <a:latin typeface="TH SarabunPSK" pitchFamily="34" charset="-34"/>
                <a:cs typeface="TH SarabunPSK" pitchFamily="34" charset="-34"/>
              </a:rPr>
              <a:t>กำหนดลักษณะ </a:t>
            </a:r>
            <a:r>
              <a:rPr lang="en-US" b="1" dirty="0" smtClean="0">
                <a:latin typeface="TH SarabunPSK" pitchFamily="34" charset="-34"/>
                <a:cs typeface="TH SarabunPSK" pitchFamily="34" charset="-34"/>
              </a:rPr>
              <a:t>HA </a:t>
            </a:r>
            <a:r>
              <a:rPr lang="th-TH" b="1" dirty="0" smtClean="0">
                <a:latin typeface="TH SarabunPSK" pitchFamily="34" charset="-34"/>
                <a:cs typeface="TH SarabunPSK" pitchFamily="34" charset="-34"/>
              </a:rPr>
              <a:t>โดยใช้ </a:t>
            </a:r>
            <a:r>
              <a:rPr lang="en-US" b="1" dirty="0" smtClean="0">
                <a:latin typeface="TH SarabunPSK" pitchFamily="34" charset="-34"/>
                <a:cs typeface="TH SarabunPSK" pitchFamily="34" charset="-34"/>
              </a:rPr>
              <a:t>Cluster Manager Software </a:t>
            </a:r>
            <a:r>
              <a:rPr lang="th-TH" b="1" dirty="0" smtClean="0">
                <a:latin typeface="TH SarabunPSK" pitchFamily="34" charset="-34"/>
                <a:cs typeface="TH SarabunPSK" pitchFamily="34" charset="-34"/>
              </a:rPr>
              <a:t>คือ </a:t>
            </a:r>
            <a:r>
              <a:rPr lang="en-US" b="1" dirty="0" smtClean="0">
                <a:latin typeface="TH SarabunPSK" pitchFamily="34" charset="-34"/>
                <a:cs typeface="TH SarabunPSK" pitchFamily="34" charset="-34"/>
              </a:rPr>
              <a:t>Pacemaker </a:t>
            </a:r>
            <a:r>
              <a:rPr lang="th-TH" b="1" dirty="0" smtClean="0">
                <a:latin typeface="TH SarabunPSK" pitchFamily="34" charset="-34"/>
                <a:cs typeface="TH SarabunPSK" pitchFamily="34" charset="-34"/>
              </a:rPr>
              <a:t>ไว้สองแบบคือ </a:t>
            </a:r>
            <a:r>
              <a:rPr lang="en-US" b="1" dirty="0" smtClean="0">
                <a:latin typeface="TH SarabunPSK" pitchFamily="34" charset="-34"/>
                <a:cs typeface="TH SarabunPSK" pitchFamily="34" charset="-34"/>
              </a:rPr>
              <a:t>Colla</a:t>
            </a:r>
            <a:r>
              <a:rPr lang="en-US" b="1" dirty="0" smtClean="0">
                <a:latin typeface="TH SarabunPSK" pitchFamily="34" charset="-34"/>
                <a:cs typeface="TH SarabunPSK" pitchFamily="34" charset="-34"/>
              </a:rPr>
              <a:t>p</a:t>
            </a:r>
            <a:r>
              <a:rPr lang="en-US" b="1" dirty="0" smtClean="0">
                <a:latin typeface="TH SarabunPSK" pitchFamily="34" charset="-34"/>
                <a:cs typeface="TH SarabunPSK" pitchFamily="34" charset="-34"/>
              </a:rPr>
              <a:t>se </a:t>
            </a:r>
            <a:r>
              <a:rPr lang="th-TH" b="1" dirty="0" smtClean="0">
                <a:latin typeface="TH SarabunPSK" pitchFamily="34" charset="-34"/>
                <a:cs typeface="TH SarabunPSK" pitchFamily="34" charset="-34"/>
              </a:rPr>
              <a:t>และ </a:t>
            </a:r>
            <a:r>
              <a:rPr lang="en-US" b="1" dirty="0" smtClean="0">
                <a:latin typeface="TH SarabunPSK" pitchFamily="34" charset="-34"/>
                <a:cs typeface="TH SarabunPSK" pitchFamily="34" charset="-34"/>
              </a:rPr>
              <a:t>Segregated</a:t>
            </a:r>
          </a:p>
          <a:p>
            <a:r>
              <a:rPr lang="th-TH" b="1" dirty="0" smtClean="0">
                <a:latin typeface="TH SarabunPSK" pitchFamily="34" charset="-34"/>
                <a:cs typeface="TH SarabunPSK" pitchFamily="34" charset="-34"/>
              </a:rPr>
              <a:t>แบบ </a:t>
            </a:r>
            <a:r>
              <a:rPr lang="en-US" b="1" dirty="0" smtClean="0">
                <a:latin typeface="TH SarabunPSK" pitchFamily="34" charset="-34"/>
                <a:cs typeface="TH SarabunPSK" pitchFamily="34" charset="-34"/>
              </a:rPr>
              <a:t>Collapse </a:t>
            </a:r>
            <a:r>
              <a:rPr lang="th-TH" b="1" dirty="0" smtClean="0">
                <a:latin typeface="TH SarabunPSK" pitchFamily="34" charset="-34"/>
                <a:cs typeface="TH SarabunPSK" pitchFamily="34" charset="-34"/>
              </a:rPr>
              <a:t>ให้แต่ละ </a:t>
            </a:r>
            <a:r>
              <a:rPr lang="en-US" b="1" dirty="0" smtClean="0">
                <a:latin typeface="TH SarabunPSK" pitchFamily="34" charset="-34"/>
                <a:cs typeface="TH SarabunPSK" pitchFamily="34" charset="-34"/>
              </a:rPr>
              <a:t>Component </a:t>
            </a:r>
            <a:r>
              <a:rPr lang="th-TH" b="1" dirty="0" smtClean="0">
                <a:latin typeface="TH SarabunPSK" pitchFamily="34" charset="-34"/>
                <a:cs typeface="TH SarabunPSK" pitchFamily="34" charset="-34"/>
              </a:rPr>
              <a:t>รันบนทุก </a:t>
            </a:r>
            <a:r>
              <a:rPr lang="en-US" b="1" dirty="0" smtClean="0">
                <a:latin typeface="TH SarabunPSK" pitchFamily="34" charset="-34"/>
                <a:cs typeface="TH SarabunPSK" pitchFamily="34" charset="-34"/>
              </a:rPr>
              <a:t>controller node</a:t>
            </a:r>
          </a:p>
          <a:p>
            <a:r>
              <a:rPr lang="th-TH" b="1" dirty="0" smtClean="0">
                <a:latin typeface="TH SarabunPSK" pitchFamily="34" charset="-34"/>
                <a:cs typeface="TH SarabunPSK" pitchFamily="34" charset="-34"/>
              </a:rPr>
              <a:t>แบบ </a:t>
            </a:r>
            <a:r>
              <a:rPr lang="en-US" b="1" dirty="0" smtClean="0">
                <a:latin typeface="TH SarabunPSK" pitchFamily="34" charset="-34"/>
                <a:cs typeface="TH SarabunPSK" pitchFamily="34" charset="-34"/>
              </a:rPr>
              <a:t>Segregated </a:t>
            </a:r>
            <a:r>
              <a:rPr lang="th-TH" b="1" dirty="0" smtClean="0">
                <a:latin typeface="TH SarabunPSK" pitchFamily="34" charset="-34"/>
                <a:cs typeface="TH SarabunPSK" pitchFamily="34" charset="-34"/>
              </a:rPr>
              <a:t>ให้แต่ละ </a:t>
            </a:r>
            <a:r>
              <a:rPr lang="en-US" b="1" dirty="0" smtClean="0">
                <a:latin typeface="TH SarabunPSK" pitchFamily="34" charset="-34"/>
                <a:cs typeface="TH SarabunPSK" pitchFamily="34" charset="-34"/>
              </a:rPr>
              <a:t>Component </a:t>
            </a:r>
            <a:r>
              <a:rPr lang="th-TH" b="1" dirty="0" smtClean="0">
                <a:latin typeface="TH SarabunPSK" pitchFamily="34" charset="-34"/>
                <a:cs typeface="TH SarabunPSK" pitchFamily="34" charset="-34"/>
              </a:rPr>
              <a:t>รันบน </a:t>
            </a:r>
            <a:r>
              <a:rPr lang="en-US" b="1" dirty="0" smtClean="0">
                <a:latin typeface="TH SarabunPSK" pitchFamily="34" charset="-34"/>
                <a:cs typeface="TH SarabunPSK" pitchFamily="34" charset="-34"/>
              </a:rPr>
              <a:t>Cluster </a:t>
            </a:r>
            <a:r>
              <a:rPr lang="th-TH" b="1" dirty="0" smtClean="0">
                <a:latin typeface="TH SarabunPSK" pitchFamily="34" charset="-34"/>
                <a:cs typeface="TH SarabunPSK" pitchFamily="34" charset="-34"/>
              </a:rPr>
              <a:t>ของอย่างน้อย </a:t>
            </a:r>
            <a:r>
              <a:rPr lang="en-US" b="1" dirty="0" smtClean="0">
                <a:latin typeface="TH SarabunPSK" pitchFamily="34" charset="-34"/>
                <a:cs typeface="TH SarabunPSK" pitchFamily="34" charset="-34"/>
              </a:rPr>
              <a:t>3 nodes</a:t>
            </a:r>
            <a:endParaRPr lang="th-TH" b="1" dirty="0" smtClean="0">
              <a:latin typeface="TH SarabunPSK" pitchFamily="34" charset="-34"/>
              <a:cs typeface="TH SarabunPSK" pitchFamily="34" charset="-34"/>
            </a:endParaRPr>
          </a:p>
          <a:p>
            <a:r>
              <a:rPr lang="th-TH" b="1" dirty="0" smtClean="0">
                <a:latin typeface="TH SarabunPSK" pitchFamily="34" charset="-34"/>
                <a:cs typeface="TH SarabunPSK" pitchFamily="34" charset="-34"/>
              </a:rPr>
              <a:t>ใช้หลักการ </a:t>
            </a:r>
            <a:r>
              <a:rPr lang="en-US" b="1" dirty="0" smtClean="0">
                <a:latin typeface="TH SarabunPSK" pitchFamily="34" charset="-34"/>
                <a:cs typeface="TH SarabunPSK" pitchFamily="34" charset="-34"/>
              </a:rPr>
              <a:t>Quorums </a:t>
            </a:r>
            <a:r>
              <a:rPr lang="th-TH" b="1" dirty="0" smtClean="0">
                <a:latin typeface="TH SarabunPSK" pitchFamily="34" charset="-34"/>
                <a:cs typeface="TH SarabunPSK" pitchFamily="34" charset="-34"/>
              </a:rPr>
              <a:t>เพื่อกำหนดว่า </a:t>
            </a:r>
            <a:r>
              <a:rPr lang="en-US" b="1" dirty="0" smtClean="0">
                <a:latin typeface="TH SarabunPSK" pitchFamily="34" charset="-34"/>
                <a:cs typeface="TH SarabunPSK" pitchFamily="34" charset="-34"/>
              </a:rPr>
              <a:t>Cluster </a:t>
            </a:r>
            <a:r>
              <a:rPr lang="th-TH" b="1" dirty="0" smtClean="0">
                <a:latin typeface="TH SarabunPSK" pitchFamily="34" charset="-34"/>
                <a:cs typeface="TH SarabunPSK" pitchFamily="34" charset="-34"/>
              </a:rPr>
              <a:t>ที่ทำงานได้ต้องมีอย่างน้อยกี่ </a:t>
            </a:r>
            <a:r>
              <a:rPr lang="en-US" b="1" dirty="0" smtClean="0">
                <a:latin typeface="TH SarabunPSK" pitchFamily="34" charset="-34"/>
                <a:cs typeface="TH SarabunPSK" pitchFamily="34" charset="-34"/>
              </a:rPr>
              <a:t>nodes (</a:t>
            </a:r>
            <a:r>
              <a:rPr lang="th-TH" b="1" dirty="0" smtClean="0">
                <a:latin typeface="TH SarabunPSK" pitchFamily="34" charset="-34"/>
                <a:cs typeface="TH SarabunPSK" pitchFamily="34" charset="-34"/>
              </a:rPr>
              <a:t>เช่น </a:t>
            </a:r>
            <a:r>
              <a:rPr lang="en-US" b="1" dirty="0" smtClean="0">
                <a:latin typeface="TH SarabunPSK" pitchFamily="34" charset="-34"/>
                <a:cs typeface="TH SarabunPSK" pitchFamily="34" charset="-34"/>
              </a:rPr>
              <a:t>7 nodes</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มี </a:t>
            </a:r>
            <a:r>
              <a:rPr lang="en-US" b="1" dirty="0" smtClean="0">
                <a:latin typeface="TH SarabunPSK" pitchFamily="34" charset="-34"/>
                <a:cs typeface="TH SarabunPSK" pitchFamily="34" charset="-34"/>
              </a:rPr>
              <a:t>Quorums </a:t>
            </a:r>
            <a:r>
              <a:rPr lang="th-TH" b="1" dirty="0" smtClean="0">
                <a:latin typeface="TH SarabunPSK" pitchFamily="34" charset="-34"/>
                <a:cs typeface="TH SarabunPSK" pitchFamily="34" charset="-34"/>
              </a:rPr>
              <a:t>คือ </a:t>
            </a:r>
            <a:r>
              <a:rPr lang="en-US" b="1" dirty="0" smtClean="0">
                <a:latin typeface="TH SarabunPSK" pitchFamily="34" charset="-34"/>
                <a:cs typeface="TH SarabunPSK" pitchFamily="34" charset="-34"/>
              </a:rPr>
              <a:t>floor 7/2 + 1 = 4</a:t>
            </a:r>
            <a:r>
              <a:rPr lang="th-TH" b="1" dirty="0" smtClean="0">
                <a:latin typeface="TH SarabunPSK" pitchFamily="34" charset="-34"/>
                <a:cs typeface="TH SarabunPSK" pitchFamily="34" charset="-34"/>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Notations</a:t>
            </a:r>
            <a:endParaRPr lang="en-US" b="1" dirty="0"/>
          </a:p>
        </p:txBody>
      </p:sp>
      <p:sp>
        <p:nvSpPr>
          <p:cNvPr id="3" name="Content Placeholder 2"/>
          <p:cNvSpPr>
            <a:spLocks noGrp="1"/>
          </p:cNvSpPr>
          <p:nvPr>
            <p:ph idx="1"/>
          </p:nvPr>
        </p:nvSpPr>
        <p:spPr>
          <a:xfrm>
            <a:off x="457200" y="1600200"/>
            <a:ext cx="8229600" cy="4876800"/>
          </a:xfrm>
        </p:spPr>
        <p:txBody>
          <a:bodyPr>
            <a:normAutofit/>
          </a:bodyPr>
          <a:lstStyle/>
          <a:p>
            <a:r>
              <a:rPr lang="en-US" b="1" dirty="0" smtClean="0">
                <a:latin typeface="TH SarabunPSK" pitchFamily="34" charset="-34"/>
                <a:cs typeface="TH SarabunPSK" pitchFamily="34" charset="-34"/>
              </a:rPr>
              <a:t>Active/Active (A/A): </a:t>
            </a:r>
            <a:r>
              <a:rPr lang="th-TH" b="1" dirty="0" smtClean="0">
                <a:latin typeface="TH SarabunPSK" pitchFamily="34" charset="-34"/>
                <a:cs typeface="TH SarabunPSK" pitchFamily="34" charset="-34"/>
              </a:rPr>
              <a:t>เมื่อ </a:t>
            </a:r>
            <a:r>
              <a:rPr lang="en-US" b="1" dirty="0" smtClean="0">
                <a:latin typeface="TH SarabunPSK" pitchFamily="34" charset="-34"/>
                <a:cs typeface="TH SarabunPSK" pitchFamily="34" charset="-34"/>
              </a:rPr>
              <a:t>service fail </a:t>
            </a:r>
            <a:r>
              <a:rPr lang="th-TH" b="1" dirty="0" smtClean="0">
                <a:latin typeface="TH SarabunPSK" pitchFamily="34" charset="-34"/>
                <a:cs typeface="TH SarabunPSK" pitchFamily="34" charset="-34"/>
              </a:rPr>
              <a:t>ก็สามารถใช้ </a:t>
            </a:r>
            <a:r>
              <a:rPr lang="en-US" b="1" dirty="0" smtClean="0">
                <a:latin typeface="TH SarabunPSK" pitchFamily="34" charset="-34"/>
                <a:cs typeface="TH SarabunPSK" pitchFamily="34" charset="-34"/>
              </a:rPr>
              <a:t>service </a:t>
            </a:r>
            <a:r>
              <a:rPr lang="th-TH" b="1" dirty="0" smtClean="0">
                <a:latin typeface="TH SarabunPSK" pitchFamily="34" charset="-34"/>
                <a:cs typeface="TH SarabunPSK" pitchFamily="34" charset="-34"/>
              </a:rPr>
              <a:t>บน </a:t>
            </a:r>
            <a:r>
              <a:rPr lang="en-US" b="1" dirty="0" smtClean="0">
                <a:latin typeface="TH SarabunPSK" pitchFamily="34" charset="-34"/>
                <a:cs typeface="TH SarabunPSK" pitchFamily="34" charset="-34"/>
              </a:rPr>
              <a:t>node </a:t>
            </a:r>
            <a:r>
              <a:rPr lang="th-TH" b="1" dirty="0" smtClean="0">
                <a:latin typeface="TH SarabunPSK" pitchFamily="34" charset="-34"/>
                <a:cs typeface="TH SarabunPSK" pitchFamily="34" charset="-34"/>
              </a:rPr>
              <a:t>อื่นแทนได้เลย ทำตัวเป็น </a:t>
            </a:r>
            <a:r>
              <a:rPr lang="en-US" b="1" dirty="0" smtClean="0">
                <a:latin typeface="TH SarabunPSK" pitchFamily="34" charset="-34"/>
                <a:cs typeface="TH SarabunPSK" pitchFamily="34" charset="-34"/>
              </a:rPr>
              <a:t>load balancer </a:t>
            </a:r>
            <a:r>
              <a:rPr lang="th-TH" b="1" dirty="0" smtClean="0">
                <a:latin typeface="TH SarabunPSK" pitchFamily="34" charset="-34"/>
                <a:cs typeface="TH SarabunPSK" pitchFamily="34" charset="-34"/>
              </a:rPr>
              <a:t>ได้ด้วย</a:t>
            </a:r>
            <a:endParaRPr lang="en-US" b="1" dirty="0" smtClean="0">
              <a:latin typeface="TH SarabunPSK" pitchFamily="34" charset="-34"/>
              <a:cs typeface="TH SarabunPSK" pitchFamily="34" charset="-34"/>
            </a:endParaRPr>
          </a:p>
          <a:p>
            <a:r>
              <a:rPr lang="en-US" b="1" dirty="0" smtClean="0">
                <a:latin typeface="TH SarabunPSK" pitchFamily="34" charset="-34"/>
                <a:cs typeface="TH SarabunPSK" pitchFamily="34" charset="-34"/>
              </a:rPr>
              <a:t>Hot Standby: service </a:t>
            </a:r>
            <a:r>
              <a:rPr lang="th-TH" b="1" dirty="0" smtClean="0">
                <a:latin typeface="TH SarabunPSK" pitchFamily="34" charset="-34"/>
                <a:cs typeface="TH SarabunPSK" pitchFamily="34" charset="-34"/>
              </a:rPr>
              <a:t>รันอยู่บน </a:t>
            </a:r>
            <a:r>
              <a:rPr lang="en-US" b="1" dirty="0" smtClean="0">
                <a:latin typeface="TH SarabunPSK" pitchFamily="34" charset="-34"/>
                <a:cs typeface="TH SarabunPSK" pitchFamily="34" charset="-34"/>
              </a:rPr>
              <a:t>host </a:t>
            </a:r>
            <a:r>
              <a:rPr lang="th-TH" b="1" dirty="0" smtClean="0">
                <a:latin typeface="TH SarabunPSK" pitchFamily="34" charset="-34"/>
                <a:cs typeface="TH SarabunPSK" pitchFamily="34" charset="-34"/>
              </a:rPr>
              <a:t>หลักและรันที่ </a:t>
            </a:r>
            <a:r>
              <a:rPr lang="en-US" b="1" dirty="0" smtClean="0">
                <a:latin typeface="TH SarabunPSK" pitchFamily="34" charset="-34"/>
                <a:cs typeface="TH SarabunPSK" pitchFamily="34" charset="-34"/>
              </a:rPr>
              <a:t>backup host </a:t>
            </a:r>
            <a:r>
              <a:rPr lang="th-TH" b="1" dirty="0" smtClean="0">
                <a:latin typeface="TH SarabunPSK" pitchFamily="34" charset="-34"/>
                <a:cs typeface="TH SarabunPSK" pitchFamily="34" charset="-34"/>
              </a:rPr>
              <a:t>พร้อมที่จะ </a:t>
            </a:r>
            <a:r>
              <a:rPr lang="en-US" b="1" dirty="0" smtClean="0">
                <a:latin typeface="TH SarabunPSK" pitchFamily="34" charset="-34"/>
                <a:cs typeface="TH SarabunPSK" pitchFamily="34" charset="-34"/>
              </a:rPr>
              <a:t>switch over </a:t>
            </a:r>
            <a:r>
              <a:rPr lang="th-TH" b="1" dirty="0" smtClean="0">
                <a:latin typeface="TH SarabunPSK" pitchFamily="34" charset="-34"/>
                <a:cs typeface="TH SarabunPSK" pitchFamily="34" charset="-34"/>
              </a:rPr>
              <a:t>ทันทีและ </a:t>
            </a:r>
            <a:r>
              <a:rPr lang="en-US" b="1" dirty="0" smtClean="0">
                <a:latin typeface="TH SarabunPSK" pitchFamily="34" charset="-34"/>
                <a:cs typeface="TH SarabunPSK" pitchFamily="34" charset="-34"/>
              </a:rPr>
              <a:t>data </a:t>
            </a:r>
            <a:r>
              <a:rPr lang="th-TH" b="1" dirty="0" smtClean="0">
                <a:latin typeface="TH SarabunPSK" pitchFamily="34" charset="-34"/>
                <a:cs typeface="TH SarabunPSK" pitchFamily="34" charset="-34"/>
              </a:rPr>
              <a:t>จะ </a:t>
            </a:r>
            <a:r>
              <a:rPr lang="en-US" b="1" dirty="0" smtClean="0">
                <a:latin typeface="TH SarabunPSK" pitchFamily="34" charset="-34"/>
                <a:cs typeface="TH SarabunPSK" pitchFamily="34" charset="-34"/>
              </a:rPr>
              <a:t>replicate </a:t>
            </a:r>
            <a:r>
              <a:rPr lang="th-TH" b="1" dirty="0" smtClean="0">
                <a:latin typeface="TH SarabunPSK" pitchFamily="34" charset="-34"/>
                <a:cs typeface="TH SarabunPSK" pitchFamily="34" charset="-34"/>
              </a:rPr>
              <a:t>แบบ </a:t>
            </a:r>
            <a:r>
              <a:rPr lang="en-US" b="1" dirty="0" smtClean="0">
                <a:latin typeface="TH SarabunPSK" pitchFamily="34" charset="-34"/>
                <a:cs typeface="TH SarabunPSK" pitchFamily="34" charset="-34"/>
              </a:rPr>
              <a:t>real</a:t>
            </a:r>
            <a:r>
              <a:rPr lang="th-TH" b="1" dirty="0" smtClean="0">
                <a:latin typeface="TH SarabunPSK" pitchFamily="34" charset="-34"/>
                <a:cs typeface="TH SarabunPSK" pitchFamily="34" charset="-34"/>
              </a:rPr>
              <a:t> </a:t>
            </a:r>
            <a:r>
              <a:rPr lang="en-US" b="1" dirty="0" smtClean="0">
                <a:latin typeface="TH SarabunPSK" pitchFamily="34" charset="-34"/>
                <a:cs typeface="TH SarabunPSK" pitchFamily="34" charset="-34"/>
              </a:rPr>
              <a:t>time </a:t>
            </a:r>
            <a:r>
              <a:rPr lang="th-TH" b="1" dirty="0" smtClean="0">
                <a:latin typeface="TH SarabunPSK" pitchFamily="34" charset="-34"/>
                <a:cs typeface="TH SarabunPSK" pitchFamily="34" charset="-34"/>
              </a:rPr>
              <a:t> </a:t>
            </a:r>
          </a:p>
          <a:p>
            <a:r>
              <a:rPr lang="en-US" b="1" dirty="0" smtClean="0">
                <a:latin typeface="TH SarabunPSK" pitchFamily="34" charset="-34"/>
                <a:cs typeface="TH SarabunPSK" pitchFamily="34" charset="-34"/>
              </a:rPr>
              <a:t>Active/Passive (A/P):</a:t>
            </a:r>
            <a:r>
              <a:rPr lang="th-TH" b="1" dirty="0" smtClean="0">
                <a:latin typeface="TH SarabunPSK" pitchFamily="34" charset="-34"/>
                <a:cs typeface="TH SarabunPSK" pitchFamily="34" charset="-34"/>
              </a:rPr>
              <a:t> </a:t>
            </a:r>
            <a:r>
              <a:rPr lang="en-US" b="1" dirty="0" smtClean="0">
                <a:latin typeface="TH SarabunPSK" pitchFamily="34" charset="-34"/>
                <a:cs typeface="TH SarabunPSK" pitchFamily="34" charset="-34"/>
              </a:rPr>
              <a:t> service </a:t>
            </a:r>
            <a:r>
              <a:rPr lang="th-TH" b="1" dirty="0" smtClean="0">
                <a:latin typeface="TH SarabunPSK" pitchFamily="34" charset="-34"/>
                <a:cs typeface="TH SarabunPSK" pitchFamily="34" charset="-34"/>
              </a:rPr>
              <a:t>รันบน </a:t>
            </a:r>
            <a:r>
              <a:rPr lang="en-US" b="1" dirty="0" smtClean="0">
                <a:latin typeface="TH SarabunPSK" pitchFamily="34" charset="-34"/>
                <a:cs typeface="TH SarabunPSK" pitchFamily="34" charset="-34"/>
              </a:rPr>
              <a:t>host </a:t>
            </a:r>
            <a:r>
              <a:rPr lang="th-TH" b="1" dirty="0" smtClean="0">
                <a:latin typeface="TH SarabunPSK" pitchFamily="34" charset="-34"/>
                <a:cs typeface="TH SarabunPSK" pitchFamily="34" charset="-34"/>
              </a:rPr>
              <a:t>หลัก และจะถูกรันบน </a:t>
            </a:r>
            <a:r>
              <a:rPr lang="en-US" b="1" dirty="0" smtClean="0">
                <a:latin typeface="TH SarabunPSK" pitchFamily="34" charset="-34"/>
                <a:cs typeface="TH SarabunPSK" pitchFamily="34" charset="-34"/>
              </a:rPr>
              <a:t>backup host </a:t>
            </a:r>
            <a:r>
              <a:rPr lang="th-TH" b="1" dirty="0" smtClean="0">
                <a:latin typeface="TH SarabunPSK" pitchFamily="34" charset="-34"/>
                <a:cs typeface="TH SarabunPSK" pitchFamily="34" charset="-34"/>
              </a:rPr>
              <a:t>เมื่อ </a:t>
            </a:r>
            <a:r>
              <a:rPr lang="en-US" b="1" dirty="0" smtClean="0">
                <a:latin typeface="TH SarabunPSK" pitchFamily="34" charset="-34"/>
                <a:cs typeface="TH SarabunPSK" pitchFamily="34" charset="-34"/>
              </a:rPr>
              <a:t>service fail</a:t>
            </a:r>
          </a:p>
          <a:p>
            <a:r>
              <a:rPr lang="en-US" b="1" dirty="0" smtClean="0">
                <a:latin typeface="TH SarabunPSK" pitchFamily="34" charset="-34"/>
                <a:cs typeface="TH SarabunPSK" pitchFamily="34" charset="-34"/>
              </a:rPr>
              <a:t>Single </a:t>
            </a:r>
            <a:r>
              <a:rPr lang="th-TH" b="1" dirty="0" smtClean="0">
                <a:latin typeface="TH SarabunPSK" pitchFamily="34" charset="-34"/>
                <a:cs typeface="TH SarabunPSK" pitchFamily="34" charset="-34"/>
              </a:rPr>
              <a:t>คือมี </a:t>
            </a:r>
            <a:r>
              <a:rPr lang="en-US" b="1" dirty="0" smtClean="0">
                <a:latin typeface="TH SarabunPSK" pitchFamily="34" charset="-34"/>
                <a:cs typeface="TH SarabunPSK" pitchFamily="34" charset="-34"/>
              </a:rPr>
              <a:t>instance </a:t>
            </a:r>
            <a:r>
              <a:rPr lang="th-TH" b="1" dirty="0" smtClean="0">
                <a:latin typeface="TH SarabunPSK" pitchFamily="34" charset="-34"/>
                <a:cs typeface="TH SarabunPSK" pitchFamily="34" charset="-34"/>
              </a:rPr>
              <a:t>เดียว </a:t>
            </a:r>
          </a:p>
          <a:p>
            <a:r>
              <a:rPr lang="en-US" b="1" dirty="0" smtClean="0">
                <a:latin typeface="TH SarabunPSK" pitchFamily="34" charset="-34"/>
                <a:cs typeface="TH SarabunPSK" pitchFamily="34" charset="-34"/>
              </a:rPr>
              <a:t>Managed </a:t>
            </a:r>
            <a:r>
              <a:rPr lang="th-TH" b="1" dirty="0" smtClean="0">
                <a:latin typeface="TH SarabunPSK" pitchFamily="34" charset="-34"/>
                <a:cs typeface="TH SarabunPSK" pitchFamily="34" charset="-34"/>
              </a:rPr>
              <a:t>คือผู้ใช้หรือ </a:t>
            </a:r>
            <a:r>
              <a:rPr lang="en-US" b="1" dirty="0" smtClean="0">
                <a:latin typeface="TH SarabunPSK" pitchFamily="34" charset="-34"/>
                <a:cs typeface="TH SarabunPSK" pitchFamily="34" charset="-34"/>
              </a:rPr>
              <a:t>sys admin </a:t>
            </a:r>
            <a:r>
              <a:rPr lang="th-TH" b="1" dirty="0" smtClean="0">
                <a:latin typeface="TH SarabunPSK" pitchFamily="34" charset="-34"/>
                <a:cs typeface="TH SarabunPSK" pitchFamily="34" charset="-34"/>
              </a:rPr>
              <a:t>จัดการเอง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Core</a:t>
            </a:r>
            <a:r>
              <a:rPr lang="en-US" dirty="0" smtClean="0"/>
              <a:t> </a:t>
            </a:r>
            <a:r>
              <a:rPr lang="en-US" b="1" dirty="0" smtClean="0"/>
              <a:t>Components</a:t>
            </a:r>
            <a:endParaRPr lang="en-US" b="1" dirty="0"/>
          </a:p>
        </p:txBody>
      </p:sp>
      <p:sp>
        <p:nvSpPr>
          <p:cNvPr id="3" name="Content Placeholder 2"/>
          <p:cNvSpPr>
            <a:spLocks noGrp="1"/>
          </p:cNvSpPr>
          <p:nvPr>
            <p:ph idx="1"/>
          </p:nvPr>
        </p:nvSpPr>
        <p:spPr>
          <a:xfrm>
            <a:off x="2438400" y="1600200"/>
            <a:ext cx="6248400" cy="4525963"/>
          </a:xfrm>
        </p:spPr>
        <p:txBody>
          <a:bodyPr>
            <a:normAutofit fontScale="92500"/>
          </a:bodyPr>
          <a:lstStyle/>
          <a:p>
            <a:r>
              <a:rPr lang="en-US" dirty="0" err="1" smtClean="0"/>
              <a:t>OpenStack</a:t>
            </a:r>
            <a:r>
              <a:rPr lang="en-US" dirty="0" smtClean="0"/>
              <a:t> </a:t>
            </a:r>
            <a:r>
              <a:rPr lang="en-US" b="1" dirty="0" smtClean="0"/>
              <a:t>Compute</a:t>
            </a:r>
            <a:r>
              <a:rPr lang="en-US" dirty="0" smtClean="0"/>
              <a:t> </a:t>
            </a:r>
            <a:r>
              <a:rPr lang="en-US" b="1" dirty="0" smtClean="0"/>
              <a:t>(Nova)</a:t>
            </a:r>
            <a:r>
              <a:rPr lang="en-US" dirty="0" smtClean="0"/>
              <a:t>: Provision and manage large networks of virtual machines</a:t>
            </a:r>
          </a:p>
          <a:p>
            <a:r>
              <a:rPr lang="en-US" dirty="0" err="1" smtClean="0"/>
              <a:t>OpenStack</a:t>
            </a:r>
            <a:r>
              <a:rPr lang="en-US" dirty="0" smtClean="0"/>
              <a:t> </a:t>
            </a:r>
            <a:r>
              <a:rPr lang="en-US" b="1" dirty="0" smtClean="0"/>
              <a:t>Object Storage</a:t>
            </a:r>
            <a:r>
              <a:rPr lang="en-US" dirty="0" smtClean="0"/>
              <a:t> </a:t>
            </a:r>
            <a:r>
              <a:rPr lang="en-US" b="1" dirty="0" smtClean="0"/>
              <a:t>(Swift)</a:t>
            </a:r>
            <a:r>
              <a:rPr lang="en-US" dirty="0" smtClean="0"/>
              <a:t>: Create </a:t>
            </a:r>
            <a:r>
              <a:rPr lang="en-US" dirty="0" err="1" smtClean="0"/>
              <a:t>petabytes</a:t>
            </a:r>
            <a:r>
              <a:rPr lang="en-US" dirty="0" smtClean="0"/>
              <a:t> of secure, reliable storage using standard hardware</a:t>
            </a:r>
          </a:p>
          <a:p>
            <a:r>
              <a:rPr lang="en-US" dirty="0" err="1" smtClean="0"/>
              <a:t>OpenStack</a:t>
            </a:r>
            <a:r>
              <a:rPr lang="en-US" dirty="0" smtClean="0"/>
              <a:t> </a:t>
            </a:r>
            <a:r>
              <a:rPr lang="en-US" b="1" dirty="0" smtClean="0"/>
              <a:t>Image Service</a:t>
            </a:r>
            <a:r>
              <a:rPr lang="en-US" dirty="0" smtClean="0"/>
              <a:t> </a:t>
            </a:r>
            <a:r>
              <a:rPr lang="en-US" b="1" dirty="0" smtClean="0"/>
              <a:t>(Glance)</a:t>
            </a:r>
            <a:r>
              <a:rPr lang="en-US" dirty="0" smtClean="0"/>
              <a:t>: Catalog and manage massive libraries of server images</a:t>
            </a:r>
          </a:p>
        </p:txBody>
      </p:sp>
      <p:pic>
        <p:nvPicPr>
          <p:cNvPr id="3076" name="Picture 4" descr="C:\Users\yugi\Desktop\presentation\compute.png"/>
          <p:cNvPicPr>
            <a:picLocks noChangeAspect="1" noChangeArrowheads="1"/>
          </p:cNvPicPr>
          <p:nvPr/>
        </p:nvPicPr>
        <p:blipFill>
          <a:blip r:embed="rId2" cstate="print"/>
          <a:srcRect/>
          <a:stretch>
            <a:fillRect/>
          </a:stretch>
        </p:blipFill>
        <p:spPr bwMode="auto">
          <a:xfrm>
            <a:off x="558800" y="1752600"/>
            <a:ext cx="1727200" cy="1295400"/>
          </a:xfrm>
          <a:prstGeom prst="rect">
            <a:avLst/>
          </a:prstGeom>
          <a:noFill/>
        </p:spPr>
      </p:pic>
      <p:pic>
        <p:nvPicPr>
          <p:cNvPr id="3077" name="Picture 5" descr="C:\Users\yugi\Desktop\presentation\object_store.png"/>
          <p:cNvPicPr>
            <a:picLocks noChangeAspect="1" noChangeArrowheads="1"/>
          </p:cNvPicPr>
          <p:nvPr/>
        </p:nvPicPr>
        <p:blipFill>
          <a:blip r:embed="rId3" cstate="print"/>
          <a:srcRect/>
          <a:stretch>
            <a:fillRect/>
          </a:stretch>
        </p:blipFill>
        <p:spPr bwMode="auto">
          <a:xfrm>
            <a:off x="609600" y="3200401"/>
            <a:ext cx="1699745" cy="1295400"/>
          </a:xfrm>
          <a:prstGeom prst="rect">
            <a:avLst/>
          </a:prstGeom>
          <a:noFill/>
        </p:spPr>
      </p:pic>
      <p:pic>
        <p:nvPicPr>
          <p:cNvPr id="3078" name="Picture 6" descr="C:\Users\yugi\Desktop\presentation\image.png"/>
          <p:cNvPicPr>
            <a:picLocks noChangeAspect="1" noChangeArrowheads="1"/>
          </p:cNvPicPr>
          <p:nvPr/>
        </p:nvPicPr>
        <p:blipFill>
          <a:blip r:embed="rId4" cstate="print"/>
          <a:srcRect/>
          <a:stretch>
            <a:fillRect/>
          </a:stretch>
        </p:blipFill>
        <p:spPr bwMode="auto">
          <a:xfrm>
            <a:off x="762000" y="4572000"/>
            <a:ext cx="1421005" cy="12954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Collapse Flavor</a:t>
            </a:r>
            <a:endParaRPr lang="en-US" dirty="0"/>
          </a:p>
        </p:txBody>
      </p:sp>
      <p:sp>
        <p:nvSpPr>
          <p:cNvPr id="3" name="Content Placeholder 2"/>
          <p:cNvSpPr>
            <a:spLocks noGrp="1"/>
          </p:cNvSpPr>
          <p:nvPr>
            <p:ph idx="1"/>
          </p:nvPr>
        </p:nvSpPr>
        <p:spPr/>
        <p:txBody>
          <a:bodyPr/>
          <a:lstStyle/>
          <a:p>
            <a:endParaRPr lang="en-US"/>
          </a:p>
        </p:txBody>
      </p:sp>
      <p:pic>
        <p:nvPicPr>
          <p:cNvPr id="65538" name="Picture 2" descr="_images/Cluster-deployment-collapsed.png"/>
          <p:cNvPicPr>
            <a:picLocks noChangeAspect="1" noChangeArrowheads="1"/>
          </p:cNvPicPr>
          <p:nvPr/>
        </p:nvPicPr>
        <p:blipFill>
          <a:blip r:embed="rId2" cstate="print"/>
          <a:srcRect/>
          <a:stretch>
            <a:fillRect/>
          </a:stretch>
        </p:blipFill>
        <p:spPr bwMode="auto">
          <a:xfrm>
            <a:off x="533400" y="1524000"/>
            <a:ext cx="8153400" cy="48006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Segregated Flavor</a:t>
            </a:r>
            <a:endParaRPr lang="en-US" dirty="0"/>
          </a:p>
        </p:txBody>
      </p:sp>
      <p:sp>
        <p:nvSpPr>
          <p:cNvPr id="3" name="Content Placeholder 2"/>
          <p:cNvSpPr>
            <a:spLocks noGrp="1"/>
          </p:cNvSpPr>
          <p:nvPr>
            <p:ph idx="1"/>
          </p:nvPr>
        </p:nvSpPr>
        <p:spPr/>
        <p:txBody>
          <a:bodyPr/>
          <a:lstStyle/>
          <a:p>
            <a:endParaRPr lang="en-US" dirty="0"/>
          </a:p>
        </p:txBody>
      </p:sp>
      <p:pic>
        <p:nvPicPr>
          <p:cNvPr id="67586" name="Picture 2" descr="_images/Cluster-deployment-segregated.png"/>
          <p:cNvPicPr>
            <a:picLocks noChangeAspect="1" noChangeArrowheads="1"/>
          </p:cNvPicPr>
          <p:nvPr/>
        </p:nvPicPr>
        <p:blipFill>
          <a:blip r:embed="rId2" cstate="print"/>
          <a:srcRect/>
          <a:stretch>
            <a:fillRect/>
          </a:stretch>
        </p:blipFill>
        <p:spPr bwMode="auto">
          <a:xfrm>
            <a:off x="533400" y="1676400"/>
            <a:ext cx="8254856" cy="44196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Redhat’s</a:t>
            </a:r>
            <a:r>
              <a:rPr lang="en-US" dirty="0" smtClean="0"/>
              <a:t> Solution</a:t>
            </a:r>
            <a:endParaRPr lang="en-US" dirty="0"/>
          </a:p>
        </p:txBody>
      </p:sp>
      <p:sp>
        <p:nvSpPr>
          <p:cNvPr id="3" name="Content Placeholder 2"/>
          <p:cNvSpPr>
            <a:spLocks noGrp="1"/>
          </p:cNvSpPr>
          <p:nvPr>
            <p:ph idx="1"/>
          </p:nvPr>
        </p:nvSpPr>
        <p:spPr/>
        <p:txBody>
          <a:bodyPr/>
          <a:lstStyle/>
          <a:p>
            <a:endParaRPr lang="en-US"/>
          </a:p>
        </p:txBody>
      </p:sp>
      <p:pic>
        <p:nvPicPr>
          <p:cNvPr id="68610" name="Picture 2"/>
          <p:cNvPicPr>
            <a:picLocks noChangeAspect="1" noChangeArrowheads="1"/>
          </p:cNvPicPr>
          <p:nvPr/>
        </p:nvPicPr>
        <p:blipFill>
          <a:blip r:embed="rId2" cstate="print"/>
          <a:srcRect/>
          <a:stretch>
            <a:fillRect/>
          </a:stretch>
        </p:blipFill>
        <p:spPr bwMode="auto">
          <a:xfrm>
            <a:off x="228600" y="1371600"/>
            <a:ext cx="8629650" cy="4752975"/>
          </a:xfrm>
          <a:prstGeom prst="rect">
            <a:avLst/>
          </a:prstGeom>
          <a:noFill/>
          <a:ln w="9525">
            <a:noFill/>
            <a:miter lim="800000"/>
            <a:headEnd/>
            <a:tailEnd/>
          </a:ln>
        </p:spPr>
      </p:pic>
      <p:sp>
        <p:nvSpPr>
          <p:cNvPr id="5" name="Rectangle 4"/>
          <p:cNvSpPr/>
          <p:nvPr/>
        </p:nvSpPr>
        <p:spPr>
          <a:xfrm>
            <a:off x="457200" y="6172200"/>
            <a:ext cx="8153400" cy="646331"/>
          </a:xfrm>
          <a:prstGeom prst="rect">
            <a:avLst/>
          </a:prstGeom>
        </p:spPr>
        <p:txBody>
          <a:bodyPr wrap="square">
            <a:spAutoFit/>
          </a:bodyPr>
          <a:lstStyle/>
          <a:p>
            <a:r>
              <a:rPr lang="th-TH" b="1" dirty="0" smtClean="0"/>
              <a:t>อ้างอิง </a:t>
            </a:r>
            <a:r>
              <a:rPr lang="en-US" b="1" dirty="0" smtClean="0"/>
              <a:t>https://www.redhat.com/cms/managed-files/cl-deploy</a:t>
            </a:r>
            <a:r>
              <a:rPr lang="en-US" b="1" dirty="0" smtClean="0"/>
              <a:t>ing-ha-openstack-cloud-whitepaper-f6770-kat-201703-en.pdf</a:t>
            </a:r>
            <a:endParaRPr lang="en-US"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err="1" smtClean="0"/>
              <a:t>Rackspace</a:t>
            </a:r>
            <a:r>
              <a:rPr lang="en-US" b="1" dirty="0" smtClean="0"/>
              <a:t> HA solution</a:t>
            </a:r>
            <a:endParaRPr lang="en-US" b="1" dirty="0"/>
          </a:p>
        </p:txBody>
      </p:sp>
      <p:pic>
        <p:nvPicPr>
          <p:cNvPr id="1026" name="Picture 2" descr="http://ddf912383141a8d7bbe4-e053e711fc85de3290f121ef0f0e3a1f.r87.cf1.rackcdn.com/high-avail.2.png"/>
          <p:cNvPicPr>
            <a:picLocks noChangeAspect="1" noChangeArrowheads="1"/>
          </p:cNvPicPr>
          <p:nvPr/>
        </p:nvPicPr>
        <p:blipFill>
          <a:blip r:embed="rId2" cstate="print"/>
          <a:srcRect/>
          <a:stretch>
            <a:fillRect/>
          </a:stretch>
        </p:blipFill>
        <p:spPr bwMode="auto">
          <a:xfrm>
            <a:off x="762000" y="1447800"/>
            <a:ext cx="7790478" cy="3962400"/>
          </a:xfrm>
          <a:prstGeom prst="rect">
            <a:avLst/>
          </a:prstGeom>
          <a:noFill/>
        </p:spPr>
      </p:pic>
      <p:sp>
        <p:nvSpPr>
          <p:cNvPr id="6" name="TextBox 5"/>
          <p:cNvSpPr txBox="1"/>
          <p:nvPr/>
        </p:nvSpPr>
        <p:spPr>
          <a:xfrm>
            <a:off x="304800" y="5791200"/>
            <a:ext cx="8741047" cy="646331"/>
          </a:xfrm>
          <a:prstGeom prst="rect">
            <a:avLst/>
          </a:prstGeom>
          <a:noFill/>
        </p:spPr>
        <p:txBody>
          <a:bodyPr wrap="none" rtlCol="0">
            <a:spAutoFit/>
          </a:bodyPr>
          <a:lstStyle/>
          <a:p>
            <a:r>
              <a:rPr lang="th-TH" b="1" dirty="0" smtClean="0"/>
              <a:t>อ้างอิงจาก </a:t>
            </a:r>
            <a:r>
              <a:rPr lang="en-US" b="1" dirty="0" smtClean="0"/>
              <a:t>: </a:t>
            </a:r>
          </a:p>
          <a:p>
            <a:r>
              <a:rPr lang="en-US" b="1" dirty="0" smtClean="0"/>
              <a:t>http://blog.rackspace.com/implementing-high-availability-ha-for-rackspace-private-cloud</a:t>
            </a:r>
            <a:endParaRPr lang="en-US"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err="1" smtClean="0"/>
              <a:t>Mirantis</a:t>
            </a:r>
            <a:r>
              <a:rPr lang="en-US" b="1" dirty="0" smtClean="0"/>
              <a:t> HA solution</a:t>
            </a:r>
            <a:endParaRPr lang="en-US" b="1" dirty="0"/>
          </a:p>
        </p:txBody>
      </p:sp>
      <p:sp>
        <p:nvSpPr>
          <p:cNvPr id="5" name="TextBox 4"/>
          <p:cNvSpPr txBox="1"/>
          <p:nvPr/>
        </p:nvSpPr>
        <p:spPr>
          <a:xfrm>
            <a:off x="304800" y="6211669"/>
            <a:ext cx="8678530" cy="646331"/>
          </a:xfrm>
          <a:prstGeom prst="rect">
            <a:avLst/>
          </a:prstGeom>
          <a:noFill/>
        </p:spPr>
        <p:txBody>
          <a:bodyPr wrap="none" rtlCol="0">
            <a:spAutoFit/>
          </a:bodyPr>
          <a:lstStyle/>
          <a:p>
            <a:r>
              <a:rPr lang="th-TH" b="1" dirty="0" smtClean="0"/>
              <a:t>อ้างอิงจาก</a:t>
            </a:r>
            <a:r>
              <a:rPr lang="en-US" b="1" dirty="0" smtClean="0"/>
              <a:t>: https://www.mirantis.com/blog/understanding-options-deployment-topologies</a:t>
            </a:r>
            <a:endParaRPr lang="th-TH" b="1" dirty="0" smtClean="0"/>
          </a:p>
          <a:p>
            <a:r>
              <a:rPr lang="en-US" b="1" dirty="0" smtClean="0"/>
              <a:t>-high-availability-ha-openstack/</a:t>
            </a:r>
          </a:p>
        </p:txBody>
      </p:sp>
      <p:pic>
        <p:nvPicPr>
          <p:cNvPr id="79876" name="Picture 4" descr="https://cdn.mirantis.com/wp-content/uploads/2012/09/blogpost_dedicated_endpoint_node.png"/>
          <p:cNvPicPr>
            <a:picLocks noChangeAspect="1" noChangeArrowheads="1"/>
          </p:cNvPicPr>
          <p:nvPr/>
        </p:nvPicPr>
        <p:blipFill>
          <a:blip r:embed="rId2" cstate="print"/>
          <a:srcRect/>
          <a:stretch>
            <a:fillRect/>
          </a:stretch>
        </p:blipFill>
        <p:spPr bwMode="auto">
          <a:xfrm>
            <a:off x="1219200" y="1066800"/>
            <a:ext cx="6543675" cy="5005471"/>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normAutofit/>
          </a:bodyPr>
          <a:lstStyle/>
          <a:p>
            <a:r>
              <a:rPr lang="en-US" b="1" dirty="0" smtClean="0"/>
              <a:t>Availability</a:t>
            </a:r>
            <a:r>
              <a:rPr lang="th-TH" b="1" dirty="0" smtClean="0"/>
              <a:t> </a:t>
            </a:r>
            <a:r>
              <a:rPr lang="en-US" b="1" dirty="0" smtClean="0"/>
              <a:t>Zone</a:t>
            </a:r>
            <a:endParaRPr lang="en-US"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h-TH" b="1" dirty="0" smtClean="0"/>
              <a:t>บริการ </a:t>
            </a:r>
            <a:r>
              <a:rPr lang="en-US" b="1" dirty="0" smtClean="0">
                <a:solidFill>
                  <a:srgbClr val="C00000"/>
                </a:solidFill>
              </a:rPr>
              <a:t>Availability Zone</a:t>
            </a:r>
            <a:endParaRPr lang="en-US" b="1" dirty="0">
              <a:solidFill>
                <a:srgbClr val="C00000"/>
              </a:solidFill>
            </a:endParaRPr>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th-TH" b="1" dirty="0" smtClean="0">
                <a:latin typeface="TH SarabunPSK" pitchFamily="34" charset="-34"/>
                <a:cs typeface="TH SarabunPSK" pitchFamily="34" charset="-34"/>
              </a:rPr>
              <a:t>อ้างอิงข้อมูลจาก </a:t>
            </a:r>
            <a:r>
              <a:rPr lang="en-US" b="1" dirty="0" smtClean="0">
                <a:latin typeface="TH SarabunPSK" pitchFamily="34" charset="-34"/>
                <a:cs typeface="TH SarabunPSK" pitchFamily="34" charset="-34"/>
                <a:hlinkClick r:id="rId2"/>
              </a:rPr>
              <a:t>https://www.mirantis.com/blog/the-first-and-final-word-on-openstack-availability-zones</a:t>
            </a:r>
            <a:r>
              <a:rPr lang="en-US" b="1" dirty="0" smtClean="0">
                <a:latin typeface="TH SarabunPSK" pitchFamily="34" charset="-34"/>
                <a:cs typeface="TH SarabunPSK" pitchFamily="34" charset="-34"/>
                <a:hlinkClick r:id="rId2"/>
              </a:rPr>
              <a:t>/</a:t>
            </a:r>
            <a:r>
              <a:rPr lang="th-TH" b="1" dirty="0" smtClean="0">
                <a:latin typeface="TH SarabunPSK" pitchFamily="34" charset="-34"/>
                <a:cs typeface="TH SarabunPSK" pitchFamily="34" charset="-34"/>
              </a:rPr>
              <a:t> และ</a:t>
            </a:r>
            <a:r>
              <a:rPr lang="th-TH" b="1" dirty="0" smtClean="0">
                <a:latin typeface="TH SarabunPSK" pitchFamily="34" charset="-34"/>
                <a:cs typeface="TH SarabunPSK" pitchFamily="34" charset="-34"/>
              </a:rPr>
              <a:t>จาก </a:t>
            </a:r>
            <a:r>
              <a:rPr lang="en-US" b="1" dirty="0" smtClean="0">
                <a:latin typeface="TH SarabunPSK" pitchFamily="34" charset="-34"/>
                <a:cs typeface="TH SarabunPSK" pitchFamily="34" charset="-34"/>
              </a:rPr>
              <a:t>official web </a:t>
            </a:r>
            <a:r>
              <a:rPr lang="en-US" b="1" dirty="0" smtClean="0">
                <a:latin typeface="TH SarabunPSK" pitchFamily="34" charset="-34"/>
                <a:cs typeface="TH SarabunPSK" pitchFamily="34" charset="-34"/>
              </a:rPr>
              <a:t>site</a:t>
            </a:r>
            <a:endParaRPr lang="th-TH" b="1" dirty="0" smtClean="0">
              <a:latin typeface="TH SarabunPSK" pitchFamily="34" charset="-34"/>
              <a:cs typeface="TH SarabunPSK" pitchFamily="34" charset="-34"/>
            </a:endParaRPr>
          </a:p>
          <a:p>
            <a:r>
              <a:rPr lang="en-US" b="1" dirty="0" err="1" smtClean="0">
                <a:latin typeface="TH SarabunPSK" pitchFamily="34" charset="-34"/>
                <a:cs typeface="TH SarabunPSK" pitchFamily="34" charset="-34"/>
              </a:rPr>
              <a:t>OpenStack</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อนุญาตให้ผู้ใช้ </a:t>
            </a:r>
            <a:r>
              <a:rPr lang="en-US" b="1" dirty="0" smtClean="0">
                <a:latin typeface="TH SarabunPSK" pitchFamily="34" charset="-34"/>
                <a:cs typeface="TH SarabunPSK" pitchFamily="34" charset="-34"/>
              </a:rPr>
              <a:t>Availability Zone</a:t>
            </a:r>
            <a:r>
              <a:rPr lang="th-TH" b="1" dirty="0" smtClean="0">
                <a:latin typeface="TH SarabunPSK" pitchFamily="34" charset="-34"/>
                <a:cs typeface="TH SarabunPSK" pitchFamily="34" charset="-34"/>
              </a:rPr>
              <a:t> สำหรับ </a:t>
            </a:r>
            <a:r>
              <a:rPr lang="en-US" b="1" dirty="0" smtClean="0">
                <a:latin typeface="TH SarabunPSK" pitchFamily="34" charset="-34"/>
                <a:cs typeface="TH SarabunPSK" pitchFamily="34" charset="-34"/>
              </a:rPr>
              <a:t>Nova Neutron </a:t>
            </a:r>
            <a:r>
              <a:rPr lang="th-TH" b="1" dirty="0" smtClean="0">
                <a:latin typeface="TH SarabunPSK" pitchFamily="34" charset="-34"/>
                <a:cs typeface="TH SarabunPSK" pitchFamily="34" charset="-34"/>
              </a:rPr>
              <a:t>และ </a:t>
            </a:r>
            <a:r>
              <a:rPr lang="en-US" b="1" dirty="0" smtClean="0">
                <a:latin typeface="TH SarabunPSK" pitchFamily="34" charset="-34"/>
                <a:cs typeface="TH SarabunPSK" pitchFamily="34" charset="-34"/>
              </a:rPr>
              <a:t>Cinder </a:t>
            </a:r>
            <a:endParaRPr lang="th-TH" b="1" dirty="0" smtClean="0">
              <a:latin typeface="TH SarabunPSK" pitchFamily="34" charset="-34"/>
              <a:cs typeface="TH SarabunPSK" pitchFamily="34" charset="-34"/>
            </a:endParaRPr>
          </a:p>
          <a:p>
            <a:r>
              <a:rPr lang="th-TH" b="1" u="sng" dirty="0" smtClean="0">
                <a:latin typeface="TH SarabunPSK" pitchFamily="34" charset="-34"/>
                <a:cs typeface="TH SarabunPSK" pitchFamily="34" charset="-34"/>
              </a:rPr>
              <a:t>สำหรับ </a:t>
            </a:r>
            <a:r>
              <a:rPr lang="en-US" b="1" u="sng" dirty="0" smtClean="0">
                <a:latin typeface="TH SarabunPSK" pitchFamily="34" charset="-34"/>
                <a:cs typeface="TH SarabunPSK" pitchFamily="34" charset="-34"/>
              </a:rPr>
              <a:t>Nova: </a:t>
            </a:r>
            <a:r>
              <a:rPr lang="en-US" b="1" dirty="0" err="1" smtClean="0">
                <a:latin typeface="TH SarabunPSK" pitchFamily="34" charset="-34"/>
                <a:cs typeface="TH SarabunPSK" pitchFamily="34" charset="-34"/>
              </a:rPr>
              <a:t>OpenStack</a:t>
            </a:r>
            <a:r>
              <a:rPr lang="en-US" b="1" dirty="0" smtClean="0">
                <a:latin typeface="TH SarabunPSK" pitchFamily="34" charset="-34"/>
                <a:cs typeface="TH SarabunPSK" pitchFamily="34" charset="-34"/>
              </a:rPr>
              <a:t> Admin </a:t>
            </a:r>
            <a:r>
              <a:rPr lang="th-TH" b="1" dirty="0" smtClean="0">
                <a:latin typeface="TH SarabunPSK" pitchFamily="34" charset="-34"/>
                <a:cs typeface="TH SarabunPSK" pitchFamily="34" charset="-34"/>
              </a:rPr>
              <a:t>สามารถจัด </a:t>
            </a:r>
            <a:r>
              <a:rPr lang="en-US" b="1" dirty="0" smtClean="0">
                <a:latin typeface="TH SarabunPSK" pitchFamily="34" charset="-34"/>
                <a:cs typeface="TH SarabunPSK" pitchFamily="34" charset="-34"/>
              </a:rPr>
              <a:t>compute node </a:t>
            </a:r>
            <a:r>
              <a:rPr lang="th-TH" b="1" dirty="0" smtClean="0">
                <a:latin typeface="TH SarabunPSK" pitchFamily="34" charset="-34"/>
                <a:cs typeface="TH SarabunPSK" pitchFamily="34" charset="-34"/>
              </a:rPr>
              <a:t>เป็นกลุ่มๆเรียกว่า </a:t>
            </a:r>
            <a:r>
              <a:rPr lang="en-US" b="1" dirty="0" smtClean="0">
                <a:latin typeface="TH SarabunPSK" pitchFamily="34" charset="-34"/>
                <a:cs typeface="TH SarabunPSK" pitchFamily="34" charset="-34"/>
              </a:rPr>
              <a:t>Host Aggregate</a:t>
            </a:r>
          </a:p>
          <a:p>
            <a:r>
              <a:rPr lang="en-US" b="1" dirty="0" smtClean="0">
                <a:latin typeface="TH SarabunPSK" pitchFamily="34" charset="-34"/>
                <a:cs typeface="TH SarabunPSK" pitchFamily="34" charset="-34"/>
              </a:rPr>
              <a:t>Host Aggregate </a:t>
            </a:r>
            <a:r>
              <a:rPr lang="th-TH" b="1" dirty="0" smtClean="0">
                <a:latin typeface="TH SarabunPSK" pitchFamily="34" charset="-34"/>
                <a:cs typeface="TH SarabunPSK" pitchFamily="34" charset="-34"/>
              </a:rPr>
              <a:t>สามารถจัดให้เป็น </a:t>
            </a:r>
            <a:r>
              <a:rPr lang="en-US" b="1" dirty="0" smtClean="0">
                <a:latin typeface="TH SarabunPSK" pitchFamily="34" charset="-34"/>
                <a:cs typeface="TH SarabunPSK" pitchFamily="34" charset="-34"/>
              </a:rPr>
              <a:t>Availability Zone </a:t>
            </a:r>
            <a:r>
              <a:rPr lang="th-TH" b="1" dirty="0" smtClean="0">
                <a:latin typeface="TH SarabunPSK" pitchFamily="34" charset="-34"/>
                <a:cs typeface="TH SarabunPSK" pitchFamily="34" charset="-34"/>
              </a:rPr>
              <a:t>ได้</a:t>
            </a:r>
          </a:p>
          <a:p>
            <a:r>
              <a:rPr lang="en-US" b="1" dirty="0" smtClean="0">
                <a:latin typeface="TH SarabunPSK" pitchFamily="34" charset="-34"/>
                <a:cs typeface="TH SarabunPSK" pitchFamily="34" charset="-34"/>
              </a:rPr>
              <a:t>Compute node </a:t>
            </a:r>
            <a:r>
              <a:rPr lang="th-TH" b="1" dirty="0" smtClean="0">
                <a:latin typeface="TH SarabunPSK" pitchFamily="34" charset="-34"/>
                <a:cs typeface="TH SarabunPSK" pitchFamily="34" charset="-34"/>
              </a:rPr>
              <a:t>อยู่ใน </a:t>
            </a:r>
            <a:r>
              <a:rPr lang="en-US" b="1" dirty="0" smtClean="0">
                <a:latin typeface="TH SarabunPSK" pitchFamily="34" charset="-34"/>
                <a:cs typeface="TH SarabunPSK" pitchFamily="34" charset="-34"/>
              </a:rPr>
              <a:t>Availability Zone </a:t>
            </a:r>
            <a:r>
              <a:rPr lang="th-TH" b="1" dirty="0" smtClean="0">
                <a:latin typeface="TH SarabunPSK" pitchFamily="34" charset="-34"/>
                <a:cs typeface="TH SarabunPSK" pitchFamily="34" charset="-34"/>
              </a:rPr>
              <a:t>ได้หนึ่ง </a:t>
            </a:r>
            <a:r>
              <a:rPr lang="en-US" b="1" dirty="0" smtClean="0">
                <a:latin typeface="TH SarabunPSK" pitchFamily="34" charset="-34"/>
                <a:cs typeface="TH SarabunPSK" pitchFamily="34" charset="-34"/>
              </a:rPr>
              <a:t>Availability Zone </a:t>
            </a:r>
            <a:r>
              <a:rPr lang="th-TH" b="1" dirty="0" smtClean="0">
                <a:latin typeface="TH SarabunPSK" pitchFamily="34" charset="-34"/>
                <a:cs typeface="TH SarabunPSK" pitchFamily="34" charset="-34"/>
              </a:rPr>
              <a:t>เท่านั้น </a:t>
            </a:r>
            <a:endParaRPr lang="th-TH" b="1" dirty="0" smtClean="0">
              <a:latin typeface="TH SarabunPSK" pitchFamily="34" charset="-34"/>
              <a:cs typeface="TH SarabunPSK" pitchFamily="34" charset="-34"/>
            </a:endParaRPr>
          </a:p>
          <a:p>
            <a:endParaRPr lang="en-US" b="1" dirty="0" smtClean="0">
              <a:latin typeface="TH SarabunPSK" pitchFamily="34" charset="-34"/>
              <a:cs typeface="TH SarabunPSK" pitchFamily="34" charset="-34"/>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h-TH" b="1" dirty="0" smtClean="0"/>
              <a:t>บริการ </a:t>
            </a:r>
            <a:r>
              <a:rPr lang="en-US" b="1" dirty="0" smtClean="0">
                <a:solidFill>
                  <a:srgbClr val="C00000"/>
                </a:solidFill>
              </a:rPr>
              <a:t>Availability Zone</a:t>
            </a:r>
            <a:endParaRPr lang="en-US" b="1" dirty="0">
              <a:solidFill>
                <a:srgbClr val="C00000"/>
              </a:solidFill>
            </a:endParaRPr>
          </a:p>
        </p:txBody>
      </p:sp>
      <p:sp>
        <p:nvSpPr>
          <p:cNvPr id="3" name="Content Placeholder 2"/>
          <p:cNvSpPr>
            <a:spLocks noGrp="1"/>
          </p:cNvSpPr>
          <p:nvPr>
            <p:ph idx="1"/>
          </p:nvPr>
        </p:nvSpPr>
        <p:spPr>
          <a:xfrm>
            <a:off x="457200" y="1600200"/>
            <a:ext cx="8229600" cy="4953000"/>
          </a:xfrm>
        </p:spPr>
        <p:txBody>
          <a:bodyPr>
            <a:normAutofit/>
          </a:bodyPr>
          <a:lstStyle/>
          <a:p>
            <a:r>
              <a:rPr lang="th-TH" b="1" u="sng" dirty="0" smtClean="0">
                <a:latin typeface="TH SarabunPSK" pitchFamily="34" charset="-34"/>
                <a:cs typeface="TH SarabunPSK" pitchFamily="34" charset="-34"/>
              </a:rPr>
              <a:t>สำหรับ </a:t>
            </a:r>
            <a:r>
              <a:rPr lang="en-US" b="1" u="sng" dirty="0" smtClean="0">
                <a:latin typeface="TH SarabunPSK" pitchFamily="34" charset="-34"/>
                <a:cs typeface="TH SarabunPSK" pitchFamily="34" charset="-34"/>
              </a:rPr>
              <a:t>Neutron: </a:t>
            </a:r>
            <a:r>
              <a:rPr lang="en-US" b="1" dirty="0" err="1" smtClean="0">
                <a:latin typeface="TH SarabunPSK" pitchFamily="34" charset="-34"/>
                <a:cs typeface="TH SarabunPSK" pitchFamily="34" charset="-34"/>
              </a:rPr>
              <a:t>OpenStack</a:t>
            </a:r>
            <a:r>
              <a:rPr lang="en-US" b="1" dirty="0" smtClean="0">
                <a:latin typeface="TH SarabunPSK" pitchFamily="34" charset="-34"/>
                <a:cs typeface="TH SarabunPSK" pitchFamily="34" charset="-34"/>
              </a:rPr>
              <a:t> Admin </a:t>
            </a:r>
            <a:r>
              <a:rPr lang="th-TH" b="1" dirty="0" smtClean="0">
                <a:latin typeface="TH SarabunPSK" pitchFamily="34" charset="-34"/>
                <a:cs typeface="TH SarabunPSK" pitchFamily="34" charset="-34"/>
              </a:rPr>
              <a:t>ต้องกำหนดให้ </a:t>
            </a:r>
            <a:r>
              <a:rPr lang="en-US" b="1" dirty="0" smtClean="0">
                <a:latin typeface="TH SarabunPSK" pitchFamily="34" charset="-34"/>
                <a:cs typeface="TH SarabunPSK" pitchFamily="34" charset="-34"/>
              </a:rPr>
              <a:t>Neutron Agent </a:t>
            </a:r>
            <a:r>
              <a:rPr lang="th-TH" b="1" dirty="0" smtClean="0">
                <a:latin typeface="TH SarabunPSK" pitchFamily="34" charset="-34"/>
                <a:cs typeface="TH SarabunPSK" pitchFamily="34" charset="-34"/>
              </a:rPr>
              <a:t>ให้อยู่ใน </a:t>
            </a:r>
            <a:r>
              <a:rPr lang="en-US" b="1" dirty="0" smtClean="0">
                <a:latin typeface="TH SarabunPSK" pitchFamily="34" charset="-34"/>
                <a:cs typeface="TH SarabunPSK" pitchFamily="34" charset="-34"/>
              </a:rPr>
              <a:t>Availability Zone </a:t>
            </a:r>
            <a:r>
              <a:rPr lang="th-TH" b="1" dirty="0" smtClean="0">
                <a:latin typeface="TH SarabunPSK" pitchFamily="34" charset="-34"/>
                <a:cs typeface="TH SarabunPSK" pitchFamily="34" charset="-34"/>
              </a:rPr>
              <a:t>เพียง </a:t>
            </a:r>
            <a:r>
              <a:rPr lang="en-US" b="1" dirty="0" smtClean="0">
                <a:latin typeface="TH SarabunPSK" pitchFamily="34" charset="-34"/>
                <a:cs typeface="TH SarabunPSK" pitchFamily="34" charset="-34"/>
              </a:rPr>
              <a:t>Zone </a:t>
            </a:r>
            <a:r>
              <a:rPr lang="th-TH" b="1" dirty="0" smtClean="0">
                <a:latin typeface="TH SarabunPSK" pitchFamily="34" charset="-34"/>
                <a:cs typeface="TH SarabunPSK" pitchFamily="34" charset="-34"/>
              </a:rPr>
              <a:t>ใด </a:t>
            </a:r>
            <a:r>
              <a:rPr lang="en-US" b="1" dirty="0" smtClean="0">
                <a:latin typeface="TH SarabunPSK" pitchFamily="34" charset="-34"/>
                <a:cs typeface="TH SarabunPSK" pitchFamily="34" charset="-34"/>
              </a:rPr>
              <a:t>Zone </a:t>
            </a:r>
            <a:r>
              <a:rPr lang="th-TH" b="1" dirty="0" smtClean="0">
                <a:latin typeface="TH SarabunPSK" pitchFamily="34" charset="-34"/>
                <a:cs typeface="TH SarabunPSK" pitchFamily="34" charset="-34"/>
              </a:rPr>
              <a:t>หนึ่ง</a:t>
            </a:r>
          </a:p>
          <a:p>
            <a:r>
              <a:rPr lang="th-TH" b="1" dirty="0" smtClean="0">
                <a:latin typeface="TH SarabunPSK" pitchFamily="34" charset="-34"/>
                <a:cs typeface="TH SarabunPSK" pitchFamily="34" charset="-34"/>
              </a:rPr>
              <a:t>เช่น </a:t>
            </a:r>
            <a:r>
              <a:rPr lang="en-US" b="1" dirty="0" smtClean="0">
                <a:latin typeface="TH SarabunPSK" pitchFamily="34" charset="-34"/>
                <a:cs typeface="TH SarabunPSK" pitchFamily="34" charset="-34"/>
              </a:rPr>
              <a:t>neutron DHCP agent </a:t>
            </a:r>
            <a:r>
              <a:rPr lang="th-TH" b="1" dirty="0" smtClean="0">
                <a:latin typeface="TH SarabunPSK" pitchFamily="34" charset="-34"/>
                <a:cs typeface="TH SarabunPSK" pitchFamily="34" charset="-34"/>
              </a:rPr>
              <a:t>และ </a:t>
            </a:r>
            <a:r>
              <a:rPr lang="en-US" b="1" dirty="0" smtClean="0">
                <a:latin typeface="TH SarabunPSK" pitchFamily="34" charset="-34"/>
                <a:cs typeface="TH SarabunPSK" pitchFamily="34" charset="-34"/>
              </a:rPr>
              <a:t>neutron L3 agent  </a:t>
            </a:r>
            <a:endParaRPr lang="th-TH" b="1" dirty="0" smtClean="0">
              <a:latin typeface="TH SarabunPSK" pitchFamily="34" charset="-34"/>
              <a:cs typeface="TH SarabunPSK" pitchFamily="34" charset="-34"/>
            </a:endParaRPr>
          </a:p>
          <a:p>
            <a:r>
              <a:rPr lang="th-TH" b="1" u="sng" dirty="0" smtClean="0">
                <a:latin typeface="TH SarabunPSK" pitchFamily="34" charset="-34"/>
                <a:cs typeface="TH SarabunPSK" pitchFamily="34" charset="-34"/>
              </a:rPr>
              <a:t>สำหรับ </a:t>
            </a:r>
            <a:r>
              <a:rPr lang="en-US" b="1" u="sng" dirty="0" smtClean="0">
                <a:latin typeface="TH SarabunPSK" pitchFamily="34" charset="-34"/>
                <a:cs typeface="TH SarabunPSK" pitchFamily="34" charset="-34"/>
              </a:rPr>
              <a:t>Cinder: </a:t>
            </a:r>
            <a:r>
              <a:rPr lang="en-US" b="1" dirty="0" err="1" smtClean="0">
                <a:latin typeface="TH SarabunPSK" pitchFamily="34" charset="-34"/>
                <a:cs typeface="TH SarabunPSK" pitchFamily="34" charset="-34"/>
              </a:rPr>
              <a:t>OpenStack</a:t>
            </a:r>
            <a:r>
              <a:rPr lang="en-US" b="1" dirty="0" smtClean="0">
                <a:latin typeface="TH SarabunPSK" pitchFamily="34" charset="-34"/>
                <a:cs typeface="TH SarabunPSK" pitchFamily="34" charset="-34"/>
              </a:rPr>
              <a:t> Admin </a:t>
            </a:r>
            <a:r>
              <a:rPr lang="th-TH" b="1" dirty="0" smtClean="0">
                <a:latin typeface="TH SarabunPSK" pitchFamily="34" charset="-34"/>
                <a:cs typeface="TH SarabunPSK" pitchFamily="34" charset="-34"/>
              </a:rPr>
              <a:t>ต้องกำหนดให้ </a:t>
            </a:r>
            <a:r>
              <a:rPr lang="en-US" b="1" dirty="0" smtClean="0">
                <a:latin typeface="TH SarabunPSK" pitchFamily="34" charset="-34"/>
                <a:cs typeface="TH SarabunPSK" pitchFamily="34" charset="-34"/>
              </a:rPr>
              <a:t>cinder volume (block storage) </a:t>
            </a:r>
            <a:r>
              <a:rPr lang="th-TH" b="1" dirty="0" smtClean="0">
                <a:latin typeface="TH SarabunPSK" pitchFamily="34" charset="-34"/>
                <a:cs typeface="TH SarabunPSK" pitchFamily="34" charset="-34"/>
              </a:rPr>
              <a:t>อยู่ใน </a:t>
            </a:r>
            <a:r>
              <a:rPr lang="en-US" b="1" dirty="0" smtClean="0">
                <a:latin typeface="TH SarabunPSK" pitchFamily="34" charset="-34"/>
                <a:cs typeface="TH SarabunPSK" pitchFamily="34" charset="-34"/>
              </a:rPr>
              <a:t>Availability Zone </a:t>
            </a:r>
            <a:r>
              <a:rPr lang="th-TH" b="1" dirty="0" smtClean="0">
                <a:latin typeface="TH SarabunPSK" pitchFamily="34" charset="-34"/>
                <a:cs typeface="TH SarabunPSK" pitchFamily="34" charset="-34"/>
              </a:rPr>
              <a:t>หนึ่ง</a:t>
            </a:r>
          </a:p>
          <a:p>
            <a:r>
              <a:rPr lang="en-US" b="1" dirty="0" smtClean="0">
                <a:latin typeface="TH SarabunPSK" pitchFamily="34" charset="-34"/>
                <a:cs typeface="TH SarabunPSK" pitchFamily="34" charset="-34"/>
              </a:rPr>
              <a:t>Availability Zone</a:t>
            </a:r>
            <a:r>
              <a:rPr lang="th-TH" b="1" dirty="0" smtClean="0">
                <a:latin typeface="TH SarabunPSK" pitchFamily="34" charset="-34"/>
                <a:cs typeface="TH SarabunPSK" pitchFamily="34" charset="-34"/>
              </a:rPr>
              <a:t> มีข้อดีคือ </a:t>
            </a:r>
            <a:r>
              <a:rPr lang="en-US" b="1" dirty="0" smtClean="0">
                <a:latin typeface="TH SarabunPSK" pitchFamily="34" charset="-34"/>
                <a:cs typeface="TH SarabunPSK" pitchFamily="34" charset="-34"/>
              </a:rPr>
              <a:t>partition resource </a:t>
            </a:r>
            <a:r>
              <a:rPr lang="th-TH" b="1" dirty="0" smtClean="0">
                <a:latin typeface="TH SarabunPSK" pitchFamily="34" charset="-34"/>
                <a:cs typeface="TH SarabunPSK" pitchFamily="34" charset="-34"/>
              </a:rPr>
              <a:t>ทำให้</a:t>
            </a:r>
            <a:r>
              <a:rPr lang="th-TH" b="1" dirty="0" smtClean="0">
                <a:latin typeface="TH SarabunPSK" pitchFamily="34" charset="-34"/>
                <a:cs typeface="TH SarabunPSK" pitchFamily="34" charset="-34"/>
              </a:rPr>
              <a:t>ใช้งาน </a:t>
            </a:r>
            <a:r>
              <a:rPr lang="en-US" b="1" dirty="0" smtClean="0">
                <a:latin typeface="TH SarabunPSK" pitchFamily="34" charset="-34"/>
                <a:cs typeface="TH SarabunPSK" pitchFamily="34" charset="-34"/>
              </a:rPr>
              <a:t>partition </a:t>
            </a:r>
            <a:r>
              <a:rPr lang="th-TH" b="1" dirty="0" smtClean="0">
                <a:latin typeface="TH SarabunPSK" pitchFamily="34" charset="-34"/>
                <a:cs typeface="TH SarabunPSK" pitchFamily="34" charset="-34"/>
              </a:rPr>
              <a:t>อื่นๆได้</a:t>
            </a:r>
            <a:r>
              <a:rPr lang="th-TH" b="1" dirty="0" smtClean="0">
                <a:latin typeface="TH SarabunPSK" pitchFamily="34" charset="-34"/>
                <a:cs typeface="TH SarabunPSK" pitchFamily="34" charset="-34"/>
              </a:rPr>
              <a:t>เมื่อ </a:t>
            </a:r>
            <a:r>
              <a:rPr lang="en-US" b="1" dirty="0" smtClean="0">
                <a:latin typeface="TH SarabunPSK" pitchFamily="34" charset="-34"/>
                <a:cs typeface="TH SarabunPSK" pitchFamily="34" charset="-34"/>
              </a:rPr>
              <a:t>partit</a:t>
            </a:r>
            <a:r>
              <a:rPr lang="en-US" b="1" dirty="0" smtClean="0">
                <a:latin typeface="TH SarabunPSK" pitchFamily="34" charset="-34"/>
                <a:cs typeface="TH SarabunPSK" pitchFamily="34" charset="-34"/>
              </a:rPr>
              <a:t>ion </a:t>
            </a:r>
            <a:r>
              <a:rPr lang="th-TH" b="1" dirty="0" smtClean="0">
                <a:latin typeface="TH SarabunPSK" pitchFamily="34" charset="-34"/>
                <a:cs typeface="TH SarabunPSK" pitchFamily="34" charset="-34"/>
              </a:rPr>
              <a:t>หนึ่ง </a:t>
            </a:r>
            <a:r>
              <a:rPr lang="en-US" b="1" dirty="0" smtClean="0">
                <a:latin typeface="TH SarabunPSK" pitchFamily="34" charset="-34"/>
                <a:cs typeface="TH SarabunPSK" pitchFamily="34" charset="-34"/>
              </a:rPr>
              <a:t>Fail</a:t>
            </a:r>
            <a:r>
              <a:rPr lang="th-TH" b="1" dirty="0" smtClean="0">
                <a:latin typeface="TH SarabunPSK" pitchFamily="34" charset="-34"/>
                <a:cs typeface="TH SarabunPSK" pitchFamily="34" charset="-34"/>
              </a:rPr>
              <a:t> หรือทำ </a:t>
            </a:r>
            <a:r>
              <a:rPr lang="en-US" b="1" dirty="0" err="1" smtClean="0">
                <a:latin typeface="TH SarabunPSK" pitchFamily="34" charset="-34"/>
                <a:cs typeface="TH SarabunPSK" pitchFamily="34" charset="-34"/>
              </a:rPr>
              <a:t>Maintenanace</a:t>
            </a:r>
            <a:endParaRPr lang="th-TH" b="1" dirty="0" smtClean="0">
              <a:latin typeface="TH SarabunPSK" pitchFamily="34" charset="-34"/>
              <a:cs typeface="TH SarabunPSK" pitchFamily="34" charset="-34"/>
            </a:endParaRPr>
          </a:p>
          <a:p>
            <a:r>
              <a:rPr lang="en-US" b="1" dirty="0" err="1" smtClean="0">
                <a:latin typeface="TH SarabunPSK" pitchFamily="34" charset="-34"/>
                <a:cs typeface="TH SarabunPSK" pitchFamily="34" charset="-34"/>
              </a:rPr>
              <a:t>Availanbility</a:t>
            </a:r>
            <a:r>
              <a:rPr lang="en-US" b="1" dirty="0" smtClean="0">
                <a:latin typeface="TH SarabunPSK" pitchFamily="34" charset="-34"/>
                <a:cs typeface="TH SarabunPSK" pitchFamily="34" charset="-34"/>
              </a:rPr>
              <a:t> Zone </a:t>
            </a:r>
            <a:r>
              <a:rPr lang="th-TH" b="1" dirty="0" smtClean="0">
                <a:latin typeface="TH SarabunPSK" pitchFamily="34" charset="-34"/>
                <a:cs typeface="TH SarabunPSK" pitchFamily="34" charset="-34"/>
              </a:rPr>
              <a:t>มีข้อเสียคือ </a:t>
            </a:r>
            <a:r>
              <a:rPr lang="en-US" b="1" dirty="0" smtClean="0">
                <a:latin typeface="TH SarabunPSK" pitchFamily="34" charset="-34"/>
                <a:cs typeface="TH SarabunPSK" pitchFamily="34" charset="-34"/>
              </a:rPr>
              <a:t>resource </a:t>
            </a:r>
            <a:r>
              <a:rPr lang="th-TH" b="1" dirty="0" smtClean="0">
                <a:latin typeface="TH SarabunPSK" pitchFamily="34" charset="-34"/>
                <a:cs typeface="TH SarabunPSK" pitchFamily="34" charset="-34"/>
              </a:rPr>
              <a:t>แยก </a:t>
            </a:r>
            <a:r>
              <a:rPr lang="en-US" b="1" dirty="0" smtClean="0">
                <a:latin typeface="TH SarabunPSK" pitchFamily="34" charset="-34"/>
                <a:cs typeface="TH SarabunPSK" pitchFamily="34" charset="-34"/>
              </a:rPr>
              <a:t>pa</a:t>
            </a:r>
            <a:r>
              <a:rPr lang="en-US" b="1" dirty="0" smtClean="0">
                <a:latin typeface="TH SarabunPSK" pitchFamily="34" charset="-34"/>
                <a:cs typeface="TH SarabunPSK" pitchFamily="34" charset="-34"/>
              </a:rPr>
              <a:t>r</a:t>
            </a:r>
            <a:r>
              <a:rPr lang="en-US" b="1" dirty="0" smtClean="0">
                <a:latin typeface="TH SarabunPSK" pitchFamily="34" charset="-34"/>
                <a:cs typeface="TH SarabunPSK" pitchFamily="34" charset="-34"/>
              </a:rPr>
              <a:t>tition </a:t>
            </a:r>
            <a:r>
              <a:rPr lang="th-TH" b="1" dirty="0" smtClean="0">
                <a:latin typeface="TH SarabunPSK" pitchFamily="34" charset="-34"/>
                <a:cs typeface="TH SarabunPSK" pitchFamily="34" charset="-34"/>
              </a:rPr>
              <a:t>กันและ </a:t>
            </a:r>
            <a:r>
              <a:rPr lang="en-US" b="1" dirty="0" smtClean="0">
                <a:latin typeface="TH SarabunPSK" pitchFamily="34" charset="-34"/>
                <a:cs typeface="TH SarabunPSK" pitchFamily="34" charset="-34"/>
              </a:rPr>
              <a:t>schedule </a:t>
            </a:r>
            <a:r>
              <a:rPr lang="th-TH" b="1" dirty="0" smtClean="0">
                <a:latin typeface="TH SarabunPSK" pitchFamily="34" charset="-34"/>
                <a:cs typeface="TH SarabunPSK" pitchFamily="34" charset="-34"/>
              </a:rPr>
              <a:t>การใช้งานข้าม </a:t>
            </a:r>
            <a:r>
              <a:rPr lang="en-US" b="1" dirty="0" smtClean="0">
                <a:latin typeface="TH SarabunPSK" pitchFamily="34" charset="-34"/>
                <a:cs typeface="TH SarabunPSK" pitchFamily="34" charset="-34"/>
              </a:rPr>
              <a:t>Availability Zone </a:t>
            </a:r>
            <a:r>
              <a:rPr lang="th-TH" b="1" dirty="0" smtClean="0">
                <a:latin typeface="TH SarabunPSK" pitchFamily="34" charset="-34"/>
                <a:cs typeface="TH SarabunPSK" pitchFamily="34" charset="-34"/>
              </a:rPr>
              <a:t>ไม่ได้</a:t>
            </a:r>
            <a:endParaRPr lang="th-TH" b="1" dirty="0" smtClean="0">
              <a:latin typeface="TH SarabunPSK" pitchFamily="34" charset="-34"/>
              <a:cs typeface="TH SarabunPSK" pitchFamily="34" charset="-34"/>
            </a:endParaRPr>
          </a:p>
          <a:p>
            <a:endParaRPr lang="en-US" b="1" dirty="0" smtClean="0">
              <a:latin typeface="TH SarabunPSK" pitchFamily="34" charset="-34"/>
              <a:cs typeface="TH SarabunPSK" pitchFamily="34" charset="-34"/>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Zone Organization</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1026" name="Picture 2" descr="powerdiversity"/>
          <p:cNvPicPr>
            <a:picLocks noChangeAspect="1" noChangeArrowheads="1"/>
          </p:cNvPicPr>
          <p:nvPr/>
        </p:nvPicPr>
        <p:blipFill>
          <a:blip r:embed="rId2" cstate="print"/>
          <a:srcRect/>
          <a:stretch>
            <a:fillRect/>
          </a:stretch>
        </p:blipFill>
        <p:spPr bwMode="auto">
          <a:xfrm>
            <a:off x="1676400" y="1447800"/>
            <a:ext cx="5791200" cy="4162427"/>
          </a:xfrm>
          <a:prstGeom prst="rect">
            <a:avLst/>
          </a:prstGeom>
          <a:noFill/>
        </p:spPr>
      </p:pic>
      <p:sp>
        <p:nvSpPr>
          <p:cNvPr id="5" name="Rectangle 4"/>
          <p:cNvSpPr/>
          <p:nvPr/>
        </p:nvSpPr>
        <p:spPr>
          <a:xfrm>
            <a:off x="1371600" y="5562600"/>
            <a:ext cx="6705600" cy="954107"/>
          </a:xfrm>
          <a:prstGeom prst="rect">
            <a:avLst/>
          </a:prstGeom>
        </p:spPr>
        <p:txBody>
          <a:bodyPr wrap="square">
            <a:spAutoFit/>
          </a:bodyPr>
          <a:lstStyle/>
          <a:p>
            <a:r>
              <a:rPr lang="th-TH" sz="2800" b="1" dirty="0" smtClean="0">
                <a:latin typeface="TH SarabunPSK" pitchFamily="34" charset="-34"/>
                <a:cs typeface="TH SarabunPSK" pitchFamily="34" charset="-34"/>
              </a:rPr>
              <a:t>อ้างอิงข้อมูลจาก </a:t>
            </a:r>
            <a:r>
              <a:rPr lang="en-US" sz="2800" b="1" dirty="0" smtClean="0">
                <a:latin typeface="TH SarabunPSK" pitchFamily="34" charset="-34"/>
                <a:cs typeface="TH SarabunPSK" pitchFamily="34" charset="-34"/>
                <a:hlinkClick r:id="rId3"/>
              </a:rPr>
              <a:t>https://www.mirantis.com/blog/the-first-and-final-word-on-openstack-availability-zones/</a:t>
            </a:r>
            <a:endParaRPr lang="en-US"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3490" name="Picture 2" descr="1azperrack"/>
          <p:cNvPicPr>
            <a:picLocks noChangeAspect="1" noChangeArrowheads="1"/>
          </p:cNvPicPr>
          <p:nvPr/>
        </p:nvPicPr>
        <p:blipFill>
          <a:blip r:embed="rId2" cstate="print"/>
          <a:srcRect/>
          <a:stretch>
            <a:fillRect/>
          </a:stretch>
        </p:blipFill>
        <p:spPr bwMode="auto">
          <a:xfrm>
            <a:off x="2133600" y="0"/>
            <a:ext cx="5051652" cy="5715000"/>
          </a:xfrm>
          <a:prstGeom prst="rect">
            <a:avLst/>
          </a:prstGeom>
          <a:noFill/>
        </p:spPr>
      </p:pic>
      <p:sp>
        <p:nvSpPr>
          <p:cNvPr id="5" name="Rectangle 4"/>
          <p:cNvSpPr/>
          <p:nvPr/>
        </p:nvSpPr>
        <p:spPr>
          <a:xfrm>
            <a:off x="1371600" y="5715000"/>
            <a:ext cx="6705600" cy="954107"/>
          </a:xfrm>
          <a:prstGeom prst="rect">
            <a:avLst/>
          </a:prstGeom>
        </p:spPr>
        <p:txBody>
          <a:bodyPr wrap="square">
            <a:spAutoFit/>
          </a:bodyPr>
          <a:lstStyle/>
          <a:p>
            <a:r>
              <a:rPr lang="th-TH" sz="2800" b="1" dirty="0" smtClean="0">
                <a:latin typeface="TH SarabunPSK" pitchFamily="34" charset="-34"/>
                <a:cs typeface="TH SarabunPSK" pitchFamily="34" charset="-34"/>
              </a:rPr>
              <a:t>อ้างอิงข้อมูลจาก </a:t>
            </a:r>
            <a:r>
              <a:rPr lang="en-US" sz="2800" b="1" dirty="0" smtClean="0">
                <a:latin typeface="TH SarabunPSK" pitchFamily="34" charset="-34"/>
                <a:cs typeface="TH SarabunPSK" pitchFamily="34" charset="-34"/>
                <a:hlinkClick r:id="rId3"/>
              </a:rPr>
              <a:t>https://www.mirantis.com/blog/the-first-and-final-word-on-openstack-availability-zones/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Core Components</a:t>
            </a:r>
            <a:endParaRPr lang="en-US" b="1" dirty="0"/>
          </a:p>
        </p:txBody>
      </p:sp>
      <p:sp>
        <p:nvSpPr>
          <p:cNvPr id="3" name="Content Placeholder 2"/>
          <p:cNvSpPr>
            <a:spLocks noGrp="1"/>
          </p:cNvSpPr>
          <p:nvPr>
            <p:ph idx="1"/>
          </p:nvPr>
        </p:nvSpPr>
        <p:spPr>
          <a:xfrm>
            <a:off x="2438400" y="1600200"/>
            <a:ext cx="6248400" cy="4525963"/>
          </a:xfrm>
        </p:spPr>
        <p:txBody>
          <a:bodyPr>
            <a:normAutofit fontScale="92500" lnSpcReduction="10000"/>
          </a:bodyPr>
          <a:lstStyle/>
          <a:p>
            <a:r>
              <a:rPr lang="en-US" dirty="0" err="1" smtClean="0"/>
              <a:t>OpenStack</a:t>
            </a:r>
            <a:r>
              <a:rPr lang="en-US" dirty="0" smtClean="0"/>
              <a:t> </a:t>
            </a:r>
            <a:r>
              <a:rPr lang="en-US" b="1" dirty="0" smtClean="0"/>
              <a:t>Dashboard</a:t>
            </a:r>
            <a:r>
              <a:rPr lang="en-US" dirty="0" smtClean="0"/>
              <a:t> </a:t>
            </a:r>
            <a:r>
              <a:rPr lang="en-US" b="1" dirty="0" smtClean="0"/>
              <a:t>(Horizon)</a:t>
            </a:r>
            <a:r>
              <a:rPr lang="en-US" dirty="0" smtClean="0"/>
              <a:t> : a modular web-based user interface for all the </a:t>
            </a:r>
            <a:r>
              <a:rPr lang="en-US" dirty="0" err="1" smtClean="0"/>
              <a:t>OpenStack</a:t>
            </a:r>
            <a:r>
              <a:rPr lang="en-US" dirty="0" smtClean="0"/>
              <a:t> services.</a:t>
            </a:r>
          </a:p>
          <a:p>
            <a:r>
              <a:rPr lang="en-US" dirty="0" err="1" smtClean="0"/>
              <a:t>OpenStack</a:t>
            </a:r>
            <a:r>
              <a:rPr lang="en-US" dirty="0" smtClean="0"/>
              <a:t> </a:t>
            </a:r>
            <a:r>
              <a:rPr lang="en-US" b="1" dirty="0" smtClean="0"/>
              <a:t>Identity Service (Keystone)</a:t>
            </a:r>
            <a:r>
              <a:rPr lang="en-US" dirty="0" smtClean="0"/>
              <a:t> : authentication and authorization for all the </a:t>
            </a:r>
            <a:r>
              <a:rPr lang="en-US" dirty="0" err="1" smtClean="0"/>
              <a:t>OpenStack</a:t>
            </a:r>
            <a:r>
              <a:rPr lang="en-US" dirty="0" smtClean="0"/>
              <a:t> services. </a:t>
            </a:r>
          </a:p>
          <a:p>
            <a:r>
              <a:rPr lang="en-US" dirty="0" err="1" smtClean="0"/>
              <a:t>OpenStack</a:t>
            </a:r>
            <a:r>
              <a:rPr lang="en-US" dirty="0" smtClean="0"/>
              <a:t> </a:t>
            </a:r>
            <a:r>
              <a:rPr lang="en-US" b="1" dirty="0" smtClean="0"/>
              <a:t>Network Service (Neutron) </a:t>
            </a:r>
            <a:r>
              <a:rPr lang="en-US" dirty="0" smtClean="0"/>
              <a:t>: handle network virtualization</a:t>
            </a:r>
            <a:endParaRPr lang="en-US" b="1" dirty="0" smtClean="0"/>
          </a:p>
          <a:p>
            <a:endParaRPr lang="en-US" dirty="0" smtClean="0"/>
          </a:p>
        </p:txBody>
      </p:sp>
      <p:pic>
        <p:nvPicPr>
          <p:cNvPr id="4098" name="Picture 2" descr="C:\Users\yugi\Desktop\presentation\security-icon-big2.png"/>
          <p:cNvPicPr>
            <a:picLocks noChangeAspect="1" noChangeArrowheads="1"/>
          </p:cNvPicPr>
          <p:nvPr/>
        </p:nvPicPr>
        <p:blipFill>
          <a:blip r:embed="rId2" cstate="print"/>
          <a:srcRect/>
          <a:stretch>
            <a:fillRect/>
          </a:stretch>
        </p:blipFill>
        <p:spPr bwMode="auto">
          <a:xfrm>
            <a:off x="762000" y="3124200"/>
            <a:ext cx="1143000" cy="1147295"/>
          </a:xfrm>
          <a:prstGeom prst="rect">
            <a:avLst/>
          </a:prstGeom>
          <a:noFill/>
        </p:spPr>
      </p:pic>
      <p:pic>
        <p:nvPicPr>
          <p:cNvPr id="4100" name="Picture 4" descr="C:\Users\yugi\Desktop\presentation\Apps-internet-web-browser-icon.png"/>
          <p:cNvPicPr>
            <a:picLocks noChangeAspect="1" noChangeArrowheads="1"/>
          </p:cNvPicPr>
          <p:nvPr/>
        </p:nvPicPr>
        <p:blipFill>
          <a:blip r:embed="rId3" cstate="print"/>
          <a:srcRect/>
          <a:stretch>
            <a:fillRect/>
          </a:stretch>
        </p:blipFill>
        <p:spPr bwMode="auto">
          <a:xfrm>
            <a:off x="762000" y="1524000"/>
            <a:ext cx="1295400" cy="1295400"/>
          </a:xfrm>
          <a:prstGeom prst="rect">
            <a:avLst/>
          </a:prstGeom>
          <a:noFill/>
        </p:spPr>
      </p:pic>
      <p:pic>
        <p:nvPicPr>
          <p:cNvPr id="6" name="Picture 5" descr="network-64.png"/>
          <p:cNvPicPr>
            <a:picLocks noChangeAspect="1"/>
          </p:cNvPicPr>
          <p:nvPr/>
        </p:nvPicPr>
        <p:blipFill>
          <a:blip r:embed="rId4" cstate="print"/>
          <a:stretch>
            <a:fillRect/>
          </a:stretch>
        </p:blipFill>
        <p:spPr>
          <a:xfrm>
            <a:off x="762000" y="4724400"/>
            <a:ext cx="1270000" cy="12700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4514" name="Picture 2" descr="azbyroom"/>
          <p:cNvPicPr>
            <a:picLocks noChangeAspect="1" noChangeArrowheads="1"/>
          </p:cNvPicPr>
          <p:nvPr/>
        </p:nvPicPr>
        <p:blipFill>
          <a:blip r:embed="rId2" cstate="print"/>
          <a:srcRect/>
          <a:stretch>
            <a:fillRect/>
          </a:stretch>
        </p:blipFill>
        <p:spPr bwMode="auto">
          <a:xfrm>
            <a:off x="228600" y="1066800"/>
            <a:ext cx="8712197" cy="3733800"/>
          </a:xfrm>
          <a:prstGeom prst="rect">
            <a:avLst/>
          </a:prstGeom>
          <a:noFill/>
        </p:spPr>
      </p:pic>
      <p:sp>
        <p:nvSpPr>
          <p:cNvPr id="5" name="Rectangle 4"/>
          <p:cNvSpPr/>
          <p:nvPr/>
        </p:nvSpPr>
        <p:spPr>
          <a:xfrm>
            <a:off x="1371600" y="5257800"/>
            <a:ext cx="6705600" cy="954107"/>
          </a:xfrm>
          <a:prstGeom prst="rect">
            <a:avLst/>
          </a:prstGeom>
        </p:spPr>
        <p:txBody>
          <a:bodyPr wrap="square">
            <a:spAutoFit/>
          </a:bodyPr>
          <a:lstStyle/>
          <a:p>
            <a:r>
              <a:rPr lang="th-TH" sz="2800" b="1" dirty="0" smtClean="0">
                <a:latin typeface="TH SarabunPSK" pitchFamily="34" charset="-34"/>
                <a:cs typeface="TH SarabunPSK" pitchFamily="34" charset="-34"/>
              </a:rPr>
              <a:t>อ้างอิงข้อมูลจาก </a:t>
            </a:r>
            <a:r>
              <a:rPr lang="en-US" sz="2800" b="1" dirty="0" smtClean="0">
                <a:latin typeface="TH SarabunPSK" pitchFamily="34" charset="-34"/>
                <a:cs typeface="TH SarabunPSK" pitchFamily="34" charset="-34"/>
                <a:hlinkClick r:id="rId3"/>
              </a:rPr>
              <a:t>https://www.mirantis.com/blog/the-first-and-final-word-on-openstack-availability-zones/</a:t>
            </a:r>
            <a:endParaRPr lang="en-US"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normAutofit/>
          </a:bodyPr>
          <a:lstStyle/>
          <a:p>
            <a:r>
              <a:rPr lang="en-US" b="1" dirty="0" smtClean="0"/>
              <a:t>General Cloud Deployment</a:t>
            </a:r>
            <a:endParaRPr lang="en-US"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h-TH" b="1" dirty="0" smtClean="0"/>
              <a:t>ตัวอย่าง</a:t>
            </a:r>
            <a:r>
              <a:rPr lang="th-TH" b="1" dirty="0" smtClean="0"/>
              <a:t> </a:t>
            </a:r>
            <a:r>
              <a:rPr lang="en-US" b="1" dirty="0" smtClean="0">
                <a:solidFill>
                  <a:srgbClr val="C00000"/>
                </a:solidFill>
              </a:rPr>
              <a:t>Deployment</a:t>
            </a:r>
            <a:endParaRPr lang="en-US" b="1" dirty="0">
              <a:solidFill>
                <a:srgbClr val="C00000"/>
              </a:solidFill>
            </a:endParaRPr>
          </a:p>
        </p:txBody>
      </p:sp>
      <p:sp>
        <p:nvSpPr>
          <p:cNvPr id="3" name="Content Placeholder 2"/>
          <p:cNvSpPr>
            <a:spLocks noGrp="1"/>
          </p:cNvSpPr>
          <p:nvPr>
            <p:ph idx="1"/>
          </p:nvPr>
        </p:nvSpPr>
        <p:spPr>
          <a:xfrm>
            <a:off x="457200" y="1600200"/>
            <a:ext cx="8229600" cy="4953000"/>
          </a:xfrm>
        </p:spPr>
        <p:txBody>
          <a:bodyPr>
            <a:normAutofit/>
          </a:bodyPr>
          <a:lstStyle/>
          <a:p>
            <a:r>
              <a:rPr lang="th-TH" b="1" dirty="0" smtClean="0">
                <a:latin typeface="TH SarabunPSK" pitchFamily="34" charset="-34"/>
                <a:cs typeface="TH SarabunPSK" pitchFamily="34" charset="-34"/>
              </a:rPr>
              <a:t>อ้างอิง </a:t>
            </a:r>
            <a:r>
              <a:rPr lang="en-US" b="1" dirty="0" smtClean="0">
                <a:latin typeface="TH SarabunPSK" pitchFamily="34" charset="-34"/>
                <a:cs typeface="TH SarabunPSK" pitchFamily="34" charset="-34"/>
              </a:rPr>
              <a:t>https://docs.openstack.org/arch-design/use-cases/use-case-general-compute.html</a:t>
            </a:r>
            <a:endParaRPr lang="th-TH" b="1" dirty="0" smtClean="0">
              <a:latin typeface="TH SarabunPSK" pitchFamily="34" charset="-34"/>
              <a:cs typeface="TH SarabunPSK" pitchFamily="34" charset="-34"/>
            </a:endParaRPr>
          </a:p>
          <a:p>
            <a:r>
              <a:rPr lang="en-US" b="1" dirty="0" smtClean="0">
                <a:latin typeface="TH SarabunPSK" pitchFamily="34" charset="-34"/>
                <a:cs typeface="TH SarabunPSK" pitchFamily="34" charset="-34"/>
              </a:rPr>
              <a:t>Requirement 1: </a:t>
            </a:r>
            <a:r>
              <a:rPr lang="th-TH" b="1" dirty="0" smtClean="0">
                <a:latin typeface="TH SarabunPSK" pitchFamily="34" charset="-34"/>
                <a:cs typeface="TH SarabunPSK" pitchFamily="34" charset="-34"/>
              </a:rPr>
              <a:t> </a:t>
            </a:r>
            <a:r>
              <a:rPr lang="en-US" b="1" dirty="0" smtClean="0">
                <a:latin typeface="TH SarabunPSK" pitchFamily="34" charset="-34"/>
                <a:cs typeface="TH SarabunPSK" pitchFamily="34" charset="-34"/>
              </a:rPr>
              <a:t>Between </a:t>
            </a:r>
            <a:r>
              <a:rPr lang="en-US" b="1" dirty="0" smtClean="0">
                <a:latin typeface="TH SarabunPSK" pitchFamily="34" charset="-34"/>
                <a:cs typeface="TH SarabunPSK" pitchFamily="34" charset="-34"/>
              </a:rPr>
              <a:t>120 and 140 installations of </a:t>
            </a:r>
            <a:r>
              <a:rPr lang="en-US" b="1" dirty="0" err="1" smtClean="0">
                <a:latin typeface="TH SarabunPSK" pitchFamily="34" charset="-34"/>
                <a:cs typeface="TH SarabunPSK" pitchFamily="34" charset="-34"/>
              </a:rPr>
              <a:t>Nginx</a:t>
            </a:r>
            <a:r>
              <a:rPr lang="en-US" b="1" dirty="0" smtClean="0">
                <a:latin typeface="TH SarabunPSK" pitchFamily="34" charset="-34"/>
                <a:cs typeface="TH SarabunPSK" pitchFamily="34" charset="-34"/>
              </a:rPr>
              <a:t> and Tomcat, each with 2 </a:t>
            </a:r>
            <a:r>
              <a:rPr lang="en-US" b="1" dirty="0" err="1" smtClean="0">
                <a:latin typeface="TH SarabunPSK" pitchFamily="34" charset="-34"/>
                <a:cs typeface="TH SarabunPSK" pitchFamily="34" charset="-34"/>
              </a:rPr>
              <a:t>vCPUs</a:t>
            </a:r>
            <a:r>
              <a:rPr lang="en-US" b="1" dirty="0" smtClean="0">
                <a:latin typeface="TH SarabunPSK" pitchFamily="34" charset="-34"/>
                <a:cs typeface="TH SarabunPSK" pitchFamily="34" charset="-34"/>
              </a:rPr>
              <a:t> and 4 GB of RAM</a:t>
            </a:r>
          </a:p>
          <a:p>
            <a:r>
              <a:rPr lang="en-US" b="1" dirty="0" smtClean="0">
                <a:latin typeface="TH SarabunPSK" pitchFamily="34" charset="-34"/>
                <a:cs typeface="TH SarabunPSK" pitchFamily="34" charset="-34"/>
              </a:rPr>
              <a:t>Requirement 2: A </a:t>
            </a:r>
            <a:r>
              <a:rPr lang="en-US" b="1" dirty="0" smtClean="0">
                <a:latin typeface="TH SarabunPSK" pitchFamily="34" charset="-34"/>
                <a:cs typeface="TH SarabunPSK" pitchFamily="34" charset="-34"/>
              </a:rPr>
              <a:t>three node </a:t>
            </a:r>
            <a:r>
              <a:rPr lang="en-US" b="1" dirty="0" err="1" smtClean="0">
                <a:latin typeface="TH SarabunPSK" pitchFamily="34" charset="-34"/>
                <a:cs typeface="TH SarabunPSK" pitchFamily="34" charset="-34"/>
              </a:rPr>
              <a:t>MariaDB</a:t>
            </a:r>
            <a:r>
              <a:rPr lang="en-US" b="1" dirty="0" smtClean="0">
                <a:latin typeface="TH SarabunPSK" pitchFamily="34" charset="-34"/>
                <a:cs typeface="TH SarabunPSK" pitchFamily="34" charset="-34"/>
              </a:rPr>
              <a:t> and </a:t>
            </a:r>
            <a:r>
              <a:rPr lang="en-US" b="1" dirty="0" err="1" smtClean="0">
                <a:latin typeface="TH SarabunPSK" pitchFamily="34" charset="-34"/>
                <a:cs typeface="TH SarabunPSK" pitchFamily="34" charset="-34"/>
              </a:rPr>
              <a:t>Galera</a:t>
            </a:r>
            <a:r>
              <a:rPr lang="en-US" b="1" dirty="0" smtClean="0">
                <a:latin typeface="TH SarabunPSK" pitchFamily="34" charset="-34"/>
                <a:cs typeface="TH SarabunPSK" pitchFamily="34" charset="-34"/>
              </a:rPr>
              <a:t> cluster, each with 4 </a:t>
            </a:r>
            <a:r>
              <a:rPr lang="en-US" b="1" dirty="0" err="1" smtClean="0">
                <a:latin typeface="TH SarabunPSK" pitchFamily="34" charset="-34"/>
                <a:cs typeface="TH SarabunPSK" pitchFamily="34" charset="-34"/>
              </a:rPr>
              <a:t>vCPUs</a:t>
            </a:r>
            <a:r>
              <a:rPr lang="en-US" b="1" dirty="0" smtClean="0">
                <a:latin typeface="TH SarabunPSK" pitchFamily="34" charset="-34"/>
                <a:cs typeface="TH SarabunPSK" pitchFamily="34" charset="-34"/>
              </a:rPr>
              <a:t> and 8 GB of </a:t>
            </a:r>
            <a:r>
              <a:rPr lang="en-US" b="1" dirty="0" smtClean="0">
                <a:latin typeface="TH SarabunPSK" pitchFamily="34" charset="-34"/>
                <a:cs typeface="TH SarabunPSK" pitchFamily="34" charset="-34"/>
              </a:rPr>
              <a:t>RAM</a:t>
            </a:r>
          </a:p>
          <a:p>
            <a:r>
              <a:rPr lang="en-US" b="1" dirty="0" smtClean="0">
                <a:latin typeface="TH SarabunPSK" pitchFamily="34" charset="-34"/>
                <a:cs typeface="TH SarabunPSK" pitchFamily="34" charset="-34"/>
              </a:rPr>
              <a:t>Requirement 3: </a:t>
            </a:r>
            <a:r>
              <a:rPr lang="th-TH" b="1" dirty="0" smtClean="0">
                <a:latin typeface="TH SarabunPSK" pitchFamily="34" charset="-34"/>
                <a:cs typeface="TH SarabunPSK" pitchFamily="34" charset="-34"/>
              </a:rPr>
              <a:t>มีการสร้าง </a:t>
            </a:r>
            <a:r>
              <a:rPr lang="en-US" b="1" dirty="0" smtClean="0">
                <a:latin typeface="TH SarabunPSK" pitchFamily="34" charset="-34"/>
                <a:cs typeface="TH SarabunPSK" pitchFamily="34" charset="-34"/>
              </a:rPr>
              <a:t>log </a:t>
            </a:r>
            <a:r>
              <a:rPr lang="th-TH" b="1" dirty="0" smtClean="0">
                <a:latin typeface="TH SarabunPSK" pitchFamily="34" charset="-34"/>
                <a:cs typeface="TH SarabunPSK" pitchFamily="34" charset="-34"/>
              </a:rPr>
              <a:t>ทุกวัน</a:t>
            </a:r>
          </a:p>
          <a:p>
            <a:endParaRPr lang="en-US" b="1" dirty="0" smtClean="0">
              <a:latin typeface="TH SarabunPSK" pitchFamily="34" charset="-34"/>
              <a:cs typeface="TH SarabunPSK" pitchFamily="34" charset="-34"/>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h-TH" b="1" dirty="0" smtClean="0"/>
              <a:t>ตัวอย่าง</a:t>
            </a:r>
            <a:r>
              <a:rPr lang="th-TH" b="1" dirty="0" smtClean="0"/>
              <a:t> </a:t>
            </a:r>
            <a:r>
              <a:rPr lang="en-US" b="1" dirty="0" smtClean="0">
                <a:solidFill>
                  <a:srgbClr val="C00000"/>
                </a:solidFill>
              </a:rPr>
              <a:t>Deployment</a:t>
            </a:r>
            <a:endParaRPr lang="en-US" b="1" dirty="0">
              <a:solidFill>
                <a:srgbClr val="C00000"/>
              </a:solidFill>
            </a:endParaRPr>
          </a:p>
        </p:txBody>
      </p:sp>
      <p:sp>
        <p:nvSpPr>
          <p:cNvPr id="3" name="Content Placeholder 2"/>
          <p:cNvSpPr>
            <a:spLocks noGrp="1"/>
          </p:cNvSpPr>
          <p:nvPr>
            <p:ph idx="1"/>
          </p:nvPr>
        </p:nvSpPr>
        <p:spPr>
          <a:xfrm>
            <a:off x="457200" y="1600200"/>
            <a:ext cx="8229600" cy="4953000"/>
          </a:xfrm>
        </p:spPr>
        <p:txBody>
          <a:bodyPr>
            <a:normAutofit/>
          </a:bodyPr>
          <a:lstStyle/>
          <a:p>
            <a:r>
              <a:rPr lang="th-TH" b="1" dirty="0" smtClean="0">
                <a:latin typeface="TH SarabunPSK" pitchFamily="34" charset="-34"/>
                <a:cs typeface="TH SarabunPSK" pitchFamily="34" charset="-34"/>
              </a:rPr>
              <a:t>อ้างอิง </a:t>
            </a:r>
            <a:r>
              <a:rPr lang="en-US" b="1" dirty="0" smtClean="0">
                <a:latin typeface="TH SarabunPSK" pitchFamily="34" charset="-34"/>
                <a:cs typeface="TH SarabunPSK" pitchFamily="34" charset="-34"/>
                <a:hlinkClick r:id="rId2"/>
              </a:rPr>
              <a:t>https://docs.openstack.org/arch-design/use-cases/use-case-general-compute.html</a:t>
            </a:r>
            <a:endParaRPr lang="th-TH" b="1" dirty="0" smtClean="0">
              <a:latin typeface="TH SarabunPSK" pitchFamily="34" charset="-34"/>
              <a:cs typeface="TH SarabunPSK" pitchFamily="34" charset="-34"/>
            </a:endParaRPr>
          </a:p>
          <a:p>
            <a:r>
              <a:rPr lang="th-TH" b="1" dirty="0" smtClean="0">
                <a:latin typeface="TH SarabunPSK" pitchFamily="34" charset="-34"/>
                <a:cs typeface="TH SarabunPSK" pitchFamily="34" charset="-34"/>
              </a:rPr>
              <a:t>ต้องใช้ </a:t>
            </a:r>
            <a:r>
              <a:rPr lang="en-US" b="1" dirty="0" smtClean="0">
                <a:latin typeface="TH SarabunPSK" pitchFamily="34" charset="-34"/>
                <a:cs typeface="TH SarabunPSK" pitchFamily="34" charset="-34"/>
              </a:rPr>
              <a:t>Firewall Switch </a:t>
            </a:r>
            <a:r>
              <a:rPr lang="th-TH" b="1" dirty="0" smtClean="0">
                <a:latin typeface="TH SarabunPSK" pitchFamily="34" charset="-34"/>
                <a:cs typeface="TH SarabunPSK" pitchFamily="34" charset="-34"/>
              </a:rPr>
              <a:t>และ </a:t>
            </a:r>
            <a:r>
              <a:rPr lang="en-US" b="1" dirty="0" smtClean="0">
                <a:latin typeface="TH SarabunPSK" pitchFamily="34" charset="-34"/>
                <a:cs typeface="TH SarabunPSK" pitchFamily="34" charset="-34"/>
              </a:rPr>
              <a:t>Load balancer </a:t>
            </a:r>
          </a:p>
          <a:p>
            <a:r>
              <a:rPr lang="en-US" b="1" dirty="0" err="1" smtClean="0">
                <a:latin typeface="TH SarabunPSK" pitchFamily="34" charset="-34"/>
                <a:cs typeface="TH SarabunPSK" pitchFamily="34" charset="-34"/>
              </a:rPr>
              <a:t>OpenStack</a:t>
            </a:r>
            <a:r>
              <a:rPr lang="en-US" b="1" dirty="0" smtClean="0">
                <a:latin typeface="TH SarabunPSK" pitchFamily="34" charset="-34"/>
                <a:cs typeface="TH SarabunPSK" pitchFamily="34" charset="-34"/>
              </a:rPr>
              <a:t> controller </a:t>
            </a:r>
            <a:r>
              <a:rPr lang="th-TH" b="1" dirty="0" smtClean="0">
                <a:latin typeface="TH SarabunPSK" pitchFamily="34" charset="-34"/>
                <a:cs typeface="TH SarabunPSK" pitchFamily="34" charset="-34"/>
              </a:rPr>
              <a:t>ที่ใข้ </a:t>
            </a:r>
            <a:r>
              <a:rPr lang="en-US" b="1" dirty="0" smtClean="0">
                <a:latin typeface="TH SarabunPSK" pitchFamily="34" charset="-34"/>
                <a:cs typeface="TH SarabunPSK" pitchFamily="34" charset="-34"/>
              </a:rPr>
              <a:t>HA controller </a:t>
            </a:r>
            <a:r>
              <a:rPr lang="th-TH" b="1" dirty="0" smtClean="0">
                <a:latin typeface="TH SarabunPSK" pitchFamily="34" charset="-34"/>
                <a:cs typeface="TH SarabunPSK" pitchFamily="34" charset="-34"/>
              </a:rPr>
              <a:t>มีอย่างน้อย </a:t>
            </a:r>
            <a:r>
              <a:rPr lang="en-US" b="1" dirty="0" smtClean="0">
                <a:latin typeface="TH SarabunPSK" pitchFamily="34" charset="-34"/>
                <a:cs typeface="TH SarabunPSK" pitchFamily="34" charset="-34"/>
              </a:rPr>
              <a:t>3</a:t>
            </a:r>
            <a:r>
              <a:rPr lang="th-TH" b="1" dirty="0" smtClean="0">
                <a:latin typeface="TH SarabunPSK" pitchFamily="34" charset="-34"/>
                <a:cs typeface="TH SarabunPSK" pitchFamily="34" charset="-34"/>
              </a:rPr>
              <a:t> </a:t>
            </a:r>
            <a:r>
              <a:rPr lang="en-US" b="1" dirty="0" smtClean="0">
                <a:latin typeface="TH SarabunPSK" pitchFamily="34" charset="-34"/>
                <a:cs typeface="TH SarabunPSK" pitchFamily="34" charset="-34"/>
              </a:rPr>
              <a:t>nodes</a:t>
            </a:r>
          </a:p>
          <a:p>
            <a:r>
              <a:rPr lang="en-US" b="1" dirty="0" err="1" smtClean="0">
                <a:latin typeface="TH SarabunPSK" pitchFamily="34" charset="-34"/>
                <a:cs typeface="TH SarabunPSK" pitchFamily="34" charset="-34"/>
              </a:rPr>
              <a:t>OpenStack</a:t>
            </a:r>
            <a:r>
              <a:rPr lang="en-US" b="1" dirty="0" smtClean="0">
                <a:latin typeface="TH SarabunPSK" pitchFamily="34" charset="-34"/>
                <a:cs typeface="TH SarabunPSK" pitchFamily="34" charset="-34"/>
              </a:rPr>
              <a:t> compute node </a:t>
            </a:r>
            <a:r>
              <a:rPr lang="th-TH" b="1" dirty="0" smtClean="0">
                <a:latin typeface="TH SarabunPSK" pitchFamily="34" charset="-34"/>
                <a:cs typeface="TH SarabunPSK" pitchFamily="34" charset="-34"/>
              </a:rPr>
              <a:t>รัน </a:t>
            </a:r>
            <a:r>
              <a:rPr lang="en-US" b="1" dirty="0" smtClean="0">
                <a:latin typeface="TH SarabunPSK" pitchFamily="34" charset="-34"/>
                <a:cs typeface="TH SarabunPSK" pitchFamily="34" charset="-34"/>
              </a:rPr>
              <a:t>KVM</a:t>
            </a:r>
          </a:p>
          <a:p>
            <a:r>
              <a:rPr lang="en-US" b="1" dirty="0" err="1" smtClean="0">
                <a:latin typeface="TH SarabunPSK" pitchFamily="34" charset="-34"/>
                <a:cs typeface="TH SarabunPSK" pitchFamily="34" charset="-34"/>
              </a:rPr>
              <a:t>OpenStack</a:t>
            </a:r>
            <a:r>
              <a:rPr lang="en-US" b="1" dirty="0" smtClean="0">
                <a:latin typeface="TH SarabunPSK" pitchFamily="34" charset="-34"/>
                <a:cs typeface="TH SarabunPSK" pitchFamily="34" charset="-34"/>
              </a:rPr>
              <a:t> block storage</a:t>
            </a:r>
          </a:p>
          <a:p>
            <a:r>
              <a:rPr lang="en-US" b="1" dirty="0" err="1" smtClean="0">
                <a:latin typeface="TH SarabunPSK" pitchFamily="34" charset="-34"/>
                <a:cs typeface="TH SarabunPSK" pitchFamily="34" charset="-34"/>
              </a:rPr>
              <a:t>OpenStack</a:t>
            </a:r>
            <a:r>
              <a:rPr lang="en-US" b="1" dirty="0" smtClean="0">
                <a:latin typeface="TH SarabunPSK" pitchFamily="34" charset="-34"/>
                <a:cs typeface="TH SarabunPSK" pitchFamily="34" charset="-34"/>
              </a:rPr>
              <a:t> Object storages</a:t>
            </a:r>
          </a:p>
          <a:p>
            <a:r>
              <a:rPr lang="en-US" b="1" dirty="0" smtClean="0">
                <a:latin typeface="TH SarabunPSK" pitchFamily="34" charset="-34"/>
                <a:cs typeface="TH SarabunPSK" pitchFamily="34" charset="-34"/>
              </a:rPr>
              <a:t>Recommend </a:t>
            </a:r>
            <a:r>
              <a:rPr lang="th-TH" b="1" dirty="0" smtClean="0">
                <a:latin typeface="TH SarabunPSK" pitchFamily="34" charset="-34"/>
                <a:cs typeface="TH SarabunPSK" pitchFamily="34" charset="-34"/>
              </a:rPr>
              <a:t>ให้ใช้ </a:t>
            </a:r>
            <a:r>
              <a:rPr lang="en-US" b="1" dirty="0" smtClean="0">
                <a:latin typeface="TH SarabunPSK" pitchFamily="34" charset="-34"/>
                <a:cs typeface="TH SarabunPSK" pitchFamily="34" charset="-34"/>
              </a:rPr>
              <a:t>10 </a:t>
            </a:r>
            <a:r>
              <a:rPr lang="en-US" b="1" dirty="0" err="1" smtClean="0">
                <a:latin typeface="TH SarabunPSK" pitchFamily="34" charset="-34"/>
                <a:cs typeface="TH SarabunPSK" pitchFamily="34" charset="-34"/>
              </a:rPr>
              <a:t>Gbps</a:t>
            </a:r>
            <a:r>
              <a:rPr lang="en-US" b="1" dirty="0" smtClean="0">
                <a:latin typeface="TH SarabunPSK" pitchFamily="34" charset="-34"/>
                <a:cs typeface="TH SarabunPSK" pitchFamily="34" charset="-34"/>
              </a:rPr>
              <a:t> network </a:t>
            </a:r>
            <a:endParaRPr lang="en-US" b="1" dirty="0" smtClean="0">
              <a:latin typeface="TH SarabunPSK" pitchFamily="34" charset="-34"/>
              <a:cs typeface="TH SarabunPSK" pitchFamily="34" charset="-34"/>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9634" name="Picture 2" descr="../_images/General_Architecture3.png"/>
          <p:cNvPicPr>
            <a:picLocks noChangeAspect="1" noChangeArrowheads="1"/>
          </p:cNvPicPr>
          <p:nvPr/>
        </p:nvPicPr>
        <p:blipFill>
          <a:blip r:embed="rId2" cstate="print"/>
          <a:srcRect/>
          <a:stretch>
            <a:fillRect/>
          </a:stretch>
        </p:blipFill>
        <p:spPr bwMode="auto">
          <a:xfrm>
            <a:off x="1524000" y="0"/>
            <a:ext cx="6324600" cy="6798217"/>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0600" cy="1143000"/>
          </a:xfrm>
        </p:spPr>
        <p:txBody>
          <a:bodyPr>
            <a:normAutofit/>
          </a:bodyPr>
          <a:lstStyle/>
          <a:p>
            <a:r>
              <a:rPr lang="th-TH" sz="4000" b="1" dirty="0" smtClean="0">
                <a:latin typeface="TH SarabunPSK" pitchFamily="34" charset="-34"/>
                <a:cs typeface="TH SarabunPSK" pitchFamily="34" charset="-34"/>
              </a:rPr>
              <a:t>ตัวอย่าง</a:t>
            </a:r>
            <a:r>
              <a:rPr lang="en-US" sz="4000" b="1" dirty="0" smtClean="0">
                <a:latin typeface="TH SarabunPSK" pitchFamily="34" charset="-34"/>
                <a:cs typeface="TH SarabunPSK" pitchFamily="34" charset="-34"/>
              </a:rPr>
              <a:t>:</a:t>
            </a:r>
            <a:r>
              <a:rPr lang="th-TH" sz="4000" b="1" dirty="0" smtClean="0">
                <a:latin typeface="TH SarabunPSK" pitchFamily="34" charset="-34"/>
                <a:cs typeface="TH SarabunPSK" pitchFamily="34" charset="-34"/>
              </a:rPr>
              <a:t> </a:t>
            </a:r>
            <a:r>
              <a:rPr lang="en-US" sz="4000" b="1" dirty="0" smtClean="0">
                <a:latin typeface="TH SarabunPSK" pitchFamily="34" charset="-34"/>
                <a:cs typeface="TH SarabunPSK" pitchFamily="34" charset="-34"/>
              </a:rPr>
              <a:t>Production </a:t>
            </a:r>
            <a:r>
              <a:rPr lang="en-US" sz="4000" b="1" dirty="0" smtClean="0">
                <a:latin typeface="TH SarabunPSK" pitchFamily="34" charset="-34"/>
                <a:cs typeface="TH SarabunPSK" pitchFamily="34" charset="-34"/>
              </a:rPr>
              <a:t>Deployment at </a:t>
            </a:r>
            <a:r>
              <a:rPr lang="en-US" sz="4000" b="1" dirty="0" err="1" smtClean="0">
                <a:latin typeface="TH SarabunPSK" pitchFamily="34" charset="-34"/>
                <a:cs typeface="TH SarabunPSK" pitchFamily="34" charset="-34"/>
              </a:rPr>
              <a:t>Rackspace</a:t>
            </a:r>
            <a:endParaRPr lang="th-TH" sz="4000" b="1" dirty="0">
              <a:latin typeface="TH SarabunPSK" pitchFamily="34" charset="-34"/>
              <a:cs typeface="TH SarabunPSK" pitchFamily="34" charset="-34"/>
            </a:endParaRPr>
          </a:p>
        </p:txBody>
      </p:sp>
      <p:sp>
        <p:nvSpPr>
          <p:cNvPr id="3" name="Content Placeholder 2"/>
          <p:cNvSpPr>
            <a:spLocks noGrp="1"/>
          </p:cNvSpPr>
          <p:nvPr>
            <p:ph idx="1"/>
          </p:nvPr>
        </p:nvSpPr>
        <p:spPr/>
        <p:txBody>
          <a:bodyPr/>
          <a:lstStyle/>
          <a:p>
            <a:endParaRPr lang="th-TH"/>
          </a:p>
        </p:txBody>
      </p:sp>
      <p:pic>
        <p:nvPicPr>
          <p:cNvPr id="4" name="Picture 3"/>
          <p:cNvPicPr>
            <a:picLocks noChangeAspect="1"/>
          </p:cNvPicPr>
          <p:nvPr/>
        </p:nvPicPr>
        <p:blipFill>
          <a:blip r:embed="rId2" cstate="print"/>
          <a:stretch>
            <a:fillRect/>
          </a:stretch>
        </p:blipFill>
        <p:spPr>
          <a:xfrm>
            <a:off x="381000" y="1066800"/>
            <a:ext cx="8475259" cy="5257800"/>
          </a:xfrm>
          <a:prstGeom prst="rect">
            <a:avLst/>
          </a:prstGeom>
        </p:spPr>
      </p:pic>
      <p:sp>
        <p:nvSpPr>
          <p:cNvPr id="5" name="TextBox 4"/>
          <p:cNvSpPr txBox="1"/>
          <p:nvPr/>
        </p:nvSpPr>
        <p:spPr>
          <a:xfrm>
            <a:off x="2743200" y="6488668"/>
            <a:ext cx="4104393" cy="369332"/>
          </a:xfrm>
          <a:prstGeom prst="rect">
            <a:avLst/>
          </a:prstGeom>
          <a:noFill/>
        </p:spPr>
        <p:txBody>
          <a:bodyPr wrap="none" rtlCol="0">
            <a:spAutoFit/>
          </a:bodyPr>
          <a:lstStyle/>
          <a:p>
            <a:r>
              <a:rPr lang="en-US" b="1" dirty="0" smtClean="0"/>
              <a:t>Information taken from </a:t>
            </a:r>
            <a:r>
              <a:rPr lang="en-US" b="1" dirty="0" err="1" smtClean="0"/>
              <a:t>rackspace’s</a:t>
            </a:r>
            <a:r>
              <a:rPr lang="en-US" b="1" dirty="0" smtClean="0"/>
              <a:t> slide </a:t>
            </a:r>
            <a:endParaRPr lang="th-TH"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h-TH" b="1" dirty="0" smtClean="0">
                <a:solidFill>
                  <a:srgbClr val="C00000"/>
                </a:solidFill>
              </a:rPr>
              <a:t>สรุป</a:t>
            </a:r>
            <a:endParaRPr lang="en-US" b="1" dirty="0">
              <a:solidFill>
                <a:srgbClr val="C00000"/>
              </a:solidFill>
            </a:endParaRPr>
          </a:p>
        </p:txBody>
      </p:sp>
      <p:sp>
        <p:nvSpPr>
          <p:cNvPr id="3" name="Content Placeholder 2"/>
          <p:cNvSpPr>
            <a:spLocks noGrp="1"/>
          </p:cNvSpPr>
          <p:nvPr>
            <p:ph idx="1"/>
          </p:nvPr>
        </p:nvSpPr>
        <p:spPr>
          <a:xfrm>
            <a:off x="457200" y="1600200"/>
            <a:ext cx="8458200" cy="4525963"/>
          </a:xfrm>
        </p:spPr>
        <p:txBody>
          <a:bodyPr>
            <a:noAutofit/>
          </a:bodyPr>
          <a:lstStyle/>
          <a:p>
            <a:r>
              <a:rPr lang="th-TH" b="1" dirty="0" smtClean="0">
                <a:latin typeface="TH SarabunPSK" pitchFamily="34" charset="-34"/>
                <a:cs typeface="TH SarabunPSK" pitchFamily="34" charset="-34"/>
              </a:rPr>
              <a:t>เราพูดถึง </a:t>
            </a:r>
            <a:r>
              <a:rPr lang="en-US" b="1" dirty="0" smtClean="0">
                <a:latin typeface="TH SarabunPSK" pitchFamily="34" charset="-34"/>
                <a:cs typeface="TH SarabunPSK" pitchFamily="34" charset="-34"/>
              </a:rPr>
              <a:t>features </a:t>
            </a:r>
            <a:r>
              <a:rPr lang="th-TH" b="1" dirty="0" smtClean="0">
                <a:latin typeface="TH SarabunPSK" pitchFamily="34" charset="-34"/>
                <a:cs typeface="TH SarabunPSK" pitchFamily="34" charset="-34"/>
              </a:rPr>
              <a:t>ของ </a:t>
            </a:r>
            <a:r>
              <a:rPr lang="en-US" b="1" dirty="0" err="1" smtClean="0">
                <a:latin typeface="TH SarabunPSK" pitchFamily="34" charset="-34"/>
                <a:cs typeface="TH SarabunPSK" pitchFamily="34" charset="-34"/>
              </a:rPr>
              <a:t>OpenStack</a:t>
            </a:r>
            <a:r>
              <a:rPr lang="en-US" b="1" dirty="0" smtClean="0">
                <a:latin typeface="TH SarabunPSK" pitchFamily="34" charset="-34"/>
                <a:cs typeface="TH SarabunPSK" pitchFamily="34" charset="-34"/>
              </a:rPr>
              <a:t> </a:t>
            </a:r>
            <a:r>
              <a:rPr lang="th-TH" b="1" dirty="0" smtClean="0">
                <a:latin typeface="TH SarabunPSK" pitchFamily="34" charset="-34"/>
                <a:cs typeface="TH SarabunPSK" pitchFamily="34" charset="-34"/>
              </a:rPr>
              <a:t>ซึ่งเป็นรูปแบบของ </a:t>
            </a:r>
            <a:r>
              <a:rPr lang="en-US" b="1" dirty="0" smtClean="0">
                <a:latin typeface="TH SarabunPSK" pitchFamily="34" charset="-34"/>
                <a:cs typeface="TH SarabunPSK" pitchFamily="34" charset="-34"/>
              </a:rPr>
              <a:t>project </a:t>
            </a:r>
            <a:r>
              <a:rPr lang="th-TH" b="1" dirty="0" smtClean="0">
                <a:latin typeface="TH SarabunPSK" pitchFamily="34" charset="-34"/>
                <a:cs typeface="TH SarabunPSK" pitchFamily="34" charset="-34"/>
              </a:rPr>
              <a:t>หรือ </a:t>
            </a:r>
            <a:r>
              <a:rPr lang="en-US" b="1" dirty="0" smtClean="0">
                <a:latin typeface="TH SarabunPSK" pitchFamily="34" charset="-34"/>
                <a:cs typeface="TH SarabunPSK" pitchFamily="34" charset="-34"/>
              </a:rPr>
              <a:t>innovation </a:t>
            </a:r>
            <a:r>
              <a:rPr lang="th-TH" b="1" dirty="0" smtClean="0">
                <a:latin typeface="TH SarabunPSK" pitchFamily="34" charset="-34"/>
                <a:cs typeface="TH SarabunPSK" pitchFamily="34" charset="-34"/>
              </a:rPr>
              <a:t>ที่มีออกมาเรื่อยๆทุกปี </a:t>
            </a:r>
          </a:p>
          <a:p>
            <a:r>
              <a:rPr lang="th-TH" b="1" dirty="0" smtClean="0">
                <a:latin typeface="TH SarabunPSK" pitchFamily="34" charset="-34"/>
                <a:cs typeface="TH SarabunPSK" pitchFamily="34" charset="-34"/>
              </a:rPr>
              <a:t>เวลาเป็นเครื่องพิสูจน์ว่า </a:t>
            </a:r>
            <a:r>
              <a:rPr lang="en-US" b="1" dirty="0" smtClean="0">
                <a:latin typeface="TH SarabunPSK" pitchFamily="34" charset="-34"/>
                <a:cs typeface="TH SarabunPSK" pitchFamily="34" charset="-34"/>
              </a:rPr>
              <a:t>Feature</a:t>
            </a:r>
            <a:r>
              <a:rPr lang="th-TH" b="1" dirty="0" smtClean="0">
                <a:latin typeface="TH SarabunPSK" pitchFamily="34" charset="-34"/>
                <a:cs typeface="TH SarabunPSK" pitchFamily="34" charset="-34"/>
              </a:rPr>
              <a:t> </a:t>
            </a:r>
            <a:r>
              <a:rPr lang="en-US" b="1" dirty="0" smtClean="0">
                <a:latin typeface="TH SarabunPSK" pitchFamily="34" charset="-34"/>
                <a:cs typeface="TH SarabunPSK" pitchFamily="34" charset="-34"/>
              </a:rPr>
              <a:t>Project </a:t>
            </a:r>
            <a:r>
              <a:rPr lang="th-TH" b="1" dirty="0" smtClean="0">
                <a:latin typeface="TH SarabunPSK" pitchFamily="34" charset="-34"/>
                <a:cs typeface="TH SarabunPSK" pitchFamily="34" charset="-34"/>
              </a:rPr>
              <a:t>ไหนจะ </a:t>
            </a:r>
            <a:r>
              <a:rPr lang="en-US" b="1" dirty="0" smtClean="0">
                <a:latin typeface="TH SarabunPSK" pitchFamily="34" charset="-34"/>
                <a:cs typeface="TH SarabunPSK" pitchFamily="34" charset="-34"/>
              </a:rPr>
              <a:t>stable </a:t>
            </a:r>
            <a:r>
              <a:rPr lang="th-TH" b="1" dirty="0" smtClean="0">
                <a:latin typeface="TH SarabunPSK" pitchFamily="34" charset="-34"/>
                <a:cs typeface="TH SarabunPSK" pitchFamily="34" charset="-34"/>
              </a:rPr>
              <a:t>และได้รับการใช้งานระยะยาว</a:t>
            </a:r>
          </a:p>
          <a:p>
            <a:r>
              <a:rPr lang="th-TH" b="1" dirty="0" smtClean="0">
                <a:latin typeface="TH SarabunPSK" pitchFamily="34" charset="-34"/>
                <a:cs typeface="TH SarabunPSK" pitchFamily="34" charset="-34"/>
              </a:rPr>
              <a:t>มี </a:t>
            </a:r>
            <a:r>
              <a:rPr lang="en-US" b="1" dirty="0" smtClean="0">
                <a:latin typeface="TH SarabunPSK" pitchFamily="34" charset="-34"/>
                <a:cs typeface="TH SarabunPSK" pitchFamily="34" charset="-34"/>
              </a:rPr>
              <a:t>HA </a:t>
            </a:r>
            <a:r>
              <a:rPr lang="th-TH" b="1" dirty="0" smtClean="0">
                <a:latin typeface="TH SarabunPSK" pitchFamily="34" charset="-34"/>
                <a:cs typeface="TH SarabunPSK" pitchFamily="34" charset="-34"/>
              </a:rPr>
              <a:t>หลายแบบ ทั้งบน </a:t>
            </a:r>
            <a:r>
              <a:rPr lang="en-US" b="1" dirty="0" smtClean="0">
                <a:latin typeface="TH SarabunPSK" pitchFamily="34" charset="-34"/>
                <a:cs typeface="TH SarabunPSK" pitchFamily="34" charset="-34"/>
              </a:rPr>
              <a:t>Network </a:t>
            </a:r>
            <a:r>
              <a:rPr lang="th-TH" b="1" dirty="0" smtClean="0">
                <a:latin typeface="TH SarabunPSK" pitchFamily="34" charset="-34"/>
                <a:cs typeface="TH SarabunPSK" pitchFamily="34" charset="-34"/>
              </a:rPr>
              <a:t>และ </a:t>
            </a:r>
            <a:r>
              <a:rPr lang="en-US" b="1" dirty="0" smtClean="0">
                <a:latin typeface="TH SarabunPSK" pitchFamily="34" charset="-34"/>
                <a:cs typeface="TH SarabunPSK" pitchFamily="34" charset="-34"/>
              </a:rPr>
              <a:t>Controller </a:t>
            </a:r>
          </a:p>
          <a:p>
            <a:r>
              <a:rPr lang="th-TH" b="1" dirty="0" smtClean="0">
                <a:latin typeface="TH SarabunPSK" pitchFamily="34" charset="-34"/>
                <a:cs typeface="TH SarabunPSK" pitchFamily="34" charset="-34"/>
              </a:rPr>
              <a:t>มีตัวอย่างการ </a:t>
            </a:r>
            <a:r>
              <a:rPr lang="en-US" b="1" dirty="0" smtClean="0">
                <a:latin typeface="TH SarabunPSK" pitchFamily="34" charset="-34"/>
                <a:cs typeface="TH SarabunPSK" pitchFamily="34" charset="-34"/>
              </a:rPr>
              <a:t>Deploy </a:t>
            </a:r>
            <a:r>
              <a:rPr lang="th-TH" b="1" dirty="0" smtClean="0">
                <a:latin typeface="TH SarabunPSK" pitchFamily="34" charset="-34"/>
                <a:cs typeface="TH SarabunPSK" pitchFamily="34" charset="-34"/>
              </a:rPr>
              <a:t>หลายแบบ </a:t>
            </a:r>
          </a:p>
          <a:p>
            <a:r>
              <a:rPr lang="th-TH" b="1" dirty="0" smtClean="0">
                <a:latin typeface="TH SarabunPSK" pitchFamily="34" charset="-34"/>
                <a:cs typeface="TH SarabunPSK" pitchFamily="34" charset="-34"/>
              </a:rPr>
              <a:t>ขอให้เช็คข้อมูลดีๆจาก </a:t>
            </a:r>
            <a:r>
              <a:rPr lang="en-US" b="1" dirty="0" err="1" smtClean="0">
                <a:latin typeface="TH SarabunPSK" pitchFamily="34" charset="-34"/>
                <a:cs typeface="TH SarabunPSK" pitchFamily="34" charset="-34"/>
              </a:rPr>
              <a:t>OpenStack</a:t>
            </a:r>
            <a:r>
              <a:rPr lang="en-US" b="1" dirty="0" smtClean="0">
                <a:latin typeface="TH SarabunPSK" pitchFamily="34" charset="-34"/>
                <a:cs typeface="TH SarabunPSK" pitchFamily="34" charset="-34"/>
              </a:rPr>
              <a:t> Docs Website</a:t>
            </a:r>
            <a:endParaRPr lang="th-TH" b="1" dirty="0" smtClean="0">
              <a:latin typeface="TH SarabunPSK" pitchFamily="34" charset="-34"/>
              <a:cs typeface="TH SarabunPSK" pitchFamily="34" charset="-34"/>
            </a:endParaRPr>
          </a:p>
          <a:p>
            <a:r>
              <a:rPr lang="th-TH" b="1" dirty="0" smtClean="0">
                <a:latin typeface="TH SarabunPSK" pitchFamily="34" charset="-34"/>
                <a:cs typeface="TH SarabunPSK" pitchFamily="34" charset="-34"/>
              </a:rPr>
              <a:t>ควรศึกษาบน </a:t>
            </a:r>
            <a:r>
              <a:rPr lang="en-US" b="1" dirty="0" smtClean="0">
                <a:latin typeface="TH SarabunPSK" pitchFamily="34" charset="-34"/>
                <a:cs typeface="TH SarabunPSK" pitchFamily="34" charset="-34"/>
              </a:rPr>
              <a:t>Development Cluster </a:t>
            </a:r>
            <a:r>
              <a:rPr lang="th-TH" b="1" dirty="0" smtClean="0">
                <a:latin typeface="TH SarabunPSK" pitchFamily="34" charset="-34"/>
                <a:cs typeface="TH SarabunPSK" pitchFamily="34" charset="-34"/>
              </a:rPr>
              <a:t>หรือ </a:t>
            </a:r>
            <a:r>
              <a:rPr lang="en-US" b="1" dirty="0" smtClean="0">
                <a:latin typeface="TH SarabunPSK" pitchFamily="34" charset="-34"/>
                <a:cs typeface="TH SarabunPSK" pitchFamily="34" charset="-34"/>
              </a:rPr>
              <a:t>VM Cluster </a:t>
            </a:r>
            <a:r>
              <a:rPr lang="th-TH" b="1" dirty="0" smtClean="0">
                <a:latin typeface="TH SarabunPSK" pitchFamily="34" charset="-34"/>
                <a:cs typeface="TH SarabunPSK" pitchFamily="34" charset="-34"/>
              </a:rPr>
              <a:t>ก่อน</a:t>
            </a:r>
            <a:endParaRPr lang="en-US" b="1" dirty="0" smtClean="0">
              <a:latin typeface="TH SarabunPSK" pitchFamily="34" charset="-34"/>
              <a:cs typeface="TH SarabunPSK" pitchFamily="34" charset="-34"/>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rmAutofit fontScale="90000"/>
          </a:bodyPr>
          <a:lstStyle/>
          <a:p>
            <a:r>
              <a:rPr lang="en-US" dirty="0" smtClean="0"/>
              <a:t>Thank You</a:t>
            </a:r>
            <a:br>
              <a:rPr lang="en-US" dirty="0" smtClean="0"/>
            </a:br>
            <a:r>
              <a:rPr lang="en-US" dirty="0" smtClean="0"/>
              <a:t>Questions?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2" name="Picture 2" descr="C:\Users\yugi\Desktop\presentation\os_arch.png"/>
          <p:cNvPicPr>
            <a:picLocks noChangeAspect="1" noChangeArrowheads="1"/>
          </p:cNvPicPr>
          <p:nvPr/>
        </p:nvPicPr>
        <p:blipFill>
          <a:blip r:embed="rId3" cstate="print"/>
          <a:srcRect/>
          <a:stretch>
            <a:fillRect/>
          </a:stretch>
        </p:blipFill>
        <p:spPr bwMode="auto">
          <a:xfrm>
            <a:off x="61912" y="0"/>
            <a:ext cx="8929688" cy="6826250"/>
          </a:xfrm>
          <a:prstGeom prst="rect">
            <a:avLst/>
          </a:prstGeom>
          <a:noFill/>
        </p:spPr>
      </p:pic>
      <p:sp>
        <p:nvSpPr>
          <p:cNvPr id="3" name="TextBox 2"/>
          <p:cNvSpPr txBox="1"/>
          <p:nvPr/>
        </p:nvSpPr>
        <p:spPr>
          <a:xfrm>
            <a:off x="6858000" y="5181600"/>
            <a:ext cx="2032288" cy="1384995"/>
          </a:xfrm>
          <a:prstGeom prst="rect">
            <a:avLst/>
          </a:prstGeom>
          <a:noFill/>
        </p:spPr>
        <p:txBody>
          <a:bodyPr wrap="square" rtlCol="0">
            <a:spAutoFit/>
          </a:bodyPr>
          <a:lstStyle/>
          <a:p>
            <a:pPr algn="ctr"/>
            <a:r>
              <a:rPr lang="en-US" sz="2800" b="1" i="1" dirty="0" smtClean="0">
                <a:solidFill>
                  <a:srgbClr val="FFC000"/>
                </a:solidFill>
              </a:rPr>
              <a:t>Legacy</a:t>
            </a:r>
          </a:p>
          <a:p>
            <a:pPr algn="ctr"/>
            <a:r>
              <a:rPr lang="en-US" sz="2800" b="1" i="1" dirty="0" err="1" smtClean="0">
                <a:solidFill>
                  <a:srgbClr val="FFC000"/>
                </a:solidFill>
              </a:rPr>
              <a:t>OpenStack</a:t>
            </a:r>
            <a:endParaRPr lang="en-US" sz="2800" b="1" i="1" dirty="0" smtClean="0">
              <a:solidFill>
                <a:srgbClr val="FFC000"/>
              </a:solidFill>
            </a:endParaRPr>
          </a:p>
          <a:p>
            <a:pPr algn="ctr"/>
            <a:r>
              <a:rPr lang="en-US" sz="2800" b="1" i="1" dirty="0" smtClean="0">
                <a:solidFill>
                  <a:srgbClr val="FFC000"/>
                </a:solidFill>
              </a:rPr>
              <a:t>Architecture</a:t>
            </a:r>
            <a:endParaRPr lang="en-US" sz="2800" b="1" i="1" dirty="0">
              <a:solidFill>
                <a:srgbClr val="FFC000"/>
              </a:solidFill>
            </a:endParaRPr>
          </a:p>
        </p:txBody>
      </p:sp>
      <p:sp>
        <p:nvSpPr>
          <p:cNvPr id="4" name="TextBox 3"/>
          <p:cNvSpPr txBox="1"/>
          <p:nvPr/>
        </p:nvSpPr>
        <p:spPr>
          <a:xfrm>
            <a:off x="6248400" y="6858000"/>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6400800" y="4191000"/>
            <a:ext cx="2514600" cy="19050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2400" b="1" dirty="0" smtClean="0"/>
              <a:t>Compute Node:</a:t>
            </a:r>
            <a:endParaRPr lang="en-US" sz="2000" b="1" dirty="0" smtClean="0"/>
          </a:p>
          <a:p>
            <a:pPr marL="173038" indent="173038">
              <a:buFont typeface="Arial" pitchFamily="34" charset="0"/>
              <a:buChar char="•"/>
            </a:pPr>
            <a:r>
              <a:rPr lang="en-US" sz="2000" dirty="0" smtClean="0"/>
              <a:t>nova-compute</a:t>
            </a:r>
          </a:p>
          <a:p>
            <a:pPr marL="173038" indent="173038">
              <a:buFont typeface="Arial" pitchFamily="34" charset="0"/>
              <a:buChar char="•"/>
            </a:pPr>
            <a:r>
              <a:rPr lang="en-US" sz="2000" dirty="0" smtClean="0"/>
              <a:t>Quantum-</a:t>
            </a:r>
            <a:r>
              <a:rPr lang="en-US" sz="2000" dirty="0" err="1" smtClean="0"/>
              <a:t>plugin</a:t>
            </a:r>
            <a:endParaRPr lang="en-US" sz="2000" dirty="0" smtClean="0"/>
          </a:p>
        </p:txBody>
      </p:sp>
      <p:sp>
        <p:nvSpPr>
          <p:cNvPr id="2" name="Title 1"/>
          <p:cNvSpPr>
            <a:spLocks noGrp="1"/>
          </p:cNvSpPr>
          <p:nvPr>
            <p:ph type="title"/>
          </p:nvPr>
        </p:nvSpPr>
        <p:spPr>
          <a:xfrm>
            <a:off x="838200" y="381000"/>
            <a:ext cx="4495800" cy="1096962"/>
          </a:xfrm>
        </p:spPr>
        <p:txBody>
          <a:bodyPr>
            <a:normAutofit fontScale="90000"/>
          </a:bodyPr>
          <a:lstStyle/>
          <a:p>
            <a:r>
              <a:rPr lang="en-US" b="1" dirty="0" smtClean="0">
                <a:solidFill>
                  <a:srgbClr val="0070C0"/>
                </a:solidFill>
              </a:rPr>
              <a:t>Basic </a:t>
            </a:r>
            <a:r>
              <a:rPr lang="en-US" b="1" dirty="0" err="1" smtClean="0">
                <a:solidFill>
                  <a:srgbClr val="0070C0"/>
                </a:solidFill>
              </a:rPr>
              <a:t>OpenStack</a:t>
            </a:r>
            <a:r>
              <a:rPr lang="en-US" b="1" dirty="0" smtClean="0">
                <a:solidFill>
                  <a:srgbClr val="0070C0"/>
                </a:solidFill>
              </a:rPr>
              <a:t> </a:t>
            </a:r>
            <a:br>
              <a:rPr lang="en-US" b="1" dirty="0" smtClean="0">
                <a:solidFill>
                  <a:srgbClr val="0070C0"/>
                </a:solidFill>
              </a:rPr>
            </a:br>
            <a:r>
              <a:rPr lang="en-US" b="1" dirty="0" smtClean="0">
                <a:solidFill>
                  <a:srgbClr val="0070C0"/>
                </a:solidFill>
              </a:rPr>
              <a:t>Architecture</a:t>
            </a:r>
            <a:endParaRPr lang="en-US" b="1" dirty="0">
              <a:solidFill>
                <a:srgbClr val="0070C0"/>
              </a:solidFill>
            </a:endParaRPr>
          </a:p>
        </p:txBody>
      </p:sp>
      <p:sp>
        <p:nvSpPr>
          <p:cNvPr id="5" name="Rounded Rectangle 4"/>
          <p:cNvSpPr/>
          <p:nvPr/>
        </p:nvSpPr>
        <p:spPr>
          <a:xfrm>
            <a:off x="1981200" y="1828800"/>
            <a:ext cx="2667000" cy="38100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2400" b="1" dirty="0" smtClean="0"/>
              <a:t>Cloud Controller: </a:t>
            </a:r>
          </a:p>
          <a:p>
            <a:pPr marL="173038" indent="173038">
              <a:buFont typeface="Arial" pitchFamily="34" charset="0"/>
              <a:buChar char="•"/>
            </a:pPr>
            <a:r>
              <a:rPr lang="en-US" sz="2000" dirty="0" smtClean="0"/>
              <a:t>nova-compute</a:t>
            </a:r>
          </a:p>
          <a:p>
            <a:pPr marL="173038" indent="173038">
              <a:buFont typeface="Arial" pitchFamily="34" charset="0"/>
              <a:buChar char="•"/>
            </a:pPr>
            <a:r>
              <a:rPr lang="en-US" sz="2000" dirty="0" smtClean="0"/>
              <a:t>nova-scheduler</a:t>
            </a:r>
          </a:p>
          <a:p>
            <a:pPr marL="173038" indent="173038">
              <a:buFont typeface="Arial" pitchFamily="34" charset="0"/>
              <a:buChar char="•"/>
            </a:pPr>
            <a:r>
              <a:rPr lang="en-US" sz="2000" dirty="0" smtClean="0"/>
              <a:t>nova-</a:t>
            </a:r>
            <a:r>
              <a:rPr lang="en-US" sz="2000" dirty="0" err="1" smtClean="0"/>
              <a:t>api</a:t>
            </a:r>
            <a:endParaRPr lang="en-US" sz="2000" dirty="0" smtClean="0"/>
          </a:p>
          <a:p>
            <a:pPr marL="173038" indent="173038">
              <a:buFont typeface="Arial" pitchFamily="34" charset="0"/>
              <a:buChar char="•"/>
            </a:pPr>
            <a:r>
              <a:rPr lang="en-US" sz="2000" dirty="0" smtClean="0"/>
              <a:t>Keystone</a:t>
            </a:r>
          </a:p>
          <a:p>
            <a:pPr marL="173038" indent="173038">
              <a:buFont typeface="Arial" pitchFamily="34" charset="0"/>
              <a:buChar char="•"/>
            </a:pPr>
            <a:r>
              <a:rPr lang="en-US" sz="2000" b="1" dirty="0" smtClean="0"/>
              <a:t>Dashboard</a:t>
            </a:r>
          </a:p>
          <a:p>
            <a:pPr marL="173038" indent="173038">
              <a:buFont typeface="Arial" pitchFamily="34" charset="0"/>
              <a:buChar char="•"/>
            </a:pPr>
            <a:r>
              <a:rPr lang="en-US" sz="2000" dirty="0" smtClean="0"/>
              <a:t>Glance</a:t>
            </a:r>
          </a:p>
          <a:p>
            <a:pPr marL="173038" indent="173038">
              <a:buFont typeface="Arial" pitchFamily="34" charset="0"/>
              <a:buChar char="•"/>
            </a:pPr>
            <a:r>
              <a:rPr lang="en-US" sz="2000" dirty="0" smtClean="0"/>
              <a:t>Neutron server</a:t>
            </a:r>
          </a:p>
        </p:txBody>
      </p:sp>
      <p:sp>
        <p:nvSpPr>
          <p:cNvPr id="6" name="Rounded Rectangle 5"/>
          <p:cNvSpPr/>
          <p:nvPr/>
        </p:nvSpPr>
        <p:spPr>
          <a:xfrm>
            <a:off x="6172200" y="1676400"/>
            <a:ext cx="2514600" cy="19812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2400" b="1" dirty="0" smtClean="0"/>
              <a:t>Network Node:</a:t>
            </a:r>
            <a:endParaRPr lang="en-US" sz="2000" b="1" dirty="0" smtClean="0"/>
          </a:p>
          <a:p>
            <a:pPr marL="173038" indent="173038">
              <a:buFont typeface="Arial" pitchFamily="34" charset="0"/>
              <a:buChar char="•"/>
            </a:pPr>
            <a:r>
              <a:rPr lang="en-US" sz="2000" dirty="0" smtClean="0"/>
              <a:t>Neutron l3 agent</a:t>
            </a:r>
          </a:p>
          <a:p>
            <a:pPr marL="173038" indent="173038">
              <a:buFont typeface="Arial" pitchFamily="34" charset="0"/>
              <a:buChar char="•"/>
            </a:pPr>
            <a:r>
              <a:rPr lang="en-US" sz="2000" dirty="0" err="1" smtClean="0"/>
              <a:t>ovswitch</a:t>
            </a:r>
            <a:r>
              <a:rPr lang="en-US" sz="2000" dirty="0" smtClean="0"/>
              <a:t> agent</a:t>
            </a:r>
          </a:p>
          <a:p>
            <a:pPr marL="173038" indent="173038">
              <a:buFont typeface="Arial" pitchFamily="34" charset="0"/>
              <a:buChar char="•"/>
            </a:pPr>
            <a:r>
              <a:rPr lang="en-US" sz="2000" dirty="0" smtClean="0"/>
              <a:t>neutron-</a:t>
            </a:r>
            <a:r>
              <a:rPr lang="en-US" sz="2000" dirty="0" err="1" smtClean="0"/>
              <a:t>plugin</a:t>
            </a:r>
            <a:endParaRPr lang="en-US" sz="2000" dirty="0" smtClean="0"/>
          </a:p>
        </p:txBody>
      </p:sp>
      <p:pic>
        <p:nvPicPr>
          <p:cNvPr id="8" name="Picture 5" descr="C:\Users\yugi\Desktop\presentation\img\switch_svg2.png"/>
          <p:cNvPicPr>
            <a:picLocks noChangeAspect="1" noChangeArrowheads="1"/>
          </p:cNvPicPr>
          <p:nvPr/>
        </p:nvPicPr>
        <p:blipFill>
          <a:blip r:embed="rId3" cstate="print"/>
          <a:srcRect/>
          <a:stretch>
            <a:fillRect/>
          </a:stretch>
        </p:blipFill>
        <p:spPr bwMode="auto">
          <a:xfrm>
            <a:off x="5410200" y="3962400"/>
            <a:ext cx="723900" cy="609600"/>
          </a:xfrm>
          <a:prstGeom prst="rect">
            <a:avLst/>
          </a:prstGeom>
          <a:noFill/>
        </p:spPr>
      </p:pic>
      <p:cxnSp>
        <p:nvCxnSpPr>
          <p:cNvPr id="10" name="Straight Connector 9"/>
          <p:cNvCxnSpPr/>
          <p:nvPr/>
        </p:nvCxnSpPr>
        <p:spPr>
          <a:xfrm rot="10800000">
            <a:off x="1295400" y="3733800"/>
            <a:ext cx="7239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8" idx="1"/>
          </p:cNvCxnSpPr>
          <p:nvPr/>
        </p:nvCxnSpPr>
        <p:spPr>
          <a:xfrm>
            <a:off x="4648200" y="4267200"/>
            <a:ext cx="762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Elbow Connector 23"/>
          <p:cNvCxnSpPr>
            <a:stCxn id="8" idx="0"/>
            <a:endCxn id="6" idx="1"/>
          </p:cNvCxnSpPr>
          <p:nvPr/>
        </p:nvCxnSpPr>
        <p:spPr>
          <a:xfrm rot="5400000" flipH="1" flipV="1">
            <a:off x="5324475" y="3114675"/>
            <a:ext cx="1295400" cy="40005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hape 13"/>
          <p:cNvCxnSpPr>
            <a:stCxn id="8" idx="2"/>
          </p:cNvCxnSpPr>
          <p:nvPr/>
        </p:nvCxnSpPr>
        <p:spPr>
          <a:xfrm rot="16200000" flipH="1">
            <a:off x="5686425" y="4657725"/>
            <a:ext cx="876300" cy="70485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7" descr="C:\Users\yugi\Desktop\presentation\img\Platform-as-a-Service-PaaS-How-and-Where-to-Start-From.png"/>
          <p:cNvPicPr>
            <a:picLocks noChangeAspect="1" noChangeArrowheads="1"/>
          </p:cNvPicPr>
          <p:nvPr/>
        </p:nvPicPr>
        <p:blipFill>
          <a:blip r:embed="rId4" cstate="print"/>
          <a:srcRect/>
          <a:stretch>
            <a:fillRect/>
          </a:stretch>
        </p:blipFill>
        <p:spPr bwMode="auto">
          <a:xfrm>
            <a:off x="6477000" y="152400"/>
            <a:ext cx="1828800" cy="1287179"/>
          </a:xfrm>
          <a:prstGeom prst="rect">
            <a:avLst/>
          </a:prstGeom>
          <a:noFill/>
        </p:spPr>
      </p:pic>
      <p:sp>
        <p:nvSpPr>
          <p:cNvPr id="27" name="Rounded Rectangle 26"/>
          <p:cNvSpPr/>
          <p:nvPr/>
        </p:nvSpPr>
        <p:spPr>
          <a:xfrm>
            <a:off x="6172200" y="4419600"/>
            <a:ext cx="2514600" cy="19050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2400" b="1" dirty="0" smtClean="0"/>
              <a:t>Compute Node:</a:t>
            </a:r>
            <a:endParaRPr lang="en-US" sz="2000" b="1" dirty="0" smtClean="0"/>
          </a:p>
          <a:p>
            <a:pPr marL="173038" indent="173038">
              <a:buFont typeface="Arial" pitchFamily="34" charset="0"/>
              <a:buChar char="•"/>
            </a:pPr>
            <a:r>
              <a:rPr lang="en-US" sz="2000" dirty="0" smtClean="0"/>
              <a:t>nova-compute</a:t>
            </a:r>
          </a:p>
          <a:p>
            <a:pPr marL="173038" indent="173038">
              <a:buFont typeface="Arial" pitchFamily="34" charset="0"/>
              <a:buChar char="•"/>
            </a:pPr>
            <a:r>
              <a:rPr lang="en-US" sz="2000" dirty="0" smtClean="0"/>
              <a:t>Quantum-</a:t>
            </a:r>
            <a:r>
              <a:rPr lang="en-US" sz="2000" dirty="0" err="1" smtClean="0"/>
              <a:t>plugin</a:t>
            </a:r>
            <a:endParaRPr lang="en-US" sz="2000" dirty="0" smtClean="0"/>
          </a:p>
        </p:txBody>
      </p:sp>
      <p:sp>
        <p:nvSpPr>
          <p:cNvPr id="28" name="Rounded Rectangle 27"/>
          <p:cNvSpPr/>
          <p:nvPr/>
        </p:nvSpPr>
        <p:spPr>
          <a:xfrm>
            <a:off x="5943600" y="4648200"/>
            <a:ext cx="2514600" cy="19050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2400" b="1" dirty="0" smtClean="0"/>
              <a:t>Compute Node:</a:t>
            </a:r>
            <a:endParaRPr lang="en-US" sz="2000" b="1" dirty="0" smtClean="0"/>
          </a:p>
          <a:p>
            <a:pPr marL="173038" indent="173038">
              <a:buFont typeface="Arial" pitchFamily="34" charset="0"/>
              <a:buChar char="•"/>
            </a:pPr>
            <a:r>
              <a:rPr lang="en-US" sz="2000" dirty="0" smtClean="0"/>
              <a:t>nova-compute</a:t>
            </a:r>
          </a:p>
          <a:p>
            <a:pPr marL="173038" indent="173038">
              <a:buFont typeface="Arial" pitchFamily="34" charset="0"/>
              <a:buChar char="•"/>
            </a:pPr>
            <a:r>
              <a:rPr lang="en-US" sz="2000" dirty="0" err="1" smtClean="0"/>
              <a:t>ovswitch</a:t>
            </a:r>
            <a:r>
              <a:rPr lang="en-US" sz="2000" dirty="0" smtClean="0"/>
              <a:t> agent</a:t>
            </a:r>
          </a:p>
        </p:txBody>
      </p:sp>
      <p:cxnSp>
        <p:nvCxnSpPr>
          <p:cNvPr id="33" name="Elbow Connector 23"/>
          <p:cNvCxnSpPr/>
          <p:nvPr/>
        </p:nvCxnSpPr>
        <p:spPr>
          <a:xfrm flipV="1">
            <a:off x="5105400" y="2438400"/>
            <a:ext cx="1085850" cy="990600"/>
          </a:xfrm>
          <a:prstGeom prst="bentConnector3">
            <a:avLst>
              <a:gd name="adj1" fmla="val 458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hape 33"/>
          <p:cNvCxnSpPr/>
          <p:nvPr/>
        </p:nvCxnSpPr>
        <p:spPr>
          <a:xfrm rot="16200000" flipH="1">
            <a:off x="4714875" y="3876675"/>
            <a:ext cx="1676400" cy="781050"/>
          </a:xfrm>
          <a:prstGeom prst="bentConnector3">
            <a:avLst>
              <a:gd name="adj1" fmla="val 10018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648200" y="1905000"/>
            <a:ext cx="1518493" cy="369332"/>
          </a:xfrm>
          <a:prstGeom prst="rect">
            <a:avLst/>
          </a:prstGeom>
          <a:noFill/>
        </p:spPr>
        <p:txBody>
          <a:bodyPr wrap="none" rtlCol="0">
            <a:spAutoFit/>
          </a:bodyPr>
          <a:lstStyle/>
          <a:p>
            <a:r>
              <a:rPr lang="en-US" b="1" dirty="0" smtClean="0">
                <a:solidFill>
                  <a:schemeClr val="accent1">
                    <a:lumMod val="50000"/>
                  </a:schemeClr>
                </a:solidFill>
              </a:rPr>
              <a:t>Data Network</a:t>
            </a:r>
            <a:endParaRPr lang="en-US" b="1" dirty="0">
              <a:solidFill>
                <a:schemeClr val="accent1">
                  <a:lumMod val="50000"/>
                </a:schemeClr>
              </a:solidFill>
            </a:endParaRPr>
          </a:p>
        </p:txBody>
      </p:sp>
      <p:sp>
        <p:nvSpPr>
          <p:cNvPr id="43" name="TextBox 42"/>
          <p:cNvSpPr txBox="1"/>
          <p:nvPr/>
        </p:nvSpPr>
        <p:spPr>
          <a:xfrm>
            <a:off x="6019800" y="3733800"/>
            <a:ext cx="1883016" cy="369332"/>
          </a:xfrm>
          <a:prstGeom prst="rect">
            <a:avLst/>
          </a:prstGeom>
          <a:noFill/>
        </p:spPr>
        <p:txBody>
          <a:bodyPr wrap="none" rtlCol="0">
            <a:spAutoFit/>
          </a:bodyPr>
          <a:lstStyle/>
          <a:p>
            <a:r>
              <a:rPr lang="en-US" b="1" dirty="0" err="1" smtClean="0">
                <a:solidFill>
                  <a:schemeClr val="accent1">
                    <a:lumMod val="50000"/>
                  </a:schemeClr>
                </a:solidFill>
              </a:rPr>
              <a:t>Mangmt</a:t>
            </a:r>
            <a:r>
              <a:rPr lang="en-US" b="1" dirty="0" smtClean="0">
                <a:solidFill>
                  <a:schemeClr val="accent1">
                    <a:lumMod val="50000"/>
                  </a:schemeClr>
                </a:solidFill>
              </a:rPr>
              <a:t> Network</a:t>
            </a:r>
            <a:endParaRPr lang="en-US" b="1" dirty="0">
              <a:solidFill>
                <a:schemeClr val="accent1">
                  <a:lumMod val="50000"/>
                </a:schemeClr>
              </a:solidFill>
            </a:endParaRPr>
          </a:p>
        </p:txBody>
      </p:sp>
      <p:sp>
        <p:nvSpPr>
          <p:cNvPr id="44" name="TextBox 43"/>
          <p:cNvSpPr txBox="1"/>
          <p:nvPr/>
        </p:nvSpPr>
        <p:spPr>
          <a:xfrm>
            <a:off x="5334000" y="228600"/>
            <a:ext cx="1016304" cy="646331"/>
          </a:xfrm>
          <a:prstGeom prst="rect">
            <a:avLst/>
          </a:prstGeom>
          <a:noFill/>
        </p:spPr>
        <p:txBody>
          <a:bodyPr wrap="none" rtlCol="0">
            <a:spAutoFit/>
          </a:bodyPr>
          <a:lstStyle/>
          <a:p>
            <a:r>
              <a:rPr lang="en-US" b="1" dirty="0" smtClean="0">
                <a:solidFill>
                  <a:schemeClr val="accent1">
                    <a:lumMod val="50000"/>
                  </a:schemeClr>
                </a:solidFill>
              </a:rPr>
              <a:t>External</a:t>
            </a:r>
          </a:p>
          <a:p>
            <a:r>
              <a:rPr lang="en-US" b="1" dirty="0" smtClean="0">
                <a:solidFill>
                  <a:schemeClr val="accent1">
                    <a:lumMod val="50000"/>
                  </a:schemeClr>
                </a:solidFill>
              </a:rPr>
              <a:t>Network</a:t>
            </a:r>
            <a:endParaRPr lang="en-US" b="1" dirty="0">
              <a:solidFill>
                <a:schemeClr val="accent1">
                  <a:lumMod val="50000"/>
                </a:schemeClr>
              </a:solidFill>
            </a:endParaRPr>
          </a:p>
        </p:txBody>
      </p:sp>
      <p:cxnSp>
        <p:nvCxnSpPr>
          <p:cNvPr id="24" name="Straight Connector 23"/>
          <p:cNvCxnSpPr/>
          <p:nvPr/>
        </p:nvCxnSpPr>
        <p:spPr>
          <a:xfrm>
            <a:off x="7391400" y="1295400"/>
            <a:ext cx="0" cy="381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descr="about_icon.jpg"/>
          <p:cNvPicPr>
            <a:picLocks noChangeAspect="1"/>
          </p:cNvPicPr>
          <p:nvPr/>
        </p:nvPicPr>
        <p:blipFill>
          <a:blip r:embed="rId5" cstate="print"/>
          <a:stretch>
            <a:fillRect/>
          </a:stretch>
        </p:blipFill>
        <p:spPr>
          <a:xfrm>
            <a:off x="134988" y="3048000"/>
            <a:ext cx="1591401" cy="12954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b="1" dirty="0" smtClean="0"/>
              <a:t>ตัวอย่างปฏิบัติการภายในของ </a:t>
            </a:r>
            <a:r>
              <a:rPr lang="en-US" b="1" dirty="0" err="1" smtClean="0"/>
              <a:t>OpenStack</a:t>
            </a:r>
            <a:endParaRPr lang="th-TH" b="1" dirty="0"/>
          </a:p>
        </p:txBody>
      </p:sp>
      <p:sp>
        <p:nvSpPr>
          <p:cNvPr id="3" name="Content Placeholder 2"/>
          <p:cNvSpPr>
            <a:spLocks noGrp="1"/>
          </p:cNvSpPr>
          <p:nvPr>
            <p:ph idx="1"/>
          </p:nvPr>
        </p:nvSpPr>
        <p:spPr/>
        <p:txBody>
          <a:bodyPr/>
          <a:lstStyle/>
          <a:p>
            <a:r>
              <a:rPr lang="th-TH" b="1" dirty="0" smtClean="0"/>
              <a:t>ผู้ใช้ต้องการสร้าง </a:t>
            </a:r>
            <a:r>
              <a:rPr lang="en-US" b="1" dirty="0" smtClean="0"/>
              <a:t>Virtual Machine</a:t>
            </a:r>
          </a:p>
          <a:p>
            <a:pPr lvl="1"/>
            <a:r>
              <a:rPr lang="th-TH" b="1" dirty="0" smtClean="0"/>
              <a:t>การพิสูจน์ตัวตน </a:t>
            </a:r>
            <a:r>
              <a:rPr lang="en-US" b="1" dirty="0" smtClean="0"/>
              <a:t>Authentication </a:t>
            </a:r>
          </a:p>
          <a:p>
            <a:pPr lvl="1"/>
            <a:r>
              <a:rPr lang="th-TH" b="1" dirty="0" smtClean="0"/>
              <a:t>การตัดสินใจสร้างและรัน </a:t>
            </a:r>
            <a:r>
              <a:rPr lang="en-US" b="1" dirty="0" smtClean="0"/>
              <a:t>VM</a:t>
            </a:r>
          </a:p>
          <a:p>
            <a:pPr lvl="1"/>
            <a:r>
              <a:rPr lang="th-TH" b="1" dirty="0" smtClean="0"/>
              <a:t>การไช้ </a:t>
            </a:r>
            <a:r>
              <a:rPr lang="en-US" b="1" dirty="0" smtClean="0"/>
              <a:t>Disk Image</a:t>
            </a:r>
          </a:p>
          <a:p>
            <a:r>
              <a:rPr lang="th-TH" b="1" dirty="0" smtClean="0"/>
              <a:t>การสื่อสารข้อมูลระหว่าง </a:t>
            </a:r>
            <a:r>
              <a:rPr lang="en-US" b="1" dirty="0" smtClean="0"/>
              <a:t>VM </a:t>
            </a:r>
            <a:r>
              <a:rPr lang="th-TH" b="1" dirty="0" smtClean="0"/>
              <a:t>กับโลกภายนอก</a:t>
            </a:r>
            <a:endParaRPr lang="en-US" b="1" dirty="0" smtClean="0"/>
          </a:p>
          <a:p>
            <a:pPr lvl="1"/>
            <a:endParaRPr lang="th-TH"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Keystone Control Flow</a:t>
            </a:r>
            <a:endParaRPr lang="en-US" dirty="0">
              <a:solidFill>
                <a:schemeClr val="bg1"/>
              </a:solidFill>
            </a:endParaRPr>
          </a:p>
        </p:txBody>
      </p:sp>
      <p:sp>
        <p:nvSpPr>
          <p:cNvPr id="4" name="Rounded Rectangle 3"/>
          <p:cNvSpPr/>
          <p:nvPr/>
        </p:nvSpPr>
        <p:spPr>
          <a:xfrm>
            <a:off x="1143000" y="1371600"/>
            <a:ext cx="990600" cy="685800"/>
          </a:xfrm>
          <a:prstGeom prst="roundRect">
            <a:avLst/>
          </a:prstGeom>
          <a:solidFill>
            <a:schemeClr val="bg2">
              <a:lumMod val="2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2">
                    <a:lumMod val="75000"/>
                  </a:schemeClr>
                </a:solidFill>
              </a:rPr>
              <a:t>user/</a:t>
            </a:r>
          </a:p>
          <a:p>
            <a:pPr algn="ctr"/>
            <a:r>
              <a:rPr lang="en-US" sz="2000" dirty="0" smtClean="0">
                <a:solidFill>
                  <a:schemeClr val="bg2">
                    <a:lumMod val="75000"/>
                  </a:schemeClr>
                </a:solidFill>
              </a:rPr>
              <a:t>web</a:t>
            </a:r>
            <a:endParaRPr lang="en-US" sz="2000" dirty="0">
              <a:solidFill>
                <a:schemeClr val="bg2">
                  <a:lumMod val="75000"/>
                </a:schemeClr>
              </a:solidFill>
            </a:endParaRPr>
          </a:p>
        </p:txBody>
      </p:sp>
      <p:sp>
        <p:nvSpPr>
          <p:cNvPr id="5" name="Rounded Rectangle 4"/>
          <p:cNvSpPr/>
          <p:nvPr/>
        </p:nvSpPr>
        <p:spPr>
          <a:xfrm>
            <a:off x="2971800" y="1676400"/>
            <a:ext cx="1371600" cy="381000"/>
          </a:xfrm>
          <a:prstGeom prst="roundRect">
            <a:avLst/>
          </a:prstGeom>
          <a:solidFill>
            <a:schemeClr val="bg2">
              <a:lumMod val="2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2">
                    <a:lumMod val="75000"/>
                  </a:schemeClr>
                </a:solidFill>
              </a:rPr>
              <a:t>Keystone</a:t>
            </a:r>
            <a:endParaRPr lang="en-US" sz="2400" dirty="0">
              <a:solidFill>
                <a:schemeClr val="bg2">
                  <a:lumMod val="75000"/>
                </a:schemeClr>
              </a:solidFill>
            </a:endParaRPr>
          </a:p>
        </p:txBody>
      </p:sp>
      <p:sp>
        <p:nvSpPr>
          <p:cNvPr id="6" name="Rounded Rectangle 5"/>
          <p:cNvSpPr/>
          <p:nvPr/>
        </p:nvSpPr>
        <p:spPr>
          <a:xfrm>
            <a:off x="5181600" y="1676400"/>
            <a:ext cx="990600" cy="381000"/>
          </a:xfrm>
          <a:prstGeom prst="roundRect">
            <a:avLst/>
          </a:prstGeom>
          <a:solidFill>
            <a:schemeClr val="bg2">
              <a:lumMod val="2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2">
                    <a:lumMod val="75000"/>
                  </a:schemeClr>
                </a:solidFill>
              </a:rPr>
              <a:t>Nova</a:t>
            </a:r>
            <a:endParaRPr lang="en-US" sz="2400" dirty="0">
              <a:solidFill>
                <a:schemeClr val="bg2">
                  <a:lumMod val="75000"/>
                </a:schemeClr>
              </a:solidFill>
            </a:endParaRPr>
          </a:p>
        </p:txBody>
      </p:sp>
      <p:sp>
        <p:nvSpPr>
          <p:cNvPr id="7" name="Rounded Rectangle 6"/>
          <p:cNvSpPr/>
          <p:nvPr/>
        </p:nvSpPr>
        <p:spPr>
          <a:xfrm>
            <a:off x="7121769" y="1676400"/>
            <a:ext cx="1143000" cy="381000"/>
          </a:xfrm>
          <a:prstGeom prst="roundRect">
            <a:avLst/>
          </a:prstGeom>
          <a:solidFill>
            <a:schemeClr val="bg2">
              <a:lumMod val="2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2">
                    <a:lumMod val="75000"/>
                  </a:schemeClr>
                </a:solidFill>
              </a:rPr>
              <a:t>Glance</a:t>
            </a:r>
            <a:endParaRPr lang="en-US" sz="2400" dirty="0">
              <a:solidFill>
                <a:schemeClr val="bg2">
                  <a:lumMod val="75000"/>
                </a:schemeClr>
              </a:solidFill>
            </a:endParaRPr>
          </a:p>
        </p:txBody>
      </p:sp>
      <p:cxnSp>
        <p:nvCxnSpPr>
          <p:cNvPr id="9" name="Straight Connector 8"/>
          <p:cNvCxnSpPr>
            <a:stCxn id="4" idx="2"/>
          </p:cNvCxnSpPr>
          <p:nvPr/>
        </p:nvCxnSpPr>
        <p:spPr>
          <a:xfrm flipH="1">
            <a:off x="1600200" y="2057400"/>
            <a:ext cx="38100" cy="4267200"/>
          </a:xfrm>
          <a:prstGeom prst="line">
            <a:avLst/>
          </a:prstGeom>
          <a:ln w="317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p:cNvCxnSpPr>
          <p:nvPr/>
        </p:nvCxnSpPr>
        <p:spPr>
          <a:xfrm rot="5400000">
            <a:off x="1524000" y="4191000"/>
            <a:ext cx="4267200" cy="1588"/>
          </a:xfrm>
          <a:prstGeom prst="line">
            <a:avLst/>
          </a:prstGeom>
          <a:ln w="317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2"/>
          </p:cNvCxnSpPr>
          <p:nvPr/>
        </p:nvCxnSpPr>
        <p:spPr>
          <a:xfrm rot="5400000">
            <a:off x="3543300" y="4191000"/>
            <a:ext cx="4267200" cy="0"/>
          </a:xfrm>
          <a:prstGeom prst="line">
            <a:avLst/>
          </a:prstGeom>
          <a:ln w="317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p:cNvCxnSpPr>
          <p:nvPr/>
        </p:nvCxnSpPr>
        <p:spPr>
          <a:xfrm rot="5400000">
            <a:off x="5559669" y="4191000"/>
            <a:ext cx="4267200" cy="0"/>
          </a:xfrm>
          <a:prstGeom prst="line">
            <a:avLst/>
          </a:prstGeom>
          <a:ln w="317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645920" y="2513012"/>
            <a:ext cx="2011680" cy="1588"/>
          </a:xfrm>
          <a:prstGeom prst="straightConnector1">
            <a:avLst/>
          </a:prstGeom>
          <a:ln w="19050">
            <a:solidFill>
              <a:srgbClr val="FFC000"/>
            </a:solidFill>
            <a:tailEnd type="arrow" w="lg"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57400" y="2133600"/>
            <a:ext cx="1215076" cy="369332"/>
          </a:xfrm>
          <a:prstGeom prst="rect">
            <a:avLst/>
          </a:prstGeom>
          <a:noFill/>
        </p:spPr>
        <p:txBody>
          <a:bodyPr wrap="none" rtlCol="0">
            <a:spAutoFit/>
          </a:bodyPr>
          <a:lstStyle/>
          <a:p>
            <a:r>
              <a:rPr lang="en-US" dirty="0" smtClean="0">
                <a:solidFill>
                  <a:schemeClr val="bg2">
                    <a:lumMod val="90000"/>
                  </a:schemeClr>
                </a:solidFill>
              </a:rPr>
              <a:t>credentials</a:t>
            </a:r>
            <a:endParaRPr lang="en-US" dirty="0">
              <a:solidFill>
                <a:schemeClr val="bg2">
                  <a:lumMod val="90000"/>
                </a:schemeClr>
              </a:solidFill>
            </a:endParaRPr>
          </a:p>
        </p:txBody>
      </p:sp>
      <p:cxnSp>
        <p:nvCxnSpPr>
          <p:cNvPr id="23" name="Straight Arrow Connector 22"/>
          <p:cNvCxnSpPr/>
          <p:nvPr/>
        </p:nvCxnSpPr>
        <p:spPr>
          <a:xfrm>
            <a:off x="1645920" y="2970212"/>
            <a:ext cx="2011680" cy="1588"/>
          </a:xfrm>
          <a:prstGeom prst="straightConnector1">
            <a:avLst/>
          </a:prstGeom>
          <a:ln w="19050">
            <a:solidFill>
              <a:srgbClr val="FFC000"/>
            </a:solidFill>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332804" y="2590800"/>
            <a:ext cx="715196" cy="369332"/>
          </a:xfrm>
          <a:prstGeom prst="rect">
            <a:avLst/>
          </a:prstGeom>
          <a:noFill/>
        </p:spPr>
        <p:txBody>
          <a:bodyPr wrap="none" rtlCol="0">
            <a:spAutoFit/>
          </a:bodyPr>
          <a:lstStyle/>
          <a:p>
            <a:r>
              <a:rPr lang="en-US" dirty="0" smtClean="0">
                <a:solidFill>
                  <a:schemeClr val="bg2">
                    <a:lumMod val="90000"/>
                  </a:schemeClr>
                </a:solidFill>
              </a:rPr>
              <a:t>token</a:t>
            </a:r>
            <a:endParaRPr lang="en-US" dirty="0">
              <a:solidFill>
                <a:schemeClr val="bg2">
                  <a:lumMod val="90000"/>
                </a:schemeClr>
              </a:solidFill>
            </a:endParaRPr>
          </a:p>
        </p:txBody>
      </p:sp>
      <p:cxnSp>
        <p:nvCxnSpPr>
          <p:cNvPr id="25" name="Straight Arrow Connector 24"/>
          <p:cNvCxnSpPr/>
          <p:nvPr/>
        </p:nvCxnSpPr>
        <p:spPr>
          <a:xfrm>
            <a:off x="1634197" y="3427412"/>
            <a:ext cx="4041648" cy="1588"/>
          </a:xfrm>
          <a:prstGeom prst="straightConnector1">
            <a:avLst/>
          </a:prstGeom>
          <a:ln w="19050">
            <a:solidFill>
              <a:srgbClr val="FFC000"/>
            </a:solidFill>
            <a:tailEnd type="arrow" w="lg"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38400" y="3048000"/>
            <a:ext cx="2371227" cy="369332"/>
          </a:xfrm>
          <a:prstGeom prst="rect">
            <a:avLst/>
          </a:prstGeom>
          <a:noFill/>
        </p:spPr>
        <p:txBody>
          <a:bodyPr wrap="none" rtlCol="0">
            <a:spAutoFit/>
          </a:bodyPr>
          <a:lstStyle/>
          <a:p>
            <a:r>
              <a:rPr lang="en-US" dirty="0" smtClean="0">
                <a:solidFill>
                  <a:schemeClr val="bg2">
                    <a:lumMod val="90000"/>
                  </a:schemeClr>
                </a:solidFill>
              </a:rPr>
              <a:t>token + request for VM</a:t>
            </a:r>
            <a:endParaRPr lang="en-US" dirty="0">
              <a:solidFill>
                <a:schemeClr val="bg2">
                  <a:lumMod val="90000"/>
                </a:schemeClr>
              </a:solidFill>
            </a:endParaRPr>
          </a:p>
        </p:txBody>
      </p:sp>
      <p:cxnSp>
        <p:nvCxnSpPr>
          <p:cNvPr id="31" name="Straight Arrow Connector 30"/>
          <p:cNvCxnSpPr/>
          <p:nvPr/>
        </p:nvCxnSpPr>
        <p:spPr>
          <a:xfrm>
            <a:off x="3657600" y="3886200"/>
            <a:ext cx="2011680" cy="1588"/>
          </a:xfrm>
          <a:prstGeom prst="straightConnector1">
            <a:avLst/>
          </a:prstGeom>
          <a:ln w="19050">
            <a:solidFill>
              <a:srgbClr val="FFC000"/>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038600" y="3506788"/>
            <a:ext cx="1294393" cy="369332"/>
          </a:xfrm>
          <a:prstGeom prst="rect">
            <a:avLst/>
          </a:prstGeom>
          <a:noFill/>
        </p:spPr>
        <p:txBody>
          <a:bodyPr wrap="none" rtlCol="0">
            <a:spAutoFit/>
          </a:bodyPr>
          <a:lstStyle/>
          <a:p>
            <a:r>
              <a:rPr lang="en-US" dirty="0" smtClean="0">
                <a:solidFill>
                  <a:schemeClr val="bg2">
                    <a:lumMod val="90000"/>
                  </a:schemeClr>
                </a:solidFill>
              </a:rPr>
              <a:t>verify token</a:t>
            </a:r>
            <a:endParaRPr lang="en-US" dirty="0">
              <a:solidFill>
                <a:schemeClr val="bg2">
                  <a:lumMod val="90000"/>
                </a:schemeClr>
              </a:solidFill>
            </a:endParaRPr>
          </a:p>
        </p:txBody>
      </p:sp>
      <p:cxnSp>
        <p:nvCxnSpPr>
          <p:cNvPr id="34" name="Straight Arrow Connector 33"/>
          <p:cNvCxnSpPr/>
          <p:nvPr/>
        </p:nvCxnSpPr>
        <p:spPr>
          <a:xfrm>
            <a:off x="5688506" y="4341812"/>
            <a:ext cx="2007694" cy="1588"/>
          </a:xfrm>
          <a:prstGeom prst="straightConnector1">
            <a:avLst/>
          </a:prstGeom>
          <a:ln w="19050">
            <a:solidFill>
              <a:srgbClr val="FFC000"/>
            </a:solidFill>
            <a:tailEnd type="arrow" w="lg"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775777" y="3657600"/>
            <a:ext cx="1844223" cy="646331"/>
          </a:xfrm>
          <a:prstGeom prst="rect">
            <a:avLst/>
          </a:prstGeom>
          <a:noFill/>
        </p:spPr>
        <p:txBody>
          <a:bodyPr wrap="none" rtlCol="0">
            <a:spAutoFit/>
          </a:bodyPr>
          <a:lstStyle/>
          <a:p>
            <a:pPr algn="ctr"/>
            <a:r>
              <a:rPr lang="en-US" dirty="0" smtClean="0">
                <a:solidFill>
                  <a:schemeClr val="bg2">
                    <a:lumMod val="90000"/>
                  </a:schemeClr>
                </a:solidFill>
              </a:rPr>
              <a:t>token +</a:t>
            </a:r>
          </a:p>
          <a:p>
            <a:pPr algn="ctr"/>
            <a:r>
              <a:rPr lang="en-US" dirty="0" smtClean="0">
                <a:solidFill>
                  <a:schemeClr val="bg2">
                    <a:lumMod val="90000"/>
                  </a:schemeClr>
                </a:solidFill>
              </a:rPr>
              <a:t>request for image</a:t>
            </a:r>
            <a:endParaRPr lang="en-US" dirty="0">
              <a:solidFill>
                <a:schemeClr val="bg2">
                  <a:lumMod val="90000"/>
                </a:schemeClr>
              </a:solidFill>
            </a:endParaRPr>
          </a:p>
        </p:txBody>
      </p:sp>
      <p:cxnSp>
        <p:nvCxnSpPr>
          <p:cNvPr id="37" name="Straight Arrow Connector 36"/>
          <p:cNvCxnSpPr/>
          <p:nvPr/>
        </p:nvCxnSpPr>
        <p:spPr>
          <a:xfrm>
            <a:off x="3657600" y="4876800"/>
            <a:ext cx="4038600" cy="1588"/>
          </a:xfrm>
          <a:prstGeom prst="straightConnector1">
            <a:avLst/>
          </a:prstGeom>
          <a:ln w="19050">
            <a:solidFill>
              <a:srgbClr val="FFC000"/>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029200" y="4495800"/>
            <a:ext cx="1294393" cy="369332"/>
          </a:xfrm>
          <a:prstGeom prst="rect">
            <a:avLst/>
          </a:prstGeom>
          <a:noFill/>
        </p:spPr>
        <p:txBody>
          <a:bodyPr wrap="none" rtlCol="0">
            <a:spAutoFit/>
          </a:bodyPr>
          <a:lstStyle/>
          <a:p>
            <a:r>
              <a:rPr lang="en-US" dirty="0" smtClean="0">
                <a:solidFill>
                  <a:schemeClr val="bg2">
                    <a:lumMod val="90000"/>
                  </a:schemeClr>
                </a:solidFill>
              </a:rPr>
              <a:t>verify token</a:t>
            </a:r>
            <a:endParaRPr lang="en-US" dirty="0">
              <a:solidFill>
                <a:schemeClr val="bg2">
                  <a:lumMod val="90000"/>
                </a:schemeClr>
              </a:solidFill>
            </a:endParaRPr>
          </a:p>
        </p:txBody>
      </p:sp>
      <p:cxnSp>
        <p:nvCxnSpPr>
          <p:cNvPr id="40" name="Straight Arrow Connector 39"/>
          <p:cNvCxnSpPr/>
          <p:nvPr/>
        </p:nvCxnSpPr>
        <p:spPr>
          <a:xfrm>
            <a:off x="5684520" y="5408612"/>
            <a:ext cx="2011680" cy="1588"/>
          </a:xfrm>
          <a:prstGeom prst="straightConnector1">
            <a:avLst/>
          </a:prstGeom>
          <a:ln w="19050">
            <a:solidFill>
              <a:srgbClr val="FFC000"/>
            </a:solidFill>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324600" y="5029200"/>
            <a:ext cx="755015" cy="369332"/>
          </a:xfrm>
          <a:prstGeom prst="rect">
            <a:avLst/>
          </a:prstGeom>
          <a:noFill/>
        </p:spPr>
        <p:txBody>
          <a:bodyPr wrap="none" rtlCol="0">
            <a:spAutoFit/>
          </a:bodyPr>
          <a:lstStyle/>
          <a:p>
            <a:r>
              <a:rPr lang="en-US" dirty="0" smtClean="0">
                <a:solidFill>
                  <a:schemeClr val="bg2">
                    <a:lumMod val="90000"/>
                  </a:schemeClr>
                </a:solidFill>
              </a:rPr>
              <a:t>image</a:t>
            </a:r>
            <a:endParaRPr lang="en-US" dirty="0">
              <a:solidFill>
                <a:schemeClr val="bg2">
                  <a:lumMod val="90000"/>
                </a:schemeClr>
              </a:solidFill>
            </a:endParaRPr>
          </a:p>
        </p:txBody>
      </p:sp>
      <p:cxnSp>
        <p:nvCxnSpPr>
          <p:cNvPr id="44" name="Straight Arrow Connector 43"/>
          <p:cNvCxnSpPr/>
          <p:nvPr/>
        </p:nvCxnSpPr>
        <p:spPr>
          <a:xfrm>
            <a:off x="1600200" y="5867400"/>
            <a:ext cx="4069080" cy="1588"/>
          </a:xfrm>
          <a:prstGeom prst="straightConnector1">
            <a:avLst/>
          </a:prstGeom>
          <a:ln w="19050">
            <a:solidFill>
              <a:srgbClr val="FFC000"/>
            </a:solidFill>
            <a:headEnd type="arrow" w="lg" len="med"/>
            <a:tailEnd type="none"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667000" y="5486400"/>
            <a:ext cx="2035814" cy="369332"/>
          </a:xfrm>
          <a:prstGeom prst="rect">
            <a:avLst/>
          </a:prstGeom>
          <a:noFill/>
        </p:spPr>
        <p:txBody>
          <a:bodyPr wrap="none" rtlCol="0">
            <a:spAutoFit/>
          </a:bodyPr>
          <a:lstStyle/>
          <a:p>
            <a:r>
              <a:rPr lang="en-US" dirty="0" smtClean="0">
                <a:solidFill>
                  <a:schemeClr val="bg2">
                    <a:lumMod val="90000"/>
                  </a:schemeClr>
                </a:solidFill>
              </a:rPr>
              <a:t>successful response</a:t>
            </a:r>
            <a:endParaRPr lang="en-US" dirty="0">
              <a:solidFill>
                <a:schemeClr val="bg2">
                  <a:lumMod val="90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2225">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4855</TotalTime>
  <Words>2397</Words>
  <Application>Microsoft Office PowerPoint</Application>
  <PresentationFormat>On-screen Show (4:3)</PresentationFormat>
  <Paragraphs>361</Paragraphs>
  <Slides>57</Slides>
  <Notes>3</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Slide 1</vt:lpstr>
      <vt:lpstr>Outline</vt:lpstr>
      <vt:lpstr>Component พื้นฐานและปฏิบัติการพื้นฐาน </vt:lpstr>
      <vt:lpstr>Core Components</vt:lpstr>
      <vt:lpstr>Core Components</vt:lpstr>
      <vt:lpstr>Slide 6</vt:lpstr>
      <vt:lpstr>Basic OpenStack  Architecture</vt:lpstr>
      <vt:lpstr>ตัวอย่างปฏิบัติการภายในของ OpenStack</vt:lpstr>
      <vt:lpstr>Keystone Control Flow</vt:lpstr>
      <vt:lpstr>Nova Control Flow</vt:lpstr>
      <vt:lpstr>Glance Control Flow</vt:lpstr>
      <vt:lpstr>Basic Networking</vt:lpstr>
      <vt:lpstr>บริการ Component อื่นๆ</vt:lpstr>
      <vt:lpstr>มี Components ให้บริการหลากหลาย</vt:lpstr>
      <vt:lpstr>ใน Queens มี 35 services</vt:lpstr>
      <vt:lpstr>OpenStack ไม่ไช่แค่ IaaS</vt:lpstr>
      <vt:lpstr>Heat: ประสานทุกส่วน</vt:lpstr>
      <vt:lpstr>Slide 18</vt:lpstr>
      <vt:lpstr>ขยายชนิดของ Compute Instances </vt:lpstr>
      <vt:lpstr>Ironic: ใช้งานเครื่องจริง</vt:lpstr>
      <vt:lpstr>Ironic: ใช้งานเครื่องจริง</vt:lpstr>
      <vt:lpstr>Sahara: รันโปรแกรม </vt:lpstr>
      <vt:lpstr>Magnum: รันหลากหลาย Containers</vt:lpstr>
      <vt:lpstr>Magnum: รันหลากหลาย Containers</vt:lpstr>
      <vt:lpstr>บริการ Network High Availability</vt:lpstr>
      <vt:lpstr>ความสามารถที่มากขึ้นของ neutron</vt:lpstr>
      <vt:lpstr>พื้นฐาน neutron (IP addresses)</vt:lpstr>
      <vt:lpstr>พื้นฐาน neutron (Implementation)</vt:lpstr>
      <vt:lpstr>Classic ovs network</vt:lpstr>
      <vt:lpstr>Classic ovs network</vt:lpstr>
      <vt:lpstr>Dvr network</vt:lpstr>
      <vt:lpstr>DVR network</vt:lpstr>
      <vt:lpstr>vlan network</vt:lpstr>
      <vt:lpstr>Controller High Availability</vt:lpstr>
      <vt:lpstr>หลักการ High Availability</vt:lpstr>
      <vt:lpstr>บริการ High Availability</vt:lpstr>
      <vt:lpstr>HA สำหรับ Controller Services</vt:lpstr>
      <vt:lpstr>Deployment Flavors</vt:lpstr>
      <vt:lpstr>Notations</vt:lpstr>
      <vt:lpstr>HA Collapse Flavor</vt:lpstr>
      <vt:lpstr>HA Segregated Flavor</vt:lpstr>
      <vt:lpstr>Redhat’s Solution</vt:lpstr>
      <vt:lpstr>Rackspace HA solution</vt:lpstr>
      <vt:lpstr>Mirantis HA solution</vt:lpstr>
      <vt:lpstr>Availability Zone</vt:lpstr>
      <vt:lpstr>บริการ Availability Zone</vt:lpstr>
      <vt:lpstr>บริการ Availability Zone</vt:lpstr>
      <vt:lpstr>Availability Zone Organization</vt:lpstr>
      <vt:lpstr>Slide 49</vt:lpstr>
      <vt:lpstr>Slide 50</vt:lpstr>
      <vt:lpstr>General Cloud Deployment</vt:lpstr>
      <vt:lpstr>ตัวอย่าง Deployment</vt:lpstr>
      <vt:lpstr>ตัวอย่าง Deployment</vt:lpstr>
      <vt:lpstr>Slide 54</vt:lpstr>
      <vt:lpstr>ตัวอย่าง: Production Deployment at Rackspace</vt:lpstr>
      <vt:lpstr>สรุป</vt:lpstr>
      <vt:lpstr>Thank You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yugi</dc:creator>
  <cp:lastModifiedBy>kasidit</cp:lastModifiedBy>
  <cp:revision>350</cp:revision>
  <dcterms:created xsi:type="dcterms:W3CDTF">2013-07-03T14:05:41Z</dcterms:created>
  <dcterms:modified xsi:type="dcterms:W3CDTF">2018-06-25T22:09:05Z</dcterms:modified>
</cp:coreProperties>
</file>