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57" r:id="rId4"/>
    <p:sldId id="286" r:id="rId5"/>
    <p:sldId id="271" r:id="rId6"/>
    <p:sldId id="269" r:id="rId7"/>
    <p:sldId id="270" r:id="rId8"/>
    <p:sldId id="285" r:id="rId9"/>
    <p:sldId id="275" r:id="rId10"/>
    <p:sldId id="277" r:id="rId11"/>
    <p:sldId id="278" r:id="rId12"/>
    <p:sldId id="279" r:id="rId13"/>
    <p:sldId id="280" r:id="rId14"/>
    <p:sldId id="281" r:id="rId15"/>
    <p:sldId id="287" r:id="rId16"/>
    <p:sldId id="282" r:id="rId17"/>
    <p:sldId id="283" r:id="rId18"/>
    <p:sldId id="276" r:id="rId19"/>
    <p:sldId id="284" r:id="rId20"/>
    <p:sldId id="264" r:id="rId21"/>
    <p:sldId id="265" r:id="rId22"/>
    <p:sldId id="266" r:id="rId23"/>
    <p:sldId id="267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FF848-FBB9-4397-AC2D-F1C835614C86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C813E-D603-45B9-A806-8E88C5985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4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70B480-9649-4D8B-AE92-9252C44B91B0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78805AA-B211-47E3-BED2-1F9F6032C2A4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23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6F5FDA9-A385-41EF-97F9-D5F5CB0209F2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6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9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4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4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2241-B8EB-4420-AC5A-4BF3613E1DE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1180-38E8-4880-BF70-54569215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idit/openstack-queens-install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openstack@10.0.0.1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oriz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OpenStack</a:t>
            </a:r>
            <a:br>
              <a:rPr lang="en-US" dirty="0" smtClean="0"/>
            </a:br>
            <a:r>
              <a:rPr lang="en-US" dirty="0"/>
              <a:t>S</a:t>
            </a:r>
            <a:r>
              <a:rPr lang="en-US" dirty="0" smtClean="0"/>
              <a:t>tructure and</a:t>
            </a:r>
            <a:br>
              <a:rPr lang="en-US" dirty="0" smtClean="0"/>
            </a:br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http://github.com/kasidit/openstack-queens-installer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311" y="365125"/>
            <a:ext cx="6480642" cy="58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3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82" y="365125"/>
            <a:ext cx="6696635" cy="60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8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365125"/>
            <a:ext cx="6831105" cy="61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0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17" y="365125"/>
            <a:ext cx="6758778" cy="61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gateway host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en-US" dirty="0" smtClean="0"/>
              <a:t>Login name </a:t>
            </a:r>
            <a:r>
              <a:rPr lang="th-TH" dirty="0" smtClean="0"/>
              <a:t>คือ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smtClean="0"/>
              <a:t>password </a:t>
            </a:r>
            <a:r>
              <a:rPr lang="th-TH" dirty="0" smtClean="0"/>
              <a:t>คือ </a:t>
            </a:r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th-TH" dirty="0" smtClean="0"/>
              <a:t>สร้าง </a:t>
            </a:r>
            <a:r>
              <a:rPr lang="en-US" dirty="0" smtClean="0"/>
              <a:t>screen session </a:t>
            </a:r>
            <a:r>
              <a:rPr lang="th-TH" dirty="0" smtClean="0"/>
              <a:t> เพื่อ </a:t>
            </a:r>
            <a:r>
              <a:rPr lang="en-US" dirty="0" smtClean="0"/>
              <a:t>resume </a:t>
            </a:r>
            <a:r>
              <a:rPr lang="th-TH" dirty="0" smtClean="0"/>
              <a:t>ถ้า </a:t>
            </a:r>
            <a:r>
              <a:rPr lang="en-US" dirty="0" smtClean="0"/>
              <a:t>putty disconnect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th-TH" dirty="0" smtClean="0"/>
              <a:t>ในกรณี</a:t>
            </a:r>
            <a:r>
              <a:rPr lang="en-US" dirty="0" smtClean="0"/>
              <a:t> disconnect occurs </a:t>
            </a:r>
            <a:r>
              <a:rPr lang="th-TH" dirty="0" smtClean="0"/>
              <a:t>ให้เรียก </a:t>
            </a:r>
            <a:r>
              <a:rPr lang="en-US" dirty="0" smtClean="0"/>
              <a:t>$ screen   –x     9791.pts-0.ga….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8200" y="2872565"/>
            <a:ext cx="2926976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บนเครื่อง </a:t>
            </a:r>
            <a:r>
              <a:rPr lang="en-US" sz="2400" dirty="0" smtClean="0"/>
              <a:t>gateway</a:t>
            </a:r>
            <a:endParaRPr lang="en-US" sz="2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326571"/>
            <a:ext cx="10515600" cy="2267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screen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screen   -ls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… </a:t>
            </a:r>
            <a:r>
              <a:rPr lang="th-TH" sz="2400" dirty="0" smtClean="0"/>
              <a:t>ดู </a:t>
            </a:r>
            <a:r>
              <a:rPr lang="en-US" sz="2400" dirty="0" smtClean="0"/>
              <a:t>screen session info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4334366" y="3684494"/>
            <a:ext cx="7503528" cy="14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1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to controller host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en-US" dirty="0" smtClean="0"/>
              <a:t>Login name </a:t>
            </a:r>
            <a:r>
              <a:rPr lang="th-TH" dirty="0" smtClean="0"/>
              <a:t>คือ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th-TH" dirty="0" smtClean="0"/>
              <a:t>และ </a:t>
            </a:r>
            <a:r>
              <a:rPr lang="en-US" dirty="0" smtClean="0"/>
              <a:t>password </a:t>
            </a:r>
            <a:r>
              <a:rPr lang="th-TH" dirty="0" smtClean="0"/>
              <a:t>คือ </a:t>
            </a:r>
            <a:r>
              <a:rPr lang="en-US" dirty="0" err="1" smtClean="0"/>
              <a:t>openstack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8200" y="2872565"/>
            <a:ext cx="2926976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บนเครื่อง </a:t>
            </a:r>
            <a:r>
              <a:rPr lang="en-US" sz="2400" dirty="0" smtClean="0"/>
              <a:t>gateway</a:t>
            </a:r>
            <a:endParaRPr lang="en-US" sz="2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3326571"/>
            <a:ext cx="10515600" cy="180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ssh</a:t>
            </a:r>
            <a:r>
              <a:rPr lang="en-US" sz="2400" dirty="0" smtClean="0"/>
              <a:t> 10.0.0.11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ifconfig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855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 2 7"/>
          <p:cNvSpPr/>
          <p:nvPr/>
        </p:nvSpPr>
        <p:spPr>
          <a:xfrm>
            <a:off x="7503460" y="147145"/>
            <a:ext cx="4210120" cy="2422435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rgbClr val="FF0000"/>
                </a:solidFill>
              </a:rPr>
              <a:t>รันทุกคำสั่งใน </a:t>
            </a:r>
            <a:r>
              <a:rPr lang="en-US" dirty="0" smtClean="0">
                <a:solidFill>
                  <a:srgbClr val="FF0000"/>
                </a:solidFill>
              </a:rPr>
              <a:t>user mode </a:t>
            </a:r>
            <a:r>
              <a:rPr lang="th-TH" b="1" dirty="0" smtClean="0">
                <a:solidFill>
                  <a:srgbClr val="FF0000"/>
                </a:solidFill>
              </a:rPr>
              <a:t>อย่าใช้ </a:t>
            </a:r>
            <a:r>
              <a:rPr lang="en-US" b="1" dirty="0" err="1" smtClean="0">
                <a:solidFill>
                  <a:srgbClr val="FF0000"/>
                </a:solidFill>
              </a:rPr>
              <a:t>sudo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h-TH" b="1" dirty="0" smtClean="0">
                <a:solidFill>
                  <a:srgbClr val="FF0000"/>
                </a:solidFill>
              </a:rPr>
              <a:t>หรือเป็น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installer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เริ่มต้นติดตั้ง</a:t>
            </a:r>
          </a:p>
          <a:p>
            <a:endParaRPr lang="th-TH" dirty="0"/>
          </a:p>
          <a:p>
            <a:endParaRPr lang="th-TH" dirty="0" smtClean="0"/>
          </a:p>
          <a:p>
            <a:endParaRPr lang="th-TH" dirty="0"/>
          </a:p>
          <a:p>
            <a:r>
              <a:rPr lang="th-TH" dirty="0" smtClean="0"/>
              <a:t>ดู </a:t>
            </a:r>
            <a:r>
              <a:rPr lang="en-US" dirty="0" smtClean="0"/>
              <a:t>networking parameters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13435"/>
            <a:ext cx="1001268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clone </a:t>
            </a:r>
            <a:r>
              <a:rPr lang="en-US" sz="2800" dirty="0" smtClean="0">
                <a:hlinkClick r:id="rId2"/>
              </a:rPr>
              <a:t>https://github.com/kasidit/openstack-queens-installer</a:t>
            </a:r>
            <a:endParaRPr lang="en-US" sz="2800" dirty="0" smtClean="0"/>
          </a:p>
          <a:p>
            <a:r>
              <a:rPr lang="en-US" sz="2800" dirty="0" smtClean="0"/>
              <a:t>cd </a:t>
            </a:r>
            <a:r>
              <a:rPr lang="en-US" sz="2800" dirty="0" err="1" smtClean="0"/>
              <a:t>openstack</a:t>
            </a:r>
            <a:r>
              <a:rPr lang="en-US" sz="2800" dirty="0" smtClean="0"/>
              <a:t>-queens-installer</a:t>
            </a:r>
          </a:p>
          <a:p>
            <a:r>
              <a:rPr lang="en-US" sz="2800" dirty="0" smtClean="0"/>
              <a:t>vi install-paramrc.sh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386240"/>
            <a:ext cx="1001268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MANAGEMENT_NETWORK=10.0.0.0</a:t>
            </a:r>
          </a:p>
          <a:p>
            <a:r>
              <a:rPr lang="en-US" sz="2800" dirty="0" smtClean="0"/>
              <a:t>MANAGEMENT_BROADCAST_ADDRESS=10.0.0.255</a:t>
            </a:r>
          </a:p>
          <a:p>
            <a:r>
              <a:rPr lang="en-US" sz="2800" dirty="0" smtClean="0"/>
              <a:t>GATEWAY_IP=10.0.0.1</a:t>
            </a:r>
          </a:p>
          <a:p>
            <a:r>
              <a:rPr lang="en-US" sz="2800" dirty="0" smtClean="0"/>
              <a:t>CONTROLLER_IP=10.0.0.11</a:t>
            </a:r>
          </a:p>
          <a:p>
            <a:r>
              <a:rPr lang="en-US" sz="2800" dirty="0" smtClean="0"/>
              <a:t>NETWORK_IP=10.0.0.21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8181" y="1959429"/>
            <a:ext cx="2919548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บนเคริ่อง </a:t>
            </a:r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017226" y="3930194"/>
            <a:ext cx="2486234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บน </a:t>
            </a:r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3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Parameters..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81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smtClean="0"/>
              <a:t>DATA_TUNNEL_NETWORK_NODE_IP=10.0.1.21</a:t>
            </a:r>
          </a:p>
          <a:p>
            <a:pPr marL="0" indent="0">
              <a:buNone/>
            </a:pPr>
            <a:r>
              <a:rPr lang="en-US" sz="2400" dirty="0" smtClean="0"/>
              <a:t>DATA_TUNNEL_NETWORK_ADDRESS=10.0.1.0</a:t>
            </a:r>
          </a:p>
          <a:p>
            <a:pPr marL="0" indent="0">
              <a:buNone/>
            </a:pPr>
            <a:r>
              <a:rPr lang="en-US" sz="2400" dirty="0" smtClean="0"/>
              <a:t>EXTERNAL_CIDR=10.0.0.0\\/24</a:t>
            </a:r>
          </a:p>
          <a:p>
            <a:pPr marL="0" indent="0">
              <a:buNone/>
            </a:pPr>
            <a:r>
              <a:rPr lang="en-US" sz="2400" dirty="0" smtClean="0"/>
              <a:t>EXTERNAL_GATEWAY_IP=10.0.0.1</a:t>
            </a:r>
          </a:p>
          <a:p>
            <a:pPr marL="0" indent="0">
              <a:buNone/>
            </a:pPr>
            <a:r>
              <a:rPr lang="en-US" sz="2400" dirty="0" smtClean="0"/>
              <a:t>START_FLOATING_IP=10.0.0.100</a:t>
            </a:r>
          </a:p>
          <a:p>
            <a:pPr marL="0" indent="0">
              <a:buNone/>
            </a:pPr>
            <a:r>
              <a:rPr lang="en-US" sz="2400" dirty="0" smtClean="0"/>
              <a:t>END_FLOATING_IP=10.0.0.200</a:t>
            </a:r>
          </a:p>
          <a:p>
            <a:pPr marL="0" indent="0">
              <a:buNone/>
            </a:pPr>
            <a:r>
              <a:rPr lang="en-US" sz="2400" dirty="0" smtClean="0"/>
              <a:t>COMPUTE_IP=10.0.0.31</a:t>
            </a:r>
          </a:p>
          <a:p>
            <a:pPr marL="0" indent="0">
              <a:buNone/>
            </a:pPr>
            <a:r>
              <a:rPr lang="en-US" sz="2400" dirty="0" smtClean="0"/>
              <a:t>DATA_TUNNEL_COMPUTE_NODE_IP=10.0.1.31</a:t>
            </a:r>
          </a:p>
          <a:p>
            <a:pPr marL="0" indent="0">
              <a:buNone/>
            </a:pPr>
            <a:r>
              <a:rPr lang="en-US" sz="2400" dirty="0" smtClean="0"/>
              <a:t>COMPUTE1_IP=10.0.0.32</a:t>
            </a:r>
          </a:p>
          <a:p>
            <a:pPr marL="0" indent="0">
              <a:buNone/>
            </a:pPr>
            <a:r>
              <a:rPr lang="en-US" sz="2400" dirty="0" smtClean="0"/>
              <a:t>DATA_TUNNEL_COMPUTE1_NODE_IP=10.0.1.32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71619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054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installation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err="1" smtClean="0"/>
              <a:t>tarball</a:t>
            </a:r>
            <a:r>
              <a:rPr lang="en-US" dirty="0" smtClean="0"/>
              <a:t> </a:t>
            </a:r>
            <a:r>
              <a:rPr lang="th-TH" dirty="0" smtClean="0"/>
              <a:t>ที่บรรจุ </a:t>
            </a:r>
            <a:r>
              <a:rPr lang="en-US" dirty="0" smtClean="0"/>
              <a:t>scripts </a:t>
            </a:r>
            <a:r>
              <a:rPr lang="th-TH" dirty="0" smtClean="0"/>
              <a:t>สำหรับการติดตั้งบนเครื่องต่างๆ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3044183"/>
            <a:ext cx="10515600" cy="272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</a:t>
            </a:r>
            <a:r>
              <a:rPr lang="th-TH" sz="2400" dirty="0" smtClean="0"/>
              <a:t> </a:t>
            </a:r>
            <a:r>
              <a:rPr lang="en-US" sz="2400" dirty="0" err="1" smtClean="0"/>
              <a:t>pwd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/</a:t>
            </a:r>
            <a:r>
              <a:rPr lang="en-US" sz="2400" dirty="0">
                <a:solidFill>
                  <a:srgbClr val="FF0000"/>
                </a:solidFill>
              </a:rPr>
              <a:t>home/</a:t>
            </a:r>
            <a:r>
              <a:rPr lang="en-US" sz="2400" dirty="0" err="1">
                <a:solidFill>
                  <a:srgbClr val="FF0000"/>
                </a:solidFill>
              </a:rPr>
              <a:t>openstack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openstack</a:t>
            </a:r>
            <a:r>
              <a:rPr lang="en-US" sz="2400" dirty="0">
                <a:solidFill>
                  <a:srgbClr val="FF0000"/>
                </a:solidFill>
              </a:rPr>
              <a:t>-queens-installer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./exe-config-installer.sh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cd </a:t>
            </a:r>
            <a:r>
              <a:rPr lang="en-US" sz="2400" dirty="0" err="1" smtClean="0"/>
              <a:t>OPSInstaller</a:t>
            </a:r>
            <a:r>
              <a:rPr lang="en-US" sz="2400" dirty="0" smtClean="0"/>
              <a:t>/installer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./OS-installer-00-1-set-remote-access.sh</a:t>
            </a:r>
          </a:p>
          <a:p>
            <a:pPr marL="0" indent="0">
              <a:buNone/>
            </a:pPr>
            <a:r>
              <a:rPr lang="en-US" sz="2400" dirty="0" smtClean="0"/>
              <a:t>$ ./OS-installer-00-2-update-ubuntu.sh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590177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6" name="Explosion 2 5"/>
          <p:cNvSpPr/>
          <p:nvPr/>
        </p:nvSpPr>
        <p:spPr>
          <a:xfrm>
            <a:off x="7862276" y="2118370"/>
            <a:ext cx="4210120" cy="2422435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rgbClr val="FF0000"/>
                </a:solidFill>
              </a:rPr>
              <a:t>รันทุกคำสั่งใน </a:t>
            </a:r>
            <a:r>
              <a:rPr lang="en-US" dirty="0" smtClean="0">
                <a:solidFill>
                  <a:srgbClr val="FF0000"/>
                </a:solidFill>
              </a:rPr>
              <a:t>user mode </a:t>
            </a:r>
            <a:r>
              <a:rPr lang="th-TH" b="1" dirty="0" smtClean="0">
                <a:solidFill>
                  <a:srgbClr val="FF0000"/>
                </a:solidFill>
              </a:rPr>
              <a:t>อย่าใช้ </a:t>
            </a:r>
            <a:r>
              <a:rPr lang="en-US" b="1" dirty="0" err="1" smtClean="0">
                <a:solidFill>
                  <a:srgbClr val="FF0000"/>
                </a:solidFill>
              </a:rPr>
              <a:t>sudo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h-TH" b="1" dirty="0" smtClean="0">
                <a:solidFill>
                  <a:srgbClr val="FF0000"/>
                </a:solidFill>
              </a:rPr>
              <a:t>หรือเป็น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1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รอจน </a:t>
            </a:r>
            <a:r>
              <a:rPr lang="en-US" dirty="0" smtClean="0"/>
              <a:t>script </a:t>
            </a:r>
            <a:r>
              <a:rPr lang="th-TH" dirty="0" smtClean="0"/>
              <a:t>ทำงานเสร็จ และทุกเครื่อง </a:t>
            </a:r>
            <a:r>
              <a:rPr lang="en-US" dirty="0" smtClean="0"/>
              <a:t>reboot </a:t>
            </a:r>
            <a:r>
              <a:rPr lang="th-TH" dirty="0" smtClean="0"/>
              <a:t>เสร็จ</a:t>
            </a:r>
            <a:endParaRPr lang="en-US" dirty="0" smtClean="0"/>
          </a:p>
          <a:p>
            <a:r>
              <a:rPr lang="th-TH" dirty="0" smtClean="0"/>
              <a:t>คุณจะกลับมาอยู่ที่เครื่อ </a:t>
            </a:r>
            <a:r>
              <a:rPr lang="en-US" dirty="0" smtClean="0"/>
              <a:t>gateway…</a:t>
            </a:r>
          </a:p>
          <a:p>
            <a:r>
              <a:rPr lang="th-TH" dirty="0" smtClean="0"/>
              <a:t>และเราจะเริ่มต้นด้วยการ </a:t>
            </a:r>
            <a:r>
              <a:rPr lang="en-US" dirty="0" smtClean="0"/>
              <a:t>login </a:t>
            </a:r>
            <a:r>
              <a:rPr lang="th-TH" dirty="0" smtClean="0"/>
              <a:t>เข้าสู่เครื่อง </a:t>
            </a:r>
            <a:r>
              <a:rPr lang="en-US" dirty="0" smtClean="0"/>
              <a:t>gateway </a:t>
            </a:r>
            <a:r>
              <a:rPr lang="th-TH" dirty="0" smtClean="0"/>
              <a:t>เพื่อทำการติดตั้งต่อ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547288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gateway</a:t>
            </a:r>
            <a:endParaRPr lang="en-US" sz="2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4001294"/>
            <a:ext cx="10515600" cy="42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$ </a:t>
            </a:r>
            <a:r>
              <a:rPr lang="en-US" sz="2400" dirty="0" err="1" smtClean="0"/>
              <a:t>ssh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openstack@10.0.0.11</a:t>
            </a:r>
            <a:endParaRPr lang="en-US" sz="2400" dirty="0" smtClean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200" y="5089128"/>
            <a:ext cx="10515600" cy="885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$ cd </a:t>
            </a:r>
            <a:r>
              <a:rPr lang="en-US" sz="2400" dirty="0" err="1" smtClean="0"/>
              <a:t>openstack</a:t>
            </a:r>
            <a:r>
              <a:rPr lang="en-US" sz="2400" dirty="0" smtClean="0"/>
              <a:t>-queens-installer</a:t>
            </a:r>
          </a:p>
          <a:p>
            <a:pPr marL="0" indent="0">
              <a:buNone/>
            </a:pPr>
            <a:r>
              <a:rPr lang="en-US" sz="2400" dirty="0" smtClean="0"/>
              <a:t>$ cd </a:t>
            </a:r>
            <a:r>
              <a:rPr lang="en-US" sz="2400" dirty="0" err="1" smtClean="0"/>
              <a:t>OPSInstaller</a:t>
            </a:r>
            <a:r>
              <a:rPr lang="en-US" sz="2400" dirty="0" smtClean="0"/>
              <a:t>/installer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38199" y="4635122"/>
            <a:ext cx="2622631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บน </a:t>
            </a:r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839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2329" cy="4351338"/>
          </a:xfrm>
        </p:spPr>
        <p:txBody>
          <a:bodyPr/>
          <a:lstStyle/>
          <a:p>
            <a:r>
              <a:rPr lang="en-US" dirty="0" smtClean="0"/>
              <a:t>We will study a full scale installation of OpenStack that consists of:</a:t>
            </a:r>
          </a:p>
          <a:p>
            <a:pPr lvl="1"/>
            <a:r>
              <a:rPr lang="en-US" dirty="0" smtClean="0"/>
              <a:t>Gateway host</a:t>
            </a:r>
          </a:p>
          <a:p>
            <a:pPr lvl="1"/>
            <a:r>
              <a:rPr lang="en-US" dirty="0" smtClean="0"/>
              <a:t>Controller host</a:t>
            </a:r>
          </a:p>
          <a:p>
            <a:pPr lvl="1"/>
            <a:r>
              <a:rPr lang="en-US" dirty="0" smtClean="0"/>
              <a:t>Network host</a:t>
            </a:r>
          </a:p>
          <a:p>
            <a:pPr lvl="1"/>
            <a:r>
              <a:rPr lang="en-US" dirty="0" smtClean="0"/>
              <a:t>Compute host</a:t>
            </a:r>
          </a:p>
          <a:p>
            <a:pPr lvl="1"/>
            <a:r>
              <a:rPr lang="en-US" dirty="0" smtClean="0"/>
              <a:t>Compute1 host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4742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Networks are:</a:t>
            </a:r>
          </a:p>
          <a:p>
            <a:pPr lvl="1"/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Data Tunnel </a:t>
            </a:r>
          </a:p>
          <a:p>
            <a:pPr lvl="1"/>
            <a:r>
              <a:rPr lang="en-US" dirty="0" smtClean="0"/>
              <a:t>VLAN </a:t>
            </a:r>
          </a:p>
          <a:p>
            <a:pPr lvl="1"/>
            <a:r>
              <a:rPr lang="en-US" dirty="0" smtClean="0"/>
              <a:t>External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OpenStack components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5625"/>
            <a:ext cx="1001268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$ ./OS-installer-01-node-setups.sh</a:t>
            </a:r>
          </a:p>
          <a:p>
            <a:r>
              <a:rPr lang="en-US" sz="2800" dirty="0" smtClean="0"/>
              <a:t>$ ./OS-installer-02-mysql.sh</a:t>
            </a:r>
          </a:p>
          <a:p>
            <a:r>
              <a:rPr lang="en-US" sz="2800" dirty="0" smtClean="0"/>
              <a:t>$ ./OS-installer-03-rabbitmq.sh</a:t>
            </a:r>
          </a:p>
          <a:p>
            <a:r>
              <a:rPr lang="en-US" sz="2800" dirty="0" smtClean="0"/>
              <a:t>$ ./OS-installer-04-keystone.sh</a:t>
            </a:r>
          </a:p>
          <a:p>
            <a:r>
              <a:rPr lang="en-US" sz="2800" dirty="0" smtClean="0"/>
              <a:t>$ ./OS-installer-05-glance.sh</a:t>
            </a:r>
          </a:p>
          <a:p>
            <a:r>
              <a:rPr lang="en-US" sz="2800" dirty="0" smtClean="0"/>
              <a:t>$ ./OS-installer-06-nova.sh</a:t>
            </a:r>
          </a:p>
          <a:p>
            <a:r>
              <a:rPr lang="en-US" sz="2800" dirty="0" smtClean="0"/>
              <a:t>$ ./OS-installer-07-neutron.sh</a:t>
            </a:r>
          </a:p>
          <a:p>
            <a:r>
              <a:rPr lang="en-US" sz="2800" dirty="0" smtClean="0"/>
              <a:t>$ ./OS-installer-08-set-dvr.sh</a:t>
            </a:r>
          </a:p>
          <a:p>
            <a:r>
              <a:rPr lang="en-US" sz="2800" dirty="0" smtClean="0"/>
              <a:t>$ ./OS-installer-09-initial-user-network.sh</a:t>
            </a:r>
          </a:p>
          <a:p>
            <a:r>
              <a:rPr lang="en-US" sz="2800" dirty="0" smtClean="0"/>
              <a:t>$ ./OS-installer-10-horizon.sh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89000"/>
            <a:ext cx="3479157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ทำต่อบน </a:t>
            </a:r>
            <a:r>
              <a:rPr lang="en-US" sz="2400" dirty="0" smtClean="0"/>
              <a:t>Controller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55475" y="2534194"/>
            <a:ext cx="1123405" cy="276999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78880" y="2349528"/>
            <a:ext cx="146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password </a:t>
            </a:r>
            <a:r>
              <a:rPr lang="th-TH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ขอให้รอทำพร้อมผู้สอน 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7981880" y="111759"/>
            <a:ext cx="4210120" cy="2422435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rgbClr val="FF0000"/>
                </a:solidFill>
              </a:rPr>
              <a:t>รันทุกคำสั่งใน </a:t>
            </a:r>
            <a:r>
              <a:rPr lang="en-US" dirty="0" smtClean="0">
                <a:solidFill>
                  <a:srgbClr val="FF0000"/>
                </a:solidFill>
              </a:rPr>
              <a:t>user mode </a:t>
            </a:r>
            <a:r>
              <a:rPr lang="th-TH" b="1" dirty="0" smtClean="0">
                <a:solidFill>
                  <a:srgbClr val="FF0000"/>
                </a:solidFill>
              </a:rPr>
              <a:t>อย่าใช้ </a:t>
            </a:r>
            <a:r>
              <a:rPr lang="en-US" b="1" dirty="0" err="1" smtClean="0">
                <a:solidFill>
                  <a:srgbClr val="FF0000"/>
                </a:solidFill>
              </a:rPr>
              <a:t>sudo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th-TH" b="1" dirty="0" smtClean="0">
                <a:solidFill>
                  <a:srgbClr val="FF0000"/>
                </a:solidFill>
              </a:rPr>
              <a:t>หรือเป็น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2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node to </a:t>
            </a:r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ผมจะรันเครื่อง </a:t>
            </a:r>
            <a:r>
              <a:rPr lang="en-US" dirty="0" smtClean="0"/>
              <a:t>compute-2-1 </a:t>
            </a:r>
            <a:r>
              <a:rPr lang="th-TH" dirty="0" smtClean="0"/>
              <a:t>ให้แต่ละกลุ่ม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h-TH" dirty="0" smtClean="0"/>
              <a:t>ให้แต่ละกลุ่มกลับไปที่ </a:t>
            </a:r>
            <a:r>
              <a:rPr lang="en-US" dirty="0" smtClean="0"/>
              <a:t>$HOME </a:t>
            </a:r>
            <a:r>
              <a:rPr lang="th-TH" dirty="0" smtClean="0"/>
              <a:t>บน </a:t>
            </a:r>
            <a:r>
              <a:rPr lang="en-US" dirty="0" smtClean="0"/>
              <a:t>controller</a:t>
            </a:r>
            <a:r>
              <a:rPr lang="th-TH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335071"/>
            <a:ext cx="10012680" cy="95410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$ cd </a:t>
            </a:r>
            <a:r>
              <a:rPr lang="en-US" sz="2800" dirty="0" err="1" smtClean="0"/>
              <a:t>openstack</a:t>
            </a:r>
            <a:r>
              <a:rPr lang="en-US" sz="2800" dirty="0" smtClean="0"/>
              <a:t>-platform-simulation/scripts</a:t>
            </a:r>
          </a:p>
          <a:p>
            <a:r>
              <a:rPr lang="en-US" sz="2800" dirty="0" smtClean="0"/>
              <a:t>$ ./vmich-runQemu-on-compute-2-1.sh &amp;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757" y="3933094"/>
            <a:ext cx="1099594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cd </a:t>
            </a:r>
            <a:r>
              <a:rPr lang="en-US" sz="2400" dirty="0" err="1" smtClean="0"/>
              <a:t>openstack</a:t>
            </a:r>
            <a:r>
              <a:rPr lang="en-US" sz="2400" dirty="0" smtClean="0"/>
              <a:t>-queens-installer/</a:t>
            </a:r>
            <a:r>
              <a:rPr lang="en-US" sz="2400" dirty="0" err="1" smtClean="0"/>
              <a:t>OPSInstaller</a:t>
            </a:r>
            <a:r>
              <a:rPr lang="en-US" sz="2400" dirty="0" smtClean="0"/>
              <a:t>/installer</a:t>
            </a:r>
          </a:p>
          <a:p>
            <a:r>
              <a:rPr lang="en-US" sz="2400" dirty="0" smtClean="0"/>
              <a:t>$ ./OS-newcompute-00-set-new-node.sh compute-2-1 10.0.x.41 $ 10.0.1.41 10.0.x.11</a:t>
            </a:r>
          </a:p>
          <a:p>
            <a:r>
              <a:rPr lang="en-US" sz="2400" dirty="0" smtClean="0"/>
              <a:t>$ ./OS-newcompute-01-nova-neutron-ovs.sh compute-2-1</a:t>
            </a:r>
          </a:p>
          <a:p>
            <a:r>
              <a:rPr lang="en-US" sz="2400" dirty="0" smtClean="0"/>
              <a:t>$ ./OS-newcompute-02-set-dvr.sh compute-2-1</a:t>
            </a:r>
          </a:p>
        </p:txBody>
      </p:sp>
      <p:sp>
        <p:nvSpPr>
          <p:cNvPr id="6" name="Rectangle 5"/>
          <p:cNvSpPr/>
          <p:nvPr/>
        </p:nvSpPr>
        <p:spPr>
          <a:xfrm>
            <a:off x="7401665" y="3479088"/>
            <a:ext cx="1654629" cy="45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59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Dashboard to do stuffs….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เปิด </a:t>
            </a:r>
            <a:r>
              <a:rPr lang="en-US" dirty="0" smtClean="0"/>
              <a:t>web browser </a:t>
            </a:r>
            <a:r>
              <a:rPr lang="th-TH" dirty="0" smtClean="0"/>
              <a:t>ที่ </a:t>
            </a:r>
            <a:r>
              <a:rPr lang="en-US" dirty="0" smtClean="0"/>
              <a:t>http://localhost:8083</a:t>
            </a:r>
          </a:p>
          <a:p>
            <a:endParaRPr lang="en-US" dirty="0" smtClean="0"/>
          </a:p>
          <a:p>
            <a:r>
              <a:rPr lang="en-US" dirty="0" smtClean="0"/>
              <a:t>Domain: default</a:t>
            </a:r>
          </a:p>
          <a:p>
            <a:endParaRPr lang="en-US" dirty="0" smtClean="0"/>
          </a:p>
          <a:p>
            <a:r>
              <a:rPr lang="en-US" dirty="0" smtClean="0"/>
              <a:t>Admin user: admin</a:t>
            </a:r>
          </a:p>
          <a:p>
            <a:r>
              <a:rPr lang="en-US" dirty="0" smtClean="0"/>
              <a:t>Password: </a:t>
            </a:r>
            <a:r>
              <a:rPr lang="en-US" dirty="0" err="1" smtClean="0"/>
              <a:t>adminpassword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Demo user: demo</a:t>
            </a:r>
          </a:p>
          <a:p>
            <a:r>
              <a:rPr lang="en-US" dirty="0" smtClean="0"/>
              <a:t>Password: </a:t>
            </a:r>
            <a:r>
              <a:rPr lang="en-US" dirty="0" err="1" smtClean="0"/>
              <a:t>demopassword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5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การใช้งานเบื้องต้นด้วย </a:t>
            </a:r>
            <a:r>
              <a:rPr lang="en-US" dirty="0" smtClean="0"/>
              <a:t>horizon (</a:t>
            </a:r>
            <a:r>
              <a:rPr lang="th-TH" dirty="0" smtClean="0"/>
              <a:t>ทำตาม </a:t>
            </a:r>
            <a:r>
              <a:rPr lang="en-US" dirty="0" smtClean="0"/>
              <a:t>demo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err="1" smtClean="0"/>
              <a:t>cirros</a:t>
            </a:r>
            <a:r>
              <a:rPr lang="en-US" dirty="0" smtClean="0"/>
              <a:t> VM</a:t>
            </a:r>
          </a:p>
          <a:p>
            <a:r>
              <a:rPr lang="th-TH" dirty="0" smtClean="0"/>
              <a:t>สร้าง </a:t>
            </a:r>
            <a:r>
              <a:rPr lang="en-US" dirty="0" smtClean="0"/>
              <a:t>associate Floating IP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sh</a:t>
            </a:r>
            <a:r>
              <a:rPr lang="en-US" dirty="0" smtClean="0"/>
              <a:t> </a:t>
            </a:r>
            <a:r>
              <a:rPr lang="th-TH" dirty="0" smtClean="0"/>
              <a:t>เข้า </a:t>
            </a:r>
            <a:r>
              <a:rPr lang="en-US" dirty="0" err="1" smtClean="0"/>
              <a:t>cirros</a:t>
            </a:r>
            <a:r>
              <a:rPr lang="en-US" dirty="0" smtClean="0"/>
              <a:t> VM</a:t>
            </a:r>
          </a:p>
          <a:p>
            <a:r>
              <a:rPr lang="th-TH" dirty="0" smtClean="0"/>
              <a:t>สร้าง </a:t>
            </a:r>
            <a:r>
              <a:rPr lang="en-US" dirty="0" smtClean="0"/>
              <a:t>virtual network</a:t>
            </a:r>
          </a:p>
          <a:p>
            <a:r>
              <a:rPr lang="th-TH" dirty="0" smtClean="0"/>
              <a:t>สร้าง </a:t>
            </a:r>
            <a:r>
              <a:rPr lang="en-US" dirty="0" smtClean="0"/>
              <a:t>virtual router</a:t>
            </a:r>
          </a:p>
          <a:p>
            <a:r>
              <a:rPr lang="th-TH" dirty="0" smtClean="0"/>
              <a:t>สร้าง </a:t>
            </a:r>
            <a:r>
              <a:rPr lang="en-US" dirty="0" err="1" smtClean="0"/>
              <a:t>cirros</a:t>
            </a:r>
            <a:r>
              <a:rPr lang="en-US" dirty="0" smtClean="0"/>
              <a:t> VM </a:t>
            </a:r>
            <a:r>
              <a:rPr lang="th-TH" dirty="0" smtClean="0"/>
              <a:t>บน </a:t>
            </a:r>
            <a:r>
              <a:rPr lang="en-US" dirty="0" smtClean="0"/>
              <a:t>virtual network </a:t>
            </a:r>
            <a:r>
              <a:rPr lang="th-TH" dirty="0" smtClean="0"/>
              <a:t>ใหม่</a:t>
            </a:r>
          </a:p>
          <a:p>
            <a:r>
              <a:rPr lang="th-TH" dirty="0" smtClean="0"/>
              <a:t>เข้าใช้งาน </a:t>
            </a:r>
            <a:r>
              <a:rPr lang="en-US" dirty="0" smtClean="0"/>
              <a:t>demo user</a:t>
            </a:r>
          </a:p>
          <a:p>
            <a:r>
              <a:rPr lang="th-TH" dirty="0" smtClean="0"/>
              <a:t>สร้าง </a:t>
            </a:r>
            <a:r>
              <a:rPr lang="en-US" dirty="0" err="1" smtClean="0"/>
              <a:t>cirros</a:t>
            </a:r>
            <a:r>
              <a:rPr lang="en-US" dirty="0" smtClean="0"/>
              <a:t> VM </a:t>
            </a:r>
            <a:r>
              <a:rPr lang="th-TH" dirty="0" smtClean="0"/>
              <a:t>บน </a:t>
            </a:r>
            <a:r>
              <a:rPr lang="en-US" dirty="0" smtClean="0"/>
              <a:t>provider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75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ศึกษาพฤติกรรมเมื่อ </a:t>
            </a:r>
            <a:r>
              <a:rPr lang="en-US" dirty="0" smtClean="0"/>
              <a:t>node fails</a:t>
            </a:r>
            <a:r>
              <a:rPr lang="th-TH" dirty="0" smtClean="0"/>
              <a:t> (ทำตาม </a:t>
            </a:r>
            <a:r>
              <a:rPr lang="en-US" dirty="0" smtClean="0"/>
              <a:t>demo</a:t>
            </a:r>
            <a:r>
              <a:rPr lang="th-TH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จำลองการ </a:t>
            </a:r>
            <a:r>
              <a:rPr lang="en-US" dirty="0" smtClean="0"/>
              <a:t>fail </a:t>
            </a:r>
            <a:r>
              <a:rPr lang="th-TH" dirty="0" smtClean="0"/>
              <a:t>ของ </a:t>
            </a:r>
            <a:r>
              <a:rPr lang="en-US" dirty="0" smtClean="0"/>
              <a:t>network node</a:t>
            </a:r>
          </a:p>
          <a:p>
            <a:r>
              <a:rPr lang="en-US" dirty="0"/>
              <a:t>R</a:t>
            </a:r>
            <a:r>
              <a:rPr lang="en-US" dirty="0" smtClean="0"/>
              <a:t>estore network node</a:t>
            </a:r>
          </a:p>
          <a:p>
            <a:r>
              <a:rPr lang="th-TH" dirty="0"/>
              <a:t>จำลองการ </a:t>
            </a:r>
            <a:r>
              <a:rPr lang="en-US" dirty="0"/>
              <a:t>fail </a:t>
            </a:r>
            <a:r>
              <a:rPr lang="th-TH" dirty="0"/>
              <a:t>ของ </a:t>
            </a:r>
            <a:r>
              <a:rPr lang="en-US" dirty="0" smtClean="0"/>
              <a:t>controller node</a:t>
            </a:r>
          </a:p>
          <a:p>
            <a:r>
              <a:rPr lang="th-TH" dirty="0" smtClean="0"/>
              <a:t>จำลองการ </a:t>
            </a:r>
            <a:r>
              <a:rPr lang="en-US" dirty="0" smtClean="0"/>
              <a:t>fail </a:t>
            </a:r>
            <a:r>
              <a:rPr lang="th-TH" dirty="0" smtClean="0"/>
              <a:t>ของ </a:t>
            </a:r>
            <a:r>
              <a:rPr lang="en-US" dirty="0" smtClean="0"/>
              <a:t>controller </a:t>
            </a:r>
            <a:r>
              <a:rPr lang="th-TH" dirty="0" smtClean="0"/>
              <a:t>และ </a:t>
            </a:r>
            <a:r>
              <a:rPr lang="en-US" dirty="0" smtClean="0"/>
              <a:t>network node</a:t>
            </a:r>
          </a:p>
          <a:p>
            <a:r>
              <a:rPr lang="en-US" dirty="0" smtClean="0"/>
              <a:t>Restore controller &amp; network node</a:t>
            </a:r>
          </a:p>
          <a:p>
            <a:r>
              <a:rPr lang="th-TH" dirty="0" smtClean="0"/>
              <a:t>จำลองการ </a:t>
            </a:r>
            <a:r>
              <a:rPr lang="en-US" dirty="0" smtClean="0"/>
              <a:t>fail </a:t>
            </a:r>
            <a:r>
              <a:rPr lang="th-TH" dirty="0" smtClean="0"/>
              <a:t>ของ </a:t>
            </a:r>
            <a:r>
              <a:rPr lang="en-US" dirty="0" smtClean="0"/>
              <a:t>compute node</a:t>
            </a:r>
          </a:p>
          <a:p>
            <a:r>
              <a:rPr lang="en-US" dirty="0" smtClean="0"/>
              <a:t>Restore compute node</a:t>
            </a:r>
          </a:p>
          <a:p>
            <a:r>
              <a:rPr lang="th-TH" dirty="0"/>
              <a:t>จำลองการ </a:t>
            </a:r>
            <a:r>
              <a:rPr lang="en-US" dirty="0"/>
              <a:t>fail </a:t>
            </a:r>
            <a:r>
              <a:rPr lang="th-TH" dirty="0"/>
              <a:t>ของ </a:t>
            </a:r>
            <a:r>
              <a:rPr lang="en-US" dirty="0" smtClean="0"/>
              <a:t>every node </a:t>
            </a:r>
          </a:p>
          <a:p>
            <a:r>
              <a:rPr lang="en-US" dirty="0" smtClean="0"/>
              <a:t>Restore every node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8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0913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 the background…</a:t>
            </a:r>
            <a:br>
              <a:rPr lang="en-US" b="1" dirty="0" smtClean="0"/>
            </a:br>
            <a:r>
              <a:rPr lang="en-US" dirty="0" smtClean="0"/>
              <a:t>I use </a:t>
            </a:r>
            <a:r>
              <a:rPr lang="en-US" dirty="0" err="1" smtClean="0"/>
              <a:t>qemu-kvm</a:t>
            </a:r>
            <a:r>
              <a:rPr lang="en-US" dirty="0" smtClean="0"/>
              <a:t> (with nested virtualization cap) to simulate every host on a physical server.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8571" y="2356017"/>
            <a:ext cx="10014857" cy="30469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 cd </a:t>
            </a:r>
            <a:r>
              <a:rPr lang="en-US" sz="3200" dirty="0" err="1" smtClean="0"/>
              <a:t>openstack</a:t>
            </a:r>
            <a:r>
              <a:rPr lang="en-US" sz="3200" dirty="0" smtClean="0"/>
              <a:t>-platform-simulation/scripts</a:t>
            </a:r>
          </a:p>
          <a:p>
            <a:r>
              <a:rPr lang="en-US" sz="3200" dirty="0" smtClean="0"/>
              <a:t>$ ./vmich-runQemu-on-gateway.sh &amp;</a:t>
            </a:r>
          </a:p>
          <a:p>
            <a:r>
              <a:rPr lang="en-US" sz="3200" dirty="0" smtClean="0"/>
              <a:t>$ ./vmich-runQemu-on-controller.sh &amp;</a:t>
            </a:r>
          </a:p>
          <a:p>
            <a:r>
              <a:rPr lang="en-US" sz="3200" dirty="0" smtClean="0"/>
              <a:t>$ ./</a:t>
            </a:r>
            <a:r>
              <a:rPr lang="en-US" sz="3200" dirty="0"/>
              <a:t>vmich-runQemu-on-network.sh</a:t>
            </a:r>
          </a:p>
          <a:p>
            <a:r>
              <a:rPr lang="en-US" sz="3200" dirty="0" smtClean="0"/>
              <a:t>$ ./</a:t>
            </a:r>
            <a:r>
              <a:rPr lang="en-US" sz="3200" dirty="0"/>
              <a:t>vmich-runQemu-on-compute.sh</a:t>
            </a:r>
          </a:p>
          <a:p>
            <a:r>
              <a:rPr lang="en-US" sz="3200" dirty="0" smtClean="0"/>
              <a:t>$ ./vmich-runQemu-on-compute1.sh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519831"/>
            <a:ext cx="10515600" cy="961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Openvswitch</a:t>
            </a:r>
            <a:r>
              <a:rPr lang="en-US" dirty="0" smtClean="0"/>
              <a:t> is used to simulate every network.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1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เราจะใช้เครื่องที่ </a:t>
            </a:r>
            <a:r>
              <a:rPr lang="en-US" dirty="0" err="1" smtClean="0"/>
              <a:t>vasabilab</a:t>
            </a:r>
            <a:r>
              <a:rPr lang="en-US" dirty="0" smtClean="0"/>
              <a:t> </a:t>
            </a:r>
            <a:r>
              <a:rPr lang="th-TH" dirty="0" smtClean="0"/>
              <a:t>ใน </a:t>
            </a:r>
            <a:r>
              <a:rPr lang="en-US" dirty="0" smtClean="0"/>
              <a:t>network </a:t>
            </a:r>
            <a:r>
              <a:rPr lang="th-TH" dirty="0" smtClean="0"/>
              <a:t>ของ มธ </a:t>
            </a:r>
          </a:p>
          <a:p>
            <a:r>
              <a:rPr lang="th-TH" dirty="0" smtClean="0"/>
              <a:t>ในช่วงเย็น ถ้าท่านมีเครื่อง </a:t>
            </a:r>
            <a:r>
              <a:rPr lang="en-US" dirty="0" smtClean="0"/>
              <a:t>notebook </a:t>
            </a:r>
            <a:r>
              <a:rPr lang="th-TH" dirty="0" smtClean="0"/>
              <a:t>หรือ </a:t>
            </a:r>
            <a:r>
              <a:rPr lang="en-US" dirty="0" smtClean="0"/>
              <a:t>desktop </a:t>
            </a:r>
            <a:r>
              <a:rPr lang="th-TH" dirty="0" smtClean="0"/>
              <a:t>ที่มี </a:t>
            </a:r>
            <a:r>
              <a:rPr lang="en-US" dirty="0" smtClean="0"/>
              <a:t>RAM </a:t>
            </a:r>
            <a:r>
              <a:rPr lang="th-TH" dirty="0" smtClean="0"/>
              <a:t>อย่างน้อย </a:t>
            </a:r>
            <a:r>
              <a:rPr lang="en-US" dirty="0" smtClean="0"/>
              <a:t>16GB </a:t>
            </a:r>
            <a:r>
              <a:rPr lang="th-TH" dirty="0" smtClean="0"/>
              <a:t>ก็สามารถทำได้สองทางเลือก</a:t>
            </a:r>
          </a:p>
          <a:p>
            <a:pPr lvl="1"/>
            <a:r>
              <a:rPr lang="th-TH" dirty="0" smtClean="0"/>
              <a:t>ถ้าเครื่องของท่านรัน </a:t>
            </a:r>
            <a:r>
              <a:rPr lang="en-US" dirty="0" smtClean="0"/>
              <a:t>Ubuntu </a:t>
            </a:r>
            <a:r>
              <a:rPr lang="th-TH" dirty="0" smtClean="0"/>
              <a:t>ก็จะใช้ </a:t>
            </a:r>
            <a:r>
              <a:rPr lang="en-US" dirty="0" err="1" smtClean="0"/>
              <a:t>kvm</a:t>
            </a:r>
            <a:r>
              <a:rPr lang="en-US" dirty="0" smtClean="0"/>
              <a:t> </a:t>
            </a:r>
            <a:r>
              <a:rPr lang="th-TH" dirty="0" smtClean="0"/>
              <a:t>จำลอง </a:t>
            </a:r>
            <a:r>
              <a:rPr lang="en-US" dirty="0" smtClean="0"/>
              <a:t>node </a:t>
            </a:r>
            <a:r>
              <a:rPr lang="th-TH" dirty="0" smtClean="0"/>
              <a:t>ต่างๆ</a:t>
            </a:r>
          </a:p>
          <a:p>
            <a:pPr lvl="1"/>
            <a:r>
              <a:rPr lang="th-TH" dirty="0"/>
              <a:t>ถ้าเครื่องของท่านรัน </a:t>
            </a:r>
            <a:r>
              <a:rPr lang="en-US" dirty="0" smtClean="0"/>
              <a:t>Windows </a:t>
            </a:r>
            <a:r>
              <a:rPr lang="th-TH" dirty="0" smtClean="0"/>
              <a:t>ก็ใช้ </a:t>
            </a:r>
            <a:r>
              <a:rPr lang="en-US" dirty="0" smtClean="0"/>
              <a:t>virtual box </a:t>
            </a:r>
            <a:r>
              <a:rPr lang="th-TH" dirty="0"/>
              <a:t>จำลอง </a:t>
            </a:r>
            <a:r>
              <a:rPr lang="en-US" dirty="0"/>
              <a:t>node </a:t>
            </a:r>
            <a:r>
              <a:rPr lang="th-TH" dirty="0" smtClean="0"/>
              <a:t>ต่างๆ</a:t>
            </a:r>
            <a:endParaRPr lang="en-US" dirty="0" smtClean="0"/>
          </a:p>
          <a:p>
            <a:r>
              <a:rPr lang="th-TH" dirty="0" smtClean="0"/>
              <a:t>ในกรณีที่จะใช้ </a:t>
            </a:r>
            <a:r>
              <a:rPr lang="en-US" dirty="0" smtClean="0"/>
              <a:t>virtual box </a:t>
            </a:r>
            <a:r>
              <a:rPr lang="th-TH" dirty="0" smtClean="0"/>
              <a:t>ให้ </a:t>
            </a:r>
            <a:r>
              <a:rPr lang="en-US" dirty="0" smtClean="0"/>
              <a:t>copy </a:t>
            </a:r>
            <a:r>
              <a:rPr lang="en-US" dirty="0" err="1" smtClean="0"/>
              <a:t>vbox</a:t>
            </a:r>
            <a:r>
              <a:rPr lang="en-US" dirty="0" smtClean="0"/>
              <a:t> appliance </a:t>
            </a:r>
            <a:r>
              <a:rPr lang="th-TH" dirty="0" smtClean="0"/>
              <a:t>จากผมได้เพื่อจะได้ไม่ต้องสร้าง </a:t>
            </a:r>
            <a:r>
              <a:rPr lang="en-US" dirty="0" err="1" smtClean="0"/>
              <a:t>vbox</a:t>
            </a:r>
            <a:r>
              <a:rPr lang="en-US" dirty="0" smtClean="0"/>
              <a:t> images </a:t>
            </a:r>
            <a:r>
              <a:rPr lang="th-TH" dirty="0" smtClean="0"/>
              <a:t>ของ </a:t>
            </a:r>
            <a:r>
              <a:rPr lang="en-US" dirty="0" smtClean="0"/>
              <a:t>node </a:t>
            </a:r>
            <a:r>
              <a:rPr lang="th-TH" dirty="0" smtClean="0"/>
              <a:t>ต่างๆเอง</a:t>
            </a:r>
            <a:endParaRPr lang="en-US" dirty="0" smtClean="0"/>
          </a:p>
          <a:p>
            <a:endParaRPr lang="th-TH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3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Management </a:t>
            </a:r>
            <a:r>
              <a:rPr lang="en-US" dirty="0" smtClean="0">
                <a:cs typeface="Tahoma" pitchFamily="2"/>
              </a:rPr>
              <a:t>Network </a:t>
            </a:r>
            <a:r>
              <a:rPr lang="en-US" dirty="0">
                <a:cs typeface="Tahoma" pitchFamily="2"/>
              </a:rPr>
              <a:t>Configuration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260190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0981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0EFD4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00296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49611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98926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989265" y="4645352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187141" y="2405629"/>
            <a:ext cx="497716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6749541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8242690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9735839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>
            <a:off x="6749541" y="3566967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6915446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840859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990174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3182575" y="3981730"/>
            <a:ext cx="671916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V="1">
            <a:off x="3182575" y="3235156"/>
            <a:ext cx="0" cy="74657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708135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858063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10067649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081352" y="4147636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10067649" y="4147637"/>
            <a:ext cx="0" cy="49771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9901744" y="3981731"/>
            <a:ext cx="0" cy="6636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9735839" y="3566968"/>
            <a:ext cx="0" cy="10783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2771" y="1427832"/>
            <a:ext cx="1026148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controller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3039" y="1427832"/>
            <a:ext cx="8981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9068" y="1427832"/>
            <a:ext cx="967992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2217" y="1427832"/>
            <a:ext cx="10844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9067" y="5575468"/>
            <a:ext cx="13404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compute-2-1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6257" y="1410196"/>
            <a:ext cx="944780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gateway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2139" y="1934144"/>
            <a:ext cx="1159711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10.100.20.y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723" y="2239724"/>
            <a:ext cx="942535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10.0.0.11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2967" y="2257359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10.0.0.21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63065" y="2239724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10.0.0.31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56214" y="2239724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10.0.0.32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72217" y="4977162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10.0.0.41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68856" y="2589170"/>
            <a:ext cx="845586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6352143" y="2995513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47747" y="2980535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560715" y="2980535"/>
            <a:ext cx="0" cy="16648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90896" y="2980535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182575" y="3220178"/>
            <a:ext cx="641885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10118" y="2980535"/>
            <a:ext cx="0" cy="2396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84010" y="4306036"/>
            <a:ext cx="71485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MANAGEMENT_NETWORK=10.0.0.0</a:t>
            </a:r>
            <a:endParaRPr lang="en-US" sz="2400" dirty="0"/>
          </a:p>
          <a:p>
            <a:r>
              <a:rPr lang="en-US" sz="2400" dirty="0" smtClean="0"/>
              <a:t>MANAGEMENT_BROADCAST_ADDRESS=10.0.0.255</a:t>
            </a:r>
            <a:endParaRPr lang="en-US" sz="2400" dirty="0"/>
          </a:p>
          <a:p>
            <a:r>
              <a:rPr lang="en-US" sz="2400" dirty="0" smtClean="0"/>
              <a:t>GATEWAY_IP=10.0.0.1</a:t>
            </a:r>
            <a:endParaRPr lang="en-US" sz="2400" dirty="0"/>
          </a:p>
          <a:p>
            <a:r>
              <a:rPr lang="en-US" sz="2400" dirty="0" smtClean="0"/>
              <a:t>CONTROLLER_IP=10.0.0.11</a:t>
            </a:r>
          </a:p>
          <a:p>
            <a:r>
              <a:rPr lang="en-US" sz="2400" dirty="0" smtClean="0"/>
              <a:t>NETWORK_IP=10.0.0.21</a:t>
            </a:r>
          </a:p>
          <a:p>
            <a:r>
              <a:rPr lang="en-US" sz="2400" dirty="0"/>
              <a:t>COMPUTE_IP=10.0.0.31      </a:t>
            </a:r>
            <a:r>
              <a:rPr lang="en-US" sz="2400" dirty="0" smtClean="0"/>
              <a:t>COMPUTE1_IP=10.0.0.32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684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Data Tunnel </a:t>
            </a:r>
            <a:r>
              <a:rPr lang="en-US" dirty="0" smtClean="0">
                <a:cs typeface="Tahoma" pitchFamily="2"/>
              </a:rPr>
              <a:t>Network </a:t>
            </a:r>
            <a:r>
              <a:rPr lang="en-US" dirty="0">
                <a:cs typeface="Tahoma" pitchFamily="2"/>
              </a:rPr>
              <a:t>Configuration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260190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0981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0EFD4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00296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49611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98926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989265" y="4645352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187141" y="2737440"/>
            <a:ext cx="497716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cxnSp>
        <p:nvCxnSpPr>
          <p:cNvPr id="10" name="Elbow Connector 9"/>
          <p:cNvCxnSpPr>
            <a:stCxn id="3" idx="2"/>
            <a:endCxn id="4" idx="2"/>
          </p:cNvCxnSpPr>
          <p:nvPr/>
        </p:nvCxnSpPr>
        <p:spPr>
          <a:xfrm rot="16200000" flipH="1">
            <a:off x="4136530" y="2032340"/>
            <a:ext cx="11521" cy="1907912"/>
          </a:xfrm>
          <a:prstGeom prst="bentConnector3">
            <a:avLst>
              <a:gd name="adj1" fmla="val 2305268"/>
            </a:avLst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1" name="Elbow Connector 10"/>
          <p:cNvCxnSpPr>
            <a:stCxn id="4" idx="2"/>
          </p:cNvCxnSpPr>
          <p:nvPr/>
        </p:nvCxnSpPr>
        <p:spPr>
          <a:xfrm>
            <a:off x="5090487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2" name="Elbow Connector 11"/>
          <p:cNvCxnSpPr>
            <a:stCxn id="5" idx="2"/>
          </p:cNvCxnSpPr>
          <p:nvPr/>
        </p:nvCxnSpPr>
        <p:spPr>
          <a:xfrm>
            <a:off x="6583636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3" name="Elbow Connector 12"/>
          <p:cNvCxnSpPr>
            <a:stCxn id="6" idx="2"/>
          </p:cNvCxnSpPr>
          <p:nvPr/>
        </p:nvCxnSpPr>
        <p:spPr>
          <a:xfrm>
            <a:off x="8076784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sp>
        <p:nvSpPr>
          <p:cNvPr id="14" name="Straight Connector 13"/>
          <p:cNvSpPr/>
          <p:nvPr/>
        </p:nvSpPr>
        <p:spPr>
          <a:xfrm>
            <a:off x="6749541" y="2986297"/>
            <a:ext cx="0" cy="580670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8242690" y="2986297"/>
            <a:ext cx="0" cy="580670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9735839" y="2986297"/>
            <a:ext cx="0" cy="580670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>
            <a:off x="6749541" y="3566967"/>
            <a:ext cx="2986298" cy="0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6915446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840859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9901744" y="2986298"/>
            <a:ext cx="0" cy="99543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3182575" y="3981730"/>
            <a:ext cx="671916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V="1">
            <a:off x="3182575" y="3235156"/>
            <a:ext cx="0" cy="74657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708135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8574501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10067649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081352" y="4147636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10067649" y="4147637"/>
            <a:ext cx="0" cy="49771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9901744" y="3981731"/>
            <a:ext cx="0" cy="6636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9735839" y="3566968"/>
            <a:ext cx="0" cy="1078384"/>
          </a:xfrm>
          <a:prstGeom prst="line">
            <a:avLst/>
          </a:prstGeom>
          <a:noFill/>
          <a:ln w="73080">
            <a:solidFill>
              <a:srgbClr val="000000"/>
            </a:solidFill>
            <a:prstDash val="solid"/>
          </a:ln>
        </p:spPr>
        <p:txBody>
          <a:bodyPr wrap="none" lIns="114631" tIns="73808" rIns="114631" bIns="73808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9569933" y="3235157"/>
            <a:ext cx="0" cy="14101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2771" y="1427832"/>
            <a:ext cx="1026148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controller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3039" y="1427832"/>
            <a:ext cx="8981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9068" y="1427832"/>
            <a:ext cx="967992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2217" y="1427832"/>
            <a:ext cx="10844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9067" y="5575468"/>
            <a:ext cx="13404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compute-2-1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6257" y="1410196"/>
            <a:ext cx="944780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gateway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2139" y="2308617"/>
            <a:ext cx="1159711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10.100.20.y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2967" y="2257359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10.0.1.21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63065" y="2239724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10.0.1.31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56214" y="2239724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10.0.1.32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2217" y="4977162"/>
            <a:ext cx="950294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10.0.1.41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090755" y="3235264"/>
            <a:ext cx="447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10346" y="2968664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31145" y="2992057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273775" y="2980535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15242" y="4473685"/>
            <a:ext cx="6697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DATA_TUNNEL_NETWORK_NODE_IP=10.0.1.21</a:t>
            </a:r>
            <a:endParaRPr lang="en-US" sz="2400" dirty="0"/>
          </a:p>
          <a:p>
            <a:r>
              <a:rPr lang="en-US" sz="2400" dirty="0" smtClean="0"/>
              <a:t>DATA_TUNNEL_NETWORK_ADDRESS=10.0.1.0</a:t>
            </a:r>
            <a:endParaRPr lang="en-US" sz="2400" dirty="0"/>
          </a:p>
          <a:p>
            <a:r>
              <a:rPr lang="en-US" sz="2400" dirty="0" smtClean="0"/>
              <a:t>DATA_TUNNEL_COMPUTE_NODE_IP=10.0.1.31</a:t>
            </a:r>
            <a:endParaRPr lang="en-US" sz="2400" dirty="0"/>
          </a:p>
          <a:p>
            <a:r>
              <a:rPr lang="en-US" sz="2400" dirty="0" smtClean="0"/>
              <a:t>DATA_TUNNEL_COMPUTE1_NODE_IP=10.0.1.32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079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Provider </a:t>
            </a:r>
            <a:r>
              <a:rPr lang="en-US" dirty="0" smtClean="0">
                <a:cs typeface="Tahoma" pitchFamily="2"/>
              </a:rPr>
              <a:t>(External) Network </a:t>
            </a:r>
            <a:r>
              <a:rPr lang="en-US" dirty="0">
                <a:cs typeface="Tahoma" pitchFamily="2"/>
              </a:rPr>
              <a:t>Configuration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260190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DAA2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0981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0EFD4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002967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49611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989265" y="1742007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EE3D3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989265" y="4645352"/>
            <a:ext cx="1161337" cy="12442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CE4E5"/>
          </a:solidFill>
          <a:ln w="0">
            <a:solidFill>
              <a:srgbClr val="3465A4"/>
            </a:solidFill>
            <a:prstDash val="solid"/>
          </a:ln>
        </p:spPr>
        <p:txBody>
          <a:bodyPr wrap="none" lIns="81646" tIns="40823" rIns="81646" bIns="40823" anchor="ctr" anchorCtr="0" compatLnSpc="0">
            <a:noAutofit/>
          </a:bodyPr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187141" y="2737440"/>
            <a:ext cx="497716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cxnSp>
        <p:nvCxnSpPr>
          <p:cNvPr id="10" name="Elbow Connector 9"/>
          <p:cNvCxnSpPr>
            <a:stCxn id="3" idx="2"/>
            <a:endCxn id="4" idx="2"/>
          </p:cNvCxnSpPr>
          <p:nvPr/>
        </p:nvCxnSpPr>
        <p:spPr>
          <a:xfrm rot="16200000" flipH="1">
            <a:off x="4136530" y="2032340"/>
            <a:ext cx="11521" cy="1907912"/>
          </a:xfrm>
          <a:prstGeom prst="bentConnector3">
            <a:avLst>
              <a:gd name="adj1" fmla="val 2052630"/>
            </a:avLst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1" name="Elbow Connector 10"/>
          <p:cNvCxnSpPr>
            <a:stCxn id="4" idx="2"/>
          </p:cNvCxnSpPr>
          <p:nvPr/>
        </p:nvCxnSpPr>
        <p:spPr>
          <a:xfrm>
            <a:off x="5090487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2" name="Elbow Connector 11"/>
          <p:cNvCxnSpPr>
            <a:stCxn id="5" idx="2"/>
          </p:cNvCxnSpPr>
          <p:nvPr/>
        </p:nvCxnSpPr>
        <p:spPr>
          <a:xfrm>
            <a:off x="6583636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cxnSp>
        <p:nvCxnSpPr>
          <p:cNvPr id="13" name="Elbow Connector 12"/>
          <p:cNvCxnSpPr>
            <a:stCxn id="6" idx="2"/>
          </p:cNvCxnSpPr>
          <p:nvPr/>
        </p:nvCxnSpPr>
        <p:spPr>
          <a:xfrm>
            <a:off x="8076784" y="2986297"/>
            <a:ext cx="1493149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sp>
        <p:nvSpPr>
          <p:cNvPr id="14" name="Straight Connector 13"/>
          <p:cNvSpPr/>
          <p:nvPr/>
        </p:nvSpPr>
        <p:spPr>
          <a:xfrm>
            <a:off x="6749541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>
            <a:off x="8242690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Straight Connector 15"/>
          <p:cNvSpPr/>
          <p:nvPr/>
        </p:nvSpPr>
        <p:spPr>
          <a:xfrm>
            <a:off x="9735839" y="2986297"/>
            <a:ext cx="0" cy="58067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Straight Connector 16"/>
          <p:cNvSpPr/>
          <p:nvPr/>
        </p:nvSpPr>
        <p:spPr>
          <a:xfrm flipH="1">
            <a:off x="6749541" y="3566967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6915446" y="2986298"/>
            <a:ext cx="0" cy="995433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8408594" y="2986298"/>
            <a:ext cx="0" cy="995433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9901744" y="2986298"/>
            <a:ext cx="0" cy="995433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>
            <a:off x="3182575" y="3981730"/>
            <a:ext cx="6719169" cy="0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V="1">
            <a:off x="3182575" y="2986298"/>
            <a:ext cx="0" cy="995433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7081352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8574501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10067649" y="2986297"/>
            <a:ext cx="0" cy="11613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081352" y="4147636"/>
            <a:ext cx="298629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10067649" y="4147637"/>
            <a:ext cx="0" cy="49771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9901744" y="3981731"/>
            <a:ext cx="0" cy="663621"/>
          </a:xfrm>
          <a:prstGeom prst="line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106467" tIns="65644" rIns="106467" bIns="65644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9735839" y="3566968"/>
            <a:ext cx="0" cy="107838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9569933" y="3235157"/>
            <a:ext cx="0" cy="141019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81646" tIns="40823" rIns="81646" bIns="40823" anchor="ctr" anchorCtr="0" compatLnSpc="0"/>
          <a:lstStyle/>
          <a:p>
            <a:pPr hangingPunct="0"/>
            <a:endParaRPr lang="en-US" sz="1633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2771" y="1427832"/>
            <a:ext cx="1026148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controller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3039" y="1427832"/>
            <a:ext cx="8981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79068" y="1427832"/>
            <a:ext cx="967992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72217" y="1427832"/>
            <a:ext cx="1084434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9067" y="5575468"/>
            <a:ext cx="1340401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compute-2-1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6257" y="1410196"/>
            <a:ext cx="944780" cy="323278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>
                <a:latin typeface="Liberation Sans" pitchFamily="18"/>
                <a:ea typeface="Segoe UI" pitchFamily="2"/>
                <a:cs typeface="Tahoma" pitchFamily="2"/>
              </a:rPr>
              <a:t>gateway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77307" y="2275514"/>
            <a:ext cx="1159711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10.100.20.y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43366" y="4068948"/>
            <a:ext cx="1113160" cy="323215"/>
          </a:xfrm>
          <a:prstGeom prst="rect">
            <a:avLst/>
          </a:prstGeom>
          <a:noFill/>
          <a:ln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>
              <a:defRPr sz="1800"/>
            </a:pPr>
            <a:r>
              <a:rPr lang="en-US" sz="1633" dirty="0" smtClean="0">
                <a:latin typeface="Liberation Sans" pitchFamily="18"/>
                <a:ea typeface="Segoe UI" pitchFamily="2"/>
                <a:cs typeface="Tahoma" pitchFamily="2"/>
              </a:rPr>
              <a:t>10.0.0.0/24</a:t>
            </a:r>
            <a:endParaRPr lang="en-US" sz="1633" dirty="0">
              <a:latin typeface="Liberation Sans" pitchFamily="18"/>
              <a:ea typeface="Segoe UI" pitchFamily="2"/>
              <a:cs typeface="Tahoma" pitchFamily="2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090755" y="3235264"/>
            <a:ext cx="447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210346" y="2968664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18463" y="2968664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244669" y="2968664"/>
            <a:ext cx="0" cy="26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64468" y="472819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EXTERNAL_CIDR=10.0.0.0</a:t>
            </a:r>
            <a:r>
              <a:rPr lang="en-US" sz="2400" dirty="0"/>
              <a:t>\\/24</a:t>
            </a:r>
          </a:p>
          <a:p>
            <a:r>
              <a:rPr lang="en-US" sz="2400" dirty="0" smtClean="0"/>
              <a:t>EXTERNAL_GATEWAY_IP=10.0.0.1</a:t>
            </a:r>
            <a:endParaRPr lang="en-US" sz="2400" dirty="0"/>
          </a:p>
          <a:p>
            <a:r>
              <a:rPr lang="en-US" sz="2400" dirty="0" smtClean="0"/>
              <a:t>START_FLOATING_IP=10.0.0.100</a:t>
            </a:r>
            <a:endParaRPr lang="en-US" sz="2400" dirty="0"/>
          </a:p>
          <a:p>
            <a:r>
              <a:rPr lang="en-US" sz="2400" dirty="0" smtClean="0"/>
              <a:t>END_FLOATING_IP=10.0.0.200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75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OpenVPN</a:t>
            </a:r>
            <a:r>
              <a:rPr lang="en-US" dirty="0" smtClean="0"/>
              <a:t> and your gateway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ขอให้ตั้งกลุ่ม </a:t>
            </a:r>
            <a:r>
              <a:rPr lang="en-US" dirty="0" smtClean="0"/>
              <a:t>7 </a:t>
            </a:r>
            <a:r>
              <a:rPr lang="th-TH" dirty="0" smtClean="0"/>
              <a:t>กลุ่มและแต่ละกลุ่มให้ </a:t>
            </a:r>
            <a:r>
              <a:rPr lang="en-US" dirty="0" err="1" smtClean="0"/>
              <a:t>OpenVPN</a:t>
            </a:r>
            <a:r>
              <a:rPr lang="en-US" dirty="0" smtClean="0"/>
              <a:t> </a:t>
            </a:r>
            <a:r>
              <a:rPr lang="th-TH" dirty="0" smtClean="0"/>
              <a:t>เข้าสู่ </a:t>
            </a:r>
            <a:r>
              <a:rPr lang="en-US" dirty="0" smtClean="0"/>
              <a:t>network </a:t>
            </a:r>
            <a:r>
              <a:rPr lang="th-TH" dirty="0" smtClean="0"/>
              <a:t>ของ มธ</a:t>
            </a:r>
          </a:p>
          <a:p>
            <a:r>
              <a:rPr lang="th-TH" dirty="0" smtClean="0"/>
              <a:t>หลังจากนั้นให้ทำตาม </a:t>
            </a:r>
            <a:r>
              <a:rPr lang="en-US" dirty="0" smtClean="0"/>
              <a:t>slide </a:t>
            </a:r>
            <a:r>
              <a:rPr lang="th-TH" dirty="0" smtClean="0"/>
              <a:t>ถัดไป โดยใช้เครื่อง </a:t>
            </a:r>
            <a:r>
              <a:rPr lang="en-US" dirty="0" smtClean="0"/>
              <a:t>gateway </a:t>
            </a:r>
            <a:r>
              <a:rPr lang="th-TH" dirty="0" smtClean="0"/>
              <a:t>ต่อไปนี้</a:t>
            </a:r>
          </a:p>
          <a:p>
            <a:r>
              <a:rPr lang="th-TH" dirty="0" smtClean="0"/>
              <a:t>กลุ่มที่ </a:t>
            </a:r>
            <a:r>
              <a:rPr lang="en-US" dirty="0" smtClean="0"/>
              <a:t>1 </a:t>
            </a:r>
            <a:r>
              <a:rPr lang="th-TH" dirty="0" smtClean="0"/>
              <a:t>ใช้ </a:t>
            </a:r>
            <a:r>
              <a:rPr lang="en-US" dirty="0" smtClean="0"/>
              <a:t>10.100.20.151</a:t>
            </a:r>
          </a:p>
          <a:p>
            <a:r>
              <a:rPr lang="th-TH" dirty="0"/>
              <a:t>กลุ่มที่ </a:t>
            </a:r>
            <a:r>
              <a:rPr lang="en-US" dirty="0" smtClean="0"/>
              <a:t>2 </a:t>
            </a:r>
            <a:r>
              <a:rPr lang="th-TH" dirty="0"/>
              <a:t>ใช้ </a:t>
            </a:r>
            <a:r>
              <a:rPr lang="en-US" dirty="0" smtClean="0"/>
              <a:t>10.100.20.152</a:t>
            </a:r>
            <a:endParaRPr lang="en-US" dirty="0"/>
          </a:p>
          <a:p>
            <a:r>
              <a:rPr lang="th-TH" dirty="0"/>
              <a:t>กลุ่มที่ </a:t>
            </a:r>
            <a:r>
              <a:rPr lang="en-US" dirty="0" smtClean="0"/>
              <a:t>3 </a:t>
            </a:r>
            <a:r>
              <a:rPr lang="th-TH" dirty="0"/>
              <a:t>ใช้ </a:t>
            </a:r>
            <a:r>
              <a:rPr lang="en-US" dirty="0" smtClean="0"/>
              <a:t>10.100.20.153</a:t>
            </a:r>
            <a:endParaRPr lang="en-US" dirty="0"/>
          </a:p>
          <a:p>
            <a:r>
              <a:rPr lang="th-TH" dirty="0"/>
              <a:t>กลุ่มที่ </a:t>
            </a:r>
            <a:r>
              <a:rPr lang="en-US" dirty="0" smtClean="0"/>
              <a:t>4 </a:t>
            </a:r>
            <a:r>
              <a:rPr lang="th-TH" dirty="0"/>
              <a:t>ใช้ </a:t>
            </a:r>
            <a:r>
              <a:rPr lang="en-US" dirty="0" smtClean="0"/>
              <a:t>10.100.20.154</a:t>
            </a:r>
            <a:endParaRPr lang="en-US" dirty="0"/>
          </a:p>
          <a:p>
            <a:r>
              <a:rPr lang="th-TH" dirty="0"/>
              <a:t>กลุ่มที่ </a:t>
            </a:r>
            <a:r>
              <a:rPr lang="en-US" dirty="0" smtClean="0"/>
              <a:t>5 </a:t>
            </a:r>
            <a:r>
              <a:rPr lang="th-TH" dirty="0"/>
              <a:t>ใช้ </a:t>
            </a:r>
            <a:r>
              <a:rPr lang="en-US" dirty="0" smtClean="0"/>
              <a:t>10.100.20.155</a:t>
            </a:r>
            <a:endParaRPr lang="en-US" dirty="0"/>
          </a:p>
          <a:p>
            <a:r>
              <a:rPr lang="th-TH" dirty="0"/>
              <a:t>กลุ่มที่ </a:t>
            </a:r>
            <a:r>
              <a:rPr lang="en-US" dirty="0" smtClean="0"/>
              <a:t>6 </a:t>
            </a:r>
            <a:r>
              <a:rPr lang="th-TH" dirty="0"/>
              <a:t>ใช้ </a:t>
            </a:r>
            <a:r>
              <a:rPr lang="en-US" dirty="0" smtClean="0"/>
              <a:t>10.100.20.156</a:t>
            </a:r>
          </a:p>
          <a:p>
            <a:r>
              <a:rPr lang="th-TH" dirty="0"/>
              <a:t>กลุ่มที่ </a:t>
            </a:r>
            <a:r>
              <a:rPr lang="en-US" dirty="0" smtClean="0"/>
              <a:t>7 </a:t>
            </a:r>
            <a:r>
              <a:rPr lang="th-TH" dirty="0"/>
              <a:t>ใช้ </a:t>
            </a:r>
            <a:r>
              <a:rPr lang="en-US" dirty="0" smtClean="0"/>
              <a:t>10.100.20.157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3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gateway host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เราจะใช้ </a:t>
            </a:r>
            <a:r>
              <a:rPr lang="en-US" dirty="0" smtClean="0"/>
              <a:t>putty login </a:t>
            </a:r>
            <a:r>
              <a:rPr lang="th-TH" dirty="0" smtClean="0"/>
              <a:t>เข้าสู่เครื่อง </a:t>
            </a:r>
            <a:r>
              <a:rPr lang="en-US" dirty="0" smtClean="0"/>
              <a:t>gateway </a:t>
            </a:r>
            <a:r>
              <a:rPr lang="th-TH" dirty="0" smtClean="0"/>
              <a:t>ของแต่ละกลุ่ม</a:t>
            </a:r>
            <a:endParaRPr lang="en-US" dirty="0" smtClean="0"/>
          </a:p>
          <a:p>
            <a:r>
              <a:rPr lang="th-TH" dirty="0" smtClean="0"/>
              <a:t>ก่อนอื่น </a:t>
            </a:r>
            <a:r>
              <a:rPr lang="en-US" dirty="0" smtClean="0"/>
              <a:t>putty session </a:t>
            </a:r>
            <a:r>
              <a:rPr lang="th-TH" dirty="0" smtClean="0"/>
              <a:t>ต้องมี </a:t>
            </a:r>
            <a:r>
              <a:rPr lang="en-US" dirty="0" err="1" smtClean="0"/>
              <a:t>ssh</a:t>
            </a:r>
            <a:r>
              <a:rPr lang="en-US" dirty="0" smtClean="0"/>
              <a:t> tunnel </a:t>
            </a:r>
            <a:r>
              <a:rPr lang="th-TH" dirty="0" smtClean="0"/>
              <a:t>ที่ </a:t>
            </a:r>
            <a:r>
              <a:rPr lang="en-US" dirty="0" smtClean="0"/>
              <a:t>map port</a:t>
            </a:r>
            <a:r>
              <a:rPr lang="th-TH" dirty="0" smtClean="0"/>
              <a:t> </a:t>
            </a:r>
            <a:r>
              <a:rPr lang="en-US" dirty="0" smtClean="0"/>
              <a:t>8083 </a:t>
            </a:r>
            <a:r>
              <a:rPr lang="th-TH" dirty="0" smtClean="0"/>
              <a:t>ของ </a:t>
            </a:r>
            <a:r>
              <a:rPr lang="en-US" dirty="0" smtClean="0"/>
              <a:t>localhost </a:t>
            </a:r>
            <a:r>
              <a:rPr lang="th-TH" dirty="0" smtClean="0"/>
              <a:t>ไปที่ </a:t>
            </a:r>
            <a:r>
              <a:rPr lang="en-US" dirty="0" smtClean="0"/>
              <a:t>10.0.0.11:80 </a:t>
            </a:r>
            <a:r>
              <a:rPr lang="th-TH" dirty="0" smtClean="0"/>
              <a:t>เพื่อให้คุณสามารถใช้ </a:t>
            </a:r>
            <a:r>
              <a:rPr lang="en-US" dirty="0" err="1" smtClean="0"/>
              <a:t>url</a:t>
            </a:r>
            <a:r>
              <a:rPr lang="th-TH" dirty="0"/>
              <a:t> </a:t>
            </a:r>
            <a:r>
              <a:rPr lang="en-US" dirty="0" smtClean="0">
                <a:hlinkClick r:id="rId2"/>
              </a:rPr>
              <a:t>http://localhost:80/horizon</a:t>
            </a:r>
            <a:r>
              <a:rPr lang="en-US" dirty="0" smtClean="0"/>
              <a:t> </a:t>
            </a:r>
            <a:r>
              <a:rPr lang="th-TH" dirty="0" smtClean="0"/>
              <a:t>เข้าถึง </a:t>
            </a:r>
            <a:r>
              <a:rPr lang="en-US" dirty="0" smtClean="0"/>
              <a:t>OpenStack dashboard </a:t>
            </a:r>
            <a:r>
              <a:rPr lang="th-TH" dirty="0" smtClean="0"/>
              <a:t>ได้เมื่อการติดตั้งเสร็จสิ้น</a:t>
            </a:r>
            <a:endParaRPr lang="en-US" dirty="0"/>
          </a:p>
          <a:p>
            <a:pPr lvl="1"/>
            <a:r>
              <a:rPr lang="en-US" dirty="0" smtClean="0"/>
              <a:t>-L  localhost:8083:10.0.0.11:80 </a:t>
            </a:r>
            <a:endParaRPr lang="th-TH" dirty="0" smtClean="0"/>
          </a:p>
          <a:p>
            <a:r>
              <a:rPr lang="en-US" dirty="0" smtClean="0"/>
              <a:t>Save session </a:t>
            </a:r>
            <a:r>
              <a:rPr lang="th-TH" dirty="0" smtClean="0"/>
              <a:t>ไว้</a:t>
            </a:r>
            <a:endParaRPr lang="en-US" dirty="0" smtClean="0"/>
          </a:p>
          <a:p>
            <a:r>
              <a:rPr lang="th-TH" dirty="0" smtClean="0"/>
              <a:t>หลังจากนั้นให้เปิด </a:t>
            </a:r>
            <a:r>
              <a:rPr lang="en-US" dirty="0" smtClean="0"/>
              <a:t>putty session </a:t>
            </a:r>
            <a:endParaRPr lang="th-TH" dirty="0" smtClean="0"/>
          </a:p>
          <a:p>
            <a:r>
              <a:rPr lang="th-TH" dirty="0" smtClean="0"/>
              <a:t>ตัวอย่างการกำหนดค่า </a:t>
            </a:r>
            <a:r>
              <a:rPr lang="en-US" dirty="0" smtClean="0"/>
              <a:t>putty </a:t>
            </a:r>
            <a:r>
              <a:rPr lang="th-TH" dirty="0" smtClean="0"/>
              <a:t>ใน </a:t>
            </a:r>
            <a:r>
              <a:rPr lang="en-US" dirty="0" smtClean="0"/>
              <a:t>slide </a:t>
            </a:r>
            <a:r>
              <a:rPr lang="th-TH" dirty="0" smtClean="0"/>
              <a:t>ถัดไป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13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814</Words>
  <Application>Microsoft Office PowerPoint</Application>
  <PresentationFormat>Widescreen</PresentationFormat>
  <Paragraphs>229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Angsana New</vt:lpstr>
      <vt:lpstr>Arial</vt:lpstr>
      <vt:lpstr>Calibri</vt:lpstr>
      <vt:lpstr>Calibri Light</vt:lpstr>
      <vt:lpstr>Cordia New</vt:lpstr>
      <vt:lpstr>Liberation Sans</vt:lpstr>
      <vt:lpstr>Segoe UI</vt:lpstr>
      <vt:lpstr>Tahoma</vt:lpstr>
      <vt:lpstr>Office Theme</vt:lpstr>
      <vt:lpstr>OpenStack Structure and Installation</vt:lpstr>
      <vt:lpstr>Hardware Structure</vt:lpstr>
      <vt:lpstr>In the background… I use qemu-kvm (with nested virtualization cap) to simulate every host on a physical server.  </vt:lpstr>
      <vt:lpstr>Other setups</vt:lpstr>
      <vt:lpstr>Management Network Configuration</vt:lpstr>
      <vt:lpstr>Data Tunnel Network Configuration</vt:lpstr>
      <vt:lpstr>Provider (External) Network Configuration</vt:lpstr>
      <vt:lpstr>OpenVPN and your gateway node</vt:lpstr>
      <vt:lpstr>Enter the gateway host</vt:lpstr>
      <vt:lpstr>PowerPoint Presentation</vt:lpstr>
      <vt:lpstr>PowerPoint Presentation</vt:lpstr>
      <vt:lpstr>PowerPoint Presentation</vt:lpstr>
      <vt:lpstr>PowerPoint Presentation</vt:lpstr>
      <vt:lpstr>Enter the gateway host</vt:lpstr>
      <vt:lpstr>Ssh to controller host</vt:lpstr>
      <vt:lpstr>Download installer script</vt:lpstr>
      <vt:lpstr>Parameters..</vt:lpstr>
      <vt:lpstr>Start the installation</vt:lpstr>
      <vt:lpstr>Continue…</vt:lpstr>
      <vt:lpstr>Install OpenStack components</vt:lpstr>
      <vt:lpstr>Add a new node to openstack</vt:lpstr>
      <vt:lpstr>Use Dashboard to do stuffs…. </vt:lpstr>
      <vt:lpstr>การใช้งานเบื้องต้นด้วย horizon (ทำตาม demo)</vt:lpstr>
      <vt:lpstr>ศึกษาพฤติกรรมเมื่อ node fails (ทำตาม 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kasidit</dc:creator>
  <cp:lastModifiedBy>kasidit</cp:lastModifiedBy>
  <cp:revision>56</cp:revision>
  <dcterms:created xsi:type="dcterms:W3CDTF">2018-07-23T09:32:04Z</dcterms:created>
  <dcterms:modified xsi:type="dcterms:W3CDTF">2018-08-06T23:20:21Z</dcterms:modified>
</cp:coreProperties>
</file>