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bhaya Libre" panose="020B0604020202020204" charset="0"/>
      <p:regular r:id="rId12"/>
      <p:bold r:id="rId13"/>
    </p:embeddedFont>
    <p:embeddedFont>
      <p:font typeface="Abhaya Libre SemiBold" panose="020B0604020202020204" charset="0"/>
      <p:regular r:id="rId14"/>
      <p:bold r:id="rId15"/>
    </p:embeddedFon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ngsana New" panose="02020603050405020304" pitchFamily="18" charset="-3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50693-D854-4722-92A5-0D86CD921D5C}">
  <a:tblStyle styleId="{45850693-D854-4722-92A5-0D86CD921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99BF95-BC15-4454-815D-EA1CA4A177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9201f0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9201f0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9201f0d2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9201f0d2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90a9645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90a9645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90a9645e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90a9645e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9201f0d2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9201f0d2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9473202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9473202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9473202c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9473202c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9473202c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39473202c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550" y="1313894"/>
            <a:ext cx="5768700" cy="18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Abhaya Libre SemiBold"/>
                <a:ea typeface="Abhaya Libre SemiBold"/>
                <a:cs typeface="Abhaya Libre SemiBold"/>
                <a:sym typeface="Abhaya Libr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0125" y="3337300"/>
            <a:ext cx="4974000" cy="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 rot="-1799893">
            <a:off x="130169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799893">
            <a:off x="1301698" y="4761279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15550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91750" y="1376725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15550" y="1847125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2994925" y="1376725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2918725" y="1847125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5198100" y="1376725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5121900" y="1847125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791750" y="3123200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15550" y="3593600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 hasCustomPrompt="1"/>
          </p:nvPr>
        </p:nvSpPr>
        <p:spPr>
          <a:xfrm>
            <a:off x="2994925" y="3123200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2918725" y="3593601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4" hasCustomPrompt="1"/>
          </p:nvPr>
        </p:nvSpPr>
        <p:spPr>
          <a:xfrm>
            <a:off x="5198100" y="3123200"/>
            <a:ext cx="856500" cy="4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5121900" y="3593601"/>
            <a:ext cx="15498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/>
          <p:nvPr/>
        </p:nvSpPr>
        <p:spPr>
          <a:xfrm rot="-1799893">
            <a:off x="446664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 rot="-1799893">
            <a:off x="4466648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06975" y="1376725"/>
            <a:ext cx="2445000" cy="24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780995" y="876875"/>
            <a:ext cx="1935400" cy="3444725"/>
          </a:xfrm>
          <a:custGeom>
            <a:avLst/>
            <a:gdLst/>
            <a:ahLst/>
            <a:cxnLst/>
            <a:rect l="l" t="t" r="r" b="b"/>
            <a:pathLst>
              <a:path w="77416" h="137789" extrusionOk="0">
                <a:moveTo>
                  <a:pt x="67529" y="581"/>
                </a:moveTo>
                <a:cubicBezTo>
                  <a:pt x="57424" y="581"/>
                  <a:pt x="41624" y="-2531"/>
                  <a:pt x="37869" y="6851"/>
                </a:cubicBezTo>
                <a:cubicBezTo>
                  <a:pt x="35640" y="12420"/>
                  <a:pt x="42238" y="18090"/>
                  <a:pt x="43415" y="23972"/>
                </a:cubicBezTo>
                <a:cubicBezTo>
                  <a:pt x="45523" y="34507"/>
                  <a:pt x="43754" y="48885"/>
                  <a:pt x="34976" y="55079"/>
                </a:cubicBezTo>
                <a:cubicBezTo>
                  <a:pt x="26609" y="60983"/>
                  <a:pt x="12870" y="63171"/>
                  <a:pt x="4351" y="57490"/>
                </a:cubicBezTo>
                <a:cubicBezTo>
                  <a:pt x="-1607" y="53517"/>
                  <a:pt x="-1529" y="38136"/>
                  <a:pt x="5315" y="36029"/>
                </a:cubicBezTo>
                <a:cubicBezTo>
                  <a:pt x="13906" y="33384"/>
                  <a:pt x="27174" y="41328"/>
                  <a:pt x="28224" y="50256"/>
                </a:cubicBezTo>
                <a:cubicBezTo>
                  <a:pt x="29880" y="64338"/>
                  <a:pt x="17503" y="78534"/>
                  <a:pt x="21231" y="92214"/>
                </a:cubicBezTo>
                <a:cubicBezTo>
                  <a:pt x="23809" y="101675"/>
                  <a:pt x="39709" y="98919"/>
                  <a:pt x="48479" y="103306"/>
                </a:cubicBezTo>
                <a:cubicBezTo>
                  <a:pt x="61899" y="110019"/>
                  <a:pt x="62411" y="137789"/>
                  <a:pt x="77416" y="13778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4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048575" y="445025"/>
            <a:ext cx="53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3048586" y="1123000"/>
            <a:ext cx="53850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048586" y="1484750"/>
            <a:ext cx="53850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 rot="-1799893">
            <a:off x="446664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 rot="-1799893">
            <a:off x="4466648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3"/>
          </p:nvPr>
        </p:nvSpPr>
        <p:spPr>
          <a:xfrm>
            <a:off x="3048580" y="2264200"/>
            <a:ext cx="53850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4"/>
          </p:nvPr>
        </p:nvSpPr>
        <p:spPr>
          <a:xfrm>
            <a:off x="3048586" y="2625950"/>
            <a:ext cx="53850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5"/>
          </p:nvPr>
        </p:nvSpPr>
        <p:spPr>
          <a:xfrm>
            <a:off x="3048575" y="3405400"/>
            <a:ext cx="53850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6"/>
          </p:nvPr>
        </p:nvSpPr>
        <p:spPr>
          <a:xfrm>
            <a:off x="3048586" y="3767150"/>
            <a:ext cx="53850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 flipH="1">
            <a:off x="-695550" y="825389"/>
            <a:ext cx="2320800" cy="232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15550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15556" y="1218525"/>
            <a:ext cx="27864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2"/>
          </p:nvPr>
        </p:nvSpPr>
        <p:spPr>
          <a:xfrm>
            <a:off x="715550" y="1646700"/>
            <a:ext cx="2786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3"/>
          </p:nvPr>
        </p:nvSpPr>
        <p:spPr>
          <a:xfrm>
            <a:off x="715553" y="2857375"/>
            <a:ext cx="27864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4"/>
          </p:nvPr>
        </p:nvSpPr>
        <p:spPr>
          <a:xfrm>
            <a:off x="715550" y="3285550"/>
            <a:ext cx="2786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3859678" y="1218525"/>
            <a:ext cx="27864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6"/>
          </p:nvPr>
        </p:nvSpPr>
        <p:spPr>
          <a:xfrm>
            <a:off x="3859677" y="1646700"/>
            <a:ext cx="2786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7"/>
          </p:nvPr>
        </p:nvSpPr>
        <p:spPr>
          <a:xfrm>
            <a:off x="3859681" y="2857375"/>
            <a:ext cx="27864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8"/>
          </p:nvPr>
        </p:nvSpPr>
        <p:spPr>
          <a:xfrm>
            <a:off x="3859677" y="3285550"/>
            <a:ext cx="2786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1799893">
            <a:off x="869529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1799893">
            <a:off x="8695298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-1799893">
            <a:off x="218823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-1799893">
            <a:off x="218823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3"/>
          <p:cNvCxnSpPr/>
          <p:nvPr/>
        </p:nvCxnSpPr>
        <p:spPr>
          <a:xfrm rot="10800000">
            <a:off x="351238" y="-77850"/>
            <a:ext cx="0" cy="52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3"/>
          <p:cNvSpPr/>
          <p:nvPr/>
        </p:nvSpPr>
        <p:spPr>
          <a:xfrm rot="-1799893">
            <a:off x="245886" y="193061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-1799893">
            <a:off x="245886" y="4766311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3"/>
          <p:cNvCxnSpPr/>
          <p:nvPr/>
        </p:nvCxnSpPr>
        <p:spPr>
          <a:xfrm rot="10800000">
            <a:off x="8792763" y="-77850"/>
            <a:ext cx="0" cy="52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3"/>
          <p:cNvSpPr/>
          <p:nvPr/>
        </p:nvSpPr>
        <p:spPr>
          <a:xfrm rot="-1799893">
            <a:off x="8687411" y="193061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 rot="-1799893">
            <a:off x="8687411" y="4766311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4"/>
          <p:cNvCxnSpPr/>
          <p:nvPr/>
        </p:nvCxnSpPr>
        <p:spPr>
          <a:xfrm rot="10800000">
            <a:off x="-52275" y="486352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4"/>
          <p:cNvSpPr/>
          <p:nvPr/>
        </p:nvSpPr>
        <p:spPr>
          <a:xfrm rot="-1799893">
            <a:off x="232354" y="47700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-1799893">
            <a:off x="8700942" y="4766311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550" y="2887400"/>
            <a:ext cx="3593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20200" y="2364050"/>
            <a:ext cx="937500" cy="4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-1799893">
            <a:off x="130169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1799893">
            <a:off x="1301698" y="4761279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5550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5554" y="1351775"/>
            <a:ext cx="52128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5550" y="1731750"/>
            <a:ext cx="52128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5561" y="2824550"/>
            <a:ext cx="52128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ytone One"/>
              <a:buNone/>
              <a:defRPr sz="20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5550" y="3204525"/>
            <a:ext cx="52128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 rot="-1799893">
            <a:off x="7615273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1799893">
            <a:off x="7615273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15550" y="445025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6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/>
          <p:nvPr/>
        </p:nvSpPr>
        <p:spPr>
          <a:xfrm rot="-1799893">
            <a:off x="7615273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-1799893">
            <a:off x="7615273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4669875" y="-1105325"/>
            <a:ext cx="2445000" cy="24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715550" y="301775"/>
            <a:ext cx="2940000" cy="453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292050" y="1646913"/>
            <a:ext cx="41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292050" y="2219613"/>
            <a:ext cx="41364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 rot="10800000">
            <a:off x="-52275" y="293875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7"/>
          <p:cNvCxnSpPr/>
          <p:nvPr/>
        </p:nvCxnSpPr>
        <p:spPr>
          <a:xfrm rot="10800000">
            <a:off x="-52275" y="4849650"/>
            <a:ext cx="9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/>
          <p:nvPr/>
        </p:nvSpPr>
        <p:spPr>
          <a:xfrm rot="-1799893">
            <a:off x="8695298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-1799893">
            <a:off x="8695298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-1799893">
            <a:off x="218823" y="20040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1799893">
            <a:off x="218823" y="4755154"/>
            <a:ext cx="210704" cy="184129"/>
          </a:xfrm>
          <a:custGeom>
            <a:avLst/>
            <a:gdLst/>
            <a:ahLst/>
            <a:cxnLst/>
            <a:rect l="l" t="t" r="r" b="b"/>
            <a:pathLst>
              <a:path w="4329" h="3783" extrusionOk="0">
                <a:moveTo>
                  <a:pt x="1955" y="922"/>
                </a:moveTo>
                <a:cubicBezTo>
                  <a:pt x="1990" y="922"/>
                  <a:pt x="2027" y="932"/>
                  <a:pt x="2060" y="953"/>
                </a:cubicBezTo>
                <a:cubicBezTo>
                  <a:pt x="2161" y="1016"/>
                  <a:pt x="2205" y="1142"/>
                  <a:pt x="2142" y="1249"/>
                </a:cubicBezTo>
                <a:cubicBezTo>
                  <a:pt x="2105" y="1311"/>
                  <a:pt x="2034" y="1349"/>
                  <a:pt x="1959" y="1349"/>
                </a:cubicBezTo>
                <a:cubicBezTo>
                  <a:pt x="1921" y="1349"/>
                  <a:pt x="1882" y="1339"/>
                  <a:pt x="1846" y="1318"/>
                </a:cubicBezTo>
                <a:cubicBezTo>
                  <a:pt x="1745" y="1255"/>
                  <a:pt x="1714" y="1129"/>
                  <a:pt x="1771" y="1028"/>
                </a:cubicBezTo>
                <a:cubicBezTo>
                  <a:pt x="1813" y="961"/>
                  <a:pt x="1883" y="922"/>
                  <a:pt x="1955" y="922"/>
                </a:cubicBezTo>
                <a:close/>
                <a:moveTo>
                  <a:pt x="2927" y="1489"/>
                </a:moveTo>
                <a:cubicBezTo>
                  <a:pt x="2964" y="1489"/>
                  <a:pt x="3001" y="1499"/>
                  <a:pt x="3037" y="1520"/>
                </a:cubicBezTo>
                <a:cubicBezTo>
                  <a:pt x="3138" y="1583"/>
                  <a:pt x="3169" y="1709"/>
                  <a:pt x="3119" y="1816"/>
                </a:cubicBezTo>
                <a:cubicBezTo>
                  <a:pt x="3077" y="1878"/>
                  <a:pt x="3002" y="1916"/>
                  <a:pt x="2927" y="1916"/>
                </a:cubicBezTo>
                <a:cubicBezTo>
                  <a:pt x="2889" y="1916"/>
                  <a:pt x="2851" y="1906"/>
                  <a:pt x="2817" y="1885"/>
                </a:cubicBezTo>
                <a:cubicBezTo>
                  <a:pt x="2716" y="1822"/>
                  <a:pt x="2672" y="1696"/>
                  <a:pt x="2741" y="1595"/>
                </a:cubicBezTo>
                <a:cubicBezTo>
                  <a:pt x="2783" y="1528"/>
                  <a:pt x="2853" y="1489"/>
                  <a:pt x="2927" y="1489"/>
                </a:cubicBezTo>
                <a:close/>
                <a:moveTo>
                  <a:pt x="1394" y="1876"/>
                </a:moveTo>
                <a:cubicBezTo>
                  <a:pt x="1430" y="1876"/>
                  <a:pt x="1466" y="1885"/>
                  <a:pt x="1500" y="1904"/>
                </a:cubicBezTo>
                <a:cubicBezTo>
                  <a:pt x="1601" y="1967"/>
                  <a:pt x="1645" y="2093"/>
                  <a:pt x="1582" y="2194"/>
                </a:cubicBezTo>
                <a:cubicBezTo>
                  <a:pt x="1543" y="2270"/>
                  <a:pt x="1471" y="2310"/>
                  <a:pt x="1395" y="2310"/>
                </a:cubicBezTo>
                <a:cubicBezTo>
                  <a:pt x="1358" y="2310"/>
                  <a:pt x="1320" y="2300"/>
                  <a:pt x="1286" y="2282"/>
                </a:cubicBezTo>
                <a:cubicBezTo>
                  <a:pt x="1185" y="2219"/>
                  <a:pt x="1153" y="2093"/>
                  <a:pt x="1210" y="1980"/>
                </a:cubicBezTo>
                <a:cubicBezTo>
                  <a:pt x="1252" y="1912"/>
                  <a:pt x="1322" y="1876"/>
                  <a:pt x="1394" y="1876"/>
                </a:cubicBezTo>
                <a:close/>
                <a:moveTo>
                  <a:pt x="2366" y="2443"/>
                </a:moveTo>
                <a:cubicBezTo>
                  <a:pt x="2403" y="2443"/>
                  <a:pt x="2441" y="2452"/>
                  <a:pt x="2476" y="2471"/>
                </a:cubicBezTo>
                <a:cubicBezTo>
                  <a:pt x="2583" y="2534"/>
                  <a:pt x="2615" y="2660"/>
                  <a:pt x="2558" y="2761"/>
                </a:cubicBezTo>
                <a:cubicBezTo>
                  <a:pt x="2516" y="2837"/>
                  <a:pt x="2442" y="2877"/>
                  <a:pt x="2365" y="2877"/>
                </a:cubicBezTo>
                <a:cubicBezTo>
                  <a:pt x="2328" y="2877"/>
                  <a:pt x="2291" y="2868"/>
                  <a:pt x="2256" y="2849"/>
                </a:cubicBezTo>
                <a:cubicBezTo>
                  <a:pt x="2155" y="2786"/>
                  <a:pt x="2117" y="2660"/>
                  <a:pt x="2180" y="2547"/>
                </a:cubicBezTo>
                <a:cubicBezTo>
                  <a:pt x="2222" y="2479"/>
                  <a:pt x="2292" y="2443"/>
                  <a:pt x="2366" y="2443"/>
                </a:cubicBezTo>
                <a:close/>
                <a:moveTo>
                  <a:pt x="2163" y="0"/>
                </a:moveTo>
                <a:cubicBezTo>
                  <a:pt x="1511" y="0"/>
                  <a:pt x="877" y="337"/>
                  <a:pt x="523" y="934"/>
                </a:cubicBezTo>
                <a:cubicBezTo>
                  <a:pt x="0" y="1841"/>
                  <a:pt x="303" y="3000"/>
                  <a:pt x="1204" y="3523"/>
                </a:cubicBezTo>
                <a:cubicBezTo>
                  <a:pt x="1505" y="3699"/>
                  <a:pt x="1834" y="3782"/>
                  <a:pt x="2158" y="3782"/>
                </a:cubicBezTo>
                <a:cubicBezTo>
                  <a:pt x="2808" y="3782"/>
                  <a:pt x="3440" y="3446"/>
                  <a:pt x="3793" y="2849"/>
                </a:cubicBezTo>
                <a:cubicBezTo>
                  <a:pt x="4329" y="1948"/>
                  <a:pt x="4020" y="795"/>
                  <a:pt x="3119" y="260"/>
                </a:cubicBezTo>
                <a:cubicBezTo>
                  <a:pt x="2817" y="84"/>
                  <a:pt x="2488" y="0"/>
                  <a:pt x="2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445025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haya Libre SemiBold"/>
              <a:buNone/>
              <a:defRPr sz="3200">
                <a:solidFill>
                  <a:schemeClr val="dk1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5558550" y="1807372"/>
            <a:ext cx="2632200" cy="263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862975" y="655738"/>
            <a:ext cx="2025000" cy="202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ctrTitle"/>
          </p:nvPr>
        </p:nvSpPr>
        <p:spPr>
          <a:xfrm>
            <a:off x="342462" y="1886084"/>
            <a:ext cx="6899688" cy="1589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  <a:t>ธุรกิจอัจฉริยะ</a:t>
            </a:r>
            <a:br>
              <a:rPr lang="th-TH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</a:br>
            <a:r>
              <a:rPr lang="th-TH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  <a:t>(</a:t>
            </a:r>
            <a:r>
              <a:rPr lang="en-US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  <a:t>Business</a:t>
            </a:r>
            <a:r>
              <a:rPr lang="th-TH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  <a:t> </a:t>
            </a:r>
            <a:r>
              <a:rPr lang="en-US" sz="4800" dirty="0">
                <a:solidFill>
                  <a:schemeClr val="dk2"/>
                </a:solidFill>
                <a:latin typeface="Angsana New" panose="02020603050405020304" pitchFamily="18" charset="-34"/>
                <a:ea typeface="Abhaya Libre"/>
                <a:cs typeface="Angsana New" panose="02020603050405020304" pitchFamily="18" charset="-34"/>
                <a:sym typeface="Abhaya Libre"/>
              </a:rPr>
              <a:t>Intelligence : BI)</a:t>
            </a:r>
            <a:endParaRPr sz="4800" dirty="0">
              <a:solidFill>
                <a:schemeClr val="dk2"/>
              </a:solidFill>
              <a:latin typeface="Angsana New" panose="02020603050405020304" pitchFamily="18" charset="-34"/>
              <a:ea typeface="Abhaya Libre"/>
              <a:cs typeface="Angsana New" panose="02020603050405020304" pitchFamily="18" charset="-34"/>
              <a:sym typeface="Abhaya Libre"/>
            </a:endParaRPr>
          </a:p>
        </p:txBody>
      </p:sp>
      <p:sp>
        <p:nvSpPr>
          <p:cNvPr id="221" name="Google Shape;221;p28"/>
          <p:cNvSpPr/>
          <p:nvPr/>
        </p:nvSpPr>
        <p:spPr>
          <a:xfrm rot="6136047" flipH="1">
            <a:off x="7082170" y="3004518"/>
            <a:ext cx="1268562" cy="2505920"/>
          </a:xfrm>
          <a:custGeom>
            <a:avLst/>
            <a:gdLst/>
            <a:ahLst/>
            <a:cxnLst/>
            <a:rect l="l" t="t" r="r" b="b"/>
            <a:pathLst>
              <a:path w="69142" h="148779" extrusionOk="0">
                <a:moveTo>
                  <a:pt x="69142" y="148779"/>
                </a:moveTo>
                <a:cubicBezTo>
                  <a:pt x="54500" y="145846"/>
                  <a:pt x="34549" y="136466"/>
                  <a:pt x="33556" y="121566"/>
                </a:cubicBezTo>
                <a:cubicBezTo>
                  <a:pt x="32789" y="110054"/>
                  <a:pt x="37274" y="98788"/>
                  <a:pt x="39537" y="87475"/>
                </a:cubicBezTo>
                <a:cubicBezTo>
                  <a:pt x="42079" y="74763"/>
                  <a:pt x="40330" y="58663"/>
                  <a:pt x="31164" y="49497"/>
                </a:cubicBezTo>
                <a:cubicBezTo>
                  <a:pt x="28355" y="46688"/>
                  <a:pt x="23620" y="44818"/>
                  <a:pt x="19800" y="45909"/>
                </a:cubicBezTo>
                <a:cubicBezTo>
                  <a:pt x="16242" y="46925"/>
                  <a:pt x="13743" y="52207"/>
                  <a:pt x="14717" y="55777"/>
                </a:cubicBezTo>
                <a:cubicBezTo>
                  <a:pt x="16118" y="60913"/>
                  <a:pt x="21993" y="64985"/>
                  <a:pt x="27276" y="65645"/>
                </a:cubicBezTo>
                <a:cubicBezTo>
                  <a:pt x="32518" y="66300"/>
                  <a:pt x="38928" y="62237"/>
                  <a:pt x="40733" y="57272"/>
                </a:cubicBezTo>
                <a:cubicBezTo>
                  <a:pt x="43296" y="50224"/>
                  <a:pt x="38470" y="39992"/>
                  <a:pt x="31762" y="36638"/>
                </a:cubicBezTo>
                <a:cubicBezTo>
                  <a:pt x="20814" y="31164"/>
                  <a:pt x="-953" y="30296"/>
                  <a:pt x="64" y="18098"/>
                </a:cubicBezTo>
                <a:cubicBezTo>
                  <a:pt x="1555" y="210"/>
                  <a:pt x="35131" y="-3521"/>
                  <a:pt x="51798" y="314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B1AD2C0-3FF5-6E63-2B6D-244E42CB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50" y="991370"/>
            <a:ext cx="1360888" cy="136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9456445D-C9E0-435A-3B74-1648455F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5" y="360102"/>
            <a:ext cx="7870618" cy="865707"/>
          </a:xfrm>
          <a:prstGeom prst="rect">
            <a:avLst/>
          </a:prstGeom>
        </p:spPr>
      </p:pic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EAFA0B33-F084-74FB-62BD-53011A6BD077}"/>
              </a:ext>
            </a:extLst>
          </p:cNvPr>
          <p:cNvSpPr txBox="1"/>
          <p:nvPr/>
        </p:nvSpPr>
        <p:spPr>
          <a:xfrm>
            <a:off x="434386" y="1168659"/>
            <a:ext cx="7532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cs typeface="+mj-cs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 (Business Intelligence)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เทคโนโลยีสำหรับการรวบรวมข้อมูล จัดเก็บ วิเคราะห์ และการเข้าถึงข้อมูล รวมถึงการดูในหลากหลายมุมมอง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Multidimensional Model)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ของแต่หน่วยงาน ซึ่งช่วยให้ผู้ใช้งานในองค์กรทำการตัดสินใจทางธุรกิจที่ดียิ่งขึ้น 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 Application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จะรวบรวมการทำงานของระบบสนับสนุนการตัดสินใจ แบบสอบถามและสร้างรายงานเพื่อการวิเคราะห์ ระบบ 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ที่ดำเนินการดังกล่าวข้างต้น</a:t>
            </a:r>
          </a:p>
          <a:p>
            <a:endParaRPr lang="th-TH" sz="1800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ธุรกิจอัจฉริยะ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: BI)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เป็นเทคนิคที่ใช้คอมพิวเตอร์ในการวิเคราะห์ ดึงข้อมูลที่โดดเด่น ตัวอย่างเช่น ยอดขาย หรือสินค้า จากหน่วยใดหน่วยหนึ่งมาแสดงผลโดยใช้รูปแบบการวิเคราะห์ข้อมูลและนำเสนอข้อมูลที่จะช่วยให้ผู้บริหารสามารถตัดสินใจได้เร็วขึ้น มีประสิทธิภาพมากขึ้น</a:t>
            </a:r>
            <a:endParaRPr lang="en-US" sz="1800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1" name="รูปภาพ 30">
            <a:extLst>
              <a:ext uri="{FF2B5EF4-FFF2-40B4-BE49-F238E27FC236}">
                <a16:creationId xmlns:a16="http://schemas.microsoft.com/office/drawing/2014/main" id="{C93802DF-448F-3106-4026-B9ACB7FAF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85" y="3388359"/>
            <a:ext cx="1730010" cy="1297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2850934" y="575468"/>
            <a:ext cx="4838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(BI)</a:t>
            </a:r>
            <a:endParaRPr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497261" y="1522055"/>
            <a:ext cx="8149478" cy="297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ngsana New" panose="02020603050405020304" pitchFamily="18" charset="-34"/>
                <a:ea typeface="Albert Sans"/>
                <a:cs typeface="Angsana New" panose="02020603050405020304" pitchFamily="18" charset="-34"/>
                <a:sym typeface="Albert Sans"/>
              </a:rPr>
              <a:t>BI </a:t>
            </a:r>
            <a:r>
              <a:rPr lang="th-TH" sz="1800" dirty="0">
                <a:solidFill>
                  <a:schemeClr val="dk1"/>
                </a:solidFill>
                <a:latin typeface="Angsana New" panose="02020603050405020304" pitchFamily="18" charset="-34"/>
                <a:ea typeface="Albert Sans"/>
                <a:cs typeface="Angsana New" panose="02020603050405020304" pitchFamily="18" charset="-34"/>
                <a:sym typeface="Albert Sans"/>
              </a:rPr>
              <a:t>เป็นแนวคิดที่เรียบง่าย แต่ก็ไม่ใช่แนวคิดที่จะทำให้เข้าใจในทุกๆ เรื่อง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1"/>
                </a:solidFill>
                <a:latin typeface="Angsana New" panose="02020603050405020304" pitchFamily="18" charset="-34"/>
                <a:ea typeface="Albert Sans"/>
                <a:cs typeface="Angsana New" panose="02020603050405020304" pitchFamily="18" charset="-34"/>
                <a:sym typeface="Albert Sans"/>
              </a:rPr>
              <a:t>	ในยุคปัจจุบันที่เทคโนโลยีมีการเปลี่ยนแปลงอย่างรวดเร็ว และตลอดเวลา เช่นเดียวกับ ระบบธุรกิจก็มีการแข่งขันกันค่อนข้างรุนแรง และมากขึ้นด้วย จึงเป็นสิ่งที่หลีกเลี่ยงไม่ได้ว่าการที่องค์กรจะอยู่รอดได้นั้นจะต้องมีการใช้ข้อมูลสารสนเทศที่ทันสมัยและทันท่วงที เพื่อสนับสนุนการตัดสินใจอย่างรวดเร็วและสามารถนำไปวางแผน หรือ ตอบปัญหาเชิงธุรกิจได้ทันต่อเหตุการณ์ ให้กับผู้บริหารระดับสูงขององค์กร ในการที่จะได้มาซึ่งข้อมูลสารสนเทศเหล่านั้น ประการแรกองค์กรจำเป็นต้องแสวงหาหนทางในการเก็บรวบรวมข้อมูลให้ได้มากที่สุด ทั้งข้อมูลภายในขององค์กรเองและข้อมูลขององค์กรคู่แข่งรวมถึงข้อมูลขององค์กรอื่นๆ ที่อยู่ในธุรกิจเดียวกัน ประการที่สองการเลือกสรรข้อมูลสารสนเทศที่มีคุณค่าจากแหล่งข้อมูลที่มีขนาดมหึมา เพื่อให้แน่ใจว่าสารสนเทศที่พัฒนาขึ้นมานั้นเป็นสารสนเทศที่สามารถตอบสนองต่อความต้องการของผู้บริหารระดับสูงขององค์กรได้ ด้วยเหตุผลดังกล่าวองค์กรจึงจำเป็นต้องมีระบบที่สามารถรวบรวมและวิเคราะห์ข้อมูล เพื่อที่จะได้มาซึ่งสารสนเทศที่มีคุณค่าต่อกิจกรรมทางธุรกิจขององค์กร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81A8276-0BEF-8C5F-A8EE-097C8DE5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63" y="575468"/>
            <a:ext cx="1226056" cy="1203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14312" y="488330"/>
            <a:ext cx="6072188" cy="12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แนวคิดเกี่ยวกับ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Competency Center (BICC)</a:t>
            </a:r>
            <a:endParaRPr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517922" y="1869569"/>
            <a:ext cx="8108156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+mj-cs"/>
              </a:rPr>
              <a:t>	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หลาย ๆ องค์กรทางธุรกิจกำลังเริ่มนำความคิดเกี่ยวกับ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BICC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Competency Center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Gartner Research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นิยาม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BICC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ว่าเป็นการผสมผสานระหว่างงานที่เจาะจง บทบาทของแต่ละบุคคล ความรับผิดชอบ และหน่วยงานที่ส่งเสริมการใช้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ในองค์กรเข้าด้วยกัน ความคาดหวังของ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BICC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คือสามารถแสดงบทบาทเป็นศูนย์กลางของข้อมูลทางธุรกิจ ในการที่จะขับเคลื่อนและสนับสนุนการใช้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ในทุกหนทุกแห่งขององค์กรและหน่วยงานต่าง ๆ พึงระลึกไว้ว่า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BI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ไม่ได้เป็นเพียงเทคโนโลยีเท่านั้น มันยังเป็นส่วนหนึ่งของการรวบรวมกลยุทธ์ทั้งหมดด้านธุรกิจเอาไว้ในที่เดียว</a:t>
            </a:r>
            <a:endParaRPr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4471663" y="-134907"/>
            <a:ext cx="2975450" cy="1246475"/>
          </a:xfrm>
          <a:custGeom>
            <a:avLst/>
            <a:gdLst/>
            <a:ahLst/>
            <a:cxnLst/>
            <a:rect l="l" t="t" r="r" b="b"/>
            <a:pathLst>
              <a:path w="119018" h="49859" extrusionOk="0">
                <a:moveTo>
                  <a:pt x="119018" y="3888"/>
                </a:moveTo>
                <a:cubicBezTo>
                  <a:pt x="115028" y="7878"/>
                  <a:pt x="110737" y="12387"/>
                  <a:pt x="105262" y="13756"/>
                </a:cubicBezTo>
                <a:cubicBezTo>
                  <a:pt x="98222" y="15516"/>
                  <a:pt x="86624" y="12853"/>
                  <a:pt x="84329" y="19737"/>
                </a:cubicBezTo>
                <a:cubicBezTo>
                  <a:pt x="82215" y="26079"/>
                  <a:pt x="87474" y="33477"/>
                  <a:pt x="85226" y="39773"/>
                </a:cubicBezTo>
                <a:cubicBezTo>
                  <a:pt x="83328" y="45087"/>
                  <a:pt x="73068" y="48846"/>
                  <a:pt x="69078" y="44856"/>
                </a:cubicBezTo>
                <a:cubicBezTo>
                  <a:pt x="66586" y="42364"/>
                  <a:pt x="65628" y="37322"/>
                  <a:pt x="67583" y="34390"/>
                </a:cubicBezTo>
                <a:cubicBezTo>
                  <a:pt x="70452" y="30087"/>
                  <a:pt x="76349" y="25853"/>
                  <a:pt x="81339" y="27213"/>
                </a:cubicBezTo>
                <a:cubicBezTo>
                  <a:pt x="85794" y="28428"/>
                  <a:pt x="89388" y="34294"/>
                  <a:pt x="88815" y="38876"/>
                </a:cubicBezTo>
                <a:cubicBezTo>
                  <a:pt x="88396" y="42233"/>
                  <a:pt x="84704" y="44621"/>
                  <a:pt x="81638" y="46052"/>
                </a:cubicBezTo>
                <a:cubicBezTo>
                  <a:pt x="75119" y="49095"/>
                  <a:pt x="65724" y="52043"/>
                  <a:pt x="60107" y="47548"/>
                </a:cubicBezTo>
                <a:cubicBezTo>
                  <a:pt x="50371" y="39756"/>
                  <a:pt x="50146" y="23067"/>
                  <a:pt x="39772" y="16148"/>
                </a:cubicBezTo>
                <a:cubicBezTo>
                  <a:pt x="32747" y="11462"/>
                  <a:pt x="22953" y="14415"/>
                  <a:pt x="14653" y="12859"/>
                </a:cubicBezTo>
                <a:cubicBezTo>
                  <a:pt x="8266" y="11662"/>
                  <a:pt x="2055" y="616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70AC617-50CA-577B-B15A-0962AC33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66" y="561794"/>
            <a:ext cx="985169" cy="1374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/>
        </p:nvSpPr>
        <p:spPr>
          <a:xfrm>
            <a:off x="4757874" y="880107"/>
            <a:ext cx="2957100" cy="295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6486224" y="813788"/>
            <a:ext cx="1728300" cy="172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229454" y="437776"/>
            <a:ext cx="5914171" cy="1183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การวางกลยุทธ์ระบบธุรกิจอัจฉริยะ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Strategy)</a:t>
            </a:r>
            <a:endParaRPr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D8E56E0-9744-B24B-CBA4-2C013D11FC12}"/>
              </a:ext>
            </a:extLst>
          </p:cNvPr>
          <p:cNvSpPr txBox="1"/>
          <p:nvPr/>
        </p:nvSpPr>
        <p:spPr>
          <a:xfrm>
            <a:off x="739365" y="1570782"/>
            <a:ext cx="80370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การวางกลยุทธ์ระบบธุรกิจอัจฉริยะ เป็นวิถีทางที่ดีที่สุดในการที่ องค์กรจะรวมเอาหลักการบริหารธุรกิจผสานเข้ากับเทคโนโลยี สารสนเทศอันทันสมัย เพื่อบรรลุเป้าหมายทางธุรกิจขององค์กร โดยระบบธุรกิจอัจฉริยะนี้ จะสามารถให้สารสนเทศที่ถูกต้อง ทันเวลา เพื่อสนับสนุนระบบการบริหารและการประเมินผลการดำเนินงาน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Corporate Performance Management : CPM)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มากกว่าการใช้ความรู้สึกในการตัดสินใจเช่นในอดีต</a:t>
            </a:r>
          </a:p>
          <a:p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ก่อนการนำระบบธุรกิจอัจฉริยะมาใช้งานในธุรกิจ ผู้บริหาร จะต้องมีความเข้าใจที่ถูกต้องต่อระบบธุรกิจอัจฉริยะก่อน</a:t>
            </a:r>
          </a:p>
          <a:p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แต่ระบบธุรกิจอัจฉริยะ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BI)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การรวมคน-กระบวนงาน- เทคโนโลยี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People-Process-Technology)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เข้าด้วยกัน ซึ่งจะเพิ่มประสิทธิภาพทางธุรกิจได้มากกว่า ร้อยละ 90 โดยมี ส่วนประกอบของคน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people)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และกระบวนงาน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process)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รวมกันถึงร้อยละ 90 ส่วนเทคโนโลยี (ฮาร์ดแวร์และซอฟต์แวร์) ร้อยละ 10 ซึ่งเทคโนโลยีจะเป็นเครื่องมือสำคัญในการทำงาน และประมวลผลของระบบธุรกิจอัจฉริยะ เพื่อให้ได้สารสนเทศ ที่ทันสมัยต่อการใช้งาน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timely)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เชื่อถือได้ สำหรับสนับสนุน การตัดสินใจและการประเมินผลการดำเนินงานขององค์กร (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Electro smart)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6698233" y="2299909"/>
            <a:ext cx="2320800" cy="232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33"/>
          <p:cNvSpPr/>
          <p:nvPr/>
        </p:nvSpPr>
        <p:spPr>
          <a:xfrm>
            <a:off x="7614311" y="792823"/>
            <a:ext cx="1917825" cy="2788550"/>
          </a:xfrm>
          <a:custGeom>
            <a:avLst/>
            <a:gdLst/>
            <a:ahLst/>
            <a:cxnLst/>
            <a:rect l="l" t="t" r="r" b="b"/>
            <a:pathLst>
              <a:path w="76713" h="111542" extrusionOk="0">
                <a:moveTo>
                  <a:pt x="76115" y="0"/>
                </a:moveTo>
                <a:cubicBezTo>
                  <a:pt x="67260" y="11068"/>
                  <a:pt x="55776" y="21981"/>
                  <a:pt x="42025" y="25418"/>
                </a:cubicBezTo>
                <a:cubicBezTo>
                  <a:pt x="29687" y="28502"/>
                  <a:pt x="8016" y="26555"/>
                  <a:pt x="6439" y="39174"/>
                </a:cubicBezTo>
                <a:cubicBezTo>
                  <a:pt x="5897" y="43509"/>
                  <a:pt x="8363" y="49215"/>
                  <a:pt x="12420" y="50837"/>
                </a:cubicBezTo>
                <a:cubicBezTo>
                  <a:pt x="15629" y="52120"/>
                  <a:pt x="21660" y="48564"/>
                  <a:pt x="21092" y="45155"/>
                </a:cubicBezTo>
                <a:cubicBezTo>
                  <a:pt x="20431" y="41191"/>
                  <a:pt x="13925" y="39394"/>
                  <a:pt x="10027" y="40370"/>
                </a:cubicBezTo>
                <a:cubicBezTo>
                  <a:pt x="5445" y="41517"/>
                  <a:pt x="745" y="45851"/>
                  <a:pt x="159" y="50538"/>
                </a:cubicBezTo>
                <a:cubicBezTo>
                  <a:pt x="-2187" y="69306"/>
                  <a:pt x="29859" y="75704"/>
                  <a:pt x="48005" y="81040"/>
                </a:cubicBezTo>
                <a:cubicBezTo>
                  <a:pt x="52968" y="82499"/>
                  <a:pt x="58402" y="83961"/>
                  <a:pt x="62060" y="87619"/>
                </a:cubicBezTo>
                <a:cubicBezTo>
                  <a:pt x="68672" y="94231"/>
                  <a:pt x="71526" y="103761"/>
                  <a:pt x="76713" y="11154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B6E2E94D-A121-46C9-8D90-BEC601B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58" y="446670"/>
            <a:ext cx="4549394" cy="572700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วัตถุประสงค์หลักของธุรกิจอัจฉริยะ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ชื่อเรื่องรอง 6">
            <a:extLst>
              <a:ext uri="{FF2B5EF4-FFF2-40B4-BE49-F238E27FC236}">
                <a16:creationId xmlns:a16="http://schemas.microsoft.com/office/drawing/2014/main" id="{DE9DCF54-B03E-A7E7-42C9-5B1210DE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72" y="1369485"/>
            <a:ext cx="6628225" cy="2915764"/>
          </a:xfrm>
        </p:spPr>
        <p:txBody>
          <a:bodyPr/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1) ทำให้เจ้าของธุรกิจ ผู้บริหาร หรือพนักงานที่เกี่ยวข้องสามารถเข้าถึงเข้ามูลได้ง่าย ช่วยให้สามารถวิเคราะห์และตัดสินใจทางธุรกิจได้อย่างแม่นยำ </a:t>
            </a:r>
          </a:p>
          <a:p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2) ธุรกิจอัจฉริยะช่วยเปลี่ยนสภาพ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transform)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Data)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ไปสู่สารสนเทศ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Information)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และองค์ความรู้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Knowledge)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สุดท้ายทำให้ผู้ใช้สามารถติดสินทางธุรกิจได้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Make Business Decision)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อย่างชาญฉลาด แล้วนำไปปฏิบัติจนเกิดผล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Take Action) 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3) ช่วยเพิ่มขีดความสามารถการแข่งขันทางธุรกิจขององค์กร </a:t>
            </a:r>
          </a:p>
          <a:p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4) ช่วยให้สามารถวิเคราะห์พฤติกรรมผู้บริโภคหรือลูกค้าได้อย่างมีประสิทธิภาพ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C63965AC-8796-97E4-A918-033DBD08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02" y="2827367"/>
            <a:ext cx="1344661" cy="126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 flipH="1">
            <a:off x="-351937" y="609152"/>
            <a:ext cx="1728550" cy="3719475"/>
          </a:xfrm>
          <a:custGeom>
            <a:avLst/>
            <a:gdLst/>
            <a:ahLst/>
            <a:cxnLst/>
            <a:rect l="l" t="t" r="r" b="b"/>
            <a:pathLst>
              <a:path w="69142" h="148779" extrusionOk="0">
                <a:moveTo>
                  <a:pt x="69142" y="148779"/>
                </a:moveTo>
                <a:cubicBezTo>
                  <a:pt x="54500" y="145846"/>
                  <a:pt x="34549" y="136466"/>
                  <a:pt x="33556" y="121566"/>
                </a:cubicBezTo>
                <a:cubicBezTo>
                  <a:pt x="32789" y="110054"/>
                  <a:pt x="37274" y="98788"/>
                  <a:pt x="39537" y="87475"/>
                </a:cubicBezTo>
                <a:cubicBezTo>
                  <a:pt x="42079" y="74763"/>
                  <a:pt x="40330" y="58663"/>
                  <a:pt x="31164" y="49497"/>
                </a:cubicBezTo>
                <a:cubicBezTo>
                  <a:pt x="28355" y="46688"/>
                  <a:pt x="23620" y="44818"/>
                  <a:pt x="19800" y="45909"/>
                </a:cubicBezTo>
                <a:cubicBezTo>
                  <a:pt x="16242" y="46925"/>
                  <a:pt x="13743" y="52207"/>
                  <a:pt x="14717" y="55777"/>
                </a:cubicBezTo>
                <a:cubicBezTo>
                  <a:pt x="16118" y="60913"/>
                  <a:pt x="21993" y="64985"/>
                  <a:pt x="27276" y="65645"/>
                </a:cubicBezTo>
                <a:cubicBezTo>
                  <a:pt x="32518" y="66300"/>
                  <a:pt x="38928" y="62237"/>
                  <a:pt x="40733" y="57272"/>
                </a:cubicBezTo>
                <a:cubicBezTo>
                  <a:pt x="43296" y="50224"/>
                  <a:pt x="38470" y="39992"/>
                  <a:pt x="31762" y="36638"/>
                </a:cubicBezTo>
                <a:cubicBezTo>
                  <a:pt x="20814" y="31164"/>
                  <a:pt x="-953" y="30296"/>
                  <a:pt x="64" y="18098"/>
                </a:cubicBezTo>
                <a:cubicBezTo>
                  <a:pt x="1555" y="210"/>
                  <a:pt x="35131" y="-3521"/>
                  <a:pt x="51798" y="314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ชื่อเรื่อง 14">
            <a:extLst>
              <a:ext uri="{FF2B5EF4-FFF2-40B4-BE49-F238E27FC236}">
                <a16:creationId xmlns:a16="http://schemas.microsoft.com/office/drawing/2014/main" id="{B9D2FCAE-D7F9-8483-F458-B5E1940A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3" y="609152"/>
            <a:ext cx="6309738" cy="572700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จุดเด่นของระบบ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Business Intelligence 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312B3896-96D0-1D27-EDD7-C64E12FDBB54}"/>
              </a:ext>
            </a:extLst>
          </p:cNvPr>
          <p:cNvSpPr txBox="1"/>
          <p:nvPr/>
        </p:nvSpPr>
        <p:spPr>
          <a:xfrm>
            <a:off x="1737696" y="1556087"/>
            <a:ext cx="6716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ใช้งานง่าย ผู้ใช้อาจไม่ต้องมีความรู้ด้านไอทีมากนัก เพียงแค่คลิกเมาส์ก็สามารถเปลี่ยนแปลงรายงานได้โดยไม่ต้องมีการคีย์ข้อมูลใหม่ ซึ่งผู้ใช้สามารถถาม ตอบคำถามทางธุรกิจได้หลายมุมมองเพียงในเวลาไม่กี่นาที ซึ่งช่วยการตัดสินใจแม่นยำ และรวดเร็วกว่าคู่แข่ง ทั้งในเชิงกว้าง และเชิงลึก </a:t>
            </a:r>
          </a:p>
          <a:p>
            <a:endParaRPr lang="th-TH" sz="1800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สามารถดึงข้อมูลจากฐานข้อมูลที่หลากหลายภายในองค์กรมาทำการวิเคราะห์ เช่น 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Excel, FoxPro, </a:t>
            </a:r>
            <a:r>
              <a:rPr lang="en-US" sz="1800" dirty="0" err="1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Dbase</a:t>
            </a:r>
            <a:r>
              <a:rPr lang="en-US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Access, ORACLE, SQL Server, Informix, Progress, DB2 </a:t>
            </a:r>
            <a:r>
              <a:rPr lang="th-TH" sz="1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เป็นต้น โดยไม่มีการเขียนโปรแกรมเพิ่มเติมใดๆ</a:t>
            </a:r>
            <a:endParaRPr lang="en-US" sz="1800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F86C96D3-B7C4-376C-DB03-B6D7893D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3450432"/>
            <a:ext cx="1609047" cy="1179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3868633" y="968529"/>
            <a:ext cx="1406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</a:t>
            </a:r>
            <a:endParaRPr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6801400" y="845949"/>
            <a:ext cx="2109300" cy="210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7437741" y="759825"/>
            <a:ext cx="2260350" cy="3014200"/>
          </a:xfrm>
          <a:custGeom>
            <a:avLst/>
            <a:gdLst/>
            <a:ahLst/>
            <a:cxnLst/>
            <a:rect l="l" t="t" r="r" b="b"/>
            <a:pathLst>
              <a:path w="90414" h="120568" extrusionOk="0">
                <a:moveTo>
                  <a:pt x="80844" y="0"/>
                </a:moveTo>
                <a:cubicBezTo>
                  <a:pt x="75810" y="13092"/>
                  <a:pt x="68257" y="32596"/>
                  <a:pt x="54230" y="32596"/>
                </a:cubicBezTo>
                <a:cubicBezTo>
                  <a:pt x="36386" y="32596"/>
                  <a:pt x="7733" y="16794"/>
                  <a:pt x="701" y="33194"/>
                </a:cubicBezTo>
                <a:cubicBezTo>
                  <a:pt x="-2780" y="41311"/>
                  <a:pt x="7839" y="52975"/>
                  <a:pt x="16551" y="54426"/>
                </a:cubicBezTo>
                <a:cubicBezTo>
                  <a:pt x="20669" y="55112"/>
                  <a:pt x="25697" y="51508"/>
                  <a:pt x="27017" y="47548"/>
                </a:cubicBezTo>
                <a:cubicBezTo>
                  <a:pt x="27988" y="44635"/>
                  <a:pt x="24669" y="40539"/>
                  <a:pt x="21634" y="40072"/>
                </a:cubicBezTo>
                <a:cubicBezTo>
                  <a:pt x="16609" y="39299"/>
                  <a:pt x="9785" y="42426"/>
                  <a:pt x="8177" y="47249"/>
                </a:cubicBezTo>
                <a:cubicBezTo>
                  <a:pt x="4511" y="58247"/>
                  <a:pt x="14574" y="71782"/>
                  <a:pt x="24326" y="78050"/>
                </a:cubicBezTo>
                <a:cubicBezTo>
                  <a:pt x="32315" y="83185"/>
                  <a:pt x="43065" y="83870"/>
                  <a:pt x="50043" y="90311"/>
                </a:cubicBezTo>
                <a:cubicBezTo>
                  <a:pt x="58174" y="97817"/>
                  <a:pt x="59873" y="111734"/>
                  <a:pt x="69481" y="117224"/>
                </a:cubicBezTo>
                <a:cubicBezTo>
                  <a:pt x="75614" y="120728"/>
                  <a:pt x="83351" y="120514"/>
                  <a:pt x="90414" y="12051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08D9F4E-0BA7-31D7-BA81-C5F1447C91BA}"/>
              </a:ext>
            </a:extLst>
          </p:cNvPr>
          <p:cNvSpPr txBox="1"/>
          <p:nvPr/>
        </p:nvSpPr>
        <p:spPr>
          <a:xfrm>
            <a:off x="2004630" y="1663809"/>
            <a:ext cx="5134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 ปวีณา เพชรกลาย รหัส 654295013</a:t>
            </a:r>
          </a:p>
          <a:p>
            <a:pPr algn="ctr"/>
            <a:r>
              <a:rPr lang="th-TH" sz="2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 พรรณ</a:t>
            </a:r>
            <a:r>
              <a:rPr lang="th-TH" sz="2800" dirty="0" err="1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ภษา</a:t>
            </a:r>
            <a:r>
              <a:rPr lang="th-TH" sz="2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ปาละสุวรรณ รหัส 654295016</a:t>
            </a:r>
          </a:p>
          <a:p>
            <a:pPr algn="ctr"/>
            <a:r>
              <a:rPr lang="th-TH" sz="2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 รลิตวดี ภู่กาญจน์หิรัญ รหัส 654295020</a:t>
            </a:r>
          </a:p>
          <a:p>
            <a:pPr algn="ctr"/>
            <a:r>
              <a:rPr lang="th-TH" sz="2800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สาขาวิชาเทคโนโลยีสารสนเทศและนวัตกรรมดิจิทัล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รอง 6">
            <a:extLst>
              <a:ext uri="{FF2B5EF4-FFF2-40B4-BE49-F238E27FC236}">
                <a16:creationId xmlns:a16="http://schemas.microsoft.com/office/drawing/2014/main" id="{31FE5F59-5F16-6930-1345-E9EB5D0B036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943137" y="857250"/>
            <a:ext cx="3257719" cy="900112"/>
          </a:xfrm>
        </p:spPr>
        <p:txBody>
          <a:bodyPr/>
          <a:lstStyle/>
          <a:p>
            <a:r>
              <a:rPr lang="th-TH" sz="4800" dirty="0">
                <a:solidFill>
                  <a:srgbClr val="002060"/>
                </a:solidFill>
                <a:cs typeface="+mj-cs"/>
              </a:rPr>
              <a:t>ขอบคุณค่ะ/ครับ</a:t>
            </a:r>
            <a:endParaRPr lang="en-US" sz="4800" dirty="0">
              <a:solidFill>
                <a:srgbClr val="002060"/>
              </a:solidFill>
              <a:cs typeface="+mj-cs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BE8939ED-440D-5E14-4568-8E1274D7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02" y="1757362"/>
            <a:ext cx="2643187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2538"/>
      </p:ext>
    </p:extLst>
  </p:cSld>
  <p:clrMapOvr>
    <a:masterClrMapping/>
  </p:clrMapOvr>
</p:sld>
</file>

<file path=ppt/theme/theme1.xml><?xml version="1.0" encoding="utf-8"?>
<a:theme xmlns:a="http://schemas.openxmlformats.org/drawingml/2006/main" name="Clothing Repair Business Plan by Slidesgo">
  <a:themeElements>
    <a:clrScheme name="Simple Light">
      <a:dk1>
        <a:srgbClr val="151748"/>
      </a:dk1>
      <a:lt1>
        <a:srgbClr val="F3F3F3"/>
      </a:lt1>
      <a:dk2>
        <a:srgbClr val="297A6B"/>
      </a:dk2>
      <a:lt2>
        <a:srgbClr val="FFFFFF"/>
      </a:lt2>
      <a:accent1>
        <a:srgbClr val="AAD5CE"/>
      </a:accent1>
      <a:accent2>
        <a:srgbClr val="5FB0A2"/>
      </a:accent2>
      <a:accent3>
        <a:srgbClr val="BFB8DF"/>
      </a:accent3>
      <a:accent4>
        <a:srgbClr val="DCD8F0"/>
      </a:accent4>
      <a:accent5>
        <a:srgbClr val="FCACA9"/>
      </a:accent5>
      <a:accent6>
        <a:srgbClr val="F8CAC8"/>
      </a:accent6>
      <a:hlink>
        <a:srgbClr val="1517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937</Words>
  <Application>Microsoft Office PowerPoint</Application>
  <PresentationFormat>นำเสนอทางหน้าจอ (16:9)</PresentationFormat>
  <Paragraphs>31</Paragraphs>
  <Slides>9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Abhaya Libre</vt:lpstr>
      <vt:lpstr>Angsana New</vt:lpstr>
      <vt:lpstr>Abhaya Libre SemiBold</vt:lpstr>
      <vt:lpstr>Albert Sans</vt:lpstr>
      <vt:lpstr>Arial</vt:lpstr>
      <vt:lpstr>Paytone One</vt:lpstr>
      <vt:lpstr>Clothing Repair Business Plan by Slidesgo</vt:lpstr>
      <vt:lpstr>ธุรกิจอัจฉริยะ (Business Intelligence : BI)</vt:lpstr>
      <vt:lpstr>งานนำเสนอ PowerPoint</vt:lpstr>
      <vt:lpstr>Business Intelligence (BI)</vt:lpstr>
      <vt:lpstr>แนวคิดเกี่ยวกับ Business Intelligence Competency Center (BICC)</vt:lpstr>
      <vt:lpstr>การวางกลยุทธ์ระบบธุรกิจอัจฉริยะ  (Business Intelligence Strategy)</vt:lpstr>
      <vt:lpstr>วัตถุประสงค์หลักของธุรกิจอัจฉริยะ</vt:lpstr>
      <vt:lpstr>จุดเด่นของระบบ Business Intelligence </vt:lpstr>
      <vt:lpstr>จัดทำโดย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ธุรกิจอัจฉริยะ (Business Intelligence : BI)</dc:title>
  <dc:creator>Asus 444</dc:creator>
  <cp:lastModifiedBy>นางสาวพรรณภษา ปาละสุวรรณ</cp:lastModifiedBy>
  <cp:revision>2</cp:revision>
  <dcterms:modified xsi:type="dcterms:W3CDTF">2023-07-17T14:54:28Z</dcterms:modified>
</cp:coreProperties>
</file>