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C00D-D48C-4474-A1BB-FDC34C35F3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66C865-56C6-47C0-987B-C47814C5C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E61B71-1EF6-4D06-8762-A3D5CEDD6BE1}"/>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5" name="Footer Placeholder 4">
            <a:extLst>
              <a:ext uri="{FF2B5EF4-FFF2-40B4-BE49-F238E27FC236}">
                <a16:creationId xmlns:a16="http://schemas.microsoft.com/office/drawing/2014/main" id="{BEFEED68-32EB-4277-BD71-DD6132640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2D2D64-04DE-4A17-BF15-6CD674E4069D}"/>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6038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1BAD-BD7C-4E5B-ADA1-A9B73BC49A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B8D96A-AF1E-49DA-B1AB-96F680B1A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B362D-309A-4215-850B-F15ABAC57892}"/>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5" name="Footer Placeholder 4">
            <a:extLst>
              <a:ext uri="{FF2B5EF4-FFF2-40B4-BE49-F238E27FC236}">
                <a16:creationId xmlns:a16="http://schemas.microsoft.com/office/drawing/2014/main" id="{80325D0C-6C56-413A-B11B-3F5D09E2E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3D0DE-E932-4B6B-8247-F75C0218ACA1}"/>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224883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7F455-6CB4-4990-8538-96A43F617E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B2746-CFED-42E0-B80D-CF9247805F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7114A-9A66-46A9-B626-2F83D540B727}"/>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5" name="Footer Placeholder 4">
            <a:extLst>
              <a:ext uri="{FF2B5EF4-FFF2-40B4-BE49-F238E27FC236}">
                <a16:creationId xmlns:a16="http://schemas.microsoft.com/office/drawing/2014/main" id="{573BB85C-3B24-4CB4-9F7B-2B1C4B8760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C37345-17E7-4888-AF49-9608DBAE90B2}"/>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3643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BDCF-6D24-49F7-A92D-D9182A37C5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B008DC-304B-4006-BBAF-4F01B9C00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E649A-48C0-4786-80E6-A0047F05605A}"/>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5" name="Footer Placeholder 4">
            <a:extLst>
              <a:ext uri="{FF2B5EF4-FFF2-40B4-BE49-F238E27FC236}">
                <a16:creationId xmlns:a16="http://schemas.microsoft.com/office/drawing/2014/main" id="{088EBB28-DA20-4A04-86BF-573854FB0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D405B-E937-465C-87EF-CED8D9BE9946}"/>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365441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6BE7-4216-49E8-B305-ECC130B727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6F8D36-293F-4697-BB01-8EF58EC156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6D3B0-206B-452C-8E24-2B63F6CB88E3}"/>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5" name="Footer Placeholder 4">
            <a:extLst>
              <a:ext uri="{FF2B5EF4-FFF2-40B4-BE49-F238E27FC236}">
                <a16:creationId xmlns:a16="http://schemas.microsoft.com/office/drawing/2014/main" id="{13AAC728-B88B-41CC-B3AD-BEA8B1BE5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E9280-FC54-493A-8B60-BD51B79F5FAC}"/>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275002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6492-76FB-4B69-B63D-D92B6C50E6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CC924E-71DE-4408-907F-01D8347C2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8FD5ED-1D1F-4654-8244-79C8B65060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2E404C-DBF8-4523-B558-B369AB48ED61}"/>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6" name="Footer Placeholder 5">
            <a:extLst>
              <a:ext uri="{FF2B5EF4-FFF2-40B4-BE49-F238E27FC236}">
                <a16:creationId xmlns:a16="http://schemas.microsoft.com/office/drawing/2014/main" id="{EE5B881F-D62C-4263-A919-1962CC9DC8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2EE57-2269-40C7-A6CA-30533CFD5DA1}"/>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112314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E6C6-A585-4C3A-A662-D81EFEA1A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14E1BA-3932-48BF-9AF1-BAAA1A947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F2F66-3289-43B9-A42E-6FEEB9020F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A173E6-A733-442F-BACD-18D5E8898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0497A-24B1-494B-86DD-D1DD4F4E69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6D72CA-E9ED-4E3A-A3B2-90F4C3748553}"/>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8" name="Footer Placeholder 7">
            <a:extLst>
              <a:ext uri="{FF2B5EF4-FFF2-40B4-BE49-F238E27FC236}">
                <a16:creationId xmlns:a16="http://schemas.microsoft.com/office/drawing/2014/main" id="{A5B4BFD0-75B7-4B2F-892D-ADED597733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4F07F7-2329-49C5-B48F-111B97EBF025}"/>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337251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B669-ACAA-4E6A-9624-80A78E4283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283C89-BE4C-4038-8846-4357A001E727}"/>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4" name="Footer Placeholder 3">
            <a:extLst>
              <a:ext uri="{FF2B5EF4-FFF2-40B4-BE49-F238E27FC236}">
                <a16:creationId xmlns:a16="http://schemas.microsoft.com/office/drawing/2014/main" id="{40668CA1-84D9-4C29-BCC8-7D963524C6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D55301-57EA-47C1-A8F5-17BE8EF41717}"/>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387205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4F1FE6-15BF-43C3-B5BB-2794FF3759B1}"/>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3" name="Footer Placeholder 2">
            <a:extLst>
              <a:ext uri="{FF2B5EF4-FFF2-40B4-BE49-F238E27FC236}">
                <a16:creationId xmlns:a16="http://schemas.microsoft.com/office/drawing/2014/main" id="{3A92AA14-D4CC-4D83-8FA9-FF974B654B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22E750-1698-484F-808B-49514BE8ADE5}"/>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106472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BD15-42E7-492B-911D-1C2A4F63C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F979E8-0C56-4C7D-8A3F-491ED4F071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ED57AC-0085-4AAA-8486-BE33CECFA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08835-DB17-47F3-B1DB-89D99A290D25}"/>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6" name="Footer Placeholder 5">
            <a:extLst>
              <a:ext uri="{FF2B5EF4-FFF2-40B4-BE49-F238E27FC236}">
                <a16:creationId xmlns:a16="http://schemas.microsoft.com/office/drawing/2014/main" id="{0954F1C8-99F9-4516-8470-45960EED79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3C9952-A0E4-4AF5-852B-46ABEE3384B2}"/>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293560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F12C-DE5D-4E6B-B224-B933FC448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EB4294-78B2-451F-AF1A-D2BF518F2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BE8922-5EA0-45CE-9D50-16D837DB9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CAF2D-CB40-41A5-A703-89DCDD634E41}"/>
              </a:ext>
            </a:extLst>
          </p:cNvPr>
          <p:cNvSpPr>
            <a:spLocks noGrp="1"/>
          </p:cNvSpPr>
          <p:nvPr>
            <p:ph type="dt" sz="half" idx="10"/>
          </p:nvPr>
        </p:nvSpPr>
        <p:spPr/>
        <p:txBody>
          <a:bodyPr/>
          <a:lstStyle/>
          <a:p>
            <a:fld id="{173FB3DC-6EE1-4BFE-80D9-154FE126B792}" type="datetimeFigureOut">
              <a:rPr lang="en-IN" smtClean="0"/>
              <a:t>26-04-2022</a:t>
            </a:fld>
            <a:endParaRPr lang="en-IN"/>
          </a:p>
        </p:txBody>
      </p:sp>
      <p:sp>
        <p:nvSpPr>
          <p:cNvPr id="6" name="Footer Placeholder 5">
            <a:extLst>
              <a:ext uri="{FF2B5EF4-FFF2-40B4-BE49-F238E27FC236}">
                <a16:creationId xmlns:a16="http://schemas.microsoft.com/office/drawing/2014/main" id="{3789965A-4A89-4F2B-9675-D157FC24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2FA97-6950-427E-9021-E706BD20E8BA}"/>
              </a:ext>
            </a:extLst>
          </p:cNvPr>
          <p:cNvSpPr>
            <a:spLocks noGrp="1"/>
          </p:cNvSpPr>
          <p:nvPr>
            <p:ph type="sldNum" sz="quarter" idx="12"/>
          </p:nvPr>
        </p:nvSpPr>
        <p:spPr/>
        <p:txBody>
          <a:bodyPr/>
          <a:lstStyle/>
          <a:p>
            <a:fld id="{139071A5-E765-4F80-A02F-669347D66AD3}" type="slidenum">
              <a:rPr lang="en-IN" smtClean="0"/>
              <a:t>‹#›</a:t>
            </a:fld>
            <a:endParaRPr lang="en-IN"/>
          </a:p>
        </p:txBody>
      </p:sp>
    </p:spTree>
    <p:extLst>
      <p:ext uri="{BB962C8B-B14F-4D97-AF65-F5344CB8AC3E}">
        <p14:creationId xmlns:p14="http://schemas.microsoft.com/office/powerpoint/2010/main" val="364916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CD177-CAED-48DB-B8C2-77150D895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06664B-6538-442E-90CB-A546D6170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03F929-F041-46ED-8095-26F25387E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FB3DC-6EE1-4BFE-80D9-154FE126B792}" type="datetimeFigureOut">
              <a:rPr lang="en-IN" smtClean="0"/>
              <a:t>26-04-2022</a:t>
            </a:fld>
            <a:endParaRPr lang="en-IN"/>
          </a:p>
        </p:txBody>
      </p:sp>
      <p:sp>
        <p:nvSpPr>
          <p:cNvPr id="5" name="Footer Placeholder 4">
            <a:extLst>
              <a:ext uri="{FF2B5EF4-FFF2-40B4-BE49-F238E27FC236}">
                <a16:creationId xmlns:a16="http://schemas.microsoft.com/office/drawing/2014/main" id="{8F0D3920-5339-4FC9-B02F-497277FE5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BC42F0-B626-4839-8DEE-47BBD78EE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71A5-E765-4F80-A02F-669347D66AD3}" type="slidenum">
              <a:rPr lang="en-IN" smtClean="0"/>
              <a:t>‹#›</a:t>
            </a:fld>
            <a:endParaRPr lang="en-IN"/>
          </a:p>
        </p:txBody>
      </p:sp>
    </p:spTree>
    <p:extLst>
      <p:ext uri="{BB962C8B-B14F-4D97-AF65-F5344CB8AC3E}">
        <p14:creationId xmlns:p14="http://schemas.microsoft.com/office/powerpoint/2010/main" val="2899928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738C-2082-40E4-A024-E2A1E82E777D}"/>
              </a:ext>
            </a:extLst>
          </p:cNvPr>
          <p:cNvSpPr>
            <a:spLocks noGrp="1"/>
          </p:cNvSpPr>
          <p:nvPr>
            <p:ph type="ctrTitle"/>
          </p:nvPr>
        </p:nvSpPr>
        <p:spPr>
          <a:xfrm>
            <a:off x="609600" y="1122362"/>
            <a:ext cx="10830560" cy="4821238"/>
          </a:xfrm>
        </p:spPr>
        <p:txBody>
          <a:bodyPr>
            <a:normAutofit/>
          </a:bodyPr>
          <a:lstStyle/>
          <a:p>
            <a:pPr marL="0" marR="0">
              <a:lnSpc>
                <a:spcPct val="115000"/>
              </a:lnSpc>
              <a:spcBef>
                <a:spcPts val="0"/>
              </a:spcBef>
              <a:spcAft>
                <a:spcPts val="0"/>
              </a:spcAft>
            </a:pPr>
            <a:br>
              <a:rPr lang="en-IN" sz="1800" b="1" i="1" dirty="0">
                <a:effectLst/>
                <a:latin typeface="Times New Roman" panose="02020603050405020304" pitchFamily="18" charset="0"/>
                <a:ea typeface="Times New Roman" panose="02020603050405020304" pitchFamily="18" charset="0"/>
              </a:rPr>
            </a:br>
            <a:br>
              <a:rPr lang="en-IN" sz="1800" b="1" i="1" dirty="0">
                <a:effectLst/>
                <a:latin typeface="Times New Roman" panose="02020603050405020304" pitchFamily="18" charset="0"/>
                <a:ea typeface="Times New Roman" panose="02020603050405020304" pitchFamily="18" charset="0"/>
              </a:rPr>
            </a:br>
            <a:br>
              <a:rPr lang="en-IN" sz="1800" b="1" i="1" dirty="0">
                <a:effectLst/>
                <a:latin typeface="Times New Roman" panose="02020603050405020304" pitchFamily="18" charset="0"/>
                <a:ea typeface="Times New Roman" panose="02020603050405020304" pitchFamily="18" charset="0"/>
              </a:rPr>
            </a:br>
            <a:br>
              <a:rPr lang="en-IN" sz="1800" b="1" i="1" dirty="0">
                <a:effectLst/>
                <a:latin typeface="Times New Roman" panose="02020603050405020304" pitchFamily="18" charset="0"/>
                <a:ea typeface="Times New Roman" panose="02020603050405020304" pitchFamily="18" charset="0"/>
              </a:rPr>
            </a:br>
            <a:br>
              <a:rPr lang="en-IN" sz="1800" b="1" i="1" dirty="0">
                <a:effectLst/>
                <a:latin typeface="Times New Roman" panose="02020603050405020304" pitchFamily="18" charset="0"/>
                <a:ea typeface="Times New Roman" panose="02020603050405020304" pitchFamily="18" charset="0"/>
              </a:rPr>
            </a:br>
            <a:r>
              <a:rPr lang="en-IN" sz="3300" b="1" i="1" dirty="0">
                <a:effectLst/>
                <a:latin typeface="Times New Roman" panose="02020603050405020304" pitchFamily="18" charset="0"/>
                <a:ea typeface="Times New Roman" panose="02020603050405020304" pitchFamily="18" charset="0"/>
                <a:cs typeface="Times New Roman" panose="02020603050405020304" pitchFamily="18" charset="0"/>
              </a:rPr>
              <a:t>The effect</a:t>
            </a:r>
            <a:r>
              <a:rPr lang="en-IN" sz="3300" b="1" i="1" dirty="0">
                <a:effectLst/>
                <a:latin typeface="Times New Roman" panose="02020603050405020304" pitchFamily="18" charset="0"/>
                <a:ea typeface="Arial" panose="020B0604020202020204" pitchFamily="34" charset="0"/>
                <a:cs typeface="Times New Roman" panose="02020603050405020304" pitchFamily="18" charset="0"/>
              </a:rPr>
              <a:t> of access to internet on Health Insurance demand in India’s rural versus urban areas in a modern context</a:t>
            </a:r>
            <a:br>
              <a:rPr lang="en-IN" sz="3300" dirty="0">
                <a:effectLst/>
                <a:latin typeface="Times New Roman" panose="02020603050405020304" pitchFamily="18" charset="0"/>
                <a:ea typeface="Arial" panose="020B0604020202020204" pitchFamily="34" charset="0"/>
                <a:cs typeface="Times New Roman" panose="02020603050405020304" pitchFamily="18" charset="0"/>
              </a:rPr>
            </a:br>
            <a:r>
              <a:rPr lang="en-IN" sz="3300" dirty="0">
                <a:effectLst/>
                <a:latin typeface="Times New Roman" panose="02020603050405020304" pitchFamily="18" charset="0"/>
                <a:ea typeface="Arial" panose="020B0604020202020204" pitchFamily="34" charset="0"/>
                <a:cs typeface="Times New Roman" panose="02020603050405020304" pitchFamily="18" charset="0"/>
              </a:rPr>
              <a:t> </a:t>
            </a:r>
            <a:br>
              <a:rPr lang="en-IN" sz="3300" dirty="0">
                <a:effectLst/>
                <a:latin typeface="Times New Roman" panose="02020603050405020304" pitchFamily="18" charset="0"/>
                <a:ea typeface="Arial" panose="020B0604020202020204" pitchFamily="34" charset="0"/>
                <a:cs typeface="Times New Roman" panose="02020603050405020304" pitchFamily="18" charset="0"/>
              </a:rPr>
            </a:br>
            <a:r>
              <a:rPr lang="en-IN" sz="3300" dirty="0">
                <a:effectLst/>
                <a:latin typeface="Times New Roman" panose="02020603050405020304" pitchFamily="18" charset="0"/>
                <a:ea typeface="Arial" panose="020B0604020202020204" pitchFamily="34" charset="0"/>
                <a:cs typeface="Times New Roman" panose="02020603050405020304" pitchFamily="18" charset="0"/>
              </a:rPr>
              <a:t>Kasi Donepalli</a:t>
            </a:r>
            <a:br>
              <a:rPr lang="en-IN" sz="4400" dirty="0">
                <a:effectLst/>
                <a:latin typeface="Times New Roman" panose="02020603050405020304" pitchFamily="18" charset="0"/>
                <a:ea typeface="Arial" panose="020B060402020202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12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CCED-6D06-4A72-8C61-DEB7CF6C1AD2}"/>
              </a:ext>
            </a:extLst>
          </p:cNvPr>
          <p:cNvSpPr>
            <a:spLocks noGrp="1"/>
          </p:cNvSpPr>
          <p:nvPr>
            <p:ph type="title"/>
          </p:nvPr>
        </p:nvSpPr>
        <p:spPr>
          <a:xfrm>
            <a:off x="203200" y="365125"/>
            <a:ext cx="11150600" cy="1006475"/>
          </a:xfrm>
        </p:spPr>
        <p:txBody>
          <a:bodyPr/>
          <a:lstStyle/>
          <a:p>
            <a:r>
              <a:rPr lang="en-IN" dirty="0"/>
              <a:t>Conclusions and Discussions</a:t>
            </a:r>
          </a:p>
        </p:txBody>
      </p:sp>
      <p:sp>
        <p:nvSpPr>
          <p:cNvPr id="3" name="Content Placeholder 2">
            <a:extLst>
              <a:ext uri="{FF2B5EF4-FFF2-40B4-BE49-F238E27FC236}">
                <a16:creationId xmlns:a16="http://schemas.microsoft.com/office/drawing/2014/main" id="{524E4206-509E-4FC9-99D7-D57BC0E9210D}"/>
              </a:ext>
            </a:extLst>
          </p:cNvPr>
          <p:cNvSpPr>
            <a:spLocks noGrp="1"/>
          </p:cNvSpPr>
          <p:nvPr>
            <p:ph idx="1"/>
          </p:nvPr>
        </p:nvSpPr>
        <p:spPr>
          <a:xfrm>
            <a:off x="203200" y="1371600"/>
            <a:ext cx="11663680" cy="5252719"/>
          </a:xfrm>
        </p:spPr>
        <p:txBody>
          <a:bodyPr>
            <a:normAutofit fontScale="92500" lnSpcReduction="20000"/>
          </a:bodyPr>
          <a:lstStyle/>
          <a:p>
            <a:pPr marR="0">
              <a:lnSpc>
                <a:spcPct val="115000"/>
              </a:lnSpc>
              <a:spcBef>
                <a:spcPts val="0"/>
              </a:spcBef>
              <a:spcAft>
                <a:spcPts val="0"/>
              </a:spcAft>
            </a:pPr>
            <a:r>
              <a:rPr lang="en-IN" sz="1800" dirty="0">
                <a:solidFill>
                  <a:srgbClr val="212121"/>
                </a:solidFill>
                <a:effectLst/>
                <a:latin typeface="Times New Roman" panose="02020603050405020304" pitchFamily="18" charset="0"/>
                <a:ea typeface="Times New Roman" panose="02020603050405020304" pitchFamily="18" charset="0"/>
              </a:rPr>
              <a:t>This study has made an inherent assumption that households with computers, mobiles and laptops are connected to Internet as well, because IHDS-II survey data did not have a direct variable for households with Internet access. However, this assumption could have had spill over effects on to the reliability of our results</a:t>
            </a:r>
            <a:endParaRPr lang="en-IN"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IN" sz="1800" dirty="0">
                <a:solidFill>
                  <a:srgbClr val="212121"/>
                </a:solidFill>
                <a:effectLst/>
                <a:latin typeface="Times New Roman" panose="02020603050405020304" pitchFamily="18" charset="0"/>
                <a:ea typeface="Times New Roman" panose="02020603050405020304" pitchFamily="18" charset="0"/>
              </a:rPr>
              <a:t> </a:t>
            </a:r>
            <a:endParaRPr lang="en-IN" sz="1800" dirty="0">
              <a:latin typeface="Arial" panose="020B0604020202020204" pitchFamily="34" charset="0"/>
              <a:ea typeface="Times New Roman" panose="02020603050405020304" pitchFamily="18" charset="0"/>
            </a:endParaRPr>
          </a:p>
          <a:p>
            <a:pPr marR="0">
              <a:lnSpc>
                <a:spcPct val="115000"/>
              </a:lnSpc>
              <a:spcBef>
                <a:spcPts val="0"/>
              </a:spcBef>
              <a:spcAft>
                <a:spcPts val="0"/>
              </a:spcAft>
            </a:pPr>
            <a:r>
              <a:rPr lang="en-IN" sz="1800" dirty="0">
                <a:solidFill>
                  <a:srgbClr val="212121"/>
                </a:solidFill>
                <a:effectLst/>
                <a:latin typeface="Arial" panose="020B0604020202020204" pitchFamily="34" charset="0"/>
                <a:ea typeface="Times New Roman" panose="02020603050405020304" pitchFamily="18" charset="0"/>
              </a:rPr>
              <a:t>T</a:t>
            </a:r>
            <a:r>
              <a:rPr lang="en-IN" sz="1800" dirty="0">
                <a:solidFill>
                  <a:srgbClr val="212121"/>
                </a:solidFill>
                <a:effectLst/>
                <a:latin typeface="Times New Roman" panose="02020603050405020304" pitchFamily="18" charset="0"/>
                <a:ea typeface="Times New Roman" panose="02020603050405020304" pitchFamily="18" charset="0"/>
              </a:rPr>
              <a:t>here was a rapid rise in Internet users in India in the past few years. Statistics suggest that there were only 125.9 million internet users in India during the year 2011 and whereas, in 2020 there were 749.07 million users(Basuroy,2022). </a:t>
            </a:r>
          </a:p>
          <a:p>
            <a:pPr marL="0" marR="0" indent="0">
              <a:lnSpc>
                <a:spcPct val="115000"/>
              </a:lnSpc>
              <a:spcBef>
                <a:spcPts val="0"/>
              </a:spcBef>
              <a:spcAft>
                <a:spcPts val="0"/>
              </a:spcAft>
              <a:buNone/>
            </a:pPr>
            <a:endParaRPr lang="en-IN" sz="1800" dirty="0">
              <a:latin typeface="Arial" panose="020B0604020202020204" pitchFamily="34" charset="0"/>
              <a:ea typeface="Times New Roman" panose="02020603050405020304" pitchFamily="18" charset="0"/>
            </a:endParaRPr>
          </a:p>
          <a:p>
            <a:pPr marR="0">
              <a:lnSpc>
                <a:spcPct val="115000"/>
              </a:lnSpc>
              <a:spcBef>
                <a:spcPts val="0"/>
              </a:spcBef>
              <a:spcAft>
                <a:spcPts val="0"/>
              </a:spcAft>
            </a:pPr>
            <a:r>
              <a:rPr lang="en-IN" sz="1800" dirty="0">
                <a:solidFill>
                  <a:srgbClr val="212121"/>
                </a:solidFill>
                <a:latin typeface="Times New Roman" panose="02020603050405020304" pitchFamily="18" charset="0"/>
                <a:ea typeface="Times New Roman" panose="02020603050405020304" pitchFamily="18" charset="0"/>
              </a:rPr>
              <a:t>C</a:t>
            </a:r>
            <a:r>
              <a:rPr lang="en-IN" sz="1800" dirty="0">
                <a:solidFill>
                  <a:srgbClr val="212121"/>
                </a:solidFill>
                <a:effectLst/>
                <a:latin typeface="Times New Roman" panose="02020603050405020304" pitchFamily="18" charset="0"/>
                <a:ea typeface="Times New Roman" panose="02020603050405020304" pitchFamily="18" charset="0"/>
              </a:rPr>
              <a:t>ould not identify if IV-</a:t>
            </a:r>
            <a:r>
              <a:rPr lang="en-IN" sz="1800" dirty="0" err="1">
                <a:solidFill>
                  <a:srgbClr val="212121"/>
                </a:solidFill>
                <a:effectLst/>
                <a:latin typeface="Times New Roman" panose="02020603050405020304" pitchFamily="18" charset="0"/>
                <a:ea typeface="Times New Roman" panose="02020603050405020304" pitchFamily="18" charset="0"/>
              </a:rPr>
              <a:t>Probit</a:t>
            </a:r>
            <a:r>
              <a:rPr lang="en-IN" sz="1800" dirty="0">
                <a:solidFill>
                  <a:srgbClr val="212121"/>
                </a:solidFill>
                <a:effectLst/>
                <a:latin typeface="Times New Roman" panose="02020603050405020304" pitchFamily="18" charset="0"/>
                <a:ea typeface="Times New Roman" panose="02020603050405020304" pitchFamily="18" charset="0"/>
              </a:rPr>
              <a:t> and bi-</a:t>
            </a:r>
            <a:r>
              <a:rPr lang="en-IN" sz="1800" dirty="0" err="1">
                <a:solidFill>
                  <a:srgbClr val="212121"/>
                </a:solidFill>
                <a:effectLst/>
                <a:latin typeface="Times New Roman" panose="02020603050405020304" pitchFamily="18" charset="0"/>
                <a:ea typeface="Times New Roman" panose="02020603050405020304" pitchFamily="18" charset="0"/>
              </a:rPr>
              <a:t>probit</a:t>
            </a:r>
            <a:r>
              <a:rPr lang="en-IN" sz="1800" dirty="0">
                <a:solidFill>
                  <a:srgbClr val="212121"/>
                </a:solidFill>
                <a:effectLst/>
                <a:latin typeface="Times New Roman" panose="02020603050405020304" pitchFamily="18" charset="0"/>
                <a:ea typeface="Times New Roman" panose="02020603050405020304" pitchFamily="18" charset="0"/>
              </a:rPr>
              <a:t> model were needed for the purposes of my study. However, in the future the basic </a:t>
            </a:r>
            <a:r>
              <a:rPr lang="en-IN" sz="1800" dirty="0" err="1">
                <a:solidFill>
                  <a:srgbClr val="212121"/>
                </a:solidFill>
                <a:effectLst/>
                <a:latin typeface="Times New Roman" panose="02020603050405020304" pitchFamily="18" charset="0"/>
                <a:ea typeface="Times New Roman" panose="02020603050405020304" pitchFamily="18" charset="0"/>
              </a:rPr>
              <a:t>Probit</a:t>
            </a:r>
            <a:r>
              <a:rPr lang="en-IN" sz="1800" dirty="0">
                <a:solidFill>
                  <a:srgbClr val="212121"/>
                </a:solidFill>
                <a:effectLst/>
                <a:latin typeface="Times New Roman" panose="02020603050405020304" pitchFamily="18" charset="0"/>
                <a:ea typeface="Times New Roman" panose="02020603050405020304" pitchFamily="18" charset="0"/>
              </a:rPr>
              <a:t> model used in this study can be built on further.</a:t>
            </a:r>
          </a:p>
          <a:p>
            <a:pPr marR="0">
              <a:lnSpc>
                <a:spcPct val="115000"/>
              </a:lnSpc>
              <a:spcBef>
                <a:spcPts val="0"/>
              </a:spcBef>
              <a:spcAft>
                <a:spcPts val="0"/>
              </a:spcAft>
            </a:pPr>
            <a:r>
              <a:rPr lang="en-IN" sz="1800" dirty="0">
                <a:solidFill>
                  <a:srgbClr val="212121"/>
                </a:solidFill>
                <a:effectLst/>
                <a:latin typeface="Times New Roman" panose="02020603050405020304" pitchFamily="18" charset="0"/>
                <a:ea typeface="Times New Roman" panose="02020603050405020304" pitchFamily="18" charset="0"/>
              </a:rPr>
              <a:t> </a:t>
            </a:r>
            <a:endParaRPr lang="en-IN" sz="1800" dirty="0">
              <a:latin typeface="Arial" panose="020B0604020202020204" pitchFamily="34" charset="0"/>
              <a:ea typeface="Times New Roman" panose="02020603050405020304" pitchFamily="18" charset="0"/>
            </a:endParaRPr>
          </a:p>
          <a:p>
            <a:pPr marR="0">
              <a:lnSpc>
                <a:spcPct val="115000"/>
              </a:lnSpc>
              <a:spcBef>
                <a:spcPts val="0"/>
              </a:spcBef>
              <a:spcAft>
                <a:spcPts val="0"/>
              </a:spcAft>
            </a:pPr>
            <a:r>
              <a:rPr lang="en-IN" sz="1800" dirty="0">
                <a:solidFill>
                  <a:srgbClr val="212121"/>
                </a:solidFill>
                <a:latin typeface="Times New Roman" panose="02020603050405020304" pitchFamily="18" charset="0"/>
                <a:ea typeface="Times New Roman" panose="02020603050405020304" pitchFamily="18" charset="0"/>
              </a:rPr>
              <a:t>Re</a:t>
            </a:r>
            <a:r>
              <a:rPr lang="en-IN" sz="1800" dirty="0">
                <a:solidFill>
                  <a:srgbClr val="212121"/>
                </a:solidFill>
                <a:effectLst/>
                <a:latin typeface="Times New Roman" panose="02020603050405020304" pitchFamily="18" charset="0"/>
                <a:ea typeface="Times New Roman" panose="02020603050405020304" pitchFamily="18" charset="0"/>
              </a:rPr>
              <a:t>commends policy makers to consider the enormous influence of Internet and education (especially, greater than 12</a:t>
            </a:r>
            <a:r>
              <a:rPr lang="en-IN" sz="1800" baseline="30000" dirty="0">
                <a:solidFill>
                  <a:srgbClr val="212121"/>
                </a:solidFill>
                <a:effectLst/>
                <a:latin typeface="Times New Roman" panose="02020603050405020304" pitchFamily="18" charset="0"/>
                <a:ea typeface="Times New Roman" panose="02020603050405020304" pitchFamily="18" charset="0"/>
              </a:rPr>
              <a:t>th</a:t>
            </a:r>
            <a:r>
              <a:rPr lang="en-IN" sz="1800" dirty="0">
                <a:solidFill>
                  <a:srgbClr val="212121"/>
                </a:solidFill>
                <a:effectLst/>
                <a:latin typeface="Times New Roman" panose="02020603050405020304" pitchFamily="18" charset="0"/>
                <a:ea typeface="Times New Roman" panose="02020603050405020304" pitchFamily="18" charset="0"/>
              </a:rPr>
              <a:t> standard) on Health Insurance uptake and therefore, design policies to digitally promote Insurance campaigns and expedite the process of online insurance delivery systems. </a:t>
            </a:r>
          </a:p>
          <a:p>
            <a:pPr marR="0">
              <a:lnSpc>
                <a:spcPct val="115000"/>
              </a:lnSpc>
              <a:spcBef>
                <a:spcPts val="0"/>
              </a:spcBef>
              <a:spcAft>
                <a:spcPts val="0"/>
              </a:spcAft>
            </a:pPr>
            <a:endParaRPr lang="en-IN" sz="1800" dirty="0">
              <a:solidFill>
                <a:srgbClr val="212121"/>
              </a:solidFill>
              <a:effectLst/>
              <a:latin typeface="Times New Roman" panose="02020603050405020304" pitchFamily="18" charset="0"/>
              <a:ea typeface="Times New Roman" panose="02020603050405020304" pitchFamily="18" charset="0"/>
            </a:endParaRPr>
          </a:p>
          <a:p>
            <a:pPr marR="0">
              <a:lnSpc>
                <a:spcPct val="115000"/>
              </a:lnSpc>
              <a:spcBef>
                <a:spcPts val="0"/>
              </a:spcBef>
              <a:spcAft>
                <a:spcPts val="0"/>
              </a:spcAft>
            </a:pPr>
            <a:r>
              <a:rPr lang="en-IN" sz="1800" dirty="0">
                <a:solidFill>
                  <a:srgbClr val="212121"/>
                </a:solidFill>
                <a:latin typeface="Times New Roman" panose="02020603050405020304" pitchFamily="18" charset="0"/>
                <a:ea typeface="Times New Roman" panose="02020603050405020304" pitchFamily="18" charset="0"/>
              </a:rPr>
              <a:t>H</a:t>
            </a:r>
            <a:r>
              <a:rPr lang="en-IN" sz="1800" dirty="0">
                <a:solidFill>
                  <a:srgbClr val="212121"/>
                </a:solidFill>
                <a:effectLst/>
                <a:latin typeface="Times New Roman" panose="02020603050405020304" pitchFamily="18" charset="0"/>
                <a:ea typeface="Times New Roman" panose="02020603050405020304" pitchFamily="18" charset="0"/>
              </a:rPr>
              <a:t>ighlights the disparities in Insurance uptake between religions and castes in India, hence, it is imperative for policymakers to make suitable interventions to make Health Insurance Universal regardless of caste and religion. </a:t>
            </a:r>
          </a:p>
          <a:p>
            <a:pPr marR="0">
              <a:lnSpc>
                <a:spcPct val="115000"/>
              </a:lnSpc>
              <a:spcBef>
                <a:spcPts val="0"/>
              </a:spcBef>
              <a:spcAft>
                <a:spcPts val="0"/>
              </a:spcAft>
            </a:pPr>
            <a:endParaRPr lang="en-IN" sz="1800" dirty="0">
              <a:solidFill>
                <a:srgbClr val="212121"/>
              </a:solidFill>
              <a:latin typeface="Times New Roman" panose="02020603050405020304" pitchFamily="18" charset="0"/>
              <a:ea typeface="Times New Roman" panose="02020603050405020304" pitchFamily="18" charset="0"/>
            </a:endParaRPr>
          </a:p>
          <a:p>
            <a:pPr marR="0">
              <a:lnSpc>
                <a:spcPct val="115000"/>
              </a:lnSpc>
              <a:spcBef>
                <a:spcPts val="0"/>
              </a:spcBef>
              <a:spcAft>
                <a:spcPts val="0"/>
              </a:spcAft>
            </a:pPr>
            <a:r>
              <a:rPr lang="en-IN" sz="1800" dirty="0">
                <a:solidFill>
                  <a:srgbClr val="212121"/>
                </a:solidFill>
                <a:latin typeface="Times New Roman" panose="02020603050405020304" pitchFamily="18" charset="0"/>
                <a:ea typeface="Times New Roman" panose="02020603050405020304" pitchFamily="18" charset="0"/>
              </a:rPr>
              <a:t>C</a:t>
            </a:r>
            <a:r>
              <a:rPr lang="en-IN" sz="1800" dirty="0">
                <a:solidFill>
                  <a:srgbClr val="212121"/>
                </a:solidFill>
                <a:effectLst/>
                <a:latin typeface="Times New Roman" panose="02020603050405020304" pitchFamily="18" charset="0"/>
                <a:ea typeface="Times New Roman" panose="02020603050405020304" pitchFamily="18" charset="0"/>
              </a:rPr>
              <a:t>onfidence factor in the government is a highly statistically significant variable and holds a positive relationship with Health Insurance uptake in households, and this finding could further be validated and generalized by conducting the study over a large sample involving several countries data.</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83549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5CEA-CDCB-44F5-8EC2-82DBC06EEEDC}"/>
              </a:ext>
            </a:extLst>
          </p:cNvPr>
          <p:cNvSpPr>
            <a:spLocks noGrp="1"/>
          </p:cNvSpPr>
          <p:nvPr>
            <p:ph type="title"/>
          </p:nvPr>
        </p:nvSpPr>
        <p:spPr>
          <a:xfrm>
            <a:off x="447040" y="365125"/>
            <a:ext cx="10906760" cy="986155"/>
          </a:xfrm>
        </p:spPr>
        <p:txBody>
          <a:bodyPr/>
          <a:lstStyle/>
          <a:p>
            <a:r>
              <a:rPr lang="en-US"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52510D-E728-4F15-B4E1-B228D7F2BBD1}"/>
              </a:ext>
            </a:extLst>
          </p:cNvPr>
          <p:cNvSpPr>
            <a:spLocks noGrp="1"/>
          </p:cNvSpPr>
          <p:nvPr>
            <p:ph idx="1"/>
          </p:nvPr>
        </p:nvSpPr>
        <p:spPr>
          <a:xfrm>
            <a:off x="325120" y="1798320"/>
            <a:ext cx="11592560" cy="4694555"/>
          </a:xfrm>
        </p:spPr>
        <p:txBody>
          <a:bodyPr>
            <a:normAutofit/>
          </a:bodyPr>
          <a:lstStyle/>
          <a:p>
            <a:r>
              <a:rPr lang="en-IN" sz="1800" dirty="0">
                <a:effectLst/>
                <a:latin typeface="Times New Roman" panose="02020603050405020304" pitchFamily="18" charset="0"/>
                <a:ea typeface="Arial" panose="020B0604020202020204" pitchFamily="34" charset="0"/>
              </a:rPr>
              <a:t>Out of pocket health spending is a significant factor driving around 6.2% of the Indian population below the poverty line(BPL) every year( Nandi et al.,2013).</a:t>
            </a:r>
          </a:p>
          <a:p>
            <a:r>
              <a:rPr lang="en-IN" sz="1800" dirty="0">
                <a:latin typeface="Times New Roman" panose="02020603050405020304" pitchFamily="18" charset="0"/>
                <a:ea typeface="Arial" panose="020B0604020202020204" pitchFamily="34" charset="0"/>
              </a:rPr>
              <a:t>R</a:t>
            </a:r>
            <a:r>
              <a:rPr lang="en-IN" sz="1800" dirty="0">
                <a:effectLst/>
                <a:latin typeface="Times New Roman" panose="02020603050405020304" pitchFamily="18" charset="0"/>
                <a:ea typeface="Arial" panose="020B0604020202020204" pitchFamily="34" charset="0"/>
              </a:rPr>
              <a:t>isk sharing mechanisms such as health insurances help families cover unexpected medical expenses without much burden on their out-of-pocket expenses. Lack of access to healthcare and unexpected health expenditures are argued to be one of the major causes of poverty in developing countries. </a:t>
            </a:r>
          </a:p>
          <a:p>
            <a:r>
              <a:rPr lang="en-IN" sz="1800" dirty="0">
                <a:latin typeface="Times New Roman" panose="02020603050405020304" pitchFamily="18" charset="0"/>
                <a:ea typeface="Arial" panose="020B0604020202020204" pitchFamily="34" charset="0"/>
              </a:rPr>
              <a:t>L</a:t>
            </a:r>
            <a:r>
              <a:rPr lang="en-IN" sz="1800" dirty="0">
                <a:effectLst/>
                <a:latin typeface="Times New Roman" panose="02020603050405020304" pitchFamily="18" charset="0"/>
                <a:ea typeface="Arial" panose="020B0604020202020204" pitchFamily="34" charset="0"/>
              </a:rPr>
              <a:t>ack of health insurance is believed to have a negative impact on the health of the household in general. As a consequence of ill health in developing countries, the skillset of human capital which is essential for a country’s economic growth is argued to be mediocre</a:t>
            </a:r>
          </a:p>
          <a:p>
            <a:r>
              <a:rPr lang="en-IN" sz="1800" dirty="0">
                <a:effectLst/>
                <a:latin typeface="Times New Roman" panose="02020603050405020304" pitchFamily="18" charset="0"/>
                <a:ea typeface="Arial" panose="020B0604020202020204" pitchFamily="34" charset="0"/>
              </a:rPr>
              <a:t>However, in order to encourage subscriptions to health insurance programs, it is of paramount importance to understand the factors driving a population’s willingness to subscribe for health insurances.  </a:t>
            </a:r>
            <a:endParaRPr lang="en-IN" sz="1800" dirty="0">
              <a:effectLst/>
              <a:latin typeface="Arial" panose="020B0604020202020204" pitchFamily="34" charset="0"/>
              <a:ea typeface="Arial" panose="020B0604020202020204" pitchFamily="34" charset="0"/>
            </a:endParaRPr>
          </a:p>
          <a:p>
            <a:r>
              <a:rPr lang="en-IN" sz="1800" dirty="0">
                <a:effectLst/>
                <a:latin typeface="Times New Roman" panose="02020603050405020304" pitchFamily="18" charset="0"/>
                <a:ea typeface="Arial" panose="020B0604020202020204" pitchFamily="34" charset="0"/>
              </a:rPr>
              <a:t>There exists well-established literature on the effect of socio-economic and demographic variables on health insurance demand(Wan et al.,2020). However, the effect of access to internet devices on health insurance demand is still not well-established </a:t>
            </a:r>
          </a:p>
          <a:p>
            <a:r>
              <a:rPr lang="en-IN" sz="1800" dirty="0">
                <a:latin typeface="Times New Roman" panose="02020603050405020304" pitchFamily="18" charset="0"/>
                <a:ea typeface="Arial" panose="020B0604020202020204" pitchFamily="34" charset="0"/>
              </a:rPr>
              <a:t>It</a:t>
            </a:r>
            <a:r>
              <a:rPr lang="en-IN" sz="1800" dirty="0">
                <a:effectLst/>
                <a:latin typeface="Times New Roman" panose="02020603050405020304" pitchFamily="18" charset="0"/>
                <a:ea typeface="Arial" panose="020B0604020202020204" pitchFamily="34" charset="0"/>
              </a:rPr>
              <a:t> is crucial to study this association due to increasingly rapid mobile phones penetration and digitization of Insurance products delivery mechanisms in India</a:t>
            </a:r>
          </a:p>
          <a:p>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10077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D665-0FDE-42F8-9DD7-91A2AC3E57E2}"/>
              </a:ext>
            </a:extLst>
          </p:cNvPr>
          <p:cNvSpPr>
            <a:spLocks noGrp="1"/>
          </p:cNvSpPr>
          <p:nvPr>
            <p:ph type="title"/>
          </p:nvPr>
        </p:nvSpPr>
        <p:spPr>
          <a:xfrm>
            <a:off x="274320" y="365125"/>
            <a:ext cx="11079480" cy="975995"/>
          </a:xfrm>
        </p:spPr>
        <p:txBody>
          <a:bodyPr/>
          <a:lstStyle/>
          <a:p>
            <a:r>
              <a:rPr lang="en-US" dirty="0">
                <a:latin typeface="Times New Roman" panose="02020603050405020304" pitchFamily="18" charset="0"/>
                <a:cs typeface="Times New Roman" panose="02020603050405020304" pitchFamily="18" charset="0"/>
              </a:rPr>
              <a:t>Literature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review</a:t>
            </a:r>
            <a:endParaRPr lang="en-IN"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F0DED11F-898F-49B5-93F0-0D280F31ADA1}"/>
              </a:ext>
            </a:extLst>
          </p:cNvPr>
          <p:cNvGraphicFramePr>
            <a:graphicFrameLocks noGrp="1"/>
          </p:cNvGraphicFramePr>
          <p:nvPr>
            <p:extLst>
              <p:ext uri="{D42A27DB-BD31-4B8C-83A1-F6EECF244321}">
                <p14:modId xmlns:p14="http://schemas.microsoft.com/office/powerpoint/2010/main" val="1168806544"/>
              </p:ext>
            </p:extLst>
          </p:nvPr>
        </p:nvGraphicFramePr>
        <p:xfrm>
          <a:off x="284480" y="1341120"/>
          <a:ext cx="11744960" cy="6677276"/>
        </p:xfrm>
        <a:graphic>
          <a:graphicData uri="http://schemas.openxmlformats.org/drawingml/2006/table">
            <a:tbl>
              <a:tblPr firstRow="1" bandRow="1">
                <a:tableStyleId>{5940675A-B579-460E-94D1-54222C63F5DA}</a:tableStyleId>
              </a:tblPr>
              <a:tblGrid>
                <a:gridCol w="3901440">
                  <a:extLst>
                    <a:ext uri="{9D8B030D-6E8A-4147-A177-3AD203B41FA5}">
                      <a16:colId xmlns:a16="http://schemas.microsoft.com/office/drawing/2014/main" val="2169242380"/>
                    </a:ext>
                  </a:extLst>
                </a:gridCol>
                <a:gridCol w="3921760">
                  <a:extLst>
                    <a:ext uri="{9D8B030D-6E8A-4147-A177-3AD203B41FA5}">
                      <a16:colId xmlns:a16="http://schemas.microsoft.com/office/drawing/2014/main" val="3045805590"/>
                    </a:ext>
                  </a:extLst>
                </a:gridCol>
                <a:gridCol w="3921760">
                  <a:extLst>
                    <a:ext uri="{9D8B030D-6E8A-4147-A177-3AD203B41FA5}">
                      <a16:colId xmlns:a16="http://schemas.microsoft.com/office/drawing/2014/main" val="1043270167"/>
                    </a:ext>
                  </a:extLst>
                </a:gridCol>
              </a:tblGrid>
              <a:tr h="501819">
                <a:tc>
                  <a:txBody>
                    <a:bodyPr/>
                    <a:lstStyle/>
                    <a:p>
                      <a:r>
                        <a:rPr lang="en-US" dirty="0">
                          <a:latin typeface="Times New Roman" panose="02020603050405020304" pitchFamily="18" charset="0"/>
                          <a:cs typeface="Times New Roman" panose="02020603050405020304" pitchFamily="18" charset="0"/>
                        </a:rPr>
                        <a:t>Study-1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Study-2</a:t>
                      </a:r>
                    </a:p>
                  </a:txBody>
                  <a:tcPr/>
                </a:tc>
                <a:tc>
                  <a:txBody>
                    <a:bodyPr/>
                    <a:lstStyle/>
                    <a:p>
                      <a:r>
                        <a:rPr lang="en-US" dirty="0">
                          <a:latin typeface="Times New Roman" panose="02020603050405020304" pitchFamily="18" charset="0"/>
                          <a:cs typeface="Times New Roman" panose="02020603050405020304" pitchFamily="18" charset="0"/>
                        </a:rPr>
                        <a:t>Study-3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8827981"/>
                  </a:ext>
                </a:extLst>
              </a:tr>
              <a:tr h="6175457">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Wan et al.(2020) studied the determinants of private health insurance(PHI) acquisition in China.</a:t>
                      </a: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tx1"/>
                          </a:solidFill>
                          <a:effectLst/>
                          <a:latin typeface="Times New Roman" panose="02020603050405020304" pitchFamily="18" charset="0"/>
                          <a:ea typeface="+mn-ea"/>
                          <a:cs typeface="Times New Roman" panose="02020603050405020304" pitchFamily="18" charset="0"/>
                        </a:rPr>
                        <a:t>4th wave of China Household Finance survey conducted in 2017 and used logistic regression</a:t>
                      </a: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tx1"/>
                          </a:solidFill>
                          <a:effectLst/>
                          <a:latin typeface="Times New Roman" panose="02020603050405020304" pitchFamily="18" charset="0"/>
                          <a:ea typeface="+mn-ea"/>
                          <a:cs typeface="Times New Roman" panose="02020603050405020304" pitchFamily="18" charset="0"/>
                        </a:rPr>
                        <a:t>this study employed Andersen health services utilization model </a:t>
                      </a: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tx1"/>
                          </a:solidFill>
                          <a:effectLst/>
                          <a:latin typeface="Times New Roman" panose="02020603050405020304" pitchFamily="18" charset="0"/>
                          <a:ea typeface="+mn-ea"/>
                          <a:cs typeface="Times New Roman" panose="02020603050405020304" pitchFamily="18" charset="0"/>
                        </a:rPr>
                        <a:t> Predisposing factors like age, level of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education,marital</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status, size of household), enabling factors such as income of household, household medical expenses and debt), and need-based factors(major illnesses) were found statistically significant</a:t>
                      </a: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Chakrabarti and Shankar.(2018) studied the effect of a household assets, exposure to media demographic and caste of households on health insurance use in India, by analysing the  National Family Health Survey-III data</a:t>
                      </a: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Results of this study have shown that richer households are more likely to subscribe for health insurance and access to media has a positive correlation with HI subscription.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 Lower subscription rates are seen in the scheduled tribe groups in rural and urban areas as well, and the Muslim groups living in urban regions.</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Nandi et al.(2013) studied the determinants of participation in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Rashtriya</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Swasthya</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Bima</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Yojana(RSBY) at a district level</a:t>
                      </a: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tx1"/>
                          </a:solidFill>
                          <a:effectLst/>
                          <a:latin typeface="Times New Roman" panose="02020603050405020304" pitchFamily="18" charset="0"/>
                          <a:ea typeface="+mn-ea"/>
                          <a:cs typeface="Times New Roman" panose="02020603050405020304" pitchFamily="18" charset="0"/>
                        </a:rPr>
                        <a:t>By analysing the household survey 2007-2008, and an additional state-level information on fiscal health, political affiliations, and quality of governance.</a:t>
                      </a: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tx1"/>
                          </a:solidFill>
                          <a:effectLst/>
                          <a:latin typeface="Times New Roman" panose="02020603050405020304" pitchFamily="18" charset="0"/>
                          <a:ea typeface="+mn-ea"/>
                          <a:cs typeface="Times New Roman" panose="02020603050405020304" pitchFamily="18" charset="0"/>
                        </a:rPr>
                        <a:t> Used multivariate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probit</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and OLS. </a:t>
                      </a: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The districts with lower quality of governance, were significantly less likely to participate. Districts with higher share of socioeconomically backward castes are less likely to participate.</a:t>
                      </a: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7476525"/>
                  </a:ext>
                </a:extLst>
              </a:tr>
            </a:tbl>
          </a:graphicData>
        </a:graphic>
      </p:graphicFrame>
    </p:spTree>
    <p:extLst>
      <p:ext uri="{BB962C8B-B14F-4D97-AF65-F5344CB8AC3E}">
        <p14:creationId xmlns:p14="http://schemas.microsoft.com/office/powerpoint/2010/main" val="391561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1229-0CFF-489E-A007-1972DBB0F513}"/>
              </a:ext>
            </a:extLst>
          </p:cNvPr>
          <p:cNvSpPr>
            <a:spLocks noGrp="1"/>
          </p:cNvSpPr>
          <p:nvPr>
            <p:ph type="title"/>
          </p:nvPr>
        </p:nvSpPr>
        <p:spPr>
          <a:xfrm>
            <a:off x="294640" y="365125"/>
            <a:ext cx="11059160" cy="1325563"/>
          </a:xfrm>
        </p:spPr>
        <p:txBody>
          <a:bodyPr>
            <a:normAutofit/>
          </a:bodyPr>
          <a:lstStyle/>
          <a:p>
            <a:r>
              <a:rPr lang="en-US" sz="3200" dirty="0">
                <a:latin typeface="Times New Roman" panose="02020603050405020304" pitchFamily="18" charset="0"/>
                <a:cs typeface="Times New Roman" panose="02020603050405020304" pitchFamily="18" charset="0"/>
              </a:rPr>
              <a:t>Research question, expected hypothesis, &amp; contribution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E2D568-D2AC-4FD1-954F-01C8A5E75B77}"/>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Research question</a:t>
            </a:r>
            <a:r>
              <a:rPr lang="en-IN" dirty="0">
                <a:latin typeface="Times New Roman" panose="02020603050405020304" pitchFamily="18" charset="0"/>
                <a:cs typeface="Times New Roman" panose="02020603050405020304" pitchFamily="18" charset="0"/>
              </a:rPr>
              <a:t>: </a:t>
            </a:r>
            <a:r>
              <a:rPr lang="en-IN" sz="18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 study the effect of access to internet on health insurance demand in India’s rural </a:t>
            </a:r>
            <a:r>
              <a:rPr lang="en-IN" sz="1800" dirty="0" err="1">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verus</a:t>
            </a:r>
            <a:r>
              <a:rPr lang="en-IN" sz="18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urban areas.</a:t>
            </a:r>
          </a:p>
          <a:p>
            <a:endParaRPr lang="en-IN" sz="1800" dirty="0">
              <a:solidFill>
                <a:srgbClr val="212121"/>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r>
              <a:rPr lang="en-IN" sz="1800" dirty="0">
                <a:solidFill>
                  <a:srgbClr val="212121"/>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Expected hypothesis: </a:t>
            </a:r>
            <a:r>
              <a:rPr lang="en-IN" sz="18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This study hypothesizes that a greater percentage of the Indian urban population have health insurance than the rural counterparts, and access to digital devices increases the likelihood of a person having health insurance.</a:t>
            </a:r>
          </a:p>
          <a:p>
            <a:endParaRPr lang="en-IN" sz="1800" dirty="0">
              <a:solidFill>
                <a:srgbClr val="212121"/>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Contribution: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study aims to contribute towards insurance policy making in a digitalized world by empirically determining the impact of consumer access to internet devices on health insurance demand </a:t>
            </a:r>
            <a:r>
              <a:rPr lang="en-IN" sz="18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amongst several other demographic, socio-economic and psychosocial variables, and ultimately,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contribute towards achieving Universal health coverage.</a:t>
            </a:r>
            <a:endParaRPr lang="en-IN" sz="1800" dirty="0">
              <a:solidFill>
                <a:srgbClr val="212121"/>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16881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3D2F-995B-4B6E-9898-B5617740D88D}"/>
              </a:ext>
            </a:extLst>
          </p:cNvPr>
          <p:cNvSpPr>
            <a:spLocks noGrp="1"/>
          </p:cNvSpPr>
          <p:nvPr>
            <p:ph type="title"/>
          </p:nvPr>
        </p:nvSpPr>
        <p:spPr>
          <a:xfrm>
            <a:off x="568961" y="291090"/>
            <a:ext cx="10784838" cy="932688"/>
          </a:xfrm>
        </p:spPr>
        <p:txBody>
          <a:bodyPr vert="horz" lIns="91440" tIns="45720" rIns="91440" bIns="45720" rtlCol="0" anchor="b">
            <a:normAutofit/>
          </a:bodyPr>
          <a:lstStyle/>
          <a:p>
            <a:r>
              <a:rPr lang="en-US" kern="1200" dirty="0">
                <a:solidFill>
                  <a:schemeClr val="tx1"/>
                </a:solidFill>
                <a:latin typeface="Times New Roman" panose="02020603050405020304" pitchFamily="18" charset="0"/>
                <a:cs typeface="Times New Roman" panose="02020603050405020304" pitchFamily="18" charset="0"/>
              </a:rPr>
              <a:t>Data </a:t>
            </a:r>
          </a:p>
        </p:txBody>
      </p:sp>
      <p:graphicFrame>
        <p:nvGraphicFramePr>
          <p:cNvPr id="7" name="Content Placeholder 6">
            <a:extLst>
              <a:ext uri="{FF2B5EF4-FFF2-40B4-BE49-F238E27FC236}">
                <a16:creationId xmlns:a16="http://schemas.microsoft.com/office/drawing/2014/main" id="{7FE6B359-C938-4687-894A-750EB74C3BD1}"/>
              </a:ext>
            </a:extLst>
          </p:cNvPr>
          <p:cNvGraphicFramePr>
            <a:graphicFrameLocks noGrp="1"/>
          </p:cNvGraphicFramePr>
          <p:nvPr>
            <p:ph idx="1"/>
            <p:extLst>
              <p:ext uri="{D42A27DB-BD31-4B8C-83A1-F6EECF244321}">
                <p14:modId xmlns:p14="http://schemas.microsoft.com/office/powerpoint/2010/main" val="3065095333"/>
              </p:ext>
            </p:extLst>
          </p:nvPr>
        </p:nvGraphicFramePr>
        <p:xfrm>
          <a:off x="568960" y="1223778"/>
          <a:ext cx="11104880" cy="5248139"/>
        </p:xfrm>
        <a:graphic>
          <a:graphicData uri="http://schemas.openxmlformats.org/drawingml/2006/table">
            <a:tbl>
              <a:tblPr firstRow="1" firstCol="1" bandRow="1"/>
              <a:tblGrid>
                <a:gridCol w="3855235">
                  <a:extLst>
                    <a:ext uri="{9D8B030D-6E8A-4147-A177-3AD203B41FA5}">
                      <a16:colId xmlns:a16="http://schemas.microsoft.com/office/drawing/2014/main" val="2796477754"/>
                    </a:ext>
                  </a:extLst>
                </a:gridCol>
                <a:gridCol w="1311525">
                  <a:extLst>
                    <a:ext uri="{9D8B030D-6E8A-4147-A177-3AD203B41FA5}">
                      <a16:colId xmlns:a16="http://schemas.microsoft.com/office/drawing/2014/main" val="3948149922"/>
                    </a:ext>
                  </a:extLst>
                </a:gridCol>
                <a:gridCol w="1332525">
                  <a:extLst>
                    <a:ext uri="{9D8B030D-6E8A-4147-A177-3AD203B41FA5}">
                      <a16:colId xmlns:a16="http://schemas.microsoft.com/office/drawing/2014/main" val="3987974373"/>
                    </a:ext>
                  </a:extLst>
                </a:gridCol>
                <a:gridCol w="4605595">
                  <a:extLst>
                    <a:ext uri="{9D8B030D-6E8A-4147-A177-3AD203B41FA5}">
                      <a16:colId xmlns:a16="http://schemas.microsoft.com/office/drawing/2014/main" val="2029741366"/>
                    </a:ext>
                  </a:extLst>
                </a:gridCol>
              </a:tblGrid>
              <a:tr h="161251">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Variable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Code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Type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Description</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8775290"/>
                  </a:ext>
                </a:extLst>
              </a:tr>
              <a:tr h="161251">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Health Insurance status of a Household</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HHealth_Ins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1 if a household has a government or private Health Insurance, else, 0, if neither.</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512058"/>
                  </a:ext>
                </a:extLst>
              </a:tr>
              <a:tr h="161251">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Has access to Internet</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Int_access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a household owns a computer or  laptop or a mobile phone, else, 0, if neither.</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883178"/>
                  </a:ext>
                </a:extLst>
              </a:tr>
              <a:tr h="552186">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Caste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caste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Categorical</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General(Brahmin/ OBC/forward)</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=2 if Scheduled Caste(SC)</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=3 if Scheduled Tribe</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=4 if other castes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3706620"/>
                  </a:ext>
                </a:extLst>
              </a:tr>
              <a:tr h="552186">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Religion</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religion</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Categorical</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Hindu</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=2 if Muslim</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=3 if Christian</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=4 If others(Sikhs, Buddhism, Jainism,Tribal, others or none)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246855"/>
                  </a:ext>
                </a:extLst>
              </a:tr>
              <a:tr h="291564">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Urban Residence status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urban</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household living in urban areas</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0 if living in rural</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7705234"/>
                  </a:ext>
                </a:extLst>
              </a:tr>
              <a:tr h="291564">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Faced major illness/accidents with large amounts of expenditure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major_illness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had a major illness/accident with large amounts of expenditure</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=0 if no</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2215275"/>
                  </a:ext>
                </a:extLst>
              </a:tr>
              <a:tr h="421876">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Household has some kind of financial security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fin_secure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a household has bought securities/fixed deposits/Bank savings/part of a credit society/post office account/gets pensions or has LIC</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0 if none above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8693207"/>
                  </a:ext>
                </a:extLst>
              </a:tr>
              <a:tr h="291564">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Confidence in government hospitals and doctors to provide good care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conf_ghosp</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confident</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0 if little to no confidence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582312"/>
                  </a:ext>
                </a:extLst>
              </a:tr>
              <a:tr h="291564">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Confidence in courts to deliver justice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conf_courts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confident</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0 if little to no confidence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1153286"/>
                  </a:ext>
                </a:extLst>
              </a:tr>
              <a:tr h="291564">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Confidence in banks to keep money safe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conf_banks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confident</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0 if little to no confidence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518983"/>
                  </a:ext>
                </a:extLst>
              </a:tr>
              <a:tr h="291564">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Confidence in government to take care of its people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conf_gov</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confident</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0 if little to no confidence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420653"/>
                  </a:ext>
                </a:extLst>
              </a:tr>
              <a:tr h="161251">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Age of male head in the household</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head_age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Age in numbers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116495"/>
                  </a:ext>
                </a:extLst>
              </a:tr>
              <a:tr h="161251">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Household had debt in the last five years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debt</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Binary</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had loans in the past 5 years, else, 0.</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8551395"/>
                  </a:ext>
                </a:extLst>
              </a:tr>
              <a:tr h="552186">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Highest adult education in the household</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educ_level</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Categorical</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=0 if studied less than 10</a:t>
                      </a:r>
                      <a:r>
                        <a:rPr lang="en-IN" sz="600" b="0" i="0" u="none" strike="noStrike" baseline="30000">
                          <a:effectLst/>
                          <a:latin typeface="Times New Roman" panose="02020603050405020304" pitchFamily="18" charset="0"/>
                          <a:ea typeface="Cambria" panose="02040503050406030204" pitchFamily="18" charset="0"/>
                          <a:cs typeface="Times New Roman" panose="02020603050405020304" pitchFamily="18" charset="0"/>
                        </a:rPr>
                        <a:t>th</a:t>
                      </a: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standard</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=1 if studied 10</a:t>
                      </a:r>
                      <a:r>
                        <a:rPr lang="en-IN" sz="600" b="0" i="0" u="none" strike="noStrike" baseline="30000">
                          <a:effectLst/>
                          <a:latin typeface="Times New Roman" panose="02020603050405020304" pitchFamily="18" charset="0"/>
                          <a:ea typeface="Cambria" panose="02040503050406030204" pitchFamily="18" charset="0"/>
                          <a:cs typeface="Times New Roman" panose="02020603050405020304" pitchFamily="18" charset="0"/>
                        </a:rPr>
                        <a:t>th</a:t>
                      </a: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or 11</a:t>
                      </a:r>
                      <a:r>
                        <a:rPr lang="en-IN" sz="600" b="0" i="0" u="none" strike="noStrike" baseline="30000">
                          <a:effectLst/>
                          <a:latin typeface="Times New Roman" panose="02020603050405020304" pitchFamily="18" charset="0"/>
                          <a:ea typeface="Cambria" panose="02040503050406030204" pitchFamily="18" charset="0"/>
                          <a:cs typeface="Times New Roman" panose="02020603050405020304" pitchFamily="18" charset="0"/>
                        </a:rPr>
                        <a:t>th</a:t>
                      </a: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class</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=2 if studied 12</a:t>
                      </a:r>
                      <a:r>
                        <a:rPr lang="en-IN" sz="600" b="0" i="0" u="none" strike="noStrike" baseline="30000">
                          <a:effectLst/>
                          <a:latin typeface="Times New Roman" panose="02020603050405020304" pitchFamily="18" charset="0"/>
                          <a:ea typeface="Cambria" panose="02040503050406030204" pitchFamily="18" charset="0"/>
                          <a:cs typeface="Times New Roman" panose="02020603050405020304" pitchFamily="18" charset="0"/>
                        </a:rPr>
                        <a:t>th</a:t>
                      </a: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 class or one year postsecondary</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=3 if studied more than or equal to 2 year post secondary or bachelors or advanced bachelors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958180"/>
                  </a:ext>
                </a:extLst>
              </a:tr>
              <a:tr h="161251">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Household Total Income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income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Total Income of household</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059033"/>
                  </a:ext>
                </a:extLst>
              </a:tr>
              <a:tr h="161251">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Number of people in a household</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N_persons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Continuous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Number of individuals in a household</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9710872"/>
                  </a:ext>
                </a:extLst>
              </a:tr>
              <a:tr h="291564">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Interaction term(conf_gov*income)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conf_gov * income</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conf_gov – Binary</a:t>
                      </a:r>
                      <a:endParaRPr lang="en-IN" sz="1100" b="0" i="0" u="none" strike="noStrike">
                        <a:effectLst/>
                        <a:latin typeface="Arial" panose="020B0604020202020204" pitchFamily="34" charset="0"/>
                      </a:endParaRPr>
                    </a:p>
                    <a:p>
                      <a:pPr marL="0" marR="0" algn="l" fontAlgn="t">
                        <a:lnSpc>
                          <a:spcPct val="115000"/>
                        </a:lnSpc>
                        <a:spcBef>
                          <a:spcPts val="0"/>
                        </a:spcBef>
                        <a:spcAft>
                          <a:spcPts val="0"/>
                        </a:spcAft>
                      </a:pPr>
                      <a:r>
                        <a:rPr lang="en-IN" sz="600" b="0" i="0" u="none" strike="noStrike">
                          <a:effectLst/>
                          <a:latin typeface="Times New Roman" panose="02020603050405020304" pitchFamily="18" charset="0"/>
                          <a:ea typeface="Cambria" panose="02040503050406030204" pitchFamily="18" charset="0"/>
                          <a:cs typeface="Times New Roman" panose="02020603050405020304" pitchFamily="18" charset="0"/>
                        </a:rPr>
                        <a:t>income-Continuous</a:t>
                      </a:r>
                      <a:endParaRPr lang="en-IN" sz="1100" b="0" i="0" u="none" strike="noStrike">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IN" sz="600" b="0" i="0" u="none" strike="noStrike" dirty="0">
                          <a:effectLst/>
                          <a:latin typeface="Times New Roman" panose="02020603050405020304" pitchFamily="18" charset="0"/>
                          <a:ea typeface="Cambria" panose="02040503050406030204" pitchFamily="18" charset="0"/>
                          <a:cs typeface="Times New Roman" panose="02020603050405020304" pitchFamily="18" charset="0"/>
                        </a:rPr>
                        <a:t>Captures the additional effect of income on Health Insurance given that households are confident in the government to take care of them as opposed to non-confident groups</a:t>
                      </a:r>
                      <a:endParaRPr lang="en-IN" sz="1100" b="0" i="0" u="none" strike="noStrike" dirty="0">
                        <a:effectLst/>
                        <a:latin typeface="Arial" panose="020B0604020202020204" pitchFamily="34" charset="0"/>
                      </a:endParaRPr>
                    </a:p>
                  </a:txBody>
                  <a:tcPr marL="22807" marR="22807" marT="316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9544523"/>
                  </a:ext>
                </a:extLst>
              </a:tr>
            </a:tbl>
          </a:graphicData>
        </a:graphic>
      </p:graphicFrame>
    </p:spTree>
    <p:extLst>
      <p:ext uri="{BB962C8B-B14F-4D97-AF65-F5344CB8AC3E}">
        <p14:creationId xmlns:p14="http://schemas.microsoft.com/office/powerpoint/2010/main" val="255698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8180-52CB-41C5-8073-4815D278F38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summary statistics and empirical model</a:t>
            </a:r>
          </a:p>
        </p:txBody>
      </p:sp>
      <p:graphicFrame>
        <p:nvGraphicFramePr>
          <p:cNvPr id="4" name="Content Placeholder 3">
            <a:extLst>
              <a:ext uri="{FF2B5EF4-FFF2-40B4-BE49-F238E27FC236}">
                <a16:creationId xmlns:a16="http://schemas.microsoft.com/office/drawing/2014/main" id="{26B121DE-0823-428B-B307-B6FC91B9FD2E}"/>
              </a:ext>
            </a:extLst>
          </p:cNvPr>
          <p:cNvGraphicFramePr>
            <a:graphicFrameLocks noGrp="1"/>
          </p:cNvGraphicFramePr>
          <p:nvPr>
            <p:ph idx="1"/>
            <p:extLst>
              <p:ext uri="{D42A27DB-BD31-4B8C-83A1-F6EECF244321}">
                <p14:modId xmlns:p14="http://schemas.microsoft.com/office/powerpoint/2010/main" val="978270174"/>
              </p:ext>
            </p:extLst>
          </p:nvPr>
        </p:nvGraphicFramePr>
        <p:xfrm>
          <a:off x="294640" y="1595120"/>
          <a:ext cx="6360160" cy="4897751"/>
        </p:xfrm>
        <a:graphic>
          <a:graphicData uri="http://schemas.openxmlformats.org/drawingml/2006/table">
            <a:tbl>
              <a:tblPr firstRow="1" firstCol="1" bandRow="1">
                <a:tableStyleId>{5C22544A-7EE6-4342-B048-85BDC9FD1C3A}</a:tableStyleId>
              </a:tblPr>
              <a:tblGrid>
                <a:gridCol w="1145523">
                  <a:extLst>
                    <a:ext uri="{9D8B030D-6E8A-4147-A177-3AD203B41FA5}">
                      <a16:colId xmlns:a16="http://schemas.microsoft.com/office/drawing/2014/main" val="997002945"/>
                    </a:ext>
                  </a:extLst>
                </a:gridCol>
                <a:gridCol w="908319">
                  <a:extLst>
                    <a:ext uri="{9D8B030D-6E8A-4147-A177-3AD203B41FA5}">
                      <a16:colId xmlns:a16="http://schemas.microsoft.com/office/drawing/2014/main" val="3222087246"/>
                    </a:ext>
                  </a:extLst>
                </a:gridCol>
                <a:gridCol w="934674">
                  <a:extLst>
                    <a:ext uri="{9D8B030D-6E8A-4147-A177-3AD203B41FA5}">
                      <a16:colId xmlns:a16="http://schemas.microsoft.com/office/drawing/2014/main" val="2667291288"/>
                    </a:ext>
                  </a:extLst>
                </a:gridCol>
                <a:gridCol w="817679">
                  <a:extLst>
                    <a:ext uri="{9D8B030D-6E8A-4147-A177-3AD203B41FA5}">
                      <a16:colId xmlns:a16="http://schemas.microsoft.com/office/drawing/2014/main" val="1257075568"/>
                    </a:ext>
                  </a:extLst>
                </a:gridCol>
                <a:gridCol w="880034">
                  <a:extLst>
                    <a:ext uri="{9D8B030D-6E8A-4147-A177-3AD203B41FA5}">
                      <a16:colId xmlns:a16="http://schemas.microsoft.com/office/drawing/2014/main" val="2687788952"/>
                    </a:ext>
                  </a:extLst>
                </a:gridCol>
                <a:gridCol w="833751">
                  <a:extLst>
                    <a:ext uri="{9D8B030D-6E8A-4147-A177-3AD203B41FA5}">
                      <a16:colId xmlns:a16="http://schemas.microsoft.com/office/drawing/2014/main" val="2303501207"/>
                    </a:ext>
                  </a:extLst>
                </a:gridCol>
                <a:gridCol w="840180">
                  <a:extLst>
                    <a:ext uri="{9D8B030D-6E8A-4147-A177-3AD203B41FA5}">
                      <a16:colId xmlns:a16="http://schemas.microsoft.com/office/drawing/2014/main" val="933727852"/>
                    </a:ext>
                  </a:extLst>
                </a:gridCol>
              </a:tblGrid>
              <a:tr h="277510">
                <a:tc>
                  <a:txBody>
                    <a:bodyPr/>
                    <a:lstStyle/>
                    <a:p>
                      <a:pPr marL="0" marR="0">
                        <a:lnSpc>
                          <a:spcPct val="115000"/>
                        </a:lnSpc>
                        <a:spcBef>
                          <a:spcPts val="0"/>
                        </a:spcBef>
                        <a:spcAft>
                          <a:spcPts val="0"/>
                        </a:spcAft>
                      </a:pPr>
                      <a:r>
                        <a:rPr lang="en-IN" sz="1200">
                          <a:effectLst/>
                        </a:rPr>
                        <a:t>Variable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Type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Mean</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N</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Std Dev</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min</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max</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2885402"/>
                  </a:ext>
                </a:extLst>
              </a:tr>
              <a:tr h="277510">
                <a:tc>
                  <a:txBody>
                    <a:bodyPr/>
                    <a:lstStyle/>
                    <a:p>
                      <a:pPr marL="0" marR="0">
                        <a:lnSpc>
                          <a:spcPct val="115000"/>
                        </a:lnSpc>
                        <a:spcBef>
                          <a:spcPts val="0"/>
                        </a:spcBef>
                        <a:spcAft>
                          <a:spcPts val="0"/>
                        </a:spcAft>
                      </a:pPr>
                      <a:r>
                        <a:rPr lang="en-IN" sz="1200">
                          <a:effectLst/>
                        </a:rPr>
                        <a:t>HHealth_Ins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Binary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0.10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41700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0.31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1547837"/>
                  </a:ext>
                </a:extLst>
              </a:tr>
              <a:tr h="277510">
                <a:tc>
                  <a:txBody>
                    <a:bodyPr/>
                    <a:lstStyle/>
                    <a:p>
                      <a:pPr marL="0" marR="0">
                        <a:lnSpc>
                          <a:spcPct val="115000"/>
                        </a:lnSpc>
                        <a:spcBef>
                          <a:spcPts val="0"/>
                        </a:spcBef>
                        <a:spcAft>
                          <a:spcPts val="0"/>
                        </a:spcAft>
                      </a:pPr>
                      <a:r>
                        <a:rPr lang="en-IN" sz="1200">
                          <a:effectLst/>
                        </a:rPr>
                        <a:t>Int_access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dirty="0">
                          <a:effectLst/>
                        </a:rPr>
                        <a:t>Binary</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0.80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41669</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0.4</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0855056"/>
                  </a:ext>
                </a:extLst>
              </a:tr>
              <a:tr h="277510">
                <a:tc>
                  <a:txBody>
                    <a:bodyPr/>
                    <a:lstStyle/>
                    <a:p>
                      <a:pPr marL="0" marR="0">
                        <a:lnSpc>
                          <a:spcPct val="115000"/>
                        </a:lnSpc>
                        <a:spcBef>
                          <a:spcPts val="0"/>
                        </a:spcBef>
                        <a:spcAft>
                          <a:spcPts val="0"/>
                        </a:spcAft>
                      </a:pPr>
                      <a:r>
                        <a:rPr lang="en-IN" sz="1200">
                          <a:effectLst/>
                        </a:rPr>
                        <a:t>caste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Categorical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1.43</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41614</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0.7</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3</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1055089"/>
                  </a:ext>
                </a:extLst>
              </a:tr>
              <a:tr h="277510">
                <a:tc>
                  <a:txBody>
                    <a:bodyPr/>
                    <a:lstStyle/>
                    <a:p>
                      <a:pPr marL="0" marR="0">
                        <a:lnSpc>
                          <a:spcPct val="115000"/>
                        </a:lnSpc>
                        <a:spcBef>
                          <a:spcPts val="0"/>
                        </a:spcBef>
                        <a:spcAft>
                          <a:spcPts val="0"/>
                        </a:spcAft>
                      </a:pPr>
                      <a:r>
                        <a:rPr lang="en-IN" sz="1200">
                          <a:effectLst/>
                        </a:rPr>
                        <a:t>religion</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Categorical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1.29</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41699</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0.70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3</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5981340"/>
                  </a:ext>
                </a:extLst>
              </a:tr>
              <a:tr h="277510">
                <a:tc>
                  <a:txBody>
                    <a:bodyPr/>
                    <a:lstStyle/>
                    <a:p>
                      <a:pPr marL="0" marR="0">
                        <a:lnSpc>
                          <a:spcPct val="115000"/>
                        </a:lnSpc>
                        <a:spcBef>
                          <a:spcPts val="0"/>
                        </a:spcBef>
                        <a:spcAft>
                          <a:spcPts val="0"/>
                        </a:spcAft>
                      </a:pPr>
                      <a:r>
                        <a:rPr lang="en-IN" sz="1200">
                          <a:effectLst/>
                        </a:rPr>
                        <a:t>urban</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Binary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0.35</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41700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0.48</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8125570"/>
                  </a:ext>
                </a:extLst>
              </a:tr>
              <a:tr h="277510">
                <a:tc>
                  <a:txBody>
                    <a:bodyPr/>
                    <a:lstStyle/>
                    <a:p>
                      <a:pPr marL="0" marR="0">
                        <a:lnSpc>
                          <a:spcPct val="115000"/>
                        </a:lnSpc>
                        <a:spcBef>
                          <a:spcPts val="0"/>
                        </a:spcBef>
                        <a:spcAft>
                          <a:spcPts val="0"/>
                        </a:spcAft>
                      </a:pPr>
                      <a:r>
                        <a:rPr lang="en-IN" sz="1200">
                          <a:effectLst/>
                        </a:rPr>
                        <a:t>major_illness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Binary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0.26</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41621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0.44</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1975058"/>
                  </a:ext>
                </a:extLst>
              </a:tr>
              <a:tr h="277510">
                <a:tc>
                  <a:txBody>
                    <a:bodyPr/>
                    <a:lstStyle/>
                    <a:p>
                      <a:pPr marL="0" marR="0">
                        <a:lnSpc>
                          <a:spcPct val="115000"/>
                        </a:lnSpc>
                        <a:spcBef>
                          <a:spcPts val="0"/>
                        </a:spcBef>
                        <a:spcAft>
                          <a:spcPts val="0"/>
                        </a:spcAft>
                      </a:pPr>
                      <a:r>
                        <a:rPr lang="en-IN" sz="1200">
                          <a:effectLst/>
                        </a:rPr>
                        <a:t>fin_secure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Binary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0.99</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27241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dirty="0">
                          <a:effectLst/>
                        </a:rPr>
                        <a:t>0.09</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0285909"/>
                  </a:ext>
                </a:extLst>
              </a:tr>
              <a:tr h="277510">
                <a:tc>
                  <a:txBody>
                    <a:bodyPr/>
                    <a:lstStyle/>
                    <a:p>
                      <a:pPr marL="0" marR="0">
                        <a:lnSpc>
                          <a:spcPct val="115000"/>
                        </a:lnSpc>
                        <a:spcBef>
                          <a:spcPts val="0"/>
                        </a:spcBef>
                        <a:spcAft>
                          <a:spcPts val="0"/>
                        </a:spcAft>
                      </a:pPr>
                      <a:r>
                        <a:rPr lang="en-IN" sz="1200">
                          <a:effectLst/>
                        </a:rPr>
                        <a:t>conf_ghosp</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Binary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0.54</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41619</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0.5</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2030318"/>
                  </a:ext>
                </a:extLst>
              </a:tr>
              <a:tr h="277510">
                <a:tc>
                  <a:txBody>
                    <a:bodyPr/>
                    <a:lstStyle/>
                    <a:p>
                      <a:pPr marL="0" marR="0">
                        <a:lnSpc>
                          <a:spcPct val="115000"/>
                        </a:lnSpc>
                        <a:spcBef>
                          <a:spcPts val="0"/>
                        </a:spcBef>
                        <a:spcAft>
                          <a:spcPts val="0"/>
                        </a:spcAft>
                      </a:pPr>
                      <a:r>
                        <a:rPr lang="en-IN" sz="1200">
                          <a:effectLst/>
                        </a:rPr>
                        <a:t>conf_courts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Binary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0.67</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41490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0.47</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2260899"/>
                  </a:ext>
                </a:extLst>
              </a:tr>
              <a:tr h="277510">
                <a:tc>
                  <a:txBody>
                    <a:bodyPr/>
                    <a:lstStyle/>
                    <a:p>
                      <a:pPr marL="0" marR="0">
                        <a:lnSpc>
                          <a:spcPct val="115000"/>
                        </a:lnSpc>
                        <a:spcBef>
                          <a:spcPts val="0"/>
                        </a:spcBef>
                        <a:spcAft>
                          <a:spcPts val="0"/>
                        </a:spcAft>
                      </a:pPr>
                      <a:r>
                        <a:rPr lang="en-IN" sz="1200">
                          <a:effectLst/>
                        </a:rPr>
                        <a:t>conf_banks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Binary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0.90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41566</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0.3</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3259705"/>
                  </a:ext>
                </a:extLst>
              </a:tr>
              <a:tr h="277510">
                <a:tc>
                  <a:txBody>
                    <a:bodyPr/>
                    <a:lstStyle/>
                    <a:p>
                      <a:pPr marL="0" marR="0">
                        <a:lnSpc>
                          <a:spcPct val="115000"/>
                        </a:lnSpc>
                        <a:spcBef>
                          <a:spcPts val="0"/>
                        </a:spcBef>
                        <a:spcAft>
                          <a:spcPts val="0"/>
                        </a:spcAft>
                      </a:pPr>
                      <a:r>
                        <a:rPr lang="en-IN" sz="1200">
                          <a:effectLst/>
                        </a:rPr>
                        <a:t>conf_gov</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Binary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0.3</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41497</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0.46</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8703436"/>
                  </a:ext>
                </a:extLst>
              </a:tr>
              <a:tr h="277510">
                <a:tc>
                  <a:txBody>
                    <a:bodyPr/>
                    <a:lstStyle/>
                    <a:p>
                      <a:pPr marL="0" marR="0">
                        <a:lnSpc>
                          <a:spcPct val="115000"/>
                        </a:lnSpc>
                        <a:spcBef>
                          <a:spcPts val="0"/>
                        </a:spcBef>
                        <a:spcAft>
                          <a:spcPts val="0"/>
                        </a:spcAft>
                      </a:pPr>
                      <a:r>
                        <a:rPr lang="en-IN" sz="1200">
                          <a:effectLst/>
                        </a:rPr>
                        <a:t>head_age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Continuous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49.1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35865</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13.5</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15</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99</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4126228"/>
                  </a:ext>
                </a:extLst>
              </a:tr>
              <a:tr h="277510">
                <a:tc>
                  <a:txBody>
                    <a:bodyPr/>
                    <a:lstStyle/>
                    <a:p>
                      <a:pPr marL="0" marR="0">
                        <a:lnSpc>
                          <a:spcPct val="115000"/>
                        </a:lnSpc>
                        <a:spcBef>
                          <a:spcPts val="0"/>
                        </a:spcBef>
                        <a:spcAft>
                          <a:spcPts val="0"/>
                        </a:spcAft>
                      </a:pPr>
                      <a:r>
                        <a:rPr lang="en-IN" sz="1200">
                          <a:effectLst/>
                        </a:rPr>
                        <a:t>debt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Binary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0.53</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41672</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0.5</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0229172"/>
                  </a:ext>
                </a:extLst>
              </a:tr>
              <a:tr h="277510">
                <a:tc>
                  <a:txBody>
                    <a:bodyPr/>
                    <a:lstStyle/>
                    <a:p>
                      <a:pPr marL="0" marR="0">
                        <a:lnSpc>
                          <a:spcPct val="115000"/>
                        </a:lnSpc>
                        <a:spcBef>
                          <a:spcPts val="0"/>
                        </a:spcBef>
                        <a:spcAft>
                          <a:spcPts val="0"/>
                        </a:spcAft>
                      </a:pPr>
                      <a:r>
                        <a:rPr lang="en-IN" sz="1200">
                          <a:effectLst/>
                        </a:rPr>
                        <a:t>educ_level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Categorical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0.96</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41689</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1.2</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3</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3216189"/>
                  </a:ext>
                </a:extLst>
              </a:tr>
              <a:tr h="457591">
                <a:tc>
                  <a:txBody>
                    <a:bodyPr/>
                    <a:lstStyle/>
                    <a:p>
                      <a:pPr marL="0" marR="0">
                        <a:lnSpc>
                          <a:spcPct val="115000"/>
                        </a:lnSpc>
                        <a:spcBef>
                          <a:spcPts val="0"/>
                        </a:spcBef>
                        <a:spcAft>
                          <a:spcPts val="0"/>
                        </a:spcAft>
                      </a:pPr>
                      <a:r>
                        <a:rPr lang="en-IN" sz="1200">
                          <a:effectLst/>
                        </a:rPr>
                        <a:t>income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Continuous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129469.6</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41700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217085.5</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1.14 x 10^7</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532022"/>
                  </a:ext>
                </a:extLst>
              </a:tr>
              <a:tr h="277510">
                <a:tc>
                  <a:txBody>
                    <a:bodyPr/>
                    <a:lstStyle/>
                    <a:p>
                      <a:pPr marL="0" marR="0">
                        <a:lnSpc>
                          <a:spcPct val="115000"/>
                        </a:lnSpc>
                        <a:spcBef>
                          <a:spcPts val="0"/>
                        </a:spcBef>
                        <a:spcAft>
                          <a:spcPts val="0"/>
                        </a:spcAft>
                      </a:pPr>
                      <a:r>
                        <a:rPr lang="en-IN" sz="1200">
                          <a:effectLst/>
                        </a:rPr>
                        <a:t>N_persons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Continuous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4.85</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41700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2.32</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dirty="0">
                          <a:effectLst/>
                        </a:rPr>
                        <a:t>33</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8864424"/>
                  </a:ext>
                </a:extLst>
              </a:tr>
            </a:tbl>
          </a:graphicData>
        </a:graphic>
      </p:graphicFrame>
      <p:pic>
        <p:nvPicPr>
          <p:cNvPr id="6" name="Picture 5">
            <a:extLst>
              <a:ext uri="{FF2B5EF4-FFF2-40B4-BE49-F238E27FC236}">
                <a16:creationId xmlns:a16="http://schemas.microsoft.com/office/drawing/2014/main" id="{4056DFAA-E510-4D8B-8860-9480C6CC7E78}"/>
              </a:ext>
            </a:extLst>
          </p:cNvPr>
          <p:cNvPicPr>
            <a:picLocks noChangeAspect="1"/>
          </p:cNvPicPr>
          <p:nvPr/>
        </p:nvPicPr>
        <p:blipFill>
          <a:blip r:embed="rId2"/>
          <a:stretch>
            <a:fillRect/>
          </a:stretch>
        </p:blipFill>
        <p:spPr>
          <a:xfrm>
            <a:off x="6654800" y="1595120"/>
            <a:ext cx="5445760" cy="1720938"/>
          </a:xfrm>
          <a:prstGeom prst="rect">
            <a:avLst/>
          </a:prstGeom>
        </p:spPr>
      </p:pic>
      <p:pic>
        <p:nvPicPr>
          <p:cNvPr id="8" name="Picture 7">
            <a:extLst>
              <a:ext uri="{FF2B5EF4-FFF2-40B4-BE49-F238E27FC236}">
                <a16:creationId xmlns:a16="http://schemas.microsoft.com/office/drawing/2014/main" id="{9EAFBF8B-9B27-40D9-B19A-0AD48B5E9E08}"/>
              </a:ext>
            </a:extLst>
          </p:cNvPr>
          <p:cNvPicPr>
            <a:picLocks noChangeAspect="1"/>
          </p:cNvPicPr>
          <p:nvPr/>
        </p:nvPicPr>
        <p:blipFill>
          <a:blip r:embed="rId3"/>
          <a:stretch>
            <a:fillRect/>
          </a:stretch>
        </p:blipFill>
        <p:spPr>
          <a:xfrm>
            <a:off x="6824896" y="3346301"/>
            <a:ext cx="5105568" cy="3168813"/>
          </a:xfrm>
          <a:prstGeom prst="rect">
            <a:avLst/>
          </a:prstGeom>
        </p:spPr>
      </p:pic>
      <p:graphicFrame>
        <p:nvGraphicFramePr>
          <p:cNvPr id="9" name="Table 8">
            <a:extLst>
              <a:ext uri="{FF2B5EF4-FFF2-40B4-BE49-F238E27FC236}">
                <a16:creationId xmlns:a16="http://schemas.microsoft.com/office/drawing/2014/main" id="{1C5A00BA-62AF-48F2-BA46-33469D385849}"/>
              </a:ext>
            </a:extLst>
          </p:cNvPr>
          <p:cNvGraphicFramePr>
            <a:graphicFrameLocks noGrp="1"/>
          </p:cNvGraphicFramePr>
          <p:nvPr>
            <p:extLst>
              <p:ext uri="{D42A27DB-BD31-4B8C-83A1-F6EECF244321}">
                <p14:modId xmlns:p14="http://schemas.microsoft.com/office/powerpoint/2010/main" val="2333711421"/>
              </p:ext>
            </p:extLst>
          </p:nvPr>
        </p:nvGraphicFramePr>
        <p:xfrm>
          <a:off x="6654800" y="1564877"/>
          <a:ext cx="5394960" cy="1747283"/>
        </p:xfrm>
        <a:graphic>
          <a:graphicData uri="http://schemas.openxmlformats.org/drawingml/2006/table">
            <a:tbl>
              <a:tblPr/>
              <a:tblGrid>
                <a:gridCol w="5394960">
                  <a:extLst>
                    <a:ext uri="{9D8B030D-6E8A-4147-A177-3AD203B41FA5}">
                      <a16:colId xmlns:a16="http://schemas.microsoft.com/office/drawing/2014/main" val="226600772"/>
                    </a:ext>
                  </a:extLst>
                </a:gridCol>
              </a:tblGrid>
              <a:tr h="174728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01213601"/>
                  </a:ext>
                </a:extLst>
              </a:tr>
            </a:tbl>
          </a:graphicData>
        </a:graphic>
      </p:graphicFrame>
      <p:graphicFrame>
        <p:nvGraphicFramePr>
          <p:cNvPr id="10" name="Table 9">
            <a:extLst>
              <a:ext uri="{FF2B5EF4-FFF2-40B4-BE49-F238E27FC236}">
                <a16:creationId xmlns:a16="http://schemas.microsoft.com/office/drawing/2014/main" id="{F6638942-FAAE-49E7-94BE-9E1BD88DE47D}"/>
              </a:ext>
            </a:extLst>
          </p:cNvPr>
          <p:cNvGraphicFramePr>
            <a:graphicFrameLocks noGrp="1"/>
          </p:cNvGraphicFramePr>
          <p:nvPr>
            <p:extLst>
              <p:ext uri="{D42A27DB-BD31-4B8C-83A1-F6EECF244321}">
                <p14:modId xmlns:p14="http://schemas.microsoft.com/office/powerpoint/2010/main" val="3852545636"/>
              </p:ext>
            </p:extLst>
          </p:nvPr>
        </p:nvGraphicFramePr>
        <p:xfrm>
          <a:off x="6654800" y="3342403"/>
          <a:ext cx="5394960" cy="1585197"/>
        </p:xfrm>
        <a:graphic>
          <a:graphicData uri="http://schemas.openxmlformats.org/drawingml/2006/table">
            <a:tbl>
              <a:tblPr/>
              <a:tblGrid>
                <a:gridCol w="5394960">
                  <a:extLst>
                    <a:ext uri="{9D8B030D-6E8A-4147-A177-3AD203B41FA5}">
                      <a16:colId xmlns:a16="http://schemas.microsoft.com/office/drawing/2014/main" val="757017283"/>
                    </a:ext>
                  </a:extLst>
                </a:gridCol>
              </a:tblGrid>
              <a:tr h="1585197">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0629618"/>
                  </a:ext>
                </a:extLst>
              </a:tr>
            </a:tbl>
          </a:graphicData>
        </a:graphic>
      </p:graphicFrame>
      <p:graphicFrame>
        <p:nvGraphicFramePr>
          <p:cNvPr id="11" name="Table 10">
            <a:extLst>
              <a:ext uri="{FF2B5EF4-FFF2-40B4-BE49-F238E27FC236}">
                <a16:creationId xmlns:a16="http://schemas.microsoft.com/office/drawing/2014/main" id="{E3299669-4A66-489E-8DC2-76C21BB4AED4}"/>
              </a:ext>
            </a:extLst>
          </p:cNvPr>
          <p:cNvGraphicFramePr>
            <a:graphicFrameLocks noGrp="1"/>
          </p:cNvGraphicFramePr>
          <p:nvPr>
            <p:extLst>
              <p:ext uri="{D42A27DB-BD31-4B8C-83A1-F6EECF244321}">
                <p14:modId xmlns:p14="http://schemas.microsoft.com/office/powerpoint/2010/main" val="625544727"/>
              </p:ext>
            </p:extLst>
          </p:nvPr>
        </p:nvGraphicFramePr>
        <p:xfrm>
          <a:off x="6654800" y="4953945"/>
          <a:ext cx="5354320" cy="1517975"/>
        </p:xfrm>
        <a:graphic>
          <a:graphicData uri="http://schemas.openxmlformats.org/drawingml/2006/table">
            <a:tbl>
              <a:tblPr/>
              <a:tblGrid>
                <a:gridCol w="5354320">
                  <a:extLst>
                    <a:ext uri="{9D8B030D-6E8A-4147-A177-3AD203B41FA5}">
                      <a16:colId xmlns:a16="http://schemas.microsoft.com/office/drawing/2014/main" val="536112294"/>
                    </a:ext>
                  </a:extLst>
                </a:gridCol>
              </a:tblGrid>
              <a:tr h="151797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62459975"/>
                  </a:ext>
                </a:extLst>
              </a:tr>
            </a:tbl>
          </a:graphicData>
        </a:graphic>
      </p:graphicFrame>
      <p:graphicFrame>
        <p:nvGraphicFramePr>
          <p:cNvPr id="12" name="Table 11">
            <a:extLst>
              <a:ext uri="{FF2B5EF4-FFF2-40B4-BE49-F238E27FC236}">
                <a16:creationId xmlns:a16="http://schemas.microsoft.com/office/drawing/2014/main" id="{499632D9-5926-4C2D-B375-DB8E8522A3B6}"/>
              </a:ext>
            </a:extLst>
          </p:cNvPr>
          <p:cNvGraphicFramePr>
            <a:graphicFrameLocks noGrp="1"/>
          </p:cNvGraphicFramePr>
          <p:nvPr>
            <p:extLst>
              <p:ext uri="{D42A27DB-BD31-4B8C-83A1-F6EECF244321}">
                <p14:modId xmlns:p14="http://schemas.microsoft.com/office/powerpoint/2010/main" val="178989587"/>
              </p:ext>
            </p:extLst>
          </p:nvPr>
        </p:nvGraphicFramePr>
        <p:xfrm>
          <a:off x="152400" y="1560978"/>
          <a:ext cx="6502400" cy="4954135"/>
        </p:xfrm>
        <a:graphic>
          <a:graphicData uri="http://schemas.openxmlformats.org/drawingml/2006/table">
            <a:tbl>
              <a:tblPr/>
              <a:tblGrid>
                <a:gridCol w="6502400">
                  <a:extLst>
                    <a:ext uri="{9D8B030D-6E8A-4147-A177-3AD203B41FA5}">
                      <a16:colId xmlns:a16="http://schemas.microsoft.com/office/drawing/2014/main" val="1605403529"/>
                    </a:ext>
                  </a:extLst>
                </a:gridCol>
              </a:tblGrid>
              <a:tr h="495413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51175120"/>
                  </a:ext>
                </a:extLst>
              </a:tr>
            </a:tbl>
          </a:graphicData>
        </a:graphic>
      </p:graphicFrame>
    </p:spTree>
    <p:extLst>
      <p:ext uri="{BB962C8B-B14F-4D97-AF65-F5344CB8AC3E}">
        <p14:creationId xmlns:p14="http://schemas.microsoft.com/office/powerpoint/2010/main" val="428516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75A8-DFA5-4E4B-9FA6-7148BFC67BBA}"/>
              </a:ext>
            </a:extLst>
          </p:cNvPr>
          <p:cNvSpPr>
            <a:spLocks noGrp="1"/>
          </p:cNvSpPr>
          <p:nvPr>
            <p:ph type="title"/>
          </p:nvPr>
        </p:nvSpPr>
        <p:spPr>
          <a:xfrm>
            <a:off x="518160" y="365125"/>
            <a:ext cx="10835640" cy="549275"/>
          </a:xfrm>
        </p:spPr>
        <p:txBody>
          <a:bodyPr>
            <a:noAutofit/>
          </a:bodyPr>
          <a:lstStyle/>
          <a:p>
            <a:r>
              <a:rPr lang="en-IN" dirty="0">
                <a:latin typeface="Times New Roman" panose="02020603050405020304" pitchFamily="18" charset="0"/>
                <a:cs typeface="Times New Roman" panose="02020603050405020304" pitchFamily="18" charset="0"/>
              </a:rPr>
              <a:t>Results- LPM and Issues with LPM</a:t>
            </a:r>
          </a:p>
        </p:txBody>
      </p:sp>
      <p:pic>
        <p:nvPicPr>
          <p:cNvPr id="4" name="Content Placeholder 3">
            <a:extLst>
              <a:ext uri="{FF2B5EF4-FFF2-40B4-BE49-F238E27FC236}">
                <a16:creationId xmlns:a16="http://schemas.microsoft.com/office/drawing/2014/main" id="{9AC8E516-849E-4DCD-9BBA-831C389D2E74}"/>
              </a:ext>
            </a:extLst>
          </p:cNvPr>
          <p:cNvPicPr>
            <a:picLocks noGrp="1" noChangeAspect="1"/>
          </p:cNvPicPr>
          <p:nvPr>
            <p:ph idx="1"/>
          </p:nvPr>
        </p:nvPicPr>
        <p:blipFill>
          <a:blip r:embed="rId2"/>
          <a:stretch>
            <a:fillRect/>
          </a:stretch>
        </p:blipFill>
        <p:spPr>
          <a:xfrm>
            <a:off x="325120" y="1137920"/>
            <a:ext cx="7040880" cy="5486399"/>
          </a:xfrm>
          <a:prstGeom prst="rect">
            <a:avLst/>
          </a:prstGeom>
        </p:spPr>
      </p:pic>
      <p:graphicFrame>
        <p:nvGraphicFramePr>
          <p:cNvPr id="6" name="Table 6">
            <a:extLst>
              <a:ext uri="{FF2B5EF4-FFF2-40B4-BE49-F238E27FC236}">
                <a16:creationId xmlns:a16="http://schemas.microsoft.com/office/drawing/2014/main" id="{223785C1-5163-47D5-B0CD-2ECDF868AF03}"/>
              </a:ext>
            </a:extLst>
          </p:cNvPr>
          <p:cNvGraphicFramePr>
            <a:graphicFrameLocks noGrp="1"/>
          </p:cNvGraphicFramePr>
          <p:nvPr>
            <p:extLst>
              <p:ext uri="{D42A27DB-BD31-4B8C-83A1-F6EECF244321}">
                <p14:modId xmlns:p14="http://schemas.microsoft.com/office/powerpoint/2010/main" val="222732901"/>
              </p:ext>
            </p:extLst>
          </p:nvPr>
        </p:nvGraphicFramePr>
        <p:xfrm>
          <a:off x="7813041" y="1188720"/>
          <a:ext cx="4338320" cy="5486400"/>
        </p:xfrm>
        <a:graphic>
          <a:graphicData uri="http://schemas.openxmlformats.org/drawingml/2006/table">
            <a:tbl>
              <a:tblPr firstRow="1" bandRow="1">
                <a:tableStyleId>{2D5ABB26-0587-4C30-8999-92F81FD0307C}</a:tableStyleId>
              </a:tblPr>
              <a:tblGrid>
                <a:gridCol w="4338320">
                  <a:extLst>
                    <a:ext uri="{9D8B030D-6E8A-4147-A177-3AD203B41FA5}">
                      <a16:colId xmlns:a16="http://schemas.microsoft.com/office/drawing/2014/main" val="1791015599"/>
                    </a:ext>
                  </a:extLst>
                </a:gridCol>
              </a:tblGrid>
              <a:tr h="2743200">
                <a:tc>
                  <a:txBody>
                    <a:bodyPr/>
                    <a:lstStyle/>
                    <a:p>
                      <a:endParaRPr lang="en-IN" dirty="0"/>
                    </a:p>
                  </a:txBody>
                  <a:tcPr/>
                </a:tc>
                <a:extLst>
                  <a:ext uri="{0D108BD9-81ED-4DB2-BD59-A6C34878D82A}">
                    <a16:rowId xmlns:a16="http://schemas.microsoft.com/office/drawing/2014/main" val="2376716510"/>
                  </a:ext>
                </a:extLst>
              </a:tr>
              <a:tr h="2743200">
                <a:tc>
                  <a:txBody>
                    <a:bodyPr/>
                    <a:lstStyle/>
                    <a:p>
                      <a:endParaRPr lang="en-IN" dirty="0"/>
                    </a:p>
                  </a:txBody>
                  <a:tcPr/>
                </a:tc>
                <a:extLst>
                  <a:ext uri="{0D108BD9-81ED-4DB2-BD59-A6C34878D82A}">
                    <a16:rowId xmlns:a16="http://schemas.microsoft.com/office/drawing/2014/main" val="33924066"/>
                  </a:ext>
                </a:extLst>
              </a:tr>
            </a:tbl>
          </a:graphicData>
        </a:graphic>
      </p:graphicFrame>
      <p:pic>
        <p:nvPicPr>
          <p:cNvPr id="7" name="Picture 6">
            <a:extLst>
              <a:ext uri="{FF2B5EF4-FFF2-40B4-BE49-F238E27FC236}">
                <a16:creationId xmlns:a16="http://schemas.microsoft.com/office/drawing/2014/main" id="{11FCAE36-6A30-4A9A-81FE-C0CEFE9DC48E}"/>
              </a:ext>
            </a:extLst>
          </p:cNvPr>
          <p:cNvPicPr>
            <a:picLocks noChangeAspect="1"/>
          </p:cNvPicPr>
          <p:nvPr/>
        </p:nvPicPr>
        <p:blipFill>
          <a:blip r:embed="rId3"/>
          <a:stretch>
            <a:fillRect/>
          </a:stretch>
        </p:blipFill>
        <p:spPr>
          <a:xfrm>
            <a:off x="7467600" y="1137919"/>
            <a:ext cx="4500880" cy="2794001"/>
          </a:xfrm>
          <a:prstGeom prst="rect">
            <a:avLst/>
          </a:prstGeom>
        </p:spPr>
      </p:pic>
      <p:pic>
        <p:nvPicPr>
          <p:cNvPr id="8" name="Picture 7">
            <a:extLst>
              <a:ext uri="{FF2B5EF4-FFF2-40B4-BE49-F238E27FC236}">
                <a16:creationId xmlns:a16="http://schemas.microsoft.com/office/drawing/2014/main" id="{DF7EDD9F-DF2F-4182-BD01-F6481FF1386D}"/>
              </a:ext>
            </a:extLst>
          </p:cNvPr>
          <p:cNvPicPr>
            <a:picLocks noChangeAspect="1"/>
          </p:cNvPicPr>
          <p:nvPr/>
        </p:nvPicPr>
        <p:blipFill>
          <a:blip r:embed="rId4"/>
          <a:stretch>
            <a:fillRect/>
          </a:stretch>
        </p:blipFill>
        <p:spPr>
          <a:xfrm>
            <a:off x="7467601" y="4309753"/>
            <a:ext cx="4500880" cy="2314565"/>
          </a:xfrm>
          <a:prstGeom prst="rect">
            <a:avLst/>
          </a:prstGeom>
        </p:spPr>
      </p:pic>
      <p:graphicFrame>
        <p:nvGraphicFramePr>
          <p:cNvPr id="9" name="Table 8">
            <a:extLst>
              <a:ext uri="{FF2B5EF4-FFF2-40B4-BE49-F238E27FC236}">
                <a16:creationId xmlns:a16="http://schemas.microsoft.com/office/drawing/2014/main" id="{85FD993A-A9BF-400A-9027-237C9FEECBE4}"/>
              </a:ext>
            </a:extLst>
          </p:cNvPr>
          <p:cNvGraphicFramePr>
            <a:graphicFrameLocks noGrp="1"/>
          </p:cNvGraphicFramePr>
          <p:nvPr>
            <p:extLst>
              <p:ext uri="{D42A27DB-BD31-4B8C-83A1-F6EECF244321}">
                <p14:modId xmlns:p14="http://schemas.microsoft.com/office/powerpoint/2010/main" val="3060205787"/>
              </p:ext>
            </p:extLst>
          </p:nvPr>
        </p:nvGraphicFramePr>
        <p:xfrm>
          <a:off x="213360" y="1097280"/>
          <a:ext cx="7172960" cy="5608320"/>
        </p:xfrm>
        <a:graphic>
          <a:graphicData uri="http://schemas.openxmlformats.org/drawingml/2006/table">
            <a:tbl>
              <a:tblPr/>
              <a:tblGrid>
                <a:gridCol w="7172960">
                  <a:extLst>
                    <a:ext uri="{9D8B030D-6E8A-4147-A177-3AD203B41FA5}">
                      <a16:colId xmlns:a16="http://schemas.microsoft.com/office/drawing/2014/main" val="1946993430"/>
                    </a:ext>
                  </a:extLst>
                </a:gridCol>
              </a:tblGrid>
              <a:tr h="560832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25803587"/>
                  </a:ext>
                </a:extLst>
              </a:tr>
            </a:tbl>
          </a:graphicData>
        </a:graphic>
      </p:graphicFrame>
      <p:graphicFrame>
        <p:nvGraphicFramePr>
          <p:cNvPr id="10" name="Table 9">
            <a:extLst>
              <a:ext uri="{FF2B5EF4-FFF2-40B4-BE49-F238E27FC236}">
                <a16:creationId xmlns:a16="http://schemas.microsoft.com/office/drawing/2014/main" id="{D478CF06-29BC-41BE-AAEE-45E98DDCD1B9}"/>
              </a:ext>
            </a:extLst>
          </p:cNvPr>
          <p:cNvGraphicFramePr>
            <a:graphicFrameLocks noGrp="1"/>
          </p:cNvGraphicFramePr>
          <p:nvPr>
            <p:extLst>
              <p:ext uri="{D42A27DB-BD31-4B8C-83A1-F6EECF244321}">
                <p14:modId xmlns:p14="http://schemas.microsoft.com/office/powerpoint/2010/main" val="2934744159"/>
              </p:ext>
            </p:extLst>
          </p:nvPr>
        </p:nvGraphicFramePr>
        <p:xfrm>
          <a:off x="7457440" y="1097280"/>
          <a:ext cx="4653280" cy="2844800"/>
        </p:xfrm>
        <a:graphic>
          <a:graphicData uri="http://schemas.openxmlformats.org/drawingml/2006/table">
            <a:tbl>
              <a:tblPr/>
              <a:tblGrid>
                <a:gridCol w="4653280">
                  <a:extLst>
                    <a:ext uri="{9D8B030D-6E8A-4147-A177-3AD203B41FA5}">
                      <a16:colId xmlns:a16="http://schemas.microsoft.com/office/drawing/2014/main" val="2869633568"/>
                    </a:ext>
                  </a:extLst>
                </a:gridCol>
              </a:tblGrid>
              <a:tr h="284480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89547507"/>
                  </a:ext>
                </a:extLst>
              </a:tr>
            </a:tbl>
          </a:graphicData>
        </a:graphic>
      </p:graphicFrame>
      <p:graphicFrame>
        <p:nvGraphicFramePr>
          <p:cNvPr id="11" name="Table 10">
            <a:extLst>
              <a:ext uri="{FF2B5EF4-FFF2-40B4-BE49-F238E27FC236}">
                <a16:creationId xmlns:a16="http://schemas.microsoft.com/office/drawing/2014/main" id="{C464BDD0-F944-40DD-9E25-907FA2FBB03E}"/>
              </a:ext>
            </a:extLst>
          </p:cNvPr>
          <p:cNvGraphicFramePr>
            <a:graphicFrameLocks noGrp="1"/>
          </p:cNvGraphicFramePr>
          <p:nvPr/>
        </p:nvGraphicFramePr>
        <p:xfrm>
          <a:off x="7477760" y="4216400"/>
          <a:ext cx="4561840" cy="2529840"/>
        </p:xfrm>
        <a:graphic>
          <a:graphicData uri="http://schemas.openxmlformats.org/drawingml/2006/table">
            <a:tbl>
              <a:tblPr/>
              <a:tblGrid>
                <a:gridCol w="4561840">
                  <a:extLst>
                    <a:ext uri="{9D8B030D-6E8A-4147-A177-3AD203B41FA5}">
                      <a16:colId xmlns:a16="http://schemas.microsoft.com/office/drawing/2014/main" val="516942776"/>
                    </a:ext>
                  </a:extLst>
                </a:gridCol>
              </a:tblGrid>
              <a:tr h="252984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84724141"/>
                  </a:ext>
                </a:extLst>
              </a:tr>
            </a:tbl>
          </a:graphicData>
        </a:graphic>
      </p:graphicFrame>
    </p:spTree>
    <p:extLst>
      <p:ext uri="{BB962C8B-B14F-4D97-AF65-F5344CB8AC3E}">
        <p14:creationId xmlns:p14="http://schemas.microsoft.com/office/powerpoint/2010/main" val="3145938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9F73-1205-42E9-9F11-365E65120CA6}"/>
              </a:ext>
            </a:extLst>
          </p:cNvPr>
          <p:cNvSpPr>
            <a:spLocks noGrp="1"/>
          </p:cNvSpPr>
          <p:nvPr>
            <p:ph type="title"/>
          </p:nvPr>
        </p:nvSpPr>
        <p:spPr>
          <a:xfrm>
            <a:off x="162560" y="365125"/>
            <a:ext cx="11191240" cy="1325563"/>
          </a:xfrm>
        </p:spPr>
        <p:txBody>
          <a:bodyPr/>
          <a:lstStyle/>
          <a:p>
            <a:r>
              <a:rPr lang="en-US" dirty="0">
                <a:latin typeface="Times New Roman" panose="02020603050405020304" pitchFamily="18" charset="0"/>
                <a:cs typeface="Times New Roman" panose="02020603050405020304" pitchFamily="18" charset="0"/>
              </a:rPr>
              <a:t>Probit sub-sample marginal effects at means</a:t>
            </a:r>
            <a:endParaRPr lang="en-IN" dirty="0">
              <a:latin typeface="Times New Roman" panose="02020603050405020304" pitchFamily="18" charset="0"/>
              <a:cs typeface="Times New Roman" panose="02020603050405020304" pitchFamily="18" charset="0"/>
            </a:endParaRPr>
          </a:p>
        </p:txBody>
      </p:sp>
      <p:pic>
        <p:nvPicPr>
          <p:cNvPr id="16" name="Content Placeholder 15">
            <a:extLst>
              <a:ext uri="{FF2B5EF4-FFF2-40B4-BE49-F238E27FC236}">
                <a16:creationId xmlns:a16="http://schemas.microsoft.com/office/drawing/2014/main" id="{52E32875-A95E-4120-B331-D4414232B1C4}"/>
              </a:ext>
            </a:extLst>
          </p:cNvPr>
          <p:cNvPicPr>
            <a:picLocks noGrp="1" noChangeAspect="1"/>
          </p:cNvPicPr>
          <p:nvPr>
            <p:ph idx="1"/>
          </p:nvPr>
        </p:nvPicPr>
        <p:blipFill>
          <a:blip r:embed="rId2"/>
          <a:stretch>
            <a:fillRect/>
          </a:stretch>
        </p:blipFill>
        <p:spPr>
          <a:xfrm>
            <a:off x="484514" y="1838960"/>
            <a:ext cx="5235566" cy="4754880"/>
          </a:xfrm>
          <a:prstGeom prst="rect">
            <a:avLst/>
          </a:prstGeom>
        </p:spPr>
      </p:pic>
      <p:pic>
        <p:nvPicPr>
          <p:cNvPr id="17" name="Picture 16">
            <a:extLst>
              <a:ext uri="{FF2B5EF4-FFF2-40B4-BE49-F238E27FC236}">
                <a16:creationId xmlns:a16="http://schemas.microsoft.com/office/drawing/2014/main" id="{DC4CFE8D-0836-45AE-A7C9-1B1872F3C8BB}"/>
              </a:ext>
            </a:extLst>
          </p:cNvPr>
          <p:cNvPicPr>
            <a:picLocks noChangeAspect="1"/>
          </p:cNvPicPr>
          <p:nvPr/>
        </p:nvPicPr>
        <p:blipFill>
          <a:blip r:embed="rId3"/>
          <a:stretch>
            <a:fillRect/>
          </a:stretch>
        </p:blipFill>
        <p:spPr>
          <a:xfrm>
            <a:off x="5902960" y="1838960"/>
            <a:ext cx="6136640" cy="4754880"/>
          </a:xfrm>
          <a:prstGeom prst="rect">
            <a:avLst/>
          </a:prstGeom>
        </p:spPr>
      </p:pic>
      <p:graphicFrame>
        <p:nvGraphicFramePr>
          <p:cNvPr id="18" name="Table 17">
            <a:extLst>
              <a:ext uri="{FF2B5EF4-FFF2-40B4-BE49-F238E27FC236}">
                <a16:creationId xmlns:a16="http://schemas.microsoft.com/office/drawing/2014/main" id="{FB61C1EE-9148-49C9-8B90-3AC968C93857}"/>
              </a:ext>
            </a:extLst>
          </p:cNvPr>
          <p:cNvGraphicFramePr>
            <a:graphicFrameLocks noGrp="1"/>
          </p:cNvGraphicFramePr>
          <p:nvPr/>
        </p:nvGraphicFramePr>
        <p:xfrm>
          <a:off x="172720" y="1483360"/>
          <a:ext cx="11694160" cy="5262880"/>
        </p:xfrm>
        <a:graphic>
          <a:graphicData uri="http://schemas.openxmlformats.org/drawingml/2006/table">
            <a:tbl>
              <a:tblPr/>
              <a:tblGrid>
                <a:gridCol w="11694160">
                  <a:extLst>
                    <a:ext uri="{9D8B030D-6E8A-4147-A177-3AD203B41FA5}">
                      <a16:colId xmlns:a16="http://schemas.microsoft.com/office/drawing/2014/main" val="170000617"/>
                    </a:ext>
                  </a:extLst>
                </a:gridCol>
              </a:tblGrid>
              <a:tr h="526288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563585320"/>
                  </a:ext>
                </a:extLst>
              </a:tr>
            </a:tbl>
          </a:graphicData>
        </a:graphic>
      </p:graphicFrame>
      <p:cxnSp>
        <p:nvCxnSpPr>
          <p:cNvPr id="20" name="Straight Connector 19">
            <a:extLst>
              <a:ext uri="{FF2B5EF4-FFF2-40B4-BE49-F238E27FC236}">
                <a16:creationId xmlns:a16="http://schemas.microsoft.com/office/drawing/2014/main" id="{D05A3F35-480C-442B-9594-13FA0EB9B270}"/>
              </a:ext>
            </a:extLst>
          </p:cNvPr>
          <p:cNvCxnSpPr/>
          <p:nvPr/>
        </p:nvCxnSpPr>
        <p:spPr>
          <a:xfrm>
            <a:off x="4775200" y="1483360"/>
            <a:ext cx="0" cy="52628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8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0BF7-D8E2-4C60-9238-E1D03A1044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and Discussion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9C064B-551D-4EF7-9EDC-AAD65DAE61E9}"/>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Found that access to Internet is positively associated with increased Health Insurance uptake both in rural and urban areas. Though, in urban areas, </a:t>
            </a:r>
            <a:r>
              <a:rPr lang="en-IN" sz="1800" dirty="0" err="1">
                <a:effectLst/>
                <a:latin typeface="Times New Roman" panose="02020603050405020304" pitchFamily="18" charset="0"/>
                <a:ea typeface="Times New Roman" panose="02020603050405020304" pitchFamily="18" charset="0"/>
              </a:rPr>
              <a:t>Probit</a:t>
            </a:r>
            <a:r>
              <a:rPr lang="en-IN" sz="1800" dirty="0">
                <a:effectLst/>
                <a:latin typeface="Times New Roman" panose="02020603050405020304" pitchFamily="18" charset="0"/>
                <a:ea typeface="Times New Roman" panose="02020603050405020304" pitchFamily="18" charset="0"/>
              </a:rPr>
              <a:t> marginal effects at means suggests that </a:t>
            </a:r>
            <a:r>
              <a:rPr lang="en-IN" sz="1800" dirty="0" err="1">
                <a:effectLst/>
                <a:latin typeface="Times New Roman" panose="02020603050405020304" pitchFamily="18" charset="0"/>
                <a:ea typeface="Times New Roman" panose="02020603050405020304" pitchFamily="18" charset="0"/>
              </a:rPr>
              <a:t>Int_access</a:t>
            </a:r>
            <a:r>
              <a:rPr lang="en-IN" sz="1800" dirty="0">
                <a:effectLst/>
                <a:latin typeface="Times New Roman" panose="02020603050405020304" pitchFamily="18" charset="0"/>
                <a:ea typeface="Times New Roman" panose="02020603050405020304" pitchFamily="18" charset="0"/>
              </a:rPr>
              <a:t> is a statistically insignificant variable. </a:t>
            </a:r>
          </a:p>
          <a:p>
            <a:r>
              <a:rPr lang="en-IN" sz="1800" dirty="0">
                <a:effectLst/>
                <a:latin typeface="Times New Roman" panose="02020603050405020304" pitchFamily="18" charset="0"/>
                <a:ea typeface="Times New Roman" panose="02020603050405020304" pitchFamily="18" charset="0"/>
              </a:rPr>
              <a:t>The </a:t>
            </a:r>
            <a:r>
              <a:rPr lang="en-IN" sz="1800" dirty="0" err="1">
                <a:effectLst/>
                <a:latin typeface="Times New Roman" panose="02020603050405020304" pitchFamily="18" charset="0"/>
                <a:ea typeface="Times New Roman" panose="02020603050405020304" pitchFamily="18" charset="0"/>
              </a:rPr>
              <a:t>Probit</a:t>
            </a:r>
            <a:r>
              <a:rPr lang="en-IN" sz="1800" dirty="0">
                <a:effectLst/>
                <a:latin typeface="Times New Roman" panose="02020603050405020304" pitchFamily="18" charset="0"/>
                <a:ea typeface="Times New Roman" panose="02020603050405020304" pitchFamily="18" charset="0"/>
              </a:rPr>
              <a:t> results in comparison to the benchmark OLS regression are almost similar, both models identify positive relationship between </a:t>
            </a:r>
            <a:r>
              <a:rPr lang="en-IN" sz="1800" dirty="0" err="1">
                <a:effectLst/>
                <a:latin typeface="Times New Roman" panose="02020603050405020304" pitchFamily="18" charset="0"/>
                <a:ea typeface="Times New Roman" panose="02020603050405020304" pitchFamily="18" charset="0"/>
              </a:rPr>
              <a:t>Int_access</a:t>
            </a:r>
            <a:r>
              <a:rPr lang="en-IN" sz="1800" dirty="0">
                <a:effectLst/>
                <a:latin typeface="Times New Roman" panose="02020603050405020304" pitchFamily="18" charset="0"/>
                <a:ea typeface="Times New Roman" panose="02020603050405020304" pitchFamily="18" charset="0"/>
              </a:rPr>
              <a:t> and HI uptake , however, since LPM predicted probabilities range beyond [0,1], the LPM estimates are inaccurate. </a:t>
            </a:r>
          </a:p>
          <a:p>
            <a:r>
              <a:rPr lang="en-IN" sz="1800" dirty="0">
                <a:effectLst/>
                <a:latin typeface="Times New Roman" panose="02020603050405020304" pitchFamily="18" charset="0"/>
                <a:ea typeface="Times New Roman" panose="02020603050405020304" pitchFamily="18" charset="0"/>
              </a:rPr>
              <a:t>The results of this study are in line with literature such as </a:t>
            </a:r>
            <a:r>
              <a:rPr lang="en-IN" sz="1800" dirty="0" err="1">
                <a:solidFill>
                  <a:srgbClr val="333333"/>
                </a:solidFill>
                <a:effectLst/>
                <a:highlight>
                  <a:srgbClr val="FFFFFF"/>
                </a:highlight>
                <a:latin typeface="Times New Roman" panose="02020603050405020304" pitchFamily="18" charset="0"/>
                <a:ea typeface="Times New Roman" panose="02020603050405020304" pitchFamily="18" charset="0"/>
              </a:rPr>
              <a:t>Supakankunti</a:t>
            </a:r>
            <a:r>
              <a:rPr lang="en-IN" sz="1800" dirty="0">
                <a:solidFill>
                  <a:srgbClr val="333333"/>
                </a:solidFill>
                <a:effectLst/>
                <a:highlight>
                  <a:srgbClr val="FFFFFF"/>
                </a:highlight>
                <a:latin typeface="Times New Roman" panose="02020603050405020304" pitchFamily="18" charset="0"/>
                <a:ea typeface="Times New Roman" panose="02020603050405020304" pitchFamily="18" charset="0"/>
              </a:rPr>
              <a:t>.(2001)</a:t>
            </a:r>
            <a:r>
              <a:rPr lang="en-IN" sz="1800" dirty="0">
                <a:solidFill>
                  <a:srgbClr val="333333"/>
                </a:solidFill>
                <a:effectLst/>
                <a:latin typeface="Times New Roman" panose="02020603050405020304" pitchFamily="18" charset="0"/>
                <a:ea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rPr>
              <a:t>Alesane</a:t>
            </a:r>
            <a:r>
              <a:rPr lang="en-IN" sz="1800" dirty="0">
                <a:effectLst/>
                <a:latin typeface="Times New Roman" panose="02020603050405020304" pitchFamily="18" charset="0"/>
                <a:ea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rPr>
              <a:t>Anang</a:t>
            </a:r>
            <a:r>
              <a:rPr lang="en-IN" sz="1800" dirty="0">
                <a:effectLst/>
                <a:latin typeface="Times New Roman" panose="02020603050405020304" pitchFamily="18" charset="0"/>
                <a:ea typeface="Times New Roman" panose="02020603050405020304" pitchFamily="18" charset="0"/>
              </a:rPr>
              <a:t>.(2018) as the results of this study also find that age, education levels and household size as significant variables. Also, with increase in household size our results indicate a lower likelihood of HI uptake which is aligned with the same reported result in </a:t>
            </a:r>
            <a:r>
              <a:rPr lang="en-IN" sz="1800" dirty="0" err="1">
                <a:solidFill>
                  <a:srgbClr val="333333"/>
                </a:solidFill>
                <a:effectLst/>
                <a:highlight>
                  <a:srgbClr val="FFFFFF"/>
                </a:highlight>
                <a:latin typeface="Times New Roman" panose="02020603050405020304" pitchFamily="18" charset="0"/>
                <a:ea typeface="Times New Roman" panose="02020603050405020304" pitchFamily="18" charset="0"/>
              </a:rPr>
              <a:t>Supakankunti</a:t>
            </a:r>
            <a:r>
              <a:rPr lang="en-IN" sz="1800" dirty="0">
                <a:solidFill>
                  <a:srgbClr val="333333"/>
                </a:solidFill>
                <a:effectLst/>
                <a:highlight>
                  <a:srgbClr val="FFFFFF"/>
                </a:highlight>
                <a:latin typeface="Times New Roman" panose="02020603050405020304" pitchFamily="18" charset="0"/>
                <a:ea typeface="Times New Roman" panose="02020603050405020304" pitchFamily="18" charset="0"/>
              </a:rPr>
              <a:t>.(2001)</a:t>
            </a:r>
            <a:r>
              <a:rPr lang="en-IN" sz="1800" dirty="0">
                <a:solidFill>
                  <a:srgbClr val="333333"/>
                </a:solidFill>
                <a:effectLst/>
                <a:latin typeface="Times New Roman" panose="02020603050405020304" pitchFamily="18" charset="0"/>
                <a:ea typeface="Times New Roman" panose="02020603050405020304" pitchFamily="18" charset="0"/>
              </a:rPr>
              <a:t>. </a:t>
            </a:r>
          </a:p>
          <a:p>
            <a:r>
              <a:rPr lang="en-IN" sz="1800" dirty="0">
                <a:solidFill>
                  <a:srgbClr val="333333"/>
                </a:solidFill>
                <a:effectLst/>
                <a:latin typeface="Times New Roman" panose="02020603050405020304" pitchFamily="18" charset="0"/>
                <a:ea typeface="Times New Roman" panose="02020603050405020304" pitchFamily="18" charset="0"/>
              </a:rPr>
              <a:t>In concern to the effect of Muslim households, this study found that urban households are 5.4% less likely to take HI as opposed to Hindu households, and this result is in tandem with the same findings in the works of </a:t>
            </a:r>
            <a:r>
              <a:rPr lang="en-IN" sz="1800" dirty="0">
                <a:solidFill>
                  <a:srgbClr val="212121"/>
                </a:solidFill>
                <a:effectLst/>
                <a:highlight>
                  <a:srgbClr val="FFFFFF"/>
                </a:highlight>
                <a:latin typeface="Times New Roman" panose="02020603050405020304" pitchFamily="18" charset="0"/>
                <a:ea typeface="Times New Roman" panose="02020603050405020304" pitchFamily="18" charset="0"/>
              </a:rPr>
              <a:t>Chakrabarti and Shankar.(2018)</a:t>
            </a:r>
            <a:r>
              <a:rPr lang="en-IN" sz="1800" dirty="0">
                <a:solidFill>
                  <a:srgbClr val="212121"/>
                </a:solidFill>
                <a:effectLst/>
                <a:latin typeface="Times New Roman" panose="02020603050405020304" pitchFamily="18" charset="0"/>
                <a:ea typeface="Times New Roman" panose="02020603050405020304" pitchFamily="18" charset="0"/>
              </a:rPr>
              <a:t>, and at the same time, caste and religion were found to be significant determinants of Health Insurance uptake in our study as well.</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607331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1784</Words>
  <Application>Microsoft Office PowerPoint</Application>
  <PresentationFormat>Widescreen</PresentationFormat>
  <Paragraphs>271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     The effect of access to internet on Health Insurance demand in India’s rural versus urban areas in a modern context   Kasi Donepalli </vt:lpstr>
      <vt:lpstr>Introduction </vt:lpstr>
      <vt:lpstr>Literature review</vt:lpstr>
      <vt:lpstr>Research question, expected hypothesis, &amp; contribution</vt:lpstr>
      <vt:lpstr>Data </vt:lpstr>
      <vt:lpstr>Data summary statistics and empirical model</vt:lpstr>
      <vt:lpstr>Results- LPM and Issues with LPM</vt:lpstr>
      <vt:lpstr>Probit sub-sample marginal effects at means</vt:lpstr>
      <vt:lpstr>Conclusion and Discussion</vt:lpstr>
      <vt:lpstr>Conclusions and Discussions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effect of access to internet on Health Insurance demand in India’s rural versus urban areas in a modern context   Kasi Donepalli </dc:title>
  <dc:creator>Kasi visweswara Donepalli</dc:creator>
  <cp:lastModifiedBy>Kasi visweswara Donepalli</cp:lastModifiedBy>
  <cp:revision>5</cp:revision>
  <dcterms:created xsi:type="dcterms:W3CDTF">2022-04-13T06:25:23Z</dcterms:created>
  <dcterms:modified xsi:type="dcterms:W3CDTF">2022-04-26T08:44:16Z</dcterms:modified>
</cp:coreProperties>
</file>