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swald Bold" charset="1" panose="00000800000000000000"/>
      <p:regular r:id="rId22"/>
    </p:embeddedFont>
    <p:embeddedFont>
      <p:font typeface="Montserrat Classic Bold" charset="1" panose="00000800000000000000"/>
      <p:regular r:id="rId23"/>
    </p:embeddedFont>
    <p:embeddedFont>
      <p:font typeface="Oswald" charset="1" panose="00000500000000000000"/>
      <p:regular r:id="rId24"/>
    </p:embeddedFont>
    <p:embeddedFont>
      <p:font typeface="DM Sans" charset="1" panose="00000000000000000000"/>
      <p:regular r:id="rId25"/>
    </p:embeddedFont>
    <p:embeddedFont>
      <p:font typeface="DM Sans Bold" charset="1" panose="00000000000000000000"/>
      <p:regular r:id="rId26"/>
    </p:embeddedFont>
    <p:embeddedFont>
      <p:font typeface="Open Sans Extra Bold" charset="1" panose="020B0906030804020204"/>
      <p:regular r:id="rId27"/>
    </p:embeddedFont>
    <p:embeddedFont>
      <p:font typeface="Open Sans" charset="1" panose="020B0606030504020204"/>
      <p:regular r:id="rId28"/>
    </p:embeddedFont>
    <p:embeddedFont>
      <p:font typeface="Open Sauce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96805" y="3202251"/>
            <a:ext cx="12571599" cy="4208864"/>
            <a:chOff x="0" y="0"/>
            <a:chExt cx="242778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7780" cy="812800"/>
            </a:xfrm>
            <a:custGeom>
              <a:avLst/>
              <a:gdLst/>
              <a:ahLst/>
              <a:cxnLst/>
              <a:rect r="r" b="b" t="t" l="l"/>
              <a:pathLst>
                <a:path h="812800" w="2427780">
                  <a:moveTo>
                    <a:pt x="0" y="0"/>
                  </a:moveTo>
                  <a:lnTo>
                    <a:pt x="2427780" y="0"/>
                  </a:lnTo>
                  <a:lnTo>
                    <a:pt x="242778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42778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438109"/>
            <a:ext cx="9815307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</a:rPr>
              <a:t>WEB程式設計</a:t>
            </a:r>
          </a:p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ea typeface="Oswald Bold"/>
              </a:rPr>
              <a:t>簡單的財務管理工具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7678062"/>
            <a:ext cx="12848809" cy="217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spc="222">
                <a:solidFill>
                  <a:srgbClr val="231F20"/>
                </a:solidFill>
                <a:ea typeface="Montserrat Classic Bold"/>
              </a:rPr>
              <a:t>第一組</a:t>
            </a:r>
          </a:p>
          <a:p>
            <a:pPr algn="ctr">
              <a:lnSpc>
                <a:spcPts val="5795"/>
              </a:lnSpc>
            </a:pPr>
            <a:r>
              <a:rPr lang="en-US" sz="4199" spc="222">
                <a:solidFill>
                  <a:srgbClr val="231F20"/>
                </a:solidFill>
                <a:latin typeface="Montserrat Classic Bold"/>
                <a:ea typeface="Montserrat Classic Bold"/>
              </a:rPr>
              <a:t>組員：3B017002 王嘉辰</a:t>
            </a:r>
          </a:p>
          <a:p>
            <a:pPr algn="ctr">
              <a:lnSpc>
                <a:spcPts val="5795"/>
              </a:lnSpc>
            </a:pPr>
            <a:r>
              <a:rPr lang="en-US" sz="4199" spc="222">
                <a:solidFill>
                  <a:srgbClr val="231F20"/>
                </a:solidFill>
                <a:latin typeface="Montserrat Classic Bold"/>
                <a:ea typeface="Montserrat Classic Bold"/>
              </a:rPr>
              <a:t>組員：3A917147 吳芠凱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6430966"/>
            <a:ext cx="1284880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spc="222">
                <a:solidFill>
                  <a:srgbClr val="231F20"/>
                </a:solidFill>
                <a:latin typeface="Montserrat Classic Bold"/>
              </a:rPr>
              <a:t>SIMPLE FINANCIAL MANAGEMENT TOOL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6744" y="533003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ea typeface="Oswald Bold"/>
              </a:rPr>
              <a:t>實作方法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73725" y="2196125"/>
            <a:ext cx="15485575" cy="7304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二、生成財務報告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功能描述：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生成月度和年度的收支報告，包括總收入、總支出、餘額。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收支報告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當月總收入total_income、當月總支出total_expense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餘額(收入-支出)balance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年度收支報告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當年總收入total_income、當年總支出total_expense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餘額(收入-支出)balance</a:t>
            </a:r>
          </a:p>
          <a:p>
            <a:pPr algn="l">
              <a:lnSpc>
                <a:spcPts val="579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452953"/>
            <a:ext cx="2808893" cy="5253671"/>
          </a:xfrm>
          <a:custGeom>
            <a:avLst/>
            <a:gdLst/>
            <a:ahLst/>
            <a:cxnLst/>
            <a:rect r="r" b="b" t="t" l="l"/>
            <a:pathLst>
              <a:path h="5253671" w="2808893">
                <a:moveTo>
                  <a:pt x="0" y="0"/>
                </a:moveTo>
                <a:lnTo>
                  <a:pt x="2808893" y="0"/>
                </a:lnTo>
                <a:lnTo>
                  <a:pt x="2808893" y="5253672"/>
                </a:lnTo>
                <a:lnTo>
                  <a:pt x="0" y="5253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77089" y="4291028"/>
            <a:ext cx="10880633" cy="5577521"/>
          </a:xfrm>
          <a:custGeom>
            <a:avLst/>
            <a:gdLst/>
            <a:ahLst/>
            <a:cxnLst/>
            <a:rect r="r" b="b" t="t" l="l"/>
            <a:pathLst>
              <a:path h="5577521" w="10880633">
                <a:moveTo>
                  <a:pt x="0" y="0"/>
                </a:moveTo>
                <a:lnTo>
                  <a:pt x="10880633" y="0"/>
                </a:lnTo>
                <a:lnTo>
                  <a:pt x="10880633" y="5577522"/>
                </a:lnTo>
                <a:lnTo>
                  <a:pt x="0" y="55775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44" y="533003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ea typeface="Oswald Bold"/>
              </a:rPr>
              <a:t>實作方法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8834" y="1958165"/>
            <a:ext cx="17201863" cy="217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於首頁放置下拉選單，可選年分、月分，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篩選指定年、月的資料製作圓餅圖，引用google的圓餅圖模型。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分別顯示收入、支出、總收入/支出、餘額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8821" y="1699785"/>
            <a:ext cx="13270357" cy="8041013"/>
          </a:xfrm>
          <a:custGeom>
            <a:avLst/>
            <a:gdLst/>
            <a:ahLst/>
            <a:cxnLst/>
            <a:rect r="r" b="b" t="t" l="l"/>
            <a:pathLst>
              <a:path h="8041013" w="13270357">
                <a:moveTo>
                  <a:pt x="0" y="0"/>
                </a:moveTo>
                <a:lnTo>
                  <a:pt x="13270358" y="0"/>
                </a:lnTo>
                <a:lnTo>
                  <a:pt x="13270358" y="8041013"/>
                </a:lnTo>
                <a:lnTo>
                  <a:pt x="0" y="80410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</a:rPr>
              <a:t>首頁INDEX.HTML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2898" y="1892266"/>
            <a:ext cx="12122204" cy="7860492"/>
          </a:xfrm>
          <a:custGeom>
            <a:avLst/>
            <a:gdLst/>
            <a:ahLst/>
            <a:cxnLst/>
            <a:rect r="r" b="b" t="t" l="l"/>
            <a:pathLst>
              <a:path h="7860492" w="12122204">
                <a:moveTo>
                  <a:pt x="0" y="0"/>
                </a:moveTo>
                <a:lnTo>
                  <a:pt x="12122204" y="0"/>
                </a:lnTo>
                <a:lnTo>
                  <a:pt x="12122204" y="7860492"/>
                </a:lnTo>
                <a:lnTo>
                  <a:pt x="0" y="7860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</a:rPr>
              <a:t>新增頁INCOME.HTML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3042" y="2275917"/>
            <a:ext cx="6639989" cy="7292034"/>
          </a:xfrm>
          <a:custGeom>
            <a:avLst/>
            <a:gdLst/>
            <a:ahLst/>
            <a:cxnLst/>
            <a:rect r="r" b="b" t="t" l="l"/>
            <a:pathLst>
              <a:path h="7292034" w="6639989">
                <a:moveTo>
                  <a:pt x="0" y="0"/>
                </a:moveTo>
                <a:lnTo>
                  <a:pt x="6639989" y="0"/>
                </a:lnTo>
                <a:lnTo>
                  <a:pt x="6639989" y="7292034"/>
                </a:lnTo>
                <a:lnTo>
                  <a:pt x="0" y="7292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01536" y="4807442"/>
            <a:ext cx="8457764" cy="2622210"/>
          </a:xfrm>
          <a:custGeom>
            <a:avLst/>
            <a:gdLst/>
            <a:ahLst/>
            <a:cxnLst/>
            <a:rect r="r" b="b" t="t" l="l"/>
            <a:pathLst>
              <a:path h="2622210" w="8457764">
                <a:moveTo>
                  <a:pt x="0" y="0"/>
                </a:moveTo>
                <a:lnTo>
                  <a:pt x="8457764" y="0"/>
                </a:lnTo>
                <a:lnTo>
                  <a:pt x="8457764" y="2622210"/>
                </a:lnTo>
                <a:lnTo>
                  <a:pt x="0" y="2622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511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</a:rPr>
              <a:t>修改頁EDIT.HTML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01536" y="3858827"/>
            <a:ext cx="779746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刪除記錄提示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8982" y="1924524"/>
            <a:ext cx="15130036" cy="7755807"/>
          </a:xfrm>
          <a:custGeom>
            <a:avLst/>
            <a:gdLst/>
            <a:ahLst/>
            <a:cxnLst/>
            <a:rect r="r" b="b" t="t" l="l"/>
            <a:pathLst>
              <a:path h="7755807" w="15130036">
                <a:moveTo>
                  <a:pt x="0" y="0"/>
                </a:moveTo>
                <a:lnTo>
                  <a:pt x="15130036" y="0"/>
                </a:lnTo>
                <a:lnTo>
                  <a:pt x="15130036" y="7755808"/>
                </a:lnTo>
                <a:lnTo>
                  <a:pt x="0" y="7755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</a:rPr>
              <a:t>報表頁MONTH.HTML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4946" y="1227451"/>
            <a:ext cx="14318108" cy="6466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44"/>
              </a:lnSpc>
            </a:pPr>
            <a:r>
              <a:rPr lang="en-US" sz="18800" spc="996">
                <a:solidFill>
                  <a:srgbClr val="231F20"/>
                </a:solidFill>
                <a:latin typeface="Oswald Bold"/>
              </a:rPr>
              <a:t>END</a:t>
            </a:r>
          </a:p>
          <a:p>
            <a:pPr algn="ctr">
              <a:lnSpc>
                <a:spcPts val="25944"/>
              </a:lnSpc>
            </a:pPr>
            <a:r>
              <a:rPr lang="en-US" sz="18800" spc="996">
                <a:solidFill>
                  <a:srgbClr val="231F20"/>
                </a:solidFill>
                <a:latin typeface="Oswald Bold"/>
              </a:rPr>
              <a:t>THANK 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ea typeface="Oswald Bold"/>
              </a:rPr>
              <a:t>目錄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04562"/>
            <a:ext cx="5790503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作業說明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098780"/>
            <a:ext cx="607662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背景資料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18870"/>
            <a:ext cx="5790503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環境介紹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13088"/>
            <a:ext cx="607662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程式功能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13932"/>
            <a:ext cx="607662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程式流程圖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06309"/>
            <a:ext cx="5790503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實作方法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50690"/>
            <a:ext cx="607662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展示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42191" y="3396305"/>
            <a:ext cx="13669077" cy="4368565"/>
            <a:chOff x="0" y="0"/>
            <a:chExt cx="5237215" cy="16737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37215" cy="1673786"/>
            </a:xfrm>
            <a:custGeom>
              <a:avLst/>
              <a:gdLst/>
              <a:ahLst/>
              <a:cxnLst/>
              <a:rect r="r" b="b" t="t" l="l"/>
              <a:pathLst>
                <a:path h="1673786" w="5237215">
                  <a:moveTo>
                    <a:pt x="0" y="0"/>
                  </a:moveTo>
                  <a:lnTo>
                    <a:pt x="5237215" y="0"/>
                  </a:lnTo>
                  <a:lnTo>
                    <a:pt x="5237215" y="1673786"/>
                  </a:lnTo>
                  <a:lnTo>
                    <a:pt x="0" y="167378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237215" cy="1692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ea typeface="Oswald Bold"/>
              </a:rPr>
              <a:t>作業說明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08899" y="3605695"/>
            <a:ext cx="11902370" cy="363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231F20"/>
                </a:solidFill>
                <a:ea typeface="DM Sans"/>
              </a:rPr>
              <a:t>這份期末作業是我對所學知識的應用與實踐。</a:t>
            </a:r>
          </a:p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latin typeface="DM Sans"/>
                <a:ea typeface="DM Sans"/>
              </a:rPr>
              <a:t>藉由開發一個簡單的財務管理工具，我將記錄收入和支出的功能與生成財務報告圖表的功能整合，期望能有效地管理個人財務，同時提升對 Python Web 開發框架 Flask 的熟練度。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13669077" cy="5314027"/>
            <a:chOff x="0" y="0"/>
            <a:chExt cx="5237215" cy="20360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37215" cy="2036034"/>
            </a:xfrm>
            <a:custGeom>
              <a:avLst/>
              <a:gdLst/>
              <a:ahLst/>
              <a:cxnLst/>
              <a:rect r="r" b="b" t="t" l="l"/>
              <a:pathLst>
                <a:path h="2036034" w="5237215">
                  <a:moveTo>
                    <a:pt x="0" y="0"/>
                  </a:moveTo>
                  <a:lnTo>
                    <a:pt x="5237215" y="0"/>
                  </a:lnTo>
                  <a:lnTo>
                    <a:pt x="5237215" y="2036034"/>
                  </a:lnTo>
                  <a:lnTo>
                    <a:pt x="0" y="203603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237215" cy="2055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ea typeface="Oswald Bold"/>
              </a:rPr>
              <a:t>背景資料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08899" y="3605695"/>
            <a:ext cx="11902370" cy="437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95"/>
              </a:lnSpc>
              <a:spcBef>
                <a:spcPct val="0"/>
              </a:spcBef>
            </a:pPr>
            <a:r>
              <a:rPr lang="en-US" sz="4200" spc="411">
                <a:solidFill>
                  <a:srgbClr val="231F20"/>
                </a:solidFill>
                <a:latin typeface="DM Sans"/>
                <a:ea typeface="DM Sans"/>
              </a:rPr>
              <a:t>我們想開發一個簡易的財務管理工具，以滿足日常生活中對於財務管理的需求。使用 Python 語言及 Flask 框架，我們將實現一個可記錄收入支出並生成財務報告的應用程式。此項目旨在將理論知識轉化為實用能力，同時提升對於 Web 開發技術的掌握。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5885870"/>
            <a:ext cx="4113179" cy="2879715"/>
            <a:chOff x="0" y="0"/>
            <a:chExt cx="1279723" cy="895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895958"/>
            </a:xfrm>
            <a:custGeom>
              <a:avLst/>
              <a:gdLst/>
              <a:ahLst/>
              <a:cxnLst/>
              <a:rect r="r" b="b" t="t" l="l"/>
              <a:pathLst>
                <a:path h="895958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895958"/>
                  </a:lnTo>
                  <a:lnTo>
                    <a:pt x="0" y="89595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95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5885870"/>
            <a:ext cx="4113179" cy="2879715"/>
            <a:chOff x="0" y="0"/>
            <a:chExt cx="1279723" cy="895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895958"/>
            </a:xfrm>
            <a:custGeom>
              <a:avLst/>
              <a:gdLst/>
              <a:ahLst/>
              <a:cxnLst/>
              <a:rect r="r" b="b" t="t" l="l"/>
              <a:pathLst>
                <a:path h="895958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895958"/>
                  </a:lnTo>
                  <a:lnTo>
                    <a:pt x="0" y="89595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95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5885870"/>
            <a:ext cx="4113179" cy="2879715"/>
            <a:chOff x="0" y="0"/>
            <a:chExt cx="1279723" cy="8959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895958"/>
            </a:xfrm>
            <a:custGeom>
              <a:avLst/>
              <a:gdLst/>
              <a:ahLst/>
              <a:cxnLst/>
              <a:rect r="r" b="b" t="t" l="l"/>
              <a:pathLst>
                <a:path h="895958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895958"/>
                  </a:lnTo>
                  <a:lnTo>
                    <a:pt x="0" y="89595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95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295670" y="6538700"/>
            <a:ext cx="3322545" cy="1574056"/>
          </a:xfrm>
          <a:custGeom>
            <a:avLst/>
            <a:gdLst/>
            <a:ahLst/>
            <a:cxnLst/>
            <a:rect r="r" b="b" t="t" l="l"/>
            <a:pathLst>
              <a:path h="1574056" w="3322545">
                <a:moveTo>
                  <a:pt x="0" y="0"/>
                </a:moveTo>
                <a:lnTo>
                  <a:pt x="3322545" y="0"/>
                </a:lnTo>
                <a:lnTo>
                  <a:pt x="3322545" y="1574056"/>
                </a:lnTo>
                <a:lnTo>
                  <a:pt x="0" y="1574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454274" y="6663918"/>
            <a:ext cx="3379452" cy="1323619"/>
          </a:xfrm>
          <a:custGeom>
            <a:avLst/>
            <a:gdLst/>
            <a:ahLst/>
            <a:cxnLst/>
            <a:rect r="r" b="b" t="t" l="l"/>
            <a:pathLst>
              <a:path h="1323619" w="3379452">
                <a:moveTo>
                  <a:pt x="0" y="0"/>
                </a:moveTo>
                <a:lnTo>
                  <a:pt x="3379452" y="0"/>
                </a:lnTo>
                <a:lnTo>
                  <a:pt x="3379452" y="1323619"/>
                </a:lnTo>
                <a:lnTo>
                  <a:pt x="0" y="13236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493636" y="6283829"/>
            <a:ext cx="3704530" cy="2083798"/>
          </a:xfrm>
          <a:custGeom>
            <a:avLst/>
            <a:gdLst/>
            <a:ahLst/>
            <a:cxnLst/>
            <a:rect r="r" b="b" t="t" l="l"/>
            <a:pathLst>
              <a:path h="2083798" w="3704530">
                <a:moveTo>
                  <a:pt x="0" y="0"/>
                </a:moveTo>
                <a:lnTo>
                  <a:pt x="3704529" y="0"/>
                </a:lnTo>
                <a:lnTo>
                  <a:pt x="3704529" y="2083798"/>
                </a:lnTo>
                <a:lnTo>
                  <a:pt x="0" y="20837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ea typeface="Oswald Bold"/>
              </a:rPr>
              <a:t>環境介紹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89311" y="3195792"/>
            <a:ext cx="13724221" cy="217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開發環境包括 Python 編程語言、Flask Web 開發框架、SQLite 數據庫等。我們將使用這些工具來構建並運行我們的財務管理應用程序。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3305695" y="1416943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2027546" y="0"/>
                </a:moveTo>
                <a:lnTo>
                  <a:pt x="0" y="0"/>
                </a:lnTo>
                <a:lnTo>
                  <a:pt x="0" y="3080525"/>
                </a:lnTo>
                <a:lnTo>
                  <a:pt x="2027546" y="3080525"/>
                </a:lnTo>
                <a:lnTo>
                  <a:pt x="20275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6110271" y="51435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859731" y="2706665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79206" y="5402593"/>
            <a:ext cx="3581607" cy="2027545"/>
            <a:chOff x="0" y="0"/>
            <a:chExt cx="4775476" cy="270339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4107367" y="1017642"/>
              <a:ext cx="668109" cy="668109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true" flipV="false" rot="-5400000">
              <a:off x="701986" y="-701986"/>
              <a:ext cx="2703394" cy="4107367"/>
            </a:xfrm>
            <a:custGeom>
              <a:avLst/>
              <a:gdLst/>
              <a:ahLst/>
              <a:cxnLst/>
              <a:rect r="r" b="b" t="t" l="l"/>
              <a:pathLst>
                <a:path h="4107367" w="2703394">
                  <a:moveTo>
                    <a:pt x="2703394" y="0"/>
                  </a:moveTo>
                  <a:lnTo>
                    <a:pt x="0" y="0"/>
                  </a:lnTo>
                  <a:lnTo>
                    <a:pt x="0" y="4107366"/>
                  </a:lnTo>
                  <a:lnTo>
                    <a:pt x="2703394" y="4107366"/>
                  </a:lnTo>
                  <a:lnTo>
                    <a:pt x="2703394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565788"/>
              <a:ext cx="2703394" cy="1457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141"/>
                </a:lnSpc>
              </a:pPr>
              <a:r>
                <a:rPr lang="en-US" sz="6624" spc="649">
                  <a:solidFill>
                    <a:srgbClr val="FFFBFB"/>
                  </a:solidFill>
                  <a:latin typeface="DM Sans Bold"/>
                </a:rPr>
                <a:t>02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922589" y="2386824"/>
            <a:ext cx="10648315" cy="363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記錄收入和支出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功能描述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用戶可以記錄每日的收入和支出，包括日期、金額、類別和備註。</a:t>
            </a:r>
          </a:p>
          <a:p>
            <a:pPr algn="l">
              <a:lnSpc>
                <a:spcPts val="579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922589" y="5957937"/>
            <a:ext cx="10648315" cy="363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生成財務報告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功能描述：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生成月度和年度的收支報告，包括總收入、總支出、餘額。</a:t>
            </a:r>
          </a:p>
          <a:p>
            <a:pPr algn="l">
              <a:lnSpc>
                <a:spcPts val="579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7620" y="300934"/>
            <a:ext cx="12992152" cy="151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69"/>
              </a:lnSpc>
            </a:pPr>
            <a:r>
              <a:rPr lang="en-US" sz="8906">
                <a:solidFill>
                  <a:srgbClr val="000000"/>
                </a:solidFill>
                <a:ea typeface="Open Sans Extra Bold"/>
              </a:rPr>
              <a:t>程式流程圖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622660" y="2263953"/>
            <a:ext cx="12242331" cy="6994347"/>
            <a:chOff x="0" y="0"/>
            <a:chExt cx="16323108" cy="932579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434651" y="3028875"/>
              <a:ext cx="3426956" cy="2010176"/>
              <a:chOff x="0" y="0"/>
              <a:chExt cx="1125853" cy="6604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125853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125853">
                    <a:moveTo>
                      <a:pt x="100139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01393" y="0"/>
                    </a:lnTo>
                    <a:cubicBezTo>
                      <a:pt x="1069973" y="0"/>
                      <a:pt x="1125853" y="55880"/>
                      <a:pt x="1125853" y="124460"/>
                    </a:cubicBezTo>
                    <a:lnTo>
                      <a:pt x="1125853" y="535940"/>
                    </a:lnTo>
                    <a:cubicBezTo>
                      <a:pt x="1125853" y="604520"/>
                      <a:pt x="1069973" y="660400"/>
                      <a:pt x="1001393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3028875" cy="3028875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700311"/>
              <a:ext cx="3028875" cy="12130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ea typeface="Open Sans"/>
                </a:rPr>
                <a:t>首頁</a:t>
              </a:r>
            </a:p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</a:rPr>
                <a:t>index.html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916728" y="3641266"/>
              <a:ext cx="242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ea typeface="Open Sans"/>
                </a:rPr>
                <a:t>新增交易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2434651" y="5163704"/>
              <a:ext cx="3426956" cy="2010176"/>
              <a:chOff x="0" y="0"/>
              <a:chExt cx="1125853" cy="660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25853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125853">
                    <a:moveTo>
                      <a:pt x="100139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01393" y="0"/>
                    </a:lnTo>
                    <a:cubicBezTo>
                      <a:pt x="1069973" y="0"/>
                      <a:pt x="1125853" y="55880"/>
                      <a:pt x="1125853" y="124460"/>
                    </a:cubicBezTo>
                    <a:lnTo>
                      <a:pt x="1125853" y="535940"/>
                    </a:lnTo>
                    <a:cubicBezTo>
                      <a:pt x="1125853" y="604520"/>
                      <a:pt x="1069973" y="660400"/>
                      <a:pt x="1001393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2935284" y="5784639"/>
              <a:ext cx="242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ea typeface="Open Sans"/>
                </a:rPr>
                <a:t>修改交易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2412178" y="7298532"/>
              <a:ext cx="3426956" cy="2010176"/>
              <a:chOff x="0" y="0"/>
              <a:chExt cx="1125853" cy="6604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25853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125853">
                    <a:moveTo>
                      <a:pt x="100139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01393" y="0"/>
                    </a:lnTo>
                    <a:cubicBezTo>
                      <a:pt x="1069973" y="0"/>
                      <a:pt x="1125853" y="55880"/>
                      <a:pt x="1125853" y="124460"/>
                    </a:cubicBezTo>
                    <a:lnTo>
                      <a:pt x="1125853" y="535940"/>
                    </a:lnTo>
                    <a:cubicBezTo>
                      <a:pt x="1125853" y="604520"/>
                      <a:pt x="1069973" y="660400"/>
                      <a:pt x="1001393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2912811" y="7919468"/>
              <a:ext cx="242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ea typeface="Open Sans"/>
                </a:rPr>
                <a:t>顯示報表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6459449" y="7307076"/>
              <a:ext cx="3963599" cy="2010176"/>
              <a:chOff x="0" y="0"/>
              <a:chExt cx="1302155" cy="6604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6656879" y="7928012"/>
              <a:ext cx="358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</a:rPr>
                <a:t>month.html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6459449" y="5172248"/>
              <a:ext cx="3963599" cy="2010176"/>
              <a:chOff x="0" y="0"/>
              <a:chExt cx="1302155" cy="6604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6656879" y="5793183"/>
              <a:ext cx="358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</a:rPr>
                <a:t>edit.html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6421534" y="3037419"/>
              <a:ext cx="3963599" cy="2010176"/>
              <a:chOff x="0" y="0"/>
              <a:chExt cx="1302155" cy="6604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6618964" y="3658354"/>
              <a:ext cx="358569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</a:rPr>
                <a:t>income.html</a:t>
              </a:r>
            </a:p>
          </p:txBody>
        </p:sp>
        <p:sp>
          <p:nvSpPr>
            <p:cNvPr name="AutoShape 26" id="26"/>
            <p:cNvSpPr/>
            <p:nvPr/>
          </p:nvSpPr>
          <p:spPr>
            <a:xfrm>
              <a:off x="5839135" y="8303620"/>
              <a:ext cx="620314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861608" y="6168792"/>
              <a:ext cx="597842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5861608" y="4033963"/>
              <a:ext cx="559927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9" id="29"/>
            <p:cNvGrpSpPr/>
            <p:nvPr/>
          </p:nvGrpSpPr>
          <p:grpSpPr>
            <a:xfrm rot="0">
              <a:off x="11009292" y="3037419"/>
              <a:ext cx="3963599" cy="2010176"/>
              <a:chOff x="0" y="0"/>
              <a:chExt cx="1302155" cy="6604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1588321" y="3658354"/>
              <a:ext cx="280554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  <a:ea typeface="Open Sans"/>
                </a:rPr>
                <a:t>新增/取消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11030753" y="5180792"/>
              <a:ext cx="3963599" cy="2010176"/>
              <a:chOff x="0" y="0"/>
              <a:chExt cx="1302155" cy="6604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11001338" y="5903527"/>
              <a:ext cx="402243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latin typeface="Open Sans"/>
                  <a:ea typeface="Open Sans"/>
                </a:rPr>
                <a:t>修改/取消/刪除</a:t>
              </a:r>
            </a:p>
          </p:txBody>
        </p:sp>
        <p:grpSp>
          <p:nvGrpSpPr>
            <p:cNvPr name="Group 35" id="35"/>
            <p:cNvGrpSpPr/>
            <p:nvPr/>
          </p:nvGrpSpPr>
          <p:grpSpPr>
            <a:xfrm rot="0">
              <a:off x="11004762" y="7315620"/>
              <a:ext cx="3963599" cy="2010176"/>
              <a:chOff x="0" y="0"/>
              <a:chExt cx="1302155" cy="6604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302155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302155">
                    <a:moveTo>
                      <a:pt x="117769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77695" y="0"/>
                    </a:lnTo>
                    <a:cubicBezTo>
                      <a:pt x="1246275" y="0"/>
                      <a:pt x="1302155" y="55880"/>
                      <a:pt x="1302155" y="124460"/>
                    </a:cubicBezTo>
                    <a:lnTo>
                      <a:pt x="1302155" y="535940"/>
                    </a:lnTo>
                    <a:cubicBezTo>
                      <a:pt x="1302155" y="604520"/>
                      <a:pt x="1246275" y="660400"/>
                      <a:pt x="1177695" y="660400"/>
                    </a:cubicBezTo>
                    <a:close/>
                  </a:path>
                </a:pathLst>
              </a:custGeom>
              <a:solidFill>
                <a:srgbClr val="165773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1583791" y="7936556"/>
              <a:ext cx="2805541" cy="631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5"/>
                </a:lnSpc>
              </a:pPr>
              <a:r>
                <a:rPr lang="en-US" sz="3435">
                  <a:solidFill>
                    <a:srgbClr val="FFFFFF"/>
                  </a:solidFill>
                  <a:ea typeface="Open Sans"/>
                </a:rPr>
                <a:t>返回</a:t>
              </a:r>
            </a:p>
          </p:txBody>
        </p:sp>
        <p:sp>
          <p:nvSpPr>
            <p:cNvPr name="AutoShape 38" id="38"/>
            <p:cNvSpPr/>
            <p:nvPr/>
          </p:nvSpPr>
          <p:spPr>
            <a:xfrm>
              <a:off x="1514437" y="3028875"/>
              <a:ext cx="0" cy="529183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H="true">
              <a:off x="1514437" y="8303620"/>
              <a:ext cx="897741" cy="17088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 flipH="true">
              <a:off x="1514437" y="6168792"/>
              <a:ext cx="920214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H="true" flipV="true">
              <a:off x="3028875" y="1273520"/>
              <a:ext cx="13190356" cy="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0385134" y="4042507"/>
              <a:ext cx="624158" cy="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0423049" y="6177336"/>
              <a:ext cx="607705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H="true" flipV="true">
              <a:off x="10423049" y="8312164"/>
              <a:ext cx="581713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flipH="true" flipV="true">
              <a:off x="14968361" y="8320708"/>
              <a:ext cx="1250870" cy="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16271170" y="1282369"/>
              <a:ext cx="0" cy="703834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flipH="true">
              <a:off x="1491482" y="4094443"/>
              <a:ext cx="920214" cy="8544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 flipV="true">
              <a:off x="14994353" y="6220730"/>
              <a:ext cx="1250870" cy="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H="true" flipV="true">
              <a:off x="14968361" y="3992646"/>
              <a:ext cx="1250870" cy="0"/>
            </a:xfrm>
            <a:prstGeom prst="line">
              <a:avLst/>
            </a:prstGeom>
            <a:ln cap="rnd" w="103877">
              <a:solidFill>
                <a:srgbClr val="165773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6744" y="533003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ea typeface="Oswald Bold"/>
              </a:rPr>
              <a:t>實作方法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73725" y="2187589"/>
            <a:ext cx="15485575" cy="657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一、記錄收入和支出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功能描述：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ea typeface="DM Sans"/>
              </a:rPr>
              <a:t>用戶可以記錄每日的收入和支出，包括日期、金額、類別和備註。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【class_】income，收入、expense，支出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【date】日期(當下的紀錄日期，yyMMdd)不可為空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【cost】金額(每一筆的收入)不可為空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【category】用途(這一筆紀錄的用途)</a:t>
            </a:r>
          </a:p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【remark】備註(這一筆紀錄的備註)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06463" y="2737888"/>
          <a:ext cx="10584093" cy="4380378"/>
        </p:xfrm>
        <a:graphic>
          <a:graphicData uri="http://schemas.openxmlformats.org/drawingml/2006/table">
            <a:tbl>
              <a:tblPr/>
              <a:tblGrid>
                <a:gridCol w="1587340"/>
                <a:gridCol w="2202658"/>
                <a:gridCol w="1652485"/>
                <a:gridCol w="2799774"/>
                <a:gridCol w="2341835"/>
              </a:tblGrid>
              <a:tr h="11984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ea typeface="Open Sauce"/>
                        </a:rPr>
                        <a:t>日期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ea typeface="Open Sauce"/>
                        </a:rPr>
                        <a:t>類別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ea typeface="Open Sauce"/>
                        </a:rPr>
                        <a:t>金額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ea typeface="Open Sauce"/>
                        </a:rPr>
                        <a:t>用途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ea typeface="Open Sauce"/>
                        </a:rPr>
                        <a:t>備註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latin typeface="Open Sauce"/>
                        </a:rPr>
                        <a:t>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latin typeface="Open Sauce"/>
                        </a:rPr>
                        <a:t>class_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latin typeface="Open Sauce"/>
                        </a:rPr>
                        <a:t>cost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latin typeface="Open Sauce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>
                          <a:solidFill>
                            <a:srgbClr val="000000"/>
                          </a:solidFill>
                          <a:latin typeface="Open Sauce"/>
                        </a:rPr>
                        <a:t>remark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1156320" y="2737888"/>
            <a:ext cx="6646804" cy="7311484"/>
          </a:xfrm>
          <a:custGeom>
            <a:avLst/>
            <a:gdLst/>
            <a:ahLst/>
            <a:cxnLst/>
            <a:rect r="r" b="b" t="t" l="l"/>
            <a:pathLst>
              <a:path h="7311484" w="6646804">
                <a:moveTo>
                  <a:pt x="0" y="0"/>
                </a:moveTo>
                <a:lnTo>
                  <a:pt x="6646803" y="0"/>
                </a:lnTo>
                <a:lnTo>
                  <a:pt x="6646803" y="7311483"/>
                </a:lnTo>
                <a:lnTo>
                  <a:pt x="0" y="7311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744" y="533003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ea typeface="Oswald Bold"/>
              </a:rPr>
              <a:t>功能實現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3725" y="1958165"/>
            <a:ext cx="14404949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 spc="411">
                <a:solidFill>
                  <a:srgbClr val="000000"/>
                </a:solidFill>
                <a:latin typeface="DM Sans"/>
                <a:ea typeface="DM Sans"/>
              </a:rPr>
              <a:t>製作SQL Table【DailyTransactions】放置資料：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DAGH6IqUXJQ</dc:identifier>
  <dcterms:modified xsi:type="dcterms:W3CDTF">2011-08-01T06:04:30Z</dcterms:modified>
  <cp:revision>1</cp:revision>
  <dc:title>web期末考</dc:title>
</cp:coreProperties>
</file>