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6" r:id="rId2"/>
    <p:sldId id="292" r:id="rId3"/>
    <p:sldId id="301" r:id="rId4"/>
    <p:sldId id="300" r:id="rId5"/>
    <p:sldId id="293" r:id="rId6"/>
    <p:sldId id="309" r:id="rId7"/>
    <p:sldId id="310" r:id="rId8"/>
    <p:sldId id="311" r:id="rId9"/>
    <p:sldId id="312" r:id="rId10"/>
    <p:sldId id="302" r:id="rId11"/>
    <p:sldId id="313" r:id="rId12"/>
    <p:sldId id="314" r:id="rId13"/>
    <p:sldId id="307" r:id="rId14"/>
    <p:sldId id="308" r:id="rId15"/>
    <p:sldId id="315" r:id="rId16"/>
    <p:sldId id="305" r:id="rId17"/>
    <p:sldId id="317" r:id="rId18"/>
    <p:sldId id="299" r:id="rId19"/>
    <p:sldId id="291" r:id="rId2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DB"/>
    <a:srgbClr val="000000"/>
    <a:srgbClr val="FFFFFF"/>
    <a:srgbClr val="808080"/>
    <a:srgbClr val="7A853B"/>
    <a:srgbClr val="8995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0"/>
      </p:cViewPr>
      <p:guideLst>
        <p:guide orient="horz" pos="287"/>
        <p:guide orient="horz" pos="698"/>
        <p:guide pos="2160"/>
        <p:guide pos="149"/>
        <p:guide pos="4176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67ADD8-B37A-43EB-B24F-2425B0232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5500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nner-Graphic.jpg"/>
          <p:cNvPicPr>
            <a:picLocks noChangeAspect="1"/>
          </p:cNvPicPr>
          <p:nvPr userDrawn="1"/>
        </p:nvPicPr>
        <p:blipFill>
          <a:blip r:embed="rId2" cstate="print">
            <a:lum/>
          </a:blip>
          <a:srcRect l="9600" r="9600" b="16800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1184" y="1339887"/>
            <a:ext cx="3892990" cy="1444482"/>
          </a:xfrm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Helvetica Narrow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9182" y="2800611"/>
            <a:ext cx="3876250" cy="914843"/>
          </a:xfrm>
        </p:spPr>
        <p:txBody>
          <a:bodyPr anchor="ctr" anchorCtr="0"/>
          <a:lstStyle>
            <a:lvl1pPr marL="0" indent="0" algn="ctr">
              <a:buFontTx/>
              <a:buNone/>
              <a:defRPr lang="en-US" sz="2000" b="0" cap="none" baseline="0" noProof="0" dirty="0" smtClean="0">
                <a:solidFill>
                  <a:schemeClr val="accent1"/>
                </a:solidFill>
                <a:effectLst/>
                <a:latin typeface="Helvetica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 marL="0" lvl="0" indent="0" algn="ctr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</a:pPr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398340" y="4734963"/>
            <a:ext cx="2569452" cy="28751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5800" y="4867115"/>
            <a:ext cx="1996889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1200" cap="all" baseline="0" dirty="0" smtClean="0">
                <a:solidFill>
                  <a:schemeClr val="accent1"/>
                </a:solidFill>
                <a:latin typeface="Helvetica Narrow" pitchFamily="34" charset="0"/>
                <a:ea typeface="Open Sans Condensed" pitchFamily="34" charset="0"/>
                <a:cs typeface="Open Sans Condensed" pitchFamily="34" charset="0"/>
              </a:rPr>
              <a:t>© 2013 Eucalyptus Systems, Inc.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1675"/>
            <a:ext cx="91440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85800" y="1803389"/>
            <a:ext cx="4343400" cy="412740"/>
          </a:xfrm>
          <a:noFill/>
        </p:spPr>
        <p:txBody>
          <a:bodyPr wrap="square" rtlCol="0">
            <a:spAutoFit/>
          </a:bodyPr>
          <a:lstStyle>
            <a:lvl1pPr marL="0" indent="0" algn="ctr" rtl="0" fontAlgn="base">
              <a:lnSpc>
                <a:spcPct val="93000"/>
              </a:lnSpc>
              <a:spcBef>
                <a:spcPts val="450"/>
              </a:spcBef>
              <a:spcAft>
                <a:spcPct val="0"/>
              </a:spcAft>
              <a:buNone/>
              <a:defRPr lang="en-US" sz="2400" b="0" kern="1200" dirty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defRPr>
            </a:lvl1pPr>
            <a:lvl2pPr>
              <a:defRPr lang="en-US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kern="1200" smtClean="0">
                <a:latin typeface="Arial" charset="0"/>
                <a:ea typeface="+mn-ea"/>
                <a:cs typeface="+mn-cs"/>
              </a:defRPr>
            </a:lvl4pPr>
            <a:lvl5pPr>
              <a:defRPr lang="en-US" kern="1200">
                <a:latin typeface="Arial" charset="0"/>
                <a:ea typeface="+mn-ea"/>
                <a:cs typeface="+mn-cs"/>
              </a:defRPr>
            </a:lvl5pPr>
          </a:lstStyle>
          <a:p>
            <a:pPr lvl="0" algn="ctr">
              <a:lnSpc>
                <a:spcPct val="93000"/>
              </a:lnSpc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914400" y="1022909"/>
            <a:ext cx="3838670" cy="770978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marL="0" indent="0" algn="ctr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Tx/>
              <a:buNone/>
            </a:pPr>
            <a:r>
              <a:rPr lang="en-US" sz="4800" b="1" kern="1200" cap="all" baseline="0" dirty="0" smtClean="0">
                <a:solidFill>
                  <a:schemeClr val="tx2"/>
                </a:solidFill>
                <a:latin typeface="Helvetica Narrow" pitchFamily="34" charset="0"/>
                <a:ea typeface="Open Sans Condensed" pitchFamily="34" charset="0"/>
                <a:cs typeface="Open Sans Condensed" pitchFamily="34" charset="0"/>
              </a:rPr>
              <a:t>Thank you</a:t>
            </a:r>
            <a:endParaRPr lang="en-US" sz="4800" b="1" kern="1200" cap="all" baseline="0" dirty="0">
              <a:solidFill>
                <a:schemeClr val="tx2"/>
              </a:solidFill>
              <a:latin typeface="Helvetica Narrow" pitchFamily="34" charset="0"/>
              <a:ea typeface="Open Sans Condensed" pitchFamily="34" charset="0"/>
              <a:cs typeface="Open Sans Condensed" pitchFamily="34" charset="0"/>
            </a:endParaRPr>
          </a:p>
        </p:txBody>
      </p:sp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398340" y="4734963"/>
            <a:ext cx="2569452" cy="287516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Fade Bk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1675"/>
            <a:ext cx="91440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398340" y="4734963"/>
            <a:ext cx="2569452" cy="2875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040466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1675"/>
            <a:ext cx="91440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14400" y="911879"/>
            <a:ext cx="7343049" cy="8216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55439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44" y="1398495"/>
            <a:ext cx="8672866" cy="3282257"/>
          </a:xfrm>
        </p:spPr>
        <p:txBody>
          <a:bodyPr/>
          <a:lstStyle>
            <a:lvl1pPr marL="175018" indent="-175018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>
                <a:latin typeface="Helvetica Narrow" pitchFamily="34" charset="0"/>
              </a:defRPr>
            </a:lvl1pPr>
          </a:lstStyle>
          <a:p>
            <a:fld id="{843CD65F-9BB8-4359-8B89-0390EA9743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662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284" y="1425388"/>
            <a:ext cx="4074540" cy="32882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0230" y="1425388"/>
            <a:ext cx="4065005" cy="32882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804EB-90E6-458C-8035-9016CC94BF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7600" y="1013151"/>
            <a:ext cx="4103994" cy="450056"/>
          </a:xfrm>
        </p:spPr>
        <p:txBody>
          <a:bodyPr/>
          <a:lstStyle>
            <a:lvl1pPr marL="0" indent="0" algn="ctr">
              <a:buNone/>
              <a:defRPr sz="2000" b="1" i="1">
                <a:solidFill>
                  <a:schemeClr val="accent1"/>
                </a:solidFill>
                <a:latin typeface="Helvetica Narrow" pitchFamily="34" charset="0"/>
                <a:ea typeface="Open Sans Condensed" pitchFamily="34" charset="0"/>
                <a:cs typeface="Open Sans Condensed" pitchFamily="34" charset="0"/>
              </a:defRPr>
            </a:lvl1pPr>
            <a:lvl2pPr>
              <a:buNone/>
              <a:defRPr>
                <a:latin typeface="Arial Black" pitchFamily="34" charset="0"/>
              </a:defRPr>
            </a:lvl2pPr>
            <a:lvl3pPr>
              <a:buNone/>
              <a:defRPr>
                <a:latin typeface="Arial Black" pitchFamily="34" charset="0"/>
              </a:defRPr>
            </a:lvl3pPr>
            <a:lvl4pPr>
              <a:buNone/>
              <a:defRPr>
                <a:latin typeface="Arial Black" pitchFamily="34" charset="0"/>
              </a:defRPr>
            </a:lvl4pPr>
            <a:lvl5pPr>
              <a:buNone/>
              <a:defRPr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751499" y="1013151"/>
            <a:ext cx="4141639" cy="450056"/>
          </a:xfrm>
        </p:spPr>
        <p:txBody>
          <a:bodyPr/>
          <a:lstStyle>
            <a:lvl1pPr marL="0" indent="0" algn="ctr">
              <a:buNone/>
              <a:defRPr sz="2000" b="1" i="1">
                <a:solidFill>
                  <a:schemeClr val="accent1"/>
                </a:solidFill>
                <a:latin typeface="Helvetica Narrow" pitchFamily="34" charset="0"/>
                <a:ea typeface="Open Sans Condensed" pitchFamily="34" charset="0"/>
                <a:cs typeface="Open Sans Condensed" pitchFamily="34" charset="0"/>
              </a:defRPr>
            </a:lvl1pPr>
            <a:lvl2pPr>
              <a:buNone/>
              <a:defRPr>
                <a:latin typeface="Arial Black" pitchFamily="34" charset="0"/>
              </a:defRPr>
            </a:lvl2pPr>
            <a:lvl3pPr>
              <a:buNone/>
              <a:defRPr>
                <a:latin typeface="Arial Black" pitchFamily="34" charset="0"/>
              </a:defRPr>
            </a:lvl3pPr>
            <a:lvl4pPr>
              <a:buNone/>
              <a:defRPr>
                <a:latin typeface="Arial Black" pitchFamily="34" charset="0"/>
              </a:defRPr>
            </a:lvl4pPr>
            <a:lvl5pPr>
              <a:buNone/>
              <a:defRPr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7659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03691"/>
            <a:ext cx="8680010" cy="3196056"/>
          </a:xfrm>
        </p:spPr>
        <p:txBody>
          <a:bodyPr/>
          <a:lstStyle>
            <a:lvl1pPr marL="175018" indent="-175018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D65F-9BB8-4359-8B89-0390EA97433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5173" y="1047750"/>
            <a:ext cx="8665330" cy="450056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defRPr>
            </a:lvl1pPr>
            <a:lvl2pPr>
              <a:buNone/>
              <a:defRPr>
                <a:latin typeface="Arial Black" pitchFamily="34" charset="0"/>
              </a:defRPr>
            </a:lvl2pPr>
            <a:lvl3pPr>
              <a:buNone/>
              <a:defRPr>
                <a:latin typeface="Arial Black" pitchFamily="34" charset="0"/>
              </a:defRPr>
            </a:lvl3pPr>
            <a:lvl4pPr>
              <a:buNone/>
              <a:defRPr>
                <a:latin typeface="Arial Black" pitchFamily="34" charset="0"/>
              </a:defRPr>
            </a:lvl4pPr>
            <a:lvl5pPr>
              <a:buNone/>
              <a:defRPr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448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525" y="2553891"/>
            <a:ext cx="8040950" cy="1021556"/>
          </a:xfrm>
        </p:spPr>
        <p:txBody>
          <a:bodyPr anchor="t"/>
          <a:lstStyle>
            <a:lvl1pPr algn="ctr">
              <a:defRPr sz="2400" b="0" cap="none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525" y="1428750"/>
            <a:ext cx="8040950" cy="1125140"/>
          </a:xfrm>
        </p:spPr>
        <p:txBody>
          <a:bodyPr anchor="b"/>
          <a:lstStyle>
            <a:lvl1pPr marL="0" indent="0" algn="ctr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  <a:defRPr lang="en-US" sz="3200" b="1" cap="all" baseline="0" dirty="0" smtClean="0">
                <a:solidFill>
                  <a:schemeClr val="tx2"/>
                </a:solidFill>
                <a:effectLst/>
                <a:latin typeface="Helvetica Narrow" pitchFamily="34" charset="0"/>
                <a:ea typeface="Open Sans Condensed" pitchFamily="34" charset="0"/>
                <a:cs typeface="Open Sans Condensed" pitchFamily="34" charset="0"/>
              </a:defRPr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D9535-E519-4EA1-8E78-59DB116E4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021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F1C4E-348E-48AE-A115-A61FCE0D4B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552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5018" indent="-175018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D65F-9BB8-4359-8B89-0390EA9743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48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D65F-9BB8-4359-8B89-0390EA97433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44475" y="1123951"/>
            <a:ext cx="8628063" cy="3565524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914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0483F-A603-4620-9AAA-47FD290C1D2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258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1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5563047" y="0"/>
            <a:ext cx="3580953" cy="1752381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2400" y="4840225"/>
            <a:ext cx="340519" cy="232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>
            <a:lvl1pPr algn="l">
              <a:defRPr sz="900" b="1">
                <a:solidFill>
                  <a:schemeClr val="accent1"/>
                </a:solidFill>
                <a:latin typeface="Helvetica Narrow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fld id="{C1994EF4-F06B-4E63-AC73-5375DF3505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4867115"/>
            <a:ext cx="1996889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1200" cap="all" baseline="0" dirty="0" smtClean="0">
                <a:solidFill>
                  <a:schemeClr val="accent1"/>
                </a:solidFill>
                <a:latin typeface="Helvetica Narrow" pitchFamily="34" charset="0"/>
                <a:ea typeface="Open Sans Condensed" pitchFamily="34" charset="0"/>
                <a:cs typeface="Open Sans Condensed" pitchFamily="34" charset="0"/>
              </a:rPr>
              <a:t>© 2013 Eucalyptus Systems, Inc.</a:t>
            </a:r>
          </a:p>
        </p:txBody>
      </p:sp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624980" y="4771175"/>
            <a:ext cx="2323301" cy="25997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4819"/>
            <a:ext cx="7467600" cy="59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5743" y="1069041"/>
            <a:ext cx="8527257" cy="363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2" r:id="rId3"/>
    <p:sldLayoutId id="2147483661" r:id="rId4"/>
    <p:sldLayoutId id="2147483651" r:id="rId5"/>
    <p:sldLayoutId id="2147483654" r:id="rId6"/>
    <p:sldLayoutId id="2147483650" r:id="rId7"/>
    <p:sldLayoutId id="2147483666" r:id="rId8"/>
    <p:sldLayoutId id="2147483655" r:id="rId9"/>
    <p:sldLayoutId id="2147483662" r:id="rId10"/>
    <p:sldLayoutId id="2147483664" r:id="rId11"/>
    <p:sldLayoutId id="2147483665" r:id="rId12"/>
  </p:sldLayoutIdLst>
  <p:hf hdr="0" ftr="0" dt="0"/>
  <p:txStyles>
    <p:titleStyle>
      <a:lvl1pPr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200" b="1" cap="all" baseline="0">
          <a:solidFill>
            <a:schemeClr val="tx2"/>
          </a:solidFill>
          <a:effectLst/>
          <a:latin typeface="Helvetica Narrow" pitchFamily="34" charset="0"/>
          <a:ea typeface="Open Sans Condensed" pitchFamily="34" charset="0"/>
          <a:cs typeface="Open Sans Condensed" pitchFamily="34" charset="0"/>
        </a:defRPr>
      </a:lvl1pPr>
      <a:lvl2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2pPr>
      <a:lvl3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3pPr>
      <a:lvl4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4pPr>
      <a:lvl5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5pPr>
      <a:lvl6pPr marL="342892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6pPr>
      <a:lvl7pPr marL="685783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7pPr>
      <a:lvl8pPr marL="1028675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8pPr>
      <a:lvl9pPr marL="1371566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9pPr>
    </p:titleStyle>
    <p:bodyStyle>
      <a:lvl1pPr marL="175018" indent="-175018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400" b="0">
          <a:solidFill>
            <a:schemeClr val="accent1"/>
          </a:solidFill>
          <a:latin typeface="Helvetica" pitchFamily="34" charset="0"/>
          <a:ea typeface="Open Sans Condensed" pitchFamily="34" charset="0"/>
          <a:cs typeface="Open Sans Condensed" pitchFamily="34" charset="0"/>
        </a:defRPr>
      </a:lvl1pPr>
      <a:lvl2pPr marL="517909" indent="-17501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2200" b="0">
          <a:solidFill>
            <a:schemeClr val="accent1"/>
          </a:solidFill>
          <a:latin typeface="Helvetica" pitchFamily="34" charset="0"/>
          <a:ea typeface="Open Sans Condensed" pitchFamily="34" charset="0"/>
          <a:cs typeface="Open Sans Condensed" pitchFamily="34" charset="0"/>
        </a:defRPr>
      </a:lvl2pPr>
      <a:lvl3pPr marL="857228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Char char="•"/>
        <a:defRPr sz="2000" b="0">
          <a:solidFill>
            <a:schemeClr val="accent1"/>
          </a:solidFill>
          <a:latin typeface="Helvetica" pitchFamily="34" charset="0"/>
          <a:ea typeface="Open Sans Condensed" pitchFamily="34" charset="0"/>
          <a:cs typeface="Open Sans Condensed" pitchFamily="34" charset="0"/>
        </a:defRPr>
      </a:lvl3pPr>
      <a:lvl4pPr marL="1200120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1800" b="0">
          <a:solidFill>
            <a:schemeClr val="accent1"/>
          </a:solidFill>
          <a:latin typeface="Helvetica" pitchFamily="34" charset="0"/>
          <a:ea typeface="Open Sans Condensed" pitchFamily="34" charset="0"/>
          <a:cs typeface="Open Sans Condensed" pitchFamily="34" charset="0"/>
        </a:defRPr>
      </a:lvl4pPr>
      <a:lvl5pPr marL="1543012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Char char="»"/>
        <a:defRPr sz="1600" b="0">
          <a:solidFill>
            <a:schemeClr val="accent1"/>
          </a:solidFill>
          <a:latin typeface="Helvetica" pitchFamily="34" charset="0"/>
          <a:ea typeface="Open Sans Condensed" pitchFamily="34" charset="0"/>
          <a:cs typeface="Open Sans Condensed" pitchFamily="34" charset="0"/>
        </a:defRPr>
      </a:lvl5pPr>
      <a:lvl6pPr marL="1885903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228795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571686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914577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1245891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Process Scenarios</a:t>
            </a:r>
            <a:endParaRPr lang="zh-CN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76350"/>
            <a:ext cx="39624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Process Scenarios (CONT 1)</a:t>
            </a:r>
            <a:endParaRPr lang="zh-CN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66787"/>
            <a:ext cx="70485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Process Scenarios (CONT 2)</a:t>
            </a:r>
            <a:endParaRPr lang="zh-CN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199" y="1047749"/>
            <a:ext cx="5881689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Implementation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00151"/>
            <a:ext cx="8527257" cy="3429000"/>
          </a:xfrm>
        </p:spPr>
        <p:txBody>
          <a:bodyPr/>
          <a:lstStyle/>
          <a:p>
            <a:r>
              <a:rPr lang="en-US" altLang="zh-CN" dirty="0" smtClean="0"/>
              <a:t>The generic SAN adapter include</a:t>
            </a:r>
          </a:p>
          <a:p>
            <a:pPr lvl="1"/>
            <a:r>
              <a:rPr lang="en-US" altLang="zh-CN" dirty="0" smtClean="0"/>
              <a:t>A new block storage manager “</a:t>
            </a:r>
            <a:r>
              <a:rPr lang="en-US" altLang="zh-CN" dirty="0" err="1" smtClean="0"/>
              <a:t>clvm</a:t>
            </a:r>
            <a:r>
              <a:rPr lang="en-US" altLang="zh-CN" dirty="0" smtClean="0"/>
              <a:t>” </a:t>
            </a:r>
          </a:p>
          <a:p>
            <a:pPr lvl="1"/>
            <a:r>
              <a:rPr lang="en-US" altLang="zh-CN" dirty="0" smtClean="0"/>
              <a:t>A customized LVM2 lock deployed in NC</a:t>
            </a:r>
          </a:p>
          <a:p>
            <a:pPr lvl="1"/>
            <a:r>
              <a:rPr lang="en-US" altLang="zh-CN" dirty="0" smtClean="0"/>
              <a:t>Patches to </a:t>
            </a:r>
            <a:r>
              <a:rPr lang="en-US" altLang="zh-CN" dirty="0" err="1" smtClean="0"/>
              <a:t>iscsi</a:t>
            </a:r>
            <a:r>
              <a:rPr lang="en-US" altLang="zh-CN" dirty="0" smtClean="0"/>
              <a:t> connect and disconnect scripts in NC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Configuration 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00150"/>
            <a:ext cx="8527257" cy="3630707"/>
          </a:xfrm>
        </p:spPr>
        <p:txBody>
          <a:bodyPr/>
          <a:lstStyle/>
          <a:p>
            <a:r>
              <a:rPr lang="en-US" altLang="zh-CN" dirty="0" smtClean="0"/>
              <a:t>In SC</a:t>
            </a:r>
          </a:p>
          <a:p>
            <a:pPr lvl="1"/>
            <a:r>
              <a:rPr lang="en-US" altLang="zh-CN" dirty="0" smtClean="0"/>
              <a:t>Configure the block storage manager</a:t>
            </a:r>
          </a:p>
          <a:p>
            <a:pPr lvl="2"/>
            <a:r>
              <a:rPr lang="en-US" altLang="zh-CN" dirty="0" err="1" smtClean="0"/>
              <a:t>Euca</a:t>
            </a:r>
            <a:r>
              <a:rPr lang="en-US" altLang="zh-CN" dirty="0" smtClean="0"/>
              <a:t>-modify-property –p cluster01.storage.blockstoragemanager =</a:t>
            </a:r>
            <a:r>
              <a:rPr lang="en-US" altLang="zh-CN" dirty="0" err="1" smtClean="0"/>
              <a:t>clvm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Configure the path of </a:t>
            </a:r>
            <a:r>
              <a:rPr lang="en-US" altLang="zh-CN" dirty="0" err="1" smtClean="0"/>
              <a:t>lun</a:t>
            </a:r>
            <a:r>
              <a:rPr lang="en-US" altLang="zh-CN" dirty="0" smtClean="0"/>
              <a:t> of san</a:t>
            </a:r>
          </a:p>
          <a:p>
            <a:pPr lvl="2"/>
            <a:r>
              <a:rPr lang="en-US" altLang="zh-CN" dirty="0" err="1" smtClean="0"/>
              <a:t>Euca</a:t>
            </a:r>
            <a:r>
              <a:rPr lang="en-US" altLang="zh-CN" dirty="0" smtClean="0"/>
              <a:t>-modify-property –p cluster01.storage.sharedevice=/dev/</a:t>
            </a:r>
            <a:r>
              <a:rPr lang="en-US" altLang="zh-CN" dirty="0" err="1" smtClean="0"/>
              <a:t>sdb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Configuration (CONT 1) 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00150"/>
            <a:ext cx="8527257" cy="3630707"/>
          </a:xfrm>
        </p:spPr>
        <p:txBody>
          <a:bodyPr/>
          <a:lstStyle/>
          <a:p>
            <a:r>
              <a:rPr lang="en-US" altLang="zh-CN" dirty="0" smtClean="0"/>
              <a:t>In NC</a:t>
            </a:r>
          </a:p>
          <a:p>
            <a:pPr lvl="1"/>
            <a:r>
              <a:rPr lang="en-US" altLang="zh-CN" dirty="0" smtClean="0"/>
              <a:t>Configure LVM2 (/etc/</a:t>
            </a:r>
            <a:r>
              <a:rPr lang="en-US" altLang="zh-CN" dirty="0" err="1" smtClean="0"/>
              <a:t>lvm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lvm.conf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Configure the lock type as “2” and set external lock library as liblvm2eucalock.so</a:t>
            </a:r>
          </a:p>
          <a:p>
            <a:pPr lvl="2"/>
            <a:r>
              <a:rPr lang="en-US" altLang="zh-CN" dirty="0" smtClean="0"/>
              <a:t>Configure host tag</a:t>
            </a:r>
          </a:p>
          <a:p>
            <a:pPr lvl="2"/>
            <a:r>
              <a:rPr lang="en-US" altLang="zh-CN" dirty="0" smtClean="0"/>
              <a:t>Configure activation filter</a:t>
            </a:r>
          </a:p>
          <a:p>
            <a:pPr lvl="1"/>
            <a:r>
              <a:rPr lang="en-US" altLang="zh-CN" dirty="0" smtClean="0"/>
              <a:t>Configure IQN (/etc/</a:t>
            </a:r>
            <a:r>
              <a:rPr lang="en-US" altLang="zh-CN" dirty="0" err="1" smtClean="0"/>
              <a:t>iscsi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initiatorname.iscsi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clvm</a:t>
            </a:r>
            <a:r>
              <a:rPr lang="en-US" altLang="zh-CN" dirty="0" smtClean="0"/>
              <a:t> block manager need to get the IP address of NC from IQN</a:t>
            </a:r>
          </a:p>
          <a:p>
            <a:pPr lvl="2"/>
            <a:r>
              <a:rPr lang="en-US" altLang="zh-CN" dirty="0" smtClean="0"/>
              <a:t> set the </a:t>
            </a:r>
            <a:r>
              <a:rPr lang="en-US" altLang="zh-CN" dirty="0" err="1" smtClean="0"/>
              <a:t>initatorname</a:t>
            </a:r>
            <a:r>
              <a:rPr lang="en-US" altLang="zh-CN" dirty="0" smtClean="0"/>
              <a:t> as “iqn.1994-05.com.redhat:xxx.xxx.xxx.xxx” </a:t>
            </a:r>
            <a:r>
              <a:rPr lang="en-US" altLang="zh-CN" dirty="0" err="1" smtClean="0"/>
              <a:t>xxx.xxx.xxx.xxx</a:t>
            </a:r>
            <a:r>
              <a:rPr lang="en-US" altLang="zh-CN" dirty="0" smtClean="0"/>
              <a:t> is the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address of the 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HA Consideration (</a:t>
            </a:r>
            <a:r>
              <a:rPr lang="en-US" altLang="zh-CN" sz="2800" dirty="0" err="1" smtClean="0"/>
              <a:t>todo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200150"/>
            <a:ext cx="6858000" cy="3352800"/>
          </a:xfrm>
        </p:spPr>
        <p:txBody>
          <a:bodyPr/>
          <a:lstStyle/>
          <a:p>
            <a:r>
              <a:rPr lang="en-US" altLang="zh-CN" dirty="0" smtClean="0"/>
              <a:t>SC is out of data path between SAN and VM</a:t>
            </a:r>
          </a:p>
          <a:p>
            <a:r>
              <a:rPr lang="en-US" altLang="zh-CN" dirty="0" smtClean="0"/>
              <a:t>SC cache the snapshot file</a:t>
            </a:r>
            <a:endParaRPr lang="en-US" altLang="zh-CN" dirty="0"/>
          </a:p>
          <a:p>
            <a:r>
              <a:rPr lang="en-US" altLang="zh-CN" dirty="0" smtClean="0"/>
              <a:t>Consideration for HA</a:t>
            </a:r>
          </a:p>
          <a:p>
            <a:pPr lvl="1"/>
            <a:r>
              <a:rPr lang="en-US" altLang="zh-CN" sz="2000" dirty="0" smtClean="0"/>
              <a:t>The snapshot file directory “$EUCALYPTUS/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/lib/eucalyptus/volumes should be a mount point and created on a shared san disk</a:t>
            </a:r>
          </a:p>
          <a:p>
            <a:pPr lvl="1"/>
            <a:r>
              <a:rPr lang="en-US" altLang="zh-CN" sz="2000" dirty="0" smtClean="0"/>
              <a:t>When enable the SC, make sure the LVM information is synchronized (call </a:t>
            </a:r>
            <a:r>
              <a:rPr lang="en-US" altLang="zh-CN" sz="2000" dirty="0" err="1" smtClean="0"/>
              <a:t>vgscan</a:t>
            </a:r>
            <a:r>
              <a:rPr lang="en-US" altLang="zh-CN" sz="2000" dirty="0" smtClean="0"/>
              <a:t>) and re-mount snapshot file directory (refresh the file system)</a:t>
            </a:r>
          </a:p>
          <a:p>
            <a:pPr lvl="1"/>
            <a:endParaRPr lang="en-US" altLang="zh-CN" sz="2000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Operations</a:t>
            </a:r>
            <a:endParaRPr lang="zh-CN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200150"/>
            <a:ext cx="6858000" cy="3352800"/>
          </a:xfrm>
        </p:spPr>
        <p:txBody>
          <a:bodyPr/>
          <a:lstStyle/>
          <a:p>
            <a:r>
              <a:rPr lang="en-US" altLang="zh-CN" dirty="0" smtClean="0"/>
              <a:t>Increase the capacity</a:t>
            </a:r>
          </a:p>
          <a:p>
            <a:pPr lvl="1"/>
            <a:r>
              <a:rPr lang="en-US" altLang="zh-CN" sz="2000" dirty="0" smtClean="0"/>
              <a:t>Now, use LVM2 CLI to add the new LUN into the VG </a:t>
            </a:r>
          </a:p>
          <a:p>
            <a:pPr lvl="1"/>
            <a:r>
              <a:rPr lang="en-US" altLang="zh-CN" sz="2000" dirty="0" err="1" smtClean="0"/>
              <a:t>Todo</a:t>
            </a:r>
            <a:r>
              <a:rPr lang="en-US" altLang="zh-CN" sz="2000" dirty="0" smtClean="0"/>
              <a:t>:  modify the cloud property to add additional LUN to block manager, block manager will automatically create PV and add it into VG</a:t>
            </a:r>
          </a:p>
          <a:p>
            <a:r>
              <a:rPr lang="en-US" altLang="zh-CN" dirty="0" smtClean="0"/>
              <a:t>Force to delete volume</a:t>
            </a:r>
          </a:p>
          <a:p>
            <a:pPr lvl="1"/>
            <a:r>
              <a:rPr lang="en-US" altLang="zh-CN" dirty="0" smtClean="0"/>
              <a:t>Run LVM2 CLI to delete the host tag of LV</a:t>
            </a:r>
            <a:endParaRPr lang="en-US" altLang="zh-CN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/>
          <p:cNvSpPr txBox="1">
            <a:spLocks/>
          </p:cNvSpPr>
          <p:nvPr/>
        </p:nvSpPr>
        <p:spPr bwMode="auto">
          <a:xfrm>
            <a:off x="1023042" y="1803389"/>
            <a:ext cx="3820562" cy="99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rtlCol="0" anchor="t" anchorCtr="1" compatLnSpc="1">
            <a:prstTxWarp prst="textNoShape">
              <a:avLst/>
            </a:prstTxWarp>
            <a:spAutoFit/>
          </a:bodyPr>
          <a:lstStyle>
            <a:lvl1pPr marL="0" indent="0" algn="ctr" rtl="0" fontAlgn="base">
              <a:lnSpc>
                <a:spcPct val="93000"/>
              </a:lnSpc>
              <a:spcBef>
                <a:spcPts val="450"/>
              </a:spcBef>
              <a:spcAft>
                <a:spcPct val="0"/>
              </a:spcAft>
              <a:buNone/>
              <a:defRPr lang="en-US" sz="2400" b="0" kern="1200" dirty="0">
                <a:solidFill>
                  <a:schemeClr val="accent1"/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  <a:lvl2pPr>
              <a:defRPr lang="en-US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kern="1200" smtClean="0">
                <a:latin typeface="Arial" charset="0"/>
                <a:ea typeface="+mn-ea"/>
                <a:cs typeface="+mn-cs"/>
              </a:defRPr>
            </a:lvl4pPr>
            <a:lvl5pPr>
              <a:defRPr lang="en-US" kern="1200">
                <a:latin typeface="Arial" charset="0"/>
                <a:ea typeface="+mn-ea"/>
                <a:cs typeface="+mn-cs"/>
              </a:defRPr>
            </a:lvl5pPr>
          </a:lstStyle>
          <a:p>
            <a:r>
              <a:rPr lang="en-US" dirty="0" smtClean="0">
                <a:latin typeface="Helvetica" pitchFamily="34" charset="0"/>
              </a:rPr>
              <a:t>Nathan</a:t>
            </a:r>
          </a:p>
          <a:p>
            <a:r>
              <a:rPr lang="en-US" sz="1600" i="1" dirty="0" smtClean="0">
                <a:latin typeface="Helvetica" pitchFamily="34" charset="0"/>
              </a:rPr>
              <a:t>Nathanxu@eucalyptus.com</a:t>
            </a:r>
          </a:p>
          <a:p>
            <a:endParaRPr lang="en-US" sz="1600" i="1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8618276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Generic SAN adapter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Nathan</a:t>
            </a:r>
          </a:p>
          <a:p>
            <a:r>
              <a:rPr lang="en-US" sz="1800" dirty="0" smtClean="0"/>
              <a:t>Aug 30</a:t>
            </a:r>
            <a:r>
              <a:rPr lang="en-US" sz="1800" b="0" dirty="0" smtClean="0"/>
              <a:t>th, 2013</a:t>
            </a: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2400" y="4840225"/>
            <a:ext cx="340519" cy="232172"/>
          </a:xfrm>
        </p:spPr>
        <p:txBody>
          <a:bodyPr/>
          <a:lstStyle/>
          <a:p>
            <a:fld id="{C1994EF4-F06B-4E63-AC73-5375DF3505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Generic San Adapter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43" y="1069041"/>
            <a:ext cx="6927057" cy="3630707"/>
          </a:xfrm>
        </p:spPr>
        <p:txBody>
          <a:bodyPr/>
          <a:lstStyle/>
          <a:p>
            <a:r>
              <a:rPr lang="en-US" altLang="zh-CN" sz="2000" dirty="0" smtClean="0"/>
              <a:t>It’s effort to address some issues what we have now</a:t>
            </a:r>
          </a:p>
          <a:p>
            <a:pPr lvl="1"/>
            <a:r>
              <a:rPr lang="en-US" altLang="zh-CN" sz="1800" dirty="0" smtClean="0"/>
              <a:t>Few of SAN models are supported</a:t>
            </a:r>
          </a:p>
          <a:p>
            <a:pPr lvl="1"/>
            <a:r>
              <a:rPr lang="en-US" altLang="zh-CN" sz="1800" dirty="0" smtClean="0"/>
              <a:t>Only ISCSI connection supported and FC connection not supported</a:t>
            </a:r>
          </a:p>
          <a:p>
            <a:pPr lvl="1"/>
            <a:r>
              <a:rPr lang="en-US" altLang="zh-CN" sz="1800" dirty="0" smtClean="0"/>
              <a:t>SC is the bottleneck of I/O performance and stability with DAS/Overlay drivers</a:t>
            </a:r>
          </a:p>
          <a:p>
            <a:r>
              <a:rPr lang="en-US" altLang="zh-CN" sz="2000" dirty="0" smtClean="0"/>
              <a:t>The target of this generic san adapter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Leverage all existing SAN in customers data centers</a:t>
            </a:r>
          </a:p>
          <a:p>
            <a:pPr lvl="1"/>
            <a:r>
              <a:rPr lang="en-US" altLang="zh-CN" sz="1800" dirty="0" smtClean="0"/>
              <a:t>Make the SC is out of the data path between VM and storage device.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The solution Overview</a:t>
            </a:r>
            <a:endParaRPr lang="zh-CN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65F-9BB8-4359-8B89-0390EA97433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47749"/>
            <a:ext cx="6748463" cy="373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Solution Overview (cont)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4A5D-BD9B-41CD-9965-8D538CC7699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1047750"/>
            <a:ext cx="7467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t" anchorCtr="1" compatLnSpc="1">
            <a:prstTxWarp prst="textNoShape">
              <a:avLst/>
            </a:prstTxWarp>
          </a:bodyPr>
          <a:lstStyle/>
          <a:p>
            <a:pPr marL="175018" marR="0" lvl="0" indent="-175018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tabLst/>
              <a:defRPr/>
            </a:pPr>
            <a:r>
              <a:rPr lang="en-US" altLang="zh-CN" sz="2400" kern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Eucalyptus don’t manage the data connection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lang="en-US" altLang="zh-CN" sz="20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Data connection between SAN and NCs/SC are setup as the SC and NCs registered into cloud.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  <a:p>
            <a:pPr marL="175018" marR="0" lvl="0" indent="-175018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tabLst/>
              <a:defRPr/>
            </a:pPr>
            <a:r>
              <a:rPr lang="en-US" altLang="zh-CN" sz="2400" kern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Using LVM2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lang="en-US" altLang="zh-CN" sz="20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One big LUN (or multiple) of the SAN attached to all NCs/SC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One VG contains all of these LUNs.</a:t>
            </a: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One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 EBS volume is one LV in this VG</a:t>
            </a: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Implement snapshot by using LV </a:t>
            </a:r>
            <a:r>
              <a:rPr lang="en-US" altLang="zh-CN" sz="2000" kern="0" dirty="0" err="1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snapshotting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  <a:p>
            <a:pPr marL="517909" lvl="1" indent="-175018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SC is responsible for creating/deleting LV/ LV snapshot</a:t>
            </a: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Solution Overview (cont 1)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4A5D-BD9B-41CD-9965-8D538CC7699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1047750"/>
            <a:ext cx="7467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t" anchorCtr="1" compatLnSpc="1">
            <a:prstTxWarp prst="textNoShape">
              <a:avLst/>
            </a:prstTxWarp>
          </a:bodyPr>
          <a:lstStyle/>
          <a:p>
            <a:pPr marL="175018" marR="0" lvl="0" indent="-175018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tabLst/>
              <a:defRPr/>
            </a:pPr>
            <a:r>
              <a:rPr lang="en-US" altLang="zh-CN" sz="24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LVM synchronization </a:t>
            </a:r>
            <a:endParaRPr lang="en-US" altLang="zh-CN" sz="2000" kern="0" noProof="0" dirty="0" smtClean="0">
              <a:solidFill>
                <a:schemeClr val="accent1"/>
              </a:solidFill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LVM</a:t>
            </a:r>
            <a:r>
              <a:rPr kumimoji="0" lang="en-US" altLang="zh-CN" sz="2000" b="0" i="0" u="none" strike="noStrike" kern="0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 information need to sync to NCs after SC change the VG (for example, new LV created)</a:t>
            </a: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lang="en-US" altLang="zh-CN" sz="2000" kern="0" baseline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Using “</a:t>
            </a:r>
            <a:r>
              <a:rPr lang="en-US" altLang="zh-CN" sz="2000" kern="0" baseline="0" noProof="0" dirty="0" err="1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vgscan</a:t>
            </a:r>
            <a:r>
              <a:rPr lang="en-US" altLang="zh-CN" sz="2000" kern="0" baseline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” to sync</a:t>
            </a:r>
            <a:r>
              <a:rPr lang="en-US" altLang="zh-CN" sz="20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 LVM information in NCs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  <a:p>
            <a:pPr marL="175018" marR="0" lvl="0" indent="-175018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tabLst/>
              <a:defRPr/>
            </a:pPr>
            <a:r>
              <a:rPr lang="en-US" altLang="zh-CN" sz="24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LVM lock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In order to guarantee the metadata consistent, NCs are not allowed to change the VG (create/delete/change LV)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An customized lock is added for LVM2</a:t>
            </a: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lang="en-US" altLang="zh-CN" sz="20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Operation like </a:t>
            </a:r>
            <a:r>
              <a:rPr lang="en-US" altLang="zh-CN" sz="2000" kern="0" noProof="0" dirty="0" err="1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Lvcreat</a:t>
            </a:r>
            <a:r>
              <a:rPr lang="en-US" altLang="zh-CN" sz="20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/</a:t>
            </a:r>
            <a:r>
              <a:rPr lang="en-US" altLang="zh-CN" sz="2000" kern="0" noProof="0" dirty="0" err="1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lvdelete</a:t>
            </a:r>
            <a:r>
              <a:rPr lang="en-US" altLang="zh-CN" sz="20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/</a:t>
            </a:r>
            <a:r>
              <a:rPr lang="en-US" altLang="zh-CN" sz="2000" kern="0" noProof="0" dirty="0" err="1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lvchange</a:t>
            </a:r>
            <a:r>
              <a:rPr lang="en-US" altLang="zh-CN" sz="20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/</a:t>
            </a:r>
            <a:r>
              <a:rPr lang="en-US" altLang="zh-CN" sz="2000" kern="0" noProof="0" dirty="0" err="1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vgexten</a:t>
            </a:r>
            <a:r>
              <a:rPr lang="en-US" altLang="zh-CN" sz="20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 are blocked to VG (name start with “</a:t>
            </a:r>
            <a:r>
              <a:rPr lang="en-US" altLang="zh-CN" sz="2000" kern="0" noProof="0" dirty="0" err="1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euca</a:t>
            </a:r>
            <a:r>
              <a:rPr lang="en-US" altLang="zh-CN" sz="20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-</a:t>
            </a:r>
            <a:r>
              <a:rPr lang="en-US" altLang="zh-CN" sz="2000" kern="0" noProof="0" dirty="0" err="1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sharedevice</a:t>
            </a:r>
            <a:r>
              <a:rPr lang="en-US" altLang="zh-CN" sz="20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-vg” 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Solution Overview (cont 2)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4A5D-BD9B-41CD-9965-8D538CC7699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1047750"/>
            <a:ext cx="7467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t" anchorCtr="1" compatLnSpc="1">
            <a:prstTxWarp prst="textNoShape">
              <a:avLst/>
            </a:prstTxWarp>
          </a:bodyPr>
          <a:lstStyle/>
          <a:p>
            <a:pPr marL="175018" marR="0" lvl="0" indent="-175018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tabLst/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LV Access Controlling</a:t>
            </a:r>
            <a:endParaRPr lang="en-US" altLang="zh-CN" sz="2000" kern="0" noProof="0" dirty="0" smtClean="0">
              <a:solidFill>
                <a:schemeClr val="accent1"/>
              </a:solidFill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LV can be seen by all NCs. </a:t>
            </a:r>
            <a:endParaRPr kumimoji="0" lang="en-US" altLang="zh-CN" sz="2000" b="0" i="0" u="none" strike="noStrike" kern="0" cap="none" spc="0" normalizeH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lang="en-US" altLang="zh-CN" sz="2000" kern="0" baseline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Use</a:t>
            </a:r>
            <a:r>
              <a:rPr lang="en-US" altLang="zh-CN" sz="20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 host tag &amp; activation filter to control the NC can only activate the LV which are attached to VM running in it.</a:t>
            </a: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Host</a:t>
            </a:r>
            <a:r>
              <a:rPr kumimoji="0" lang="en-US" altLang="zh-CN" sz="2000" b="0" i="0" u="none" strike="noStrike" kern="0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 tag is the IP address of the NC</a:t>
            </a: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lang="en-US" altLang="zh-CN" sz="2000" kern="0" baseline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Host</a:t>
            </a:r>
            <a:r>
              <a:rPr lang="en-US" altLang="zh-CN" sz="20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 tag will be added into LV when SC export the volume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Solution Overview (cont 3)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4A5D-BD9B-41CD-9965-8D538CC7699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1047750"/>
            <a:ext cx="7467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t" anchorCtr="1" compatLnSpc="1">
            <a:prstTxWarp prst="textNoShape">
              <a:avLst/>
            </a:prstTxWarp>
          </a:bodyPr>
          <a:lstStyle/>
          <a:p>
            <a:pPr marL="175018" marR="0" lvl="0" indent="-175018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tabLst/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LV Access Controlling</a:t>
            </a:r>
            <a:endParaRPr lang="en-US" altLang="zh-CN" sz="2000" kern="0" noProof="0" dirty="0" smtClean="0">
              <a:solidFill>
                <a:schemeClr val="accent1"/>
              </a:solidFill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LV can be seen by all NCs. </a:t>
            </a:r>
            <a:endParaRPr kumimoji="0" lang="en-US" altLang="zh-CN" sz="2000" b="0" i="0" u="none" strike="noStrike" kern="0" cap="none" spc="0" normalizeH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lang="en-US" altLang="zh-CN" sz="2000" kern="0" baseline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Use</a:t>
            </a:r>
            <a:r>
              <a:rPr lang="en-US" altLang="zh-CN" sz="20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 host tag &amp; activation filter to control the NC can only activate the LV which are attached to VM running in it.</a:t>
            </a: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Host</a:t>
            </a:r>
            <a:r>
              <a:rPr kumimoji="0" lang="en-US" altLang="zh-CN" sz="2000" b="0" i="0" u="none" strike="noStrike" kern="0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 tag is the IP address of the NC</a:t>
            </a: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lang="en-US" altLang="zh-CN" sz="2000" kern="0" baseline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Host</a:t>
            </a:r>
            <a:r>
              <a:rPr lang="en-US" altLang="zh-CN" sz="20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 tag will be added into LV when SC export the volume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Solution Overview (cont 4)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4A5D-BD9B-41CD-9965-8D538CC7699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1047750"/>
            <a:ext cx="7467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t" anchorCtr="1" compatLnSpc="1">
            <a:prstTxWarp prst="textNoShape">
              <a:avLst/>
            </a:prstTxWarp>
          </a:bodyPr>
          <a:lstStyle/>
          <a:p>
            <a:pPr marL="175018" marR="0" lvl="0" indent="-175018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tabLst/>
              <a:defRPr/>
            </a:pPr>
            <a:r>
              <a:rPr lang="en-US" altLang="zh-CN" sz="2000" kern="0" noProof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Fencing (not implemented in this version)</a:t>
            </a:r>
          </a:p>
          <a:p>
            <a:pPr marL="517909" marR="0" lvl="1" indent="-17501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/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To pretend EBS volume be accessed by a NC which identified as failed by SC/CC </a:t>
            </a:r>
          </a:p>
          <a:p>
            <a:pPr marL="860800" lvl="2" indent="-175018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Network between NC and SC/CC is broken, and NC is identified by CC as failed, but NC can still access the SAN.</a:t>
            </a:r>
            <a:endParaRPr kumimoji="0" lang="en-US" altLang="zh-CN" sz="2000" b="0" i="0" u="none" strike="noStrike" kern="0" cap="none" spc="0" normalizeH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  <a:p>
            <a:pPr marL="860800" lvl="2" indent="-175018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en-US" altLang="zh-CN" sz="2000" kern="0" dirty="0" smtClean="0">
                <a:solidFill>
                  <a:schemeClr val="accent1"/>
                </a:solidFill>
                <a:latin typeface="Helvetica" pitchFamily="34" charset="0"/>
                <a:ea typeface="Open Sans Condensed" pitchFamily="34" charset="0"/>
                <a:cs typeface="Open Sans Condensed" pitchFamily="34" charset="0"/>
              </a:rPr>
              <a:t>SC force to delete or detach volume from VM running in this NC</a:t>
            </a:r>
            <a:endParaRPr lang="en-US" altLang="zh-CN" sz="2000" kern="0" noProof="0" dirty="0" smtClean="0">
              <a:solidFill>
                <a:schemeClr val="accent1"/>
              </a:solidFill>
              <a:latin typeface="Helvetica" pitchFamily="34" charset="0"/>
              <a:ea typeface="Open Sans Condensed" pitchFamily="34" charset="0"/>
              <a:cs typeface="Open Sans Condense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Template">
  <a:themeElements>
    <a:clrScheme name="Custom 42">
      <a:dk1>
        <a:srgbClr val="000000"/>
      </a:dk1>
      <a:lt1>
        <a:srgbClr val="FFFFFF"/>
      </a:lt1>
      <a:dk2>
        <a:srgbClr val="8CC63F"/>
      </a:dk2>
      <a:lt2>
        <a:srgbClr val="808080"/>
      </a:lt2>
      <a:accent1>
        <a:srgbClr val="03405F"/>
      </a:accent1>
      <a:accent2>
        <a:srgbClr val="F3901D"/>
      </a:accent2>
      <a:accent3>
        <a:srgbClr val="009E93"/>
      </a:accent3>
      <a:accent4>
        <a:srgbClr val="6A737B"/>
      </a:accent4>
      <a:accent5>
        <a:srgbClr val="BA4B06"/>
      </a:accent5>
      <a:accent6>
        <a:srgbClr val="7A853B"/>
      </a:accent6>
      <a:hlink>
        <a:srgbClr val="20297A"/>
      </a:hlink>
      <a:folHlink>
        <a:srgbClr val="206DC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6B4794"/>
        </a:dk2>
        <a:lt2>
          <a:srgbClr val="808080"/>
        </a:lt2>
        <a:accent1>
          <a:srgbClr val="6BB91D"/>
        </a:accent1>
        <a:accent2>
          <a:srgbClr val="1A418E"/>
        </a:accent2>
        <a:accent3>
          <a:srgbClr val="FFFFFF"/>
        </a:accent3>
        <a:accent4>
          <a:srgbClr val="000000"/>
        </a:accent4>
        <a:accent5>
          <a:srgbClr val="BAD9AB"/>
        </a:accent5>
        <a:accent6>
          <a:srgbClr val="163A80"/>
        </a:accent6>
        <a:hlink>
          <a:srgbClr val="FF9900"/>
        </a:hlink>
        <a:folHlink>
          <a:srgbClr val="99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6B4794"/>
        </a:dk2>
        <a:lt2>
          <a:srgbClr val="808080"/>
        </a:lt2>
        <a:accent1>
          <a:srgbClr val="6BB91D"/>
        </a:accent1>
        <a:accent2>
          <a:srgbClr val="2479D6"/>
        </a:accent2>
        <a:accent3>
          <a:srgbClr val="FFFFFF"/>
        </a:accent3>
        <a:accent4>
          <a:srgbClr val="000000"/>
        </a:accent4>
        <a:accent5>
          <a:srgbClr val="BAD9AB"/>
        </a:accent5>
        <a:accent6>
          <a:srgbClr val="206DC2"/>
        </a:accent6>
        <a:hlink>
          <a:srgbClr val="666699"/>
        </a:hlink>
        <a:folHlink>
          <a:srgbClr val="DC93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6B4794"/>
        </a:dk2>
        <a:lt2>
          <a:srgbClr val="808080"/>
        </a:lt2>
        <a:accent1>
          <a:srgbClr val="6BB91D"/>
        </a:accent1>
        <a:accent2>
          <a:srgbClr val="2479D6"/>
        </a:accent2>
        <a:accent3>
          <a:srgbClr val="FFFFFF"/>
        </a:accent3>
        <a:accent4>
          <a:srgbClr val="000000"/>
        </a:accent4>
        <a:accent5>
          <a:srgbClr val="BAD9AB"/>
        </a:accent5>
        <a:accent6>
          <a:srgbClr val="206DC2"/>
        </a:accent6>
        <a:hlink>
          <a:srgbClr val="9393C4"/>
        </a:hlink>
        <a:folHlink>
          <a:srgbClr val="DC93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</Template>
  <TotalTime>1035</TotalTime>
  <Words>711</Words>
  <Application>Microsoft Office PowerPoint</Application>
  <PresentationFormat>On-screen Show (16:9)</PresentationFormat>
  <Paragraphs>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Presentation-Template</vt:lpstr>
      <vt:lpstr>Slide 1</vt:lpstr>
      <vt:lpstr>Generic SAN adapter</vt:lpstr>
      <vt:lpstr>Generic San Adapter</vt:lpstr>
      <vt:lpstr>The solution Overview</vt:lpstr>
      <vt:lpstr>Solution Overview (cont)</vt:lpstr>
      <vt:lpstr>Solution Overview (cont 1)</vt:lpstr>
      <vt:lpstr>Solution Overview (cont 2)</vt:lpstr>
      <vt:lpstr>Solution Overview (cont 3)</vt:lpstr>
      <vt:lpstr>Solution Overview (cont 4)</vt:lpstr>
      <vt:lpstr>Process Scenarios</vt:lpstr>
      <vt:lpstr>Process Scenarios (CONT 1)</vt:lpstr>
      <vt:lpstr>Process Scenarios (CONT 2)</vt:lpstr>
      <vt:lpstr>Implementation</vt:lpstr>
      <vt:lpstr>Configuration </vt:lpstr>
      <vt:lpstr>Configuration (CONT 1) </vt:lpstr>
      <vt:lpstr>HA Consideration (todo)</vt:lpstr>
      <vt:lpstr>Operations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Choi</dc:creator>
  <cp:lastModifiedBy>Nathan</cp:lastModifiedBy>
  <cp:revision>56</cp:revision>
  <dcterms:created xsi:type="dcterms:W3CDTF">2013-07-16T13:02:26Z</dcterms:created>
  <dcterms:modified xsi:type="dcterms:W3CDTF">2013-08-29T16:24:21Z</dcterms:modified>
</cp:coreProperties>
</file>